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2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2" r:id="rId16"/>
    <p:sldId id="280" r:id="rId17"/>
    <p:sldId id="276" r:id="rId18"/>
    <p:sldId id="277" r:id="rId19"/>
    <p:sldId id="278" r:id="rId20"/>
    <p:sldId id="279" r:id="rId21"/>
    <p:sldId id="281" r:id="rId22"/>
    <p:sldId id="274" r:id="rId23"/>
    <p:sldId id="283" r:id="rId24"/>
    <p:sldId id="27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3" autoAdjust="0"/>
    <p:restoredTop sz="94660"/>
  </p:normalViewPr>
  <p:slideViewPr>
    <p:cSldViewPr>
      <p:cViewPr varScale="1">
        <p:scale>
          <a:sx n="65" d="100"/>
          <a:sy n="65" d="100"/>
        </p:scale>
        <p:origin x="-13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k.com/bibl_ngmu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3861" t="17450" r="37694" b="13251"/>
          <a:stretch>
            <a:fillRect/>
          </a:stretch>
        </p:blipFill>
        <p:spPr bwMode="auto">
          <a:xfrm>
            <a:off x="683568" y="264520"/>
            <a:ext cx="7776864" cy="6260823"/>
          </a:xfrm>
          <a:prstGeom prst="flowChartPunchedTap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96952"/>
            <a:ext cx="7772400" cy="1470025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en-US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МЕДИЦИНА НА СТЫКЕ ВРЕМЕ</a:t>
            </a:r>
            <a:r>
              <a:rPr lang="ru-RU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Н:</a:t>
            </a:r>
            <a:r>
              <a:rPr lang="en-US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ИСТОКОВ К ИННОВАЦИЯМ</a:t>
            </a:r>
            <a:endParaRPr lang="ru-RU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0"/>
            <a:ext cx="72008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a typeface="Calibri" pitchFamily="34" charset="0"/>
                <a:cs typeface="Times New Roman" pitchFamily="18" charset="0"/>
              </a:rPr>
              <a:t>Федеральное государственное бюджетное образовательное учреждение</a:t>
            </a:r>
            <a:endParaRPr lang="ru-RU" sz="900" dirty="0" smtClean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Высшего образования</a:t>
            </a:r>
            <a:endParaRPr lang="ru-RU" sz="900" dirty="0" smtClean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«Новосибирский государственный медицинский университет»</a:t>
            </a:r>
            <a:endParaRPr lang="ru-RU" sz="900" dirty="0" smtClean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Министерства здравоохранения Российской Федерации</a:t>
            </a:r>
            <a:endParaRPr lang="ru-RU" sz="900" dirty="0" smtClean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(ФГБОУ ВО НГМУ Минздрава России)</a:t>
            </a:r>
          </a:p>
          <a:p>
            <a:pPr algn="ctr"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Библиотека</a:t>
            </a:r>
            <a:endParaRPr lang="ru-RU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6237312"/>
            <a:ext cx="206915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ru-RU" dirty="0" smtClean="0">
                <a:cs typeface="Times New Roman" pitchFamily="18" charset="0"/>
              </a:rPr>
              <a:t>Новосибирск, 2026</a:t>
            </a:r>
            <a:endParaRPr lang="ru-RU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bg2"/>
          </a:solidFill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ПУТЬ ДЛИНОЙ В ТЫСЯЧЕЛЕТИЯ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5738" r="14963"/>
          <a:stretch>
            <a:fillRect/>
          </a:stretch>
        </p:blipFill>
        <p:spPr bwMode="auto">
          <a:xfrm>
            <a:off x="2368910" y="1628800"/>
            <a:ext cx="4406181" cy="363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295636" y="5445224"/>
            <a:ext cx="655272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cap="all" dirty="0" smtClean="0">
                <a:ln w="0"/>
              </a:rPr>
              <a:t>Каждое открытие в медицине базируется на ошибках  </a:t>
            </a:r>
          </a:p>
          <a:p>
            <a:pPr algn="ctr"/>
            <a:r>
              <a:rPr lang="ru-RU" b="1" cap="all" dirty="0" smtClean="0">
                <a:ln w="0"/>
              </a:rPr>
              <a:t>и успехах прошлого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/>
          </a:solidFill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49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МОСТ МЕЖДУ ЭПОХАМИ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772816"/>
            <a:ext cx="5400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200" dirty="0" smtClean="0"/>
              <a:t>Инновации в медицине, на сегодняшний день, достигли невероятных вершин. Что же осталось неизменным с медицинской точки зрения в подходе к лечению с прошлых веков? </a:t>
            </a:r>
          </a:p>
          <a:p>
            <a:pPr>
              <a:buNone/>
            </a:pPr>
            <a:endParaRPr lang="ru-RU" sz="2200" dirty="0" smtClean="0"/>
          </a:p>
          <a:p>
            <a:pPr algn="ctr">
              <a:buNone/>
            </a:pPr>
            <a:r>
              <a:rPr lang="ru-RU" sz="2200" b="1" dirty="0" smtClean="0"/>
              <a:t>1. Желание помочь. </a:t>
            </a:r>
          </a:p>
          <a:p>
            <a:pPr algn="ctr">
              <a:buNone/>
            </a:pPr>
            <a:r>
              <a:rPr lang="ru-RU" sz="2200" b="1" dirty="0" smtClean="0"/>
              <a:t>2. Уход за больным. </a:t>
            </a:r>
          </a:p>
          <a:p>
            <a:pPr algn="ctr">
              <a:buNone/>
            </a:pPr>
            <a:r>
              <a:rPr lang="ru-RU" sz="2200" b="1" dirty="0" smtClean="0"/>
              <a:t>      3. Медицинская этика.</a:t>
            </a:r>
          </a:p>
          <a:p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 l="28738" t="24800" r="53543" b="21650"/>
          <a:stretch>
            <a:fillRect/>
          </a:stretch>
        </p:blipFill>
        <p:spPr bwMode="auto">
          <a:xfrm rot="530379">
            <a:off x="5876385" y="1715380"/>
            <a:ext cx="2376264" cy="4039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136904" cy="1143000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МАГИЯ И ПЕРВОЕ ЗНАНИЕ 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(ДО V ВЕКА ДО Н.Э.)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4752528" cy="3773016"/>
          </a:xfrm>
        </p:spPr>
        <p:txBody>
          <a:bodyPr>
            <a:normAutofit fontScale="32500" lnSpcReduction="20000"/>
          </a:bodyPr>
          <a:lstStyle/>
          <a:p>
            <a:pPr algn="just">
              <a:buNone/>
            </a:pPr>
            <a:r>
              <a:rPr lang="ru-RU" sz="8000" dirty="0" smtClean="0"/>
              <a:t>		</a:t>
            </a:r>
            <a:r>
              <a:rPr lang="ru-RU" sz="6200" dirty="0" smtClean="0"/>
              <a:t>В первобытнообщинном строе медицина была неразрывно связана с религией, особое место при этом занимали анимизм, фетишизм, тотемизм и магия, использовались оперативные методы лечения, появлялись целители, зарождались истоки традиционной медицины.</a:t>
            </a:r>
          </a:p>
          <a:p>
            <a:pPr algn="just">
              <a:buNone/>
            </a:pPr>
            <a:endParaRPr lang="ru-RU" sz="6200" dirty="0" smtClean="0"/>
          </a:p>
          <a:p>
            <a:pPr algn="just">
              <a:buNone/>
            </a:pPr>
            <a:r>
              <a:rPr lang="ru-RU" sz="6200" dirty="0" smtClean="0"/>
              <a:t>	</a:t>
            </a:r>
            <a:r>
              <a:rPr lang="ru-RU" sz="6200" b="1" dirty="0" smtClean="0"/>
              <a:t>Что было:</a:t>
            </a:r>
            <a:r>
              <a:rPr lang="ru-RU" sz="6200" dirty="0" smtClean="0"/>
              <a:t> Трепанация черепа (при боли в голове), </a:t>
            </a:r>
            <a:r>
              <a:rPr lang="ru-RU" sz="6200" dirty="0" err="1" smtClean="0"/>
              <a:t>траволечение</a:t>
            </a:r>
            <a:r>
              <a:rPr lang="ru-RU" sz="6200" dirty="0" smtClean="0"/>
              <a:t>, кодексы гигиены (Индия, Египет, Китай).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13875" t="18501" r="52460" b="16400"/>
          <a:stretch>
            <a:fillRect/>
          </a:stretch>
        </p:blipFill>
        <p:spPr bwMode="auto">
          <a:xfrm>
            <a:off x="5940152" y="1556792"/>
            <a:ext cx="2327484" cy="253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3508" y="5517232"/>
            <a:ext cx="885698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Прорыв:</a:t>
            </a:r>
            <a:r>
              <a:rPr lang="ru-RU" dirty="0" smtClean="0"/>
              <a:t> </a:t>
            </a:r>
            <a:r>
              <a:rPr lang="ru-RU" dirty="0" err="1" smtClean="0"/>
              <a:t>Имхотеп</a:t>
            </a:r>
            <a:r>
              <a:rPr lang="ru-RU" dirty="0" smtClean="0"/>
              <a:t> – первый основатель египетской медицины. В обнаруженном папирусе впервые определяются реальные причины многих болезней. Рассматриваются 48 травматических случаев, каждый с описанием физического обследования, лечения и прогноза. Появилось понятие о диагностике болезней.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92080" y="4149080"/>
            <a:ext cx="360039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Примеры лекарственных средств, упомянутых в папирусе </a:t>
            </a:r>
            <a:r>
              <a:rPr lang="ru-RU" sz="1200" dirty="0" err="1" smtClean="0"/>
              <a:t>Эберса</a:t>
            </a:r>
            <a:r>
              <a:rPr lang="ru-RU" sz="1200" dirty="0" smtClean="0"/>
              <a:t>: · от головной боли - «мука, благовония, древесина из Западной Африки, мята, рог оленя, семена платана, гипсовый камень, семена тыквы, вода, измельчите вместе, и возложите на голову»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АНТИЧНОСТЬ И СРЕДНЕВЕКОВЬЕ - СИСТЕМА И ДОГМА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37444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/>
              <a:t>Ключевые фигуры:</a:t>
            </a:r>
            <a:r>
              <a:rPr lang="ru-RU" sz="2000" dirty="0" smtClean="0"/>
              <a:t> </a:t>
            </a:r>
          </a:p>
          <a:p>
            <a:pPr algn="just"/>
            <a:r>
              <a:rPr lang="ru-RU" sz="2000" b="1" dirty="0" smtClean="0"/>
              <a:t>Гиппократ</a:t>
            </a:r>
            <a:r>
              <a:rPr lang="ru-RU" sz="2000" dirty="0" smtClean="0"/>
              <a:t> – основатель рационально-эмпирической медицины, заложил понятие медицины как искусства, о чем изложил в своих трудах «О враче», «Закон», «Клятва» и др. </a:t>
            </a:r>
          </a:p>
          <a:p>
            <a:pPr algn="just"/>
            <a:r>
              <a:rPr lang="ru-RU" sz="2000" b="1" dirty="0" smtClean="0"/>
              <a:t>Клавдий Гален </a:t>
            </a:r>
            <a:r>
              <a:rPr lang="ru-RU" sz="2000" dirty="0" smtClean="0"/>
              <a:t>заинтересовался функциями внутренних органов, но из-за запрета на вскрытие трупов людей, изучал анатомию животных, с уверенностью в сходстве строения с человеком (первая анатомия человека, но с ошибками). </a:t>
            </a:r>
          </a:p>
          <a:p>
            <a:pPr algn="just"/>
            <a:r>
              <a:rPr lang="ru-RU" sz="2000" b="1" dirty="0" smtClean="0"/>
              <a:t>Авиценна </a:t>
            </a:r>
            <a:r>
              <a:rPr lang="ru-RU" sz="2000" dirty="0" smtClean="0"/>
              <a:t>– персидский врач. Написал «Канон врачебной науки» или «Канон медицины» - медицинскую энциклопедию, которую использовали как учебное пособие во многих средневековых университетах.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2000" y="5517232"/>
            <a:ext cx="7200000" cy="1044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Парадокс:</a:t>
            </a:r>
            <a:r>
              <a:rPr lang="ru-RU" sz="2000" dirty="0" smtClean="0"/>
              <a:t> в средневековье из-за религии в развитии медицины </a:t>
            </a:r>
          </a:p>
          <a:p>
            <a:pPr algn="ctr"/>
            <a:r>
              <a:rPr lang="ru-RU" sz="2000" dirty="0" smtClean="0"/>
              <a:t>произошел застой, но именно в это время  открыты первые </a:t>
            </a:r>
          </a:p>
          <a:p>
            <a:pPr algn="ctr"/>
            <a:r>
              <a:rPr lang="ru-RU" sz="2000" dirty="0" smtClean="0"/>
              <a:t>больницы и университеты.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АНАТОМИЧЕСКАЯ РЕВОЛЮЦИЯ (XVI-XIX ВВ.)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1"/>
            <a:ext cx="6048672" cy="30529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/>
              <a:t>Вехи:</a:t>
            </a:r>
            <a:r>
              <a:rPr lang="ru-RU" sz="2000" dirty="0" smtClean="0"/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Андреас Везалий (в анатомии человека исправил ошибки Галена);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Уильям Гарвей (описал систему кровообращения),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Луи Пастер (изучал зарождение микроорганизмов),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Джозеф Листер (создал хирургическую антисептику).</a:t>
            </a:r>
          </a:p>
          <a:p>
            <a:pPr algn="ctr">
              <a:buNone/>
            </a:pPr>
            <a:r>
              <a:rPr lang="ru-RU" sz="2000" b="1" dirty="0" smtClean="0"/>
              <a:t>	Медицина перестает быть умозрительной появляются эксперимент и анатомия.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5785" t="17450" r="50000" b="14901"/>
          <a:stretch>
            <a:fillRect/>
          </a:stretch>
        </p:blipFill>
        <p:spPr bwMode="auto">
          <a:xfrm rot="855985">
            <a:off x="7159318" y="2074059"/>
            <a:ext cx="1588408" cy="2496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67544" y="5085184"/>
            <a:ext cx="8280920" cy="1631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b="1" dirty="0" smtClean="0"/>
              <a:t>Официальной датой открытия эфирной анестезии</a:t>
            </a:r>
            <a:r>
              <a:rPr lang="ru-RU" sz="2000" dirty="0" smtClean="0"/>
              <a:t> считается 16 октября 1846 года, когда в клинике Бостона (США) Уильям </a:t>
            </a:r>
            <a:r>
              <a:rPr lang="ru-RU" sz="2000" dirty="0" err="1" smtClean="0"/>
              <a:t>Мортон</a:t>
            </a:r>
            <a:r>
              <a:rPr lang="ru-RU" sz="2000" dirty="0" smtClean="0"/>
              <a:t> произвёл первую публичную операцию под эфирным наркозом. </a:t>
            </a:r>
          </a:p>
          <a:p>
            <a:pPr algn="ctr">
              <a:buNone/>
            </a:pPr>
            <a:r>
              <a:rPr lang="ru-RU" sz="2000" dirty="0" smtClean="0"/>
              <a:t>В России первую операцию под наркозом провёл Фёдор Иванович Иноземцев 7 февраля 1847 года.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940152" y="4509120"/>
            <a:ext cx="280831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/>
              <a:t>Рисунки анатомии человека Везалия.</a:t>
            </a:r>
            <a:endParaRPr lang="ru-RU" sz="1400" i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l="25688" t="17450" r="50097" b="14301"/>
          <a:stretch>
            <a:fillRect/>
          </a:stretch>
        </p:blipFill>
        <p:spPr bwMode="auto">
          <a:xfrm>
            <a:off x="6228184" y="1556792"/>
            <a:ext cx="168055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XX ВЕК - ЗОЛОТОЙ ВЕК ПРОРЫВОВ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28800"/>
            <a:ext cx="5616624" cy="269289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dirty="0" smtClean="0"/>
              <a:t>	Что произошло:</a:t>
            </a:r>
            <a:r>
              <a:rPr lang="ru-RU" sz="2000" dirty="0" smtClean="0"/>
              <a:t> открыли антибиотик пенициллин (А. Флеминг), создали инсулин, развитие электрокардиографии (ЭКГ), появились первые автоматизированные аппараты ИВЛ (искусственной вентиляции лёгких), положено начало операций по пересадке органов.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8107" t="32150" r="45866" b="23750"/>
          <a:stretch>
            <a:fillRect/>
          </a:stretch>
        </p:blipFill>
        <p:spPr bwMode="auto">
          <a:xfrm>
            <a:off x="5940152" y="1556791"/>
            <a:ext cx="2736304" cy="188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72200" y="3429000"/>
            <a:ext cx="2021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i="1" dirty="0" smtClean="0"/>
              <a:t>Строение пенициллина</a:t>
            </a:r>
          </a:p>
          <a:p>
            <a:pPr algn="ctr"/>
            <a:r>
              <a:rPr lang="ru-RU" sz="1400" i="1" dirty="0" smtClean="0"/>
              <a:t>под микроскопом</a:t>
            </a:r>
            <a:endParaRPr lang="ru-RU" sz="1400" i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20469" t="26900" r="41141" b="25850"/>
          <a:stretch>
            <a:fillRect/>
          </a:stretch>
        </p:blipFill>
        <p:spPr bwMode="auto">
          <a:xfrm>
            <a:off x="1259632" y="3933056"/>
            <a:ext cx="3240360" cy="2243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724128" y="4221088"/>
            <a:ext cx="3060000" cy="2268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Достигнуты прорывы: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в диагностике,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в лечении и борьбе с инфекциями,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в генетике,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в реабилитации 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в медицинской технике.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27584" y="6309320"/>
            <a:ext cx="41609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/>
              <a:t>Появилось новшество  </a:t>
            </a:r>
            <a:r>
              <a:rPr lang="ru-RU" dirty="0" smtClean="0"/>
              <a:t>– </a:t>
            </a:r>
            <a:r>
              <a:rPr lang="ru-RU" b="1" dirty="0" smtClean="0"/>
              <a:t> </a:t>
            </a:r>
            <a:r>
              <a:rPr lang="ru-RU" dirty="0" err="1" smtClean="0"/>
              <a:t>телемедицина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ИННОВАЦИИ СЕГОДНЯ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5004048" cy="32403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/>
              <a:t>             Направления:</a:t>
            </a:r>
            <a:endParaRPr lang="ru-RU" sz="2000" dirty="0" smtClean="0"/>
          </a:p>
          <a:p>
            <a:pPr lvl="1"/>
            <a:r>
              <a:rPr lang="ru-RU" sz="2000" dirty="0" err="1" smtClean="0"/>
              <a:t>Телемедицина</a:t>
            </a:r>
            <a:r>
              <a:rPr lang="ru-RU" sz="2000" dirty="0" smtClean="0"/>
              <a:t> и цифровой консилиум (AI-диагностика, мобильные приложения).</a:t>
            </a:r>
          </a:p>
          <a:p>
            <a:pPr lvl="1"/>
            <a:r>
              <a:rPr lang="ru-RU" sz="2000" dirty="0" smtClean="0"/>
              <a:t>Персонализированная медицина (CAR-T-клетки, терапия по геному).</a:t>
            </a:r>
          </a:p>
          <a:p>
            <a:pPr lvl="1"/>
            <a:r>
              <a:rPr lang="ru-RU" sz="2000" dirty="0" err="1" smtClean="0"/>
              <a:t>Биопринтинг</a:t>
            </a:r>
            <a:r>
              <a:rPr lang="ru-RU" sz="2000" dirty="0" smtClean="0"/>
              <a:t> тканей (3D-печать органов).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6828" t="13251" r="17023" b="9051"/>
          <a:stretch>
            <a:fillRect/>
          </a:stretch>
        </p:blipFill>
        <p:spPr bwMode="auto">
          <a:xfrm>
            <a:off x="971600" y="4293096"/>
            <a:ext cx="3528392" cy="2331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9728" t="21315" r="33891" b="16636"/>
          <a:stretch>
            <a:fillRect/>
          </a:stretch>
        </p:blipFill>
        <p:spPr bwMode="auto">
          <a:xfrm>
            <a:off x="4743711" y="2060848"/>
            <a:ext cx="407122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364088" y="4869160"/>
            <a:ext cx="2880000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i="1" dirty="0" smtClean="0"/>
              <a:t>Робот да Винчи. Клиника урологии </a:t>
            </a:r>
          </a:p>
          <a:p>
            <a:pPr algn="ctr"/>
            <a:r>
              <a:rPr lang="ru-RU" sz="1400" i="1" dirty="0" smtClean="0"/>
              <a:t>Первого МГМУ им. И. М. Сеченова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ФЛАГМАНСКИЕ ТЕХНОЛОГИИ - CRISPR И НАНОМЕДИЦИНА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276872"/>
            <a:ext cx="4042792" cy="230425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000" b="1" dirty="0" smtClean="0"/>
              <a:t>	Суть:</a:t>
            </a:r>
            <a:r>
              <a:rPr lang="ru-RU" sz="2000" dirty="0" smtClean="0"/>
              <a:t> редактирование генома для лечения наследственных болезней (пример: </a:t>
            </a:r>
            <a:r>
              <a:rPr lang="ru-RU" sz="2000" dirty="0" err="1" smtClean="0"/>
              <a:t>серповидноклеточная</a:t>
            </a:r>
            <a:r>
              <a:rPr lang="ru-RU" sz="2000" dirty="0" smtClean="0"/>
              <a:t> анемия).</a:t>
            </a:r>
          </a:p>
          <a:p>
            <a:endParaRPr lang="ru-RU" sz="2000" dirty="0" smtClean="0"/>
          </a:p>
          <a:p>
            <a:pPr>
              <a:buNone/>
            </a:pPr>
            <a:r>
              <a:rPr lang="ru-RU" sz="2000" b="1" dirty="0" smtClean="0"/>
              <a:t>	</a:t>
            </a:r>
            <a:r>
              <a:rPr lang="ru-RU" sz="2000" b="1" dirty="0" err="1" smtClean="0"/>
              <a:t>Наноботы</a:t>
            </a:r>
            <a:r>
              <a:rPr lang="ru-RU" sz="2000" b="1" dirty="0" smtClean="0"/>
              <a:t>:</a:t>
            </a:r>
            <a:r>
              <a:rPr lang="ru-RU" sz="2000" dirty="0" smtClean="0"/>
              <a:t> доставка лекарства точно в опухоль</a:t>
            </a:r>
            <a:r>
              <a:rPr lang="ru-RU" sz="2400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0429" t="19550" r="34053" b="16401"/>
          <a:stretch>
            <a:fillRect/>
          </a:stretch>
        </p:blipFill>
        <p:spPr bwMode="auto">
          <a:xfrm>
            <a:off x="4499992" y="2060848"/>
            <a:ext cx="4216599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МОРАЛЬНО-ЭТИЧЕСКИЕ ДИЛЕММЫ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b="1" dirty="0" smtClean="0"/>
              <a:t>	Что не меняется?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000" dirty="0" smtClean="0"/>
              <a:t>Этика (информированное согласие, не навреди).</a:t>
            </a:r>
          </a:p>
          <a:p>
            <a:pPr>
              <a:buNone/>
            </a:pPr>
            <a:r>
              <a:rPr lang="ru-RU" sz="2000" b="1" dirty="0" smtClean="0"/>
              <a:t>	Новые вопросы: 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/>
              <a:t>Кто отвечает за ошибку ИИ? 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/>
              <a:t>Разрешено ли редактировать эмбрион?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/>
              <a:t>Доступность инноваций для всех?</a:t>
            </a:r>
          </a:p>
          <a:p>
            <a:endParaRPr lang="ru-RU" dirty="0"/>
          </a:p>
        </p:txBody>
      </p:sp>
      <p:pic>
        <p:nvPicPr>
          <p:cNvPr id="6" name="Рисунок 5" descr="https://cepia.ru/images/u/pages/prazdniki-denj-medicinskogo-rabotnika-16-iyunya-cover-527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1770" y="4005064"/>
            <a:ext cx="414046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43337" t="25442" r="39153" b="38512"/>
          <a:stretch>
            <a:fillRect/>
          </a:stretch>
        </p:blipFill>
        <p:spPr bwMode="auto">
          <a:xfrm>
            <a:off x="3452631" y="4005064"/>
            <a:ext cx="223873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ИСТОРИЧЕСКИЕ УРОКИ. 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ЧЕМУ НАС УЧИТ ПРОШЛОЕ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6732240" cy="201622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/>
              <a:t>	Антибиотики перестают работать (</a:t>
            </a:r>
            <a:r>
              <a:rPr lang="ru-RU" sz="2000" dirty="0" err="1" smtClean="0"/>
              <a:t>супербактерии</a:t>
            </a:r>
            <a:r>
              <a:rPr lang="ru-RU" sz="2000" dirty="0" smtClean="0"/>
              <a:t>) – возврат к фагам открытым в 1917 г. (</a:t>
            </a:r>
            <a:r>
              <a:rPr lang="ru-RU" sz="2000" b="1" dirty="0" err="1" smtClean="0"/>
              <a:t>Д’Эреллю</a:t>
            </a:r>
            <a:r>
              <a:rPr lang="ru-RU" sz="2000" b="1" dirty="0" smtClean="0"/>
              <a:t> </a:t>
            </a:r>
            <a:r>
              <a:rPr lang="ru-RU" sz="2000" dirty="0" smtClean="0"/>
              <a:t>принадлежит идея использования бактериофагов для лечения бактериальных заболеваний. В 1919 году он успешно вылечил бактериофагами первых пациентов). 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5097" t="29000" r="48916" b="16401"/>
          <a:stretch>
            <a:fillRect/>
          </a:stretch>
        </p:blipFill>
        <p:spPr bwMode="auto">
          <a:xfrm>
            <a:off x="7020272" y="1556792"/>
            <a:ext cx="1656184" cy="195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876256" y="3573016"/>
            <a:ext cx="2008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i="1" dirty="0" smtClean="0"/>
              <a:t>Снимки бактериофага </a:t>
            </a:r>
          </a:p>
          <a:p>
            <a:pPr algn="ctr"/>
            <a:r>
              <a:rPr lang="ru-RU" sz="1400" i="1" dirty="0" smtClean="0"/>
              <a:t>под микроскопом</a:t>
            </a:r>
            <a:endParaRPr lang="ru-RU" sz="1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131840" y="3501008"/>
            <a:ext cx="285398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/>
              <a:t>Вывод: история циклична.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843808" y="4149080"/>
            <a:ext cx="5987654" cy="2304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Гигиена рук </a:t>
            </a:r>
            <a:r>
              <a:rPr lang="ru-RU" sz="2000" b="1" dirty="0" err="1" smtClean="0"/>
              <a:t>Земмельвейса</a:t>
            </a:r>
            <a:r>
              <a:rPr lang="ru-RU" sz="2000" dirty="0" smtClean="0"/>
              <a:t> (1847 г.) – недооценённая инновация, которая теперь стала нормой (170 лет назад венского акушера </a:t>
            </a:r>
            <a:r>
              <a:rPr lang="ru-RU" sz="2000" dirty="0" err="1" smtClean="0"/>
              <a:t>Игнаца</a:t>
            </a:r>
            <a:r>
              <a:rPr lang="ru-RU" sz="2000" dirty="0" smtClean="0"/>
              <a:t> </a:t>
            </a:r>
            <a:r>
              <a:rPr lang="ru-RU" sz="2000" dirty="0" err="1" smtClean="0"/>
              <a:t>Земмельвейса</a:t>
            </a:r>
            <a:r>
              <a:rPr lang="ru-RU" sz="2000" dirty="0" smtClean="0"/>
              <a:t>  уволили с работы за то, что он заставил подчиненных мыть руки хлоркой, т. к. студенты переносили трупный яд на руках из морга к пациенткам в родильные палаты).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12901" t="23750" r="67225" b="47900"/>
          <a:stretch>
            <a:fillRect/>
          </a:stretch>
        </p:blipFill>
        <p:spPr bwMode="auto">
          <a:xfrm>
            <a:off x="395536" y="3356992"/>
            <a:ext cx="2304256" cy="184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67544" y="5301208"/>
            <a:ext cx="2110898" cy="116955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1400" i="1" dirty="0" smtClean="0"/>
              <a:t>Размножение бактерий.</a:t>
            </a:r>
          </a:p>
          <a:p>
            <a:pPr algn="ctr"/>
            <a:r>
              <a:rPr lang="ru-RU" sz="1400" i="1" dirty="0" smtClean="0"/>
              <a:t>При благоприятных </a:t>
            </a:r>
          </a:p>
          <a:p>
            <a:pPr algn="ctr"/>
            <a:r>
              <a:rPr lang="ru-RU" sz="1400" i="1" dirty="0" smtClean="0"/>
              <a:t>условиях деление </a:t>
            </a:r>
          </a:p>
          <a:p>
            <a:pPr algn="ctr"/>
            <a:r>
              <a:rPr lang="ru-RU" sz="1400" i="1" dirty="0" smtClean="0"/>
              <a:t>происходит каждые</a:t>
            </a:r>
          </a:p>
          <a:p>
            <a:pPr algn="ctr"/>
            <a:r>
              <a:rPr lang="ru-RU" sz="1400" i="1" dirty="0" smtClean="0"/>
              <a:t>20-30 минут.</a:t>
            </a:r>
            <a:endParaRPr lang="ru-RU" sz="1400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 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КЕЙС-СТАДИИ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5770984" cy="1828799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ru-RU" sz="2000" dirty="0" smtClean="0"/>
              <a:t>От подорожника (древний антисептик) </a:t>
            </a:r>
          </a:p>
          <a:p>
            <a:pPr>
              <a:buNone/>
            </a:pPr>
            <a:r>
              <a:rPr lang="ru-RU" sz="2000" dirty="0" smtClean="0"/>
              <a:t>до </a:t>
            </a:r>
            <a:r>
              <a:rPr lang="ru-RU" sz="2000" dirty="0" err="1" smtClean="0"/>
              <a:t>гидрогелевой</a:t>
            </a:r>
            <a:r>
              <a:rPr lang="ru-RU" sz="2000" dirty="0" smtClean="0"/>
              <a:t> повязки с </a:t>
            </a:r>
            <a:r>
              <a:rPr lang="ru-RU" sz="2000" dirty="0" err="1" smtClean="0"/>
              <a:t>наносеребром</a:t>
            </a:r>
            <a:r>
              <a:rPr lang="ru-RU" sz="2000" dirty="0" smtClean="0"/>
              <a:t>…</a:t>
            </a:r>
          </a:p>
          <a:p>
            <a:pPr>
              <a:buFont typeface="Wingdings" pitchFamily="2" charset="2"/>
              <a:buChar char="q"/>
            </a:pPr>
            <a:endParaRPr lang="ru-RU" sz="2000" dirty="0" smtClean="0"/>
          </a:p>
          <a:p>
            <a:pPr>
              <a:buFont typeface="Wingdings" pitchFamily="2" charset="2"/>
              <a:buChar char="q"/>
            </a:pPr>
            <a:r>
              <a:rPr lang="ru-RU" sz="2000" dirty="0" smtClean="0"/>
              <a:t>От трепанации в древности до современной</a:t>
            </a:r>
          </a:p>
          <a:p>
            <a:pPr>
              <a:buNone/>
            </a:pPr>
            <a:r>
              <a:rPr lang="ru-RU" sz="2000" dirty="0" smtClean="0"/>
              <a:t>краниотомии с </a:t>
            </a:r>
            <a:r>
              <a:rPr lang="ru-RU" sz="2000" dirty="0" err="1" smtClean="0"/>
              <a:t>нейронавигацией</a:t>
            </a:r>
            <a:r>
              <a:rPr lang="ru-RU" sz="2000" dirty="0" smtClean="0"/>
              <a:t>…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12103" t="25850" r="35922" b="22700"/>
          <a:stretch>
            <a:fillRect/>
          </a:stretch>
        </p:blipFill>
        <p:spPr bwMode="auto">
          <a:xfrm>
            <a:off x="6948264" y="1988840"/>
            <a:ext cx="1944216" cy="10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15744" t="17450" r="39960" b="13251"/>
          <a:stretch>
            <a:fillRect/>
          </a:stretch>
        </p:blipFill>
        <p:spPr bwMode="auto">
          <a:xfrm>
            <a:off x="7020272" y="3501008"/>
            <a:ext cx="188202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трелка вниз 8"/>
          <p:cNvSpPr/>
          <p:nvPr/>
        </p:nvSpPr>
        <p:spPr>
          <a:xfrm>
            <a:off x="7668344" y="3140968"/>
            <a:ext cx="484632" cy="33033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 l="9150" t="16400" r="32969" b="12201"/>
          <a:stretch>
            <a:fillRect/>
          </a:stretch>
        </p:blipFill>
        <p:spPr bwMode="auto">
          <a:xfrm>
            <a:off x="323528" y="3501008"/>
            <a:ext cx="4608512" cy="3197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 l="11019" t="23750" r="60631" b="20600"/>
          <a:stretch>
            <a:fillRect/>
          </a:stretch>
        </p:blipFill>
        <p:spPr bwMode="auto">
          <a:xfrm>
            <a:off x="5292080" y="3933056"/>
            <a:ext cx="1512168" cy="1669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5292080" y="5733256"/>
            <a:ext cx="1492716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1400" i="1" dirty="0" smtClean="0"/>
              <a:t>Инструменты </a:t>
            </a:r>
          </a:p>
          <a:p>
            <a:pPr algn="ctr"/>
            <a:r>
              <a:rPr lang="ru-RU" sz="1400" i="1" dirty="0" smtClean="0"/>
              <a:t>для трепанации</a:t>
            </a:r>
          </a:p>
          <a:p>
            <a:pPr algn="ctr"/>
            <a:r>
              <a:rPr lang="ru-RU" sz="1400" i="1" dirty="0" smtClean="0"/>
              <a:t>черепа</a:t>
            </a:r>
            <a:endParaRPr lang="ru-RU" sz="14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 l="26869" t="19550" r="50097" b="15351"/>
          <a:stretch>
            <a:fillRect/>
          </a:stretch>
        </p:blipFill>
        <p:spPr bwMode="auto">
          <a:xfrm>
            <a:off x="5148064" y="2924944"/>
            <a:ext cx="1728192" cy="27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Стрелка влево 13"/>
          <p:cNvSpPr/>
          <p:nvPr/>
        </p:nvSpPr>
        <p:spPr>
          <a:xfrm>
            <a:off x="4644008" y="3933056"/>
            <a:ext cx="432048" cy="48463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ПРОГНОЗ - 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МЕДИЦИНА 2040-2050 гг.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2476871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3600" b="1" dirty="0" smtClean="0"/>
              <a:t>Что вероятно: </a:t>
            </a:r>
            <a:r>
              <a:rPr lang="ru-RU" sz="3600" dirty="0" smtClean="0"/>
              <a:t>генетическое тестирование, </a:t>
            </a:r>
            <a:r>
              <a:rPr lang="ru-RU" sz="3600" dirty="0" err="1" smtClean="0"/>
              <a:t>фитнес-трекеры</a:t>
            </a:r>
            <a:r>
              <a:rPr lang="ru-RU" sz="3600" dirty="0" smtClean="0"/>
              <a:t> и другие устройства для мониторинга здоровья, 3</a:t>
            </a:r>
            <a:r>
              <a:rPr lang="en-US" sz="3600" dirty="0" smtClean="0"/>
              <a:t>D</a:t>
            </a:r>
            <a:r>
              <a:rPr lang="ru-RU" sz="3600" dirty="0" smtClean="0"/>
              <a:t>-печать органов и тканей,  индивидуальные подходы к лечению, рост роли роботов в хирургии, развитие быстрого тестирования на болезни.</a:t>
            </a:r>
          </a:p>
          <a:p>
            <a:pPr algn="just"/>
            <a:endParaRPr lang="ru-RU" sz="3600" dirty="0" smtClean="0"/>
          </a:p>
          <a:p>
            <a:pPr algn="just"/>
            <a:r>
              <a:rPr lang="ru-RU" sz="3600" b="1" dirty="0" smtClean="0"/>
              <a:t>Что остается мечтой: </a:t>
            </a:r>
            <a:r>
              <a:rPr lang="ru-RU" sz="3600" dirty="0" smtClean="0"/>
              <a:t>переход от лечения болезней к их предупреждению, имплантация в мозг искусственно выращенных нейронных сетей…</a:t>
            </a:r>
          </a:p>
          <a:p>
            <a:endParaRPr lang="ru-RU" dirty="0"/>
          </a:p>
        </p:txBody>
      </p:sp>
      <p:pic>
        <p:nvPicPr>
          <p:cNvPr id="2050" name="Picture 2" descr="D:\Users\user\Desktop\ПЛАНИРОВАНИЕ\заготовки к презентациям\фон для презентаций\1_Qf0Ms9619oSCoik8-_F4ow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8988" y="3861048"/>
            <a:ext cx="4026024" cy="2684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ВЫВОДЫ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Медицина эволюционирует </a:t>
            </a:r>
            <a:r>
              <a:rPr lang="ru-RU" sz="2000" dirty="0" smtClean="0"/>
              <a:t>от реактивной (лечение последствий) к предсказательной и превентивной.</a:t>
            </a:r>
          </a:p>
          <a:p>
            <a:r>
              <a:rPr lang="ru-RU" sz="2000" b="1" dirty="0" smtClean="0"/>
              <a:t>Связь времен неразрывна</a:t>
            </a:r>
            <a:r>
              <a:rPr lang="ru-RU" sz="2000" dirty="0" smtClean="0"/>
              <a:t>: современные инновации опираются на методологию Гиппократа (наблюдение, логика, забота).</a:t>
            </a:r>
          </a:p>
          <a:p>
            <a:r>
              <a:rPr lang="ru-RU" sz="2000" b="1" dirty="0" smtClean="0"/>
              <a:t>Главный двигатель прогресса </a:t>
            </a:r>
            <a:r>
              <a:rPr lang="ru-RU" sz="2000" dirty="0" smtClean="0"/>
              <a:t>– не техника, а человеческое любопытство и сострадание.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10596" t="25043" r="34741" b="29000"/>
          <a:stretch>
            <a:fillRect/>
          </a:stretch>
        </p:blipFill>
        <p:spPr bwMode="auto">
          <a:xfrm>
            <a:off x="1799692" y="3861048"/>
            <a:ext cx="5544616" cy="2622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429309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err="1" smtClean="0"/>
              <a:t>Мейер-Штейнег</a:t>
            </a:r>
            <a:r>
              <a:rPr lang="ru-RU" dirty="0" smtClean="0"/>
              <a:t>, Т. Медицина XVII-XIX веков / Т. </a:t>
            </a:r>
            <a:r>
              <a:rPr lang="ru-RU" dirty="0" err="1" smtClean="0"/>
              <a:t>Мейер-Штейнег</a:t>
            </a:r>
            <a:r>
              <a:rPr lang="ru-RU" dirty="0" smtClean="0"/>
              <a:t>. – Москва : Вузовская книга, 1999. – 128 с.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11760" y="1844824"/>
            <a:ext cx="5724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 smtClean="0"/>
              <a:t>Мейер-Штейнег</a:t>
            </a:r>
            <a:r>
              <a:rPr lang="ru-RU" dirty="0" smtClean="0"/>
              <a:t>, Т. Древняя медицина. Медицина Древнего Востока и классической древности / Т. </a:t>
            </a:r>
            <a:r>
              <a:rPr lang="ru-RU" dirty="0" err="1" smtClean="0"/>
              <a:t>Мейер-Штейнег</a:t>
            </a:r>
            <a:r>
              <a:rPr lang="ru-RU" dirty="0" smtClean="0"/>
              <a:t>. – Москва : Вузовская книга, 1999. – 128 с. </a:t>
            </a:r>
          </a:p>
        </p:txBody>
      </p:sp>
      <p:pic>
        <p:nvPicPr>
          <p:cNvPr id="5122" name="Picture 2" descr="D:\Users\user\Desktop\2026-06-18_002.jpg"/>
          <p:cNvPicPr>
            <a:picLocks noChangeAspect="1" noChangeArrowheads="1"/>
          </p:cNvPicPr>
          <p:nvPr/>
        </p:nvPicPr>
        <p:blipFill>
          <a:blip r:embed="rId3" cstate="print"/>
          <a:srcRect l="938" t="828" r="34263" b="27782"/>
          <a:stretch>
            <a:fillRect/>
          </a:stretch>
        </p:blipFill>
        <p:spPr bwMode="auto">
          <a:xfrm>
            <a:off x="1403648" y="3933056"/>
            <a:ext cx="1565155" cy="2370092"/>
          </a:xfrm>
          <a:prstGeom prst="rect">
            <a:avLst/>
          </a:prstGeom>
          <a:noFill/>
        </p:spPr>
      </p:pic>
      <p:pic>
        <p:nvPicPr>
          <p:cNvPr id="5123" name="Picture 3" descr="D:\Users\user\Desktop\2026-06-18_003.jpg"/>
          <p:cNvPicPr>
            <a:picLocks noChangeAspect="1" noChangeArrowheads="1"/>
          </p:cNvPicPr>
          <p:nvPr/>
        </p:nvPicPr>
        <p:blipFill>
          <a:blip r:embed="rId4" cstate="print"/>
          <a:srcRect l="938" t="828" r="34263" b="27782"/>
          <a:stretch>
            <a:fillRect/>
          </a:stretch>
        </p:blipFill>
        <p:spPr bwMode="auto">
          <a:xfrm>
            <a:off x="467544" y="1556792"/>
            <a:ext cx="1512168" cy="216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4506" t="17450" r="48916" b="14301"/>
          <a:stretch>
            <a:fillRect/>
          </a:stretch>
        </p:blipFill>
        <p:spPr bwMode="auto">
          <a:xfrm>
            <a:off x="7308304" y="4437112"/>
            <a:ext cx="1495402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11560" y="5805264"/>
            <a:ext cx="633670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Мирский, М. Б. Медицина России XVI - XIX веков / М. Б. Мирский. – Москва : РОССПЭН, 1996. - 400 с.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24507" t="17450" r="48325" b="13251"/>
          <a:stretch>
            <a:fillRect/>
          </a:stretch>
        </p:blipFill>
        <p:spPr bwMode="auto">
          <a:xfrm>
            <a:off x="7236297" y="1700808"/>
            <a:ext cx="1505455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67544" y="1844824"/>
            <a:ext cx="6588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Мирский, М. Б. Хирургия от древности до современности : Очерки истории / М. Б. Мирский. – Москва : Наука, 2000. – 798 с.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195736" y="3429000"/>
            <a:ext cx="4824536" cy="123110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Мирский, М. Б. История медицины и хирургии [Комплект] : учебное пособие для студентов вузов / М. Б. Мирский. – Москва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2010. - 528 с. </a:t>
            </a: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 l="25097" t="17450" r="49506" b="13251"/>
          <a:stretch>
            <a:fillRect/>
          </a:stretch>
        </p:blipFill>
        <p:spPr bwMode="auto">
          <a:xfrm>
            <a:off x="467544" y="2996952"/>
            <a:ext cx="1512168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24506" t="19550" r="48325" b="15351"/>
          <a:stretch>
            <a:fillRect/>
          </a:stretch>
        </p:blipFill>
        <p:spPr bwMode="auto">
          <a:xfrm>
            <a:off x="7020272" y="3645024"/>
            <a:ext cx="1602581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4509120"/>
            <a:ext cx="6192688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err="1" smtClean="0"/>
              <a:t>Марчукова</a:t>
            </a:r>
            <a:r>
              <a:rPr lang="ru-RU" dirty="0" smtClean="0"/>
              <a:t>, С. М. Медицина в зеркале истории / С. М. </a:t>
            </a:r>
            <a:r>
              <a:rPr lang="ru-RU" dirty="0" err="1" smtClean="0"/>
              <a:t>Марчукова</a:t>
            </a:r>
            <a:r>
              <a:rPr lang="ru-RU" dirty="0" smtClean="0"/>
              <a:t>. – Санкт-Петербург : Европейский Дом, 2003. – 272 с.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72816"/>
            <a:ext cx="1489389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2339752" y="2420888"/>
            <a:ext cx="6264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Сорокина, Т. С. История медицины : учебник для студентов вузов / Т. С. Сорокина. – 12-е изд., стереотип. – Москва : Академия, 2016. – 560 с.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l="29231" t="29450" r="53050" b="25850"/>
          <a:stretch>
            <a:fillRect/>
          </a:stretch>
        </p:blipFill>
        <p:spPr bwMode="auto">
          <a:xfrm>
            <a:off x="395536" y="4509120"/>
            <a:ext cx="1522147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339752" y="5013176"/>
            <a:ext cx="6336704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Лисицын, Ю. П. История медицины : учебник / Ю. П. Лисицын. - 2-е изд., </a:t>
            </a:r>
            <a:r>
              <a:rPr lang="ru-RU" dirty="0" err="1" smtClean="0"/>
              <a:t>перераб</a:t>
            </a:r>
            <a:r>
              <a:rPr lang="ru-RU" dirty="0" smtClean="0"/>
              <a:t>. и доп. – Москва : </a:t>
            </a:r>
            <a:r>
              <a:rPr lang="ru-RU" dirty="0" err="1" smtClean="0"/>
              <a:t>ГЭОТАР-Медиа</a:t>
            </a:r>
            <a:r>
              <a:rPr lang="ru-RU" dirty="0" smtClean="0"/>
              <a:t>, 2025. – 400 с. : ил. 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 l="23916" t="17450" r="48325" b="11151"/>
          <a:stretch>
            <a:fillRect/>
          </a:stretch>
        </p:blipFill>
        <p:spPr bwMode="auto">
          <a:xfrm>
            <a:off x="1835696" y="2204864"/>
            <a:ext cx="1492939" cy="21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707904" y="2348880"/>
            <a:ext cx="495029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 smtClean="0"/>
              <a:t>Бидлоо</a:t>
            </a:r>
            <a:r>
              <a:rPr lang="ru-RU" dirty="0" smtClean="0"/>
              <a:t>, Н. Л. Наставление для изучающих хирургию в анатомическом театре. Составлено 1710 года, января 3 дня на счастье / Н. Л. </a:t>
            </a:r>
            <a:r>
              <a:rPr lang="ru-RU" dirty="0" err="1" smtClean="0"/>
              <a:t>Бидлоо</a:t>
            </a:r>
            <a:r>
              <a:rPr lang="ru-RU" dirty="0" smtClean="0"/>
              <a:t> ; ред. М. В. Даниленко. – Москва : Медицина, 1979. – 592 с. : ил. </a:t>
            </a:r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 l="37007" t="23750" r="34053" b="5901"/>
          <a:stretch>
            <a:fillRect/>
          </a:stretch>
        </p:blipFill>
        <p:spPr bwMode="auto">
          <a:xfrm>
            <a:off x="395536" y="1700808"/>
            <a:ext cx="1512169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448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1512168" cy="21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73016"/>
            <a:ext cx="1499445" cy="21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2411760" y="1628800"/>
            <a:ext cx="61926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История медицины в музейных коллекциях : учебное пособие / К. А. Пашков [и др.] ; ред. К. А. Пашков. – Москва : Магистраль.</a:t>
            </a:r>
            <a:br>
              <a:rPr lang="ru-RU" dirty="0" smtClean="0"/>
            </a:br>
            <a:r>
              <a:rPr lang="ru-RU" dirty="0" smtClean="0"/>
              <a:t>Ч. 1. – 2018. – 200 с. : </a:t>
            </a:r>
            <a:r>
              <a:rPr lang="ru-RU" dirty="0" err="1" smtClean="0"/>
              <a:t>цв</a:t>
            </a:r>
            <a:r>
              <a:rPr lang="ru-RU" dirty="0" smtClean="0"/>
              <a:t>. ил.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История медицины в музейных коллекциях : учебное пособие / Е. Е. </a:t>
            </a:r>
            <a:r>
              <a:rPr lang="ru-RU" dirty="0" err="1" smtClean="0"/>
              <a:t>Бергер</a:t>
            </a:r>
            <a:r>
              <a:rPr lang="ru-RU" dirty="0" smtClean="0"/>
              <a:t> [и др.] ; ред. К. А. Пашков. – Москва : ХЕЛЕНПРО.</a:t>
            </a:r>
            <a:br>
              <a:rPr lang="ru-RU" dirty="0" smtClean="0"/>
            </a:br>
            <a:r>
              <a:rPr lang="ru-RU" dirty="0" smtClean="0"/>
              <a:t>Ч. 2. – 2019. – 200 с. : </a:t>
            </a:r>
            <a:r>
              <a:rPr lang="ru-RU" dirty="0" err="1" smtClean="0"/>
              <a:t>цв</a:t>
            </a:r>
            <a:r>
              <a:rPr lang="ru-RU" dirty="0" smtClean="0"/>
              <a:t>. ил. 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/>
          <a:srcRect l="24506" t="17450" r="48325" b="14301"/>
          <a:stretch>
            <a:fillRect/>
          </a:stretch>
        </p:blipFill>
        <p:spPr bwMode="auto">
          <a:xfrm>
            <a:off x="7164288" y="4509120"/>
            <a:ext cx="1512167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39552" y="5805264"/>
            <a:ext cx="6336704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Труды по истории медицины : альманах / Российское общество историков медицины. – Москва : Магистраль.</a:t>
            </a:r>
            <a:br>
              <a:rPr lang="ru-RU" dirty="0" smtClean="0"/>
            </a:br>
            <a:r>
              <a:rPr lang="ru-RU" dirty="0" err="1" smtClean="0"/>
              <a:t>Вып</a:t>
            </a:r>
            <a:r>
              <a:rPr lang="ru-RU" dirty="0" smtClean="0"/>
              <a:t>. 2. – 2017. – 664 с. : ил.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25785" t="17450" r="50000" b="13251"/>
          <a:stretch>
            <a:fillRect/>
          </a:stretch>
        </p:blipFill>
        <p:spPr bwMode="auto">
          <a:xfrm>
            <a:off x="539552" y="1700808"/>
            <a:ext cx="1512168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339752" y="2420888"/>
            <a:ext cx="619268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Левит, В. С. Краткие очерки истории советской хирургии / В. С. Левит. – Москва : </a:t>
            </a:r>
            <a:r>
              <a:rPr lang="ru-RU" dirty="0" err="1" smtClean="0"/>
              <a:t>Медгиз</a:t>
            </a:r>
            <a:r>
              <a:rPr lang="ru-RU" dirty="0" smtClean="0"/>
              <a:t>, 1960. – 197 с. : ил.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4293096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Грицак</a:t>
            </a:r>
            <a:r>
              <a:rPr lang="ru-RU" dirty="0" smtClean="0"/>
              <a:t>, Е. Н. Популярная история медицины / Е. Н. </a:t>
            </a:r>
            <a:r>
              <a:rPr lang="ru-RU" dirty="0" err="1" smtClean="0"/>
              <a:t>Грицак</a:t>
            </a:r>
            <a:r>
              <a:rPr lang="ru-RU" dirty="0" smtClean="0"/>
              <a:t>. –  Москва : Вече, 2003. – 464 с. </a:t>
            </a:r>
            <a:endParaRPr lang="ru-RU" dirty="0"/>
          </a:p>
        </p:txBody>
      </p:sp>
      <p:pic>
        <p:nvPicPr>
          <p:cNvPr id="4098" name="Picture 2" descr="D:\Users\user\Desktop\2026-06-18_004.jpg"/>
          <p:cNvPicPr>
            <a:picLocks noChangeAspect="1" noChangeArrowheads="1"/>
          </p:cNvPicPr>
          <p:nvPr/>
        </p:nvPicPr>
        <p:blipFill>
          <a:blip r:embed="rId4" cstate="print"/>
          <a:srcRect l="938" t="828" r="33337" b="26435"/>
          <a:stretch>
            <a:fillRect/>
          </a:stretch>
        </p:blipFill>
        <p:spPr bwMode="auto">
          <a:xfrm>
            <a:off x="7092280" y="3573016"/>
            <a:ext cx="1512160" cy="21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2273" b="3323"/>
          <a:stretch>
            <a:fillRect/>
          </a:stretch>
        </p:blipFill>
        <p:spPr bwMode="auto">
          <a:xfrm>
            <a:off x="7164288" y="4221088"/>
            <a:ext cx="1512168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67544" y="4581128"/>
            <a:ext cx="6408712" cy="123110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Николаева, И. И. Словарь-справочник по истории медицины : справочник / И. И. Николаева, М. О. </a:t>
            </a:r>
            <a:r>
              <a:rPr lang="ru-RU" dirty="0" err="1" smtClean="0"/>
              <a:t>Зимодро</a:t>
            </a:r>
            <a:r>
              <a:rPr lang="ru-RU" dirty="0" smtClean="0"/>
              <a:t>, Н. С. Анникова ; Новосибирский государственный медицинский университет. – Новосибирск : </a:t>
            </a:r>
            <a:r>
              <a:rPr lang="ru-RU" dirty="0" err="1" smtClean="0"/>
              <a:t>Сибмедиздат</a:t>
            </a:r>
            <a:r>
              <a:rPr lang="ru-RU" dirty="0" smtClean="0"/>
              <a:t> НГМУ, 2011. – 255 с. : ил.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2420888"/>
            <a:ext cx="64087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Николаева, И. И. Врачевание в первобытном обществе : </a:t>
            </a:r>
            <a:r>
              <a:rPr lang="ru-RU" dirty="0" err="1" smtClean="0"/>
              <a:t>учебно-метод</a:t>
            </a:r>
            <a:r>
              <a:rPr lang="ru-RU" dirty="0" smtClean="0"/>
              <a:t>. пособие для подготовки студ. 1 курса </a:t>
            </a:r>
            <a:r>
              <a:rPr lang="ru-RU" dirty="0" err="1" smtClean="0"/>
              <a:t>леч</a:t>
            </a:r>
            <a:r>
              <a:rPr lang="ru-RU" dirty="0" smtClean="0"/>
              <a:t>., </a:t>
            </a:r>
            <a:r>
              <a:rPr lang="ru-RU" dirty="0" err="1" smtClean="0"/>
              <a:t>пед</a:t>
            </a:r>
            <a:r>
              <a:rPr lang="ru-RU" dirty="0" smtClean="0"/>
              <a:t>., </a:t>
            </a:r>
            <a:r>
              <a:rPr lang="ru-RU" dirty="0" err="1" smtClean="0"/>
              <a:t>стом</a:t>
            </a:r>
            <a:r>
              <a:rPr lang="ru-RU" dirty="0" smtClean="0"/>
              <a:t>. </a:t>
            </a:r>
            <a:r>
              <a:rPr lang="ru-RU" dirty="0" err="1" smtClean="0"/>
              <a:t>фак-тов</a:t>
            </a:r>
            <a:r>
              <a:rPr lang="ru-RU" dirty="0" smtClean="0"/>
              <a:t> / И. И. Николаева. – Новосибирск : [б. и.], 2003. – 24 с.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1" name="Picture 3" descr="D:\Users\user\Desktop\2026-06-18_001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32412" b="29803"/>
          <a:stretch>
            <a:fillRect/>
          </a:stretch>
        </p:blipFill>
        <p:spPr bwMode="auto">
          <a:xfrm>
            <a:off x="539552" y="1772816"/>
            <a:ext cx="1513087" cy="21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ИСПОЛЬЗОВАННЫЕ ИСТОЧНИКИ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dirty="0" smtClean="0">
                <a:solidFill>
                  <a:srgbClr val="000000"/>
                </a:solidFill>
                <a:cs typeface="Arial" charset="0"/>
              </a:rPr>
              <a:t>Электронная библиотечная система НГМУ : сайт. – Новосибирск, 1997. – </a:t>
            </a:r>
            <a:r>
              <a:rPr lang="en-US" sz="2200" dirty="0" smtClean="0">
                <a:solidFill>
                  <a:srgbClr val="000000"/>
                </a:solidFill>
                <a:cs typeface="Arial" charset="0"/>
              </a:rPr>
              <a:t>URL</a:t>
            </a:r>
            <a:r>
              <a:rPr lang="ru-RU" sz="2200" dirty="0" smtClean="0">
                <a:solidFill>
                  <a:srgbClr val="000000"/>
                </a:solidFill>
                <a:cs typeface="Arial" charset="0"/>
              </a:rPr>
              <a:t> : </a:t>
            </a:r>
            <a:r>
              <a:rPr lang="en-US" sz="2200" dirty="0" smtClean="0">
                <a:cs typeface="Arial" charset="0"/>
                <a:hlinkClick r:id="rId3"/>
              </a:rPr>
              <a:t>https://library.ngmu.ru/</a:t>
            </a:r>
            <a:r>
              <a:rPr lang="ru-RU" sz="2200" dirty="0" smtClean="0">
                <a:cs typeface="Arial" charset="0"/>
              </a:rPr>
              <a:t> </a:t>
            </a:r>
            <a:r>
              <a:rPr lang="ru-RU" sz="2200" dirty="0" smtClean="0">
                <a:solidFill>
                  <a:srgbClr val="000000"/>
                </a:solidFill>
                <a:cs typeface="Arial" charset="0"/>
              </a:rPr>
              <a:t>(дата обращения : 15.06.2026). – Текст : электронный.</a:t>
            </a:r>
          </a:p>
          <a:p>
            <a:r>
              <a:rPr lang="ru-RU" sz="2200" dirty="0" err="1" smtClean="0">
                <a:cs typeface="Arial" pitchFamily="34" charset="0"/>
              </a:rPr>
              <a:t>eLIBRARY.RU</a:t>
            </a:r>
            <a:r>
              <a:rPr lang="ru-RU" sz="2200" dirty="0" smtClean="0">
                <a:cs typeface="Arial" pitchFamily="34" charset="0"/>
              </a:rPr>
              <a:t> : </a:t>
            </a:r>
            <a:r>
              <a:rPr lang="ru-RU" sz="2200" dirty="0" err="1" smtClean="0">
                <a:cs typeface="Arial" pitchFamily="34" charset="0"/>
              </a:rPr>
              <a:t>науч</a:t>
            </a:r>
            <a:r>
              <a:rPr lang="ru-RU" sz="2200" dirty="0" smtClean="0">
                <a:cs typeface="Arial" pitchFamily="34" charset="0"/>
              </a:rPr>
              <a:t>. </a:t>
            </a:r>
            <a:r>
              <a:rPr lang="ru-RU" sz="2200" dirty="0" err="1" smtClean="0">
                <a:cs typeface="Arial" pitchFamily="34" charset="0"/>
              </a:rPr>
              <a:t>электр</a:t>
            </a:r>
            <a:r>
              <a:rPr lang="ru-RU" sz="2200" dirty="0" smtClean="0">
                <a:cs typeface="Arial" pitchFamily="34" charset="0"/>
              </a:rPr>
              <a:t>. б-ка : сайт. </a:t>
            </a:r>
            <a:r>
              <a:rPr lang="ru-RU" sz="2200" dirty="0" smtClean="0">
                <a:cs typeface="Arial" charset="0"/>
              </a:rPr>
              <a:t>–</a:t>
            </a:r>
            <a:r>
              <a:rPr lang="ru-RU" sz="2200" dirty="0" smtClean="0">
                <a:cs typeface="Arial" pitchFamily="34" charset="0"/>
              </a:rPr>
              <a:t> Москва, 2000 .</a:t>
            </a:r>
            <a:r>
              <a:rPr lang="ru-RU" sz="2200" dirty="0" smtClean="0">
                <a:cs typeface="Arial" charset="0"/>
              </a:rPr>
              <a:t>– </a:t>
            </a:r>
            <a:r>
              <a:rPr lang="ru-RU" sz="2200" dirty="0" smtClean="0">
                <a:cs typeface="Arial" pitchFamily="34" charset="0"/>
              </a:rPr>
              <a:t>URL :</a:t>
            </a:r>
            <a:r>
              <a:rPr lang="en-US" sz="2200" dirty="0" smtClean="0">
                <a:cs typeface="Arial" pitchFamily="34" charset="0"/>
              </a:rPr>
              <a:t>https://elibrary.ru/defaultx.asp?/=</a:t>
            </a:r>
            <a:r>
              <a:rPr lang="ru-RU" sz="2200" dirty="0" smtClean="0">
                <a:cs typeface="Arial" pitchFamily="34" charset="0"/>
              </a:rPr>
              <a:t> (дата обращения: 10.06.2026). Режим доступа: для </a:t>
            </a:r>
            <a:r>
              <a:rPr lang="ru-RU" sz="2200" dirty="0" err="1" smtClean="0">
                <a:cs typeface="Arial" pitchFamily="34" charset="0"/>
              </a:rPr>
              <a:t>зарегистрир</a:t>
            </a:r>
            <a:r>
              <a:rPr lang="ru-RU" sz="2200" dirty="0" smtClean="0">
                <a:cs typeface="Arial" pitchFamily="34" charset="0"/>
              </a:rPr>
              <a:t>. пользователей.</a:t>
            </a:r>
          </a:p>
          <a:p>
            <a:r>
              <a:rPr lang="ru-RU" sz="2200" dirty="0" smtClean="0">
                <a:cs typeface="Arial" pitchFamily="34" charset="0"/>
              </a:rPr>
              <a:t>Фотографии для презентации взяты из открытых источников Интернет.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899592" y="1052736"/>
            <a:ext cx="734481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С изданиями, представленными в презентации, </a:t>
            </a:r>
          </a:p>
          <a:p>
            <a:pPr algn="ctr"/>
            <a:r>
              <a:rPr lang="ru-RU" sz="2000" dirty="0" smtClean="0"/>
              <a:t>можно ознакомиться </a:t>
            </a:r>
          </a:p>
          <a:p>
            <a:pPr algn="ctr"/>
            <a:r>
              <a:rPr lang="ru-RU" sz="2000" dirty="0" smtClean="0"/>
              <a:t>в читальном зале научной литературы по адресу:</a:t>
            </a:r>
          </a:p>
          <a:p>
            <a:pPr algn="ctr"/>
            <a:r>
              <a:rPr lang="ru-RU" sz="2000" dirty="0" smtClean="0"/>
              <a:t>ул. Залесского, 4 (лабораторный корпус НГМУ, </a:t>
            </a:r>
          </a:p>
          <a:p>
            <a:pPr algn="ctr"/>
            <a:r>
              <a:rPr lang="ru-RU" sz="2000" dirty="0" smtClean="0"/>
              <a:t>2 этаж).</a:t>
            </a:r>
          </a:p>
          <a:p>
            <a:pPr algn="ctr"/>
            <a:r>
              <a:rPr lang="ru-RU" sz="2000" b="1" dirty="0" smtClean="0"/>
              <a:t> </a:t>
            </a:r>
          </a:p>
          <a:p>
            <a:pPr algn="ctr"/>
            <a:r>
              <a:rPr lang="ru-RU" sz="2000" b="1" dirty="0" smtClean="0"/>
              <a:t>Часы работы с читателями: </a:t>
            </a:r>
          </a:p>
          <a:p>
            <a:pPr algn="ctr"/>
            <a:r>
              <a:rPr lang="ru-RU" sz="2000" dirty="0" smtClean="0"/>
              <a:t>понедельник-пятница 9:00-18:00, </a:t>
            </a:r>
          </a:p>
          <a:p>
            <a:pPr algn="ctr"/>
            <a:r>
              <a:rPr lang="ru-RU" sz="2000" dirty="0" smtClean="0"/>
              <a:t>суббота 9:00-17:00,</a:t>
            </a:r>
            <a:br>
              <a:rPr lang="ru-RU" sz="2000" dirty="0" smtClean="0"/>
            </a:br>
            <a:r>
              <a:rPr lang="ru-RU" sz="2000" dirty="0" smtClean="0"/>
              <a:t>выходной – воскресенье.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b="1" dirty="0" smtClean="0"/>
              <a:t> </a:t>
            </a:r>
            <a:endParaRPr lang="ru-RU" b="1" dirty="0" smtClean="0"/>
          </a:p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Сайт ЭБС НГМУ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https://library.ngmu.ru/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Группа ВК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https://vk.com/bibl_ngmu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115616" y="1484784"/>
            <a:ext cx="6696744" cy="3416320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</a:t>
            </a:r>
          </a:p>
          <a:p>
            <a:pPr algn="ctr"/>
            <a:r>
              <a:rPr lang="ru-RU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</a:t>
            </a:r>
          </a:p>
          <a:p>
            <a:pPr algn="ctr"/>
            <a:r>
              <a:rPr lang="ru-RU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ВНИМАНИЕ!</a:t>
            </a:r>
            <a:endParaRPr lang="ru-RU" sz="7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2434</TotalTime>
  <Words>1023</Words>
  <Application>Microsoft Office PowerPoint</Application>
  <PresentationFormat>Экран (4:3)</PresentationFormat>
  <Paragraphs>146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МЕДИЦИНА НА СТЫКЕ ВРЕМЕН:  ОТ ИСТОКОВ К ИННОВАЦИЯМ</vt:lpstr>
      <vt:lpstr>ПУТЬ ДЛИНОЙ В ТЫСЯЧЕЛЕТИЯ</vt:lpstr>
      <vt:lpstr> МОСТ МЕЖДУ ЭПОХАМИ </vt:lpstr>
      <vt:lpstr>  МАГИЯ И ПЕРВОЕ ЗНАНИЕ  (ДО V ВЕКА ДО Н.Э.) </vt:lpstr>
      <vt:lpstr> АНТИЧНОСТЬ И СРЕДНЕВЕКОВЬЕ - СИСТЕМА И ДОГМА </vt:lpstr>
      <vt:lpstr> АНАТОМИЧЕСКАЯ РЕВОЛЮЦИЯ (XVI-XIX ВВ.) </vt:lpstr>
      <vt:lpstr> XX ВЕК - ЗОЛОТОЙ ВЕК ПРОРЫВОВ </vt:lpstr>
      <vt:lpstr> ИННОВАЦИИ СЕГОДНЯ </vt:lpstr>
      <vt:lpstr> ФЛАГМАНСКИЕ ТЕХНОЛОГИИ - CRISPR И НАНОМЕДИЦИНА </vt:lpstr>
      <vt:lpstr> МОРАЛЬНО-ЭТИЧЕСКИЕ ДИЛЕММЫ </vt:lpstr>
      <vt:lpstr> ИСТОРИЧЕСКИЕ УРОКИ.  ЧЕМУ НАС УЧИТ ПРОШЛОЕ </vt:lpstr>
      <vt:lpstr>  КЕЙС-СТАДИИ </vt:lpstr>
      <vt:lpstr> ПРОГНОЗ -  МЕДИЦИНА 2040-2050 гг. </vt:lpstr>
      <vt:lpstr> ВЫВОДЫ 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ИСПОЛЬЗОВАННЫЕ ИСТОЧНИКИ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Медицина на стыке времен -  от истоков к инновациям</dc:title>
  <dc:creator>user</dc:creator>
  <cp:lastModifiedBy>user</cp:lastModifiedBy>
  <cp:revision>219</cp:revision>
  <dcterms:created xsi:type="dcterms:W3CDTF">2026-06-08T04:15:37Z</dcterms:created>
  <dcterms:modified xsi:type="dcterms:W3CDTF">2026-06-18T08:49:58Z</dcterms:modified>
</cp:coreProperties>
</file>