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84" r:id="rId3"/>
    <p:sldId id="256" r:id="rId4"/>
    <p:sldId id="267" r:id="rId5"/>
    <p:sldId id="258" r:id="rId6"/>
    <p:sldId id="278" r:id="rId7"/>
    <p:sldId id="260" r:id="rId8"/>
    <p:sldId id="279" r:id="rId9"/>
    <p:sldId id="282" r:id="rId10"/>
    <p:sldId id="269" r:id="rId11"/>
    <p:sldId id="265" r:id="rId12"/>
    <p:sldId id="280" r:id="rId13"/>
    <p:sldId id="262" r:id="rId14"/>
    <p:sldId id="283" r:id="rId15"/>
    <p:sldId id="261" r:id="rId16"/>
    <p:sldId id="264" r:id="rId17"/>
    <p:sldId id="277" r:id="rId18"/>
    <p:sldId id="259" r:id="rId19"/>
    <p:sldId id="272" r:id="rId20"/>
    <p:sldId id="268" r:id="rId21"/>
    <p:sldId id="281" r:id="rId22"/>
    <p:sldId id="270" r:id="rId23"/>
    <p:sldId id="271" r:id="rId24"/>
    <p:sldId id="273" r:id="rId25"/>
    <p:sldId id="275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45" autoAdjust="0"/>
    <p:restoredTop sz="94660"/>
  </p:normalViewPr>
  <p:slideViewPr>
    <p:cSldViewPr>
      <p:cViewPr varScale="1">
        <p:scale>
          <a:sx n="69" d="100"/>
          <a:sy n="69" d="100"/>
        </p:scale>
        <p:origin x="-42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/>
            </a:lvl1pPr>
          </a:lstStyle>
          <a:p>
            <a:pPr>
              <a:defRPr/>
            </a:pPr>
            <a:fld id="{F8EC103C-F643-46EA-8134-30AD045859D7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6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>
              <a:defRPr sz="11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>
              <a:defRPr sz="13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4EC794F-2BA4-40C5-A7CC-EEB331AAA9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34934-7E14-4F6A-B8E6-D09363BC1A99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9C4E2-385A-4EC3-93EF-9F8BF5F59D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Равнобедренный треугольник 4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6642C-6ED2-4F90-AA02-AFD427F6B560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06D88-CEBD-4235-BDF2-24C7E52C8F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05B83-0F3F-419A-B954-EC5C0CEE726A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95C4E-083D-4BD3-A18E-2225F38CD2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733820-C782-47FB-96E6-A5C78D84331F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11F416-4B7C-42C3-B87F-72368D2767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9AE4A4-1C82-47B7-9053-26B71FFC9291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4FC8A-0E09-45E7-8217-23248B8B7F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6C205-B140-44F6-8A47-6193E9770A05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616EE-26D8-4447-890D-9DED65488E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CEE6A5E1-E7FB-418E-B20C-24B03C0C0945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4ABA1A29-1DD7-448B-9F6E-CEB33EDB85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5A58FD92-B7EA-42F7-B76E-FEAAFB14634A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D29E4E07-0B09-4C81-8490-4F3A09E9A7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F517E-7BCD-47AD-8F6F-E2F20739ED6C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C7C79-A767-4015-A8E4-86013675A6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843CB-84A9-4465-85DC-14939A0B1D5E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C09CC-FC25-4484-8135-605FEDE016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0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00">
                <a:latin typeface="Century Gothic" pitchFamily="34" charset="0"/>
              </a:defRPr>
            </a:lvl1pPr>
          </a:lstStyle>
          <a:p>
            <a:pPr>
              <a:defRPr/>
            </a:pPr>
            <a:fld id="{C27E0DCC-256C-4759-9919-008BFEFE3532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Century Gothic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Century Gothic" pitchFamily="34" charset="0"/>
              </a:defRPr>
            </a:lvl1pPr>
          </a:lstStyle>
          <a:p>
            <a:pPr>
              <a:defRPr/>
            </a:pPr>
            <a:fld id="{1A657F63-C31D-4DBF-822B-B01C0FBA09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64" r:id="rId4"/>
    <p:sldLayoutId id="2147483772" r:id="rId5"/>
    <p:sldLayoutId id="2147483765" r:id="rId6"/>
    <p:sldLayoutId id="2147483766" r:id="rId7"/>
    <p:sldLayoutId id="2147483773" r:id="rId8"/>
    <p:sldLayoutId id="2147483774" r:id="rId9"/>
    <p:sldLayoutId id="2147483767" r:id="rId10"/>
    <p:sldLayoutId id="2147483768" r:id="rId11"/>
  </p:sldLayoutIdLst>
  <p:txStyles>
    <p:titleStyle>
      <a:lvl1pPr marL="484188" indent="-484188" algn="l" rtl="0" eaLnBrk="0" fontAlgn="base" hangingPunct="0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2pPr>
      <a:lvl3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3pPr>
      <a:lvl4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4pPr>
      <a:lvl5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5pPr>
      <a:lvl6pPr marL="9413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6pPr>
      <a:lvl7pPr marL="13985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7pPr>
      <a:lvl8pPr marL="18557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8pPr>
      <a:lvl9pPr marL="23129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9pPr>
    </p:titleStyle>
    <p:bodyStyle>
      <a:lvl1pPr marL="447675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eaLnBrk="0" fontAlgn="base" hangingPunct="0">
        <a:spcBef>
          <a:spcPct val="20000"/>
        </a:spcBef>
        <a:spcAft>
          <a:spcPct val="0"/>
        </a:spcAft>
        <a:buClr>
          <a:srgbClr val="FF90B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agmu.ru/files/image/1(13).jp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www.agmu.ru/files/image/1(12).jp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www.agmu.ru/files/image/3(3).jp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agmu.ru/files/image/4(3).jp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agmu.ru/files/image/3(4).jp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agmu.ru/files/image/4(4).jp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7088" y="188640"/>
            <a:ext cx="8856912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ru-RU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Архиепископ Лука </a:t>
            </a:r>
          </a:p>
          <a:p>
            <a:pPr algn="ctr">
              <a:defRPr/>
            </a:pPr>
            <a:r>
              <a:rPr lang="ru-RU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(</a:t>
            </a:r>
            <a:r>
              <a:rPr lang="ru-RU" sz="5400" b="1" spc="150" dirty="0" err="1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Войно-Ясенецкий</a:t>
            </a:r>
            <a:r>
              <a:rPr lang="ru-RU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В.Ф.)</a:t>
            </a:r>
          </a:p>
        </p:txBody>
      </p:sp>
      <p:pic>
        <p:nvPicPr>
          <p:cNvPr id="8195" name="Рисунок 4" descr="luk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775" y="2038350"/>
            <a:ext cx="3810000" cy="481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1lu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3786190"/>
            <a:ext cx="2214578" cy="3031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1" descr="0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037254"/>
            <a:ext cx="3929090" cy="2606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2" name="TextBox 1"/>
          <p:cNvSpPr txBox="1"/>
          <p:nvPr/>
        </p:nvSpPr>
        <p:spPr>
          <a:xfrm>
            <a:off x="428596" y="285728"/>
            <a:ext cx="814393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</a:t>
            </a:r>
            <a:r>
              <a:rPr lang="ru-RU" b="1" dirty="0"/>
              <a:t>Профессор медицинского института и …архиепископ; один из немногих, чей </a:t>
            </a:r>
            <a:r>
              <a:rPr lang="ru-RU" b="1" dirty="0" smtClean="0"/>
              <a:t>бронзовый </a:t>
            </a:r>
            <a:r>
              <a:rPr lang="ru-RU" b="1" dirty="0"/>
              <a:t>бюст был прижизненно установлен в галерее выдающихся </a:t>
            </a:r>
            <a:r>
              <a:rPr lang="ru-RU" b="1" dirty="0" smtClean="0"/>
              <a:t>хирургов </a:t>
            </a:r>
            <a:r>
              <a:rPr lang="ru-RU" b="1" dirty="0"/>
              <a:t>нашей страны, и…видный церковный деятель, занесенный в списки высшего духовенства русской православной церкви и причисленный к лику святых; автор «Очерков гнойной хирургии», удостоенных первой послевоенной Государственной премии СССР в 1946году, и…религиозного трактата»Дух пророка Самуила»;врач, блестяще знающий анатомию человеческого тела, и священнослужитель, верящий, что в сердце помещается душа, - достаточно много неординарного и противоречивого сосуществовало в мировоззрении и жизнедеятельности Валентина Феликсовича Войно-Ясенецкого. </a:t>
            </a:r>
          </a:p>
          <a:p>
            <a:pPr algn="just"/>
            <a:endParaRPr lang="ru-RU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lu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260648"/>
            <a:ext cx="4521470" cy="6188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1" descr="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188"/>
            <a:ext cx="9144000" cy="6065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gr_k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1357298"/>
            <a:ext cx="3465573" cy="40005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 descr="250px-GerbKievUniversit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357298"/>
            <a:ext cx="3929090" cy="39290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uka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4611" y="428604"/>
            <a:ext cx="3759321" cy="6028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5770_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332656"/>
            <a:ext cx="4344613" cy="61653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1" descr="Luka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75" y="642938"/>
            <a:ext cx="4357688" cy="541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1" descr="_MG_289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6438" y="0"/>
            <a:ext cx="5191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1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3108" y="357165"/>
            <a:ext cx="4143404" cy="617876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1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50"/>
            <a:ext cx="920750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1" descr="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1.02.23-21.36.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2976" y="1142984"/>
            <a:ext cx="6871136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4-1i4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5984" y="431938"/>
            <a:ext cx="4500593" cy="609080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Рисунок 2" descr="21.07.2011_luka_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Рисунок 1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50"/>
            <a:ext cx="9144000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Рисунок 1" descr="Luka20 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260350"/>
            <a:ext cx="3833813" cy="511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image0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3284984"/>
            <a:ext cx="4968552" cy="33046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Рисунок 2" descr="7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6063" cy="635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549275"/>
            <a:ext cx="3490913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extBox 2"/>
          <p:cNvSpPr txBox="1">
            <a:spLocks noChangeArrowheads="1"/>
          </p:cNvSpPr>
          <p:nvPr/>
        </p:nvSpPr>
        <p:spPr bwMode="auto">
          <a:xfrm>
            <a:off x="3779838" y="260350"/>
            <a:ext cx="5364162" cy="711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/>
              <a:t>Войно-Ясенецкий, В.Ф. Очерки гнойной хирургии / В.Ф. Войно-Ясенецкий. – 2-е изд., доп. –  М., 1946. – 543 с.</a:t>
            </a:r>
          </a:p>
          <a:p>
            <a:r>
              <a:rPr lang="ru-RU" sz="1200"/>
              <a:t>«Большое удовлетворение доставили мне живой интерес и всеобщее одобрение, с какими было встречено первое издание этой книги. Достигнута главная моя цель — привлечь внимание врачей к гнойной хирургии, показать, что она — не скучное и неприятное дело, а чрезвычайно важный отдел хирургии, полный глубокого научного интереса, очень не легкий в отношении диагностики и оперативного лечения. Со времени первого издания я имел возможность около 3 лет проработать в специальном гнойном отделении и за это время собрал много ценных наблюдений, которые составили достаточный материал для ряда новых глав и больших дополнений ко многим главам первого издания. Благодаря этому во втором издании моя книга будет почти полным курсом гнойной хирургии, и я надеюсь, что в этом виде она еще больше углубит интерес к гнойной хирургии, покажет, как много имеется еще не разрешенных задач и вопросов в этом важном отделе хирургии. Некоторые рецензенты первого издания вполне правильно указывали на одностороннее анатомическое направление книги, но я умышленно придал ей такой характер, потому что изучение путей распространения гноя я считаю основной, важнейшей задачей научного исследования гнойных заболеваний, а знание их — наиболее необходимым для занимающихся гнойной хирургией врачей. Если оживится интерес хирургов к гнойной инфекции, если возникнут крайне необходимые научно-исследовательские институты и специальные гнойно-хирургические клиники, то конечно, в СССР найдется немало талантливых исследователей, которые займутся изучением и всех других важных сторон гнойной инфекции. Они изучат морфологию, биологические и физико-химические свойства гноя, создадут новую науку — пиологию, подобную гематологии, исследуют биохимические и физические процессы, происходящие в гнойном очаге и во всем организме больного, займутся, подобно проф. Дерижанову, глубоким изучением патологической анатомии гнойных заболеваний, которыми до сих пор мало интересовались патологоанатомы, а также наблюдениями над хемотерапевтическими и биологическими способами лечения» (В.Ф. Войно-Ясенецкий).</a:t>
            </a:r>
          </a:p>
          <a:p>
            <a:r>
              <a:rPr lang="ru-RU" sz="1200"/>
              <a:t> </a:t>
            </a:r>
          </a:p>
          <a:p>
            <a:endParaRPr lang="ru-RU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620713"/>
            <a:ext cx="3573462" cy="532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Box 2"/>
          <p:cNvSpPr txBox="1">
            <a:spLocks noChangeArrowheads="1"/>
          </p:cNvSpPr>
          <p:nvPr/>
        </p:nvSpPr>
        <p:spPr bwMode="auto">
          <a:xfrm>
            <a:off x="3924300" y="620713"/>
            <a:ext cx="5040313" cy="550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 dirty="0" err="1"/>
              <a:t>Марущак</a:t>
            </a:r>
            <a:r>
              <a:rPr lang="ru-RU" sz="1600" b="1" dirty="0"/>
              <a:t> Василий, </a:t>
            </a:r>
            <a:r>
              <a:rPr lang="ru-RU" sz="1600" b="1" dirty="0" err="1"/>
              <a:t>протодиакан</a:t>
            </a:r>
            <a:r>
              <a:rPr lang="ru-RU" sz="1600" b="1" dirty="0"/>
              <a:t>. </a:t>
            </a:r>
            <a:r>
              <a:rPr lang="ru-RU" sz="1600" dirty="0"/>
              <a:t>Святитель-хирург (Житие архиепископа Луки (Войно-Ясенецкого) / Василий </a:t>
            </a:r>
            <a:r>
              <a:rPr lang="ru-RU" sz="1600" dirty="0" err="1"/>
              <a:t>Марущак</a:t>
            </a:r>
            <a:r>
              <a:rPr lang="ru-RU" sz="1600" dirty="0"/>
              <a:t>, </a:t>
            </a:r>
            <a:r>
              <a:rPr lang="ru-RU" sz="1600" dirty="0" err="1"/>
              <a:t>протодиакан</a:t>
            </a:r>
            <a:r>
              <a:rPr lang="ru-RU" sz="1600" dirty="0"/>
              <a:t>. – М.: </a:t>
            </a:r>
            <a:r>
              <a:rPr lang="ru-RU" sz="1600" dirty="0" err="1"/>
              <a:t>Даниловский</a:t>
            </a:r>
            <a:r>
              <a:rPr lang="ru-RU" sz="1600" dirty="0"/>
              <a:t> благовестник, 2005. – 416 с.</a:t>
            </a:r>
          </a:p>
          <a:p>
            <a:r>
              <a:rPr lang="ru-RU" sz="1600" dirty="0"/>
              <a:t>Имя Святителя Луки, великого подвижника Русской Православной Церкви XX века, известно ныне всему миру. В православной Греции, например, его почитают так же широко, как и на его родине. И это не случайно: его молитвенное </a:t>
            </a:r>
            <a:r>
              <a:rPr lang="ru-RU" sz="1600" dirty="0" err="1"/>
              <a:t>предстательство</a:t>
            </a:r>
            <a:r>
              <a:rPr lang="ru-RU" sz="1600" dirty="0"/>
              <a:t> пред Господом так же горячо и могуче, как и земные его подвиги в качестве милосердного врача и мужественного епископа Церкви. Третье издание книги расширено, по сравнению с двумя предыдущими, более чем вдвое. Печатаются тексты донесений крымских уполномоченных «по делам религии», рисующие достоверную атмосферу той жизни, в которой Святителю довелось нести свой Крест. Описываются многочисленные чудеса, совершающиеся по молитвам этого удивительного святого.</a:t>
            </a:r>
          </a:p>
          <a:p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"/>
          <p:cNvSpPr txBox="1">
            <a:spLocks noChangeArrowheads="1"/>
          </p:cNvSpPr>
          <p:nvPr/>
        </p:nvSpPr>
        <p:spPr bwMode="auto">
          <a:xfrm>
            <a:off x="4286250" y="642938"/>
            <a:ext cx="4500563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/>
              <a:t>  </a:t>
            </a:r>
            <a:r>
              <a:rPr lang="ru-RU" dirty="0" err="1"/>
              <a:t>Лисичкин</a:t>
            </a:r>
            <a:r>
              <a:rPr lang="ru-RU" dirty="0"/>
              <a:t>, В.А.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>    Военный путь святителя Луки (Войно-Ясенецкого) / В. А. </a:t>
            </a:r>
            <a:r>
              <a:rPr lang="ru-RU" sz="1400" b="1" dirty="0" err="1"/>
              <a:t>Лисичкин</a:t>
            </a:r>
            <a:r>
              <a:rPr lang="ru-RU" sz="1400" dirty="0"/>
              <a:t> ; [</a:t>
            </a:r>
            <a:r>
              <a:rPr lang="ru-RU" sz="1400" dirty="0" err="1"/>
              <a:t>предисл</a:t>
            </a:r>
            <a:r>
              <a:rPr lang="ru-RU" sz="1400" dirty="0"/>
              <a:t>. Ю. Рябинина]. - Москва : Изд-во </a:t>
            </a:r>
            <a:r>
              <a:rPr lang="ru-RU" sz="1400" dirty="0" err="1"/>
              <a:t>Моск</a:t>
            </a:r>
            <a:r>
              <a:rPr lang="ru-RU" sz="1400" dirty="0"/>
              <a:t>. патриархии Русской православной церкви, 2011. - 222 с.</a:t>
            </a:r>
          </a:p>
          <a:p>
            <a:r>
              <a:rPr lang="ru-RU" sz="1400" dirty="0"/>
              <a:t> </a:t>
            </a:r>
          </a:p>
          <a:p>
            <a:r>
              <a:rPr lang="ru-RU" sz="1400" dirty="0"/>
              <a:t>В книге рассказывается о подвиге архиепископа Луки (1877—1961), чья жизнь была всецело посвящена служению Богу и Отечеству. Святитель прошел через четыре войны — Русско-японскую, Первую мировую, Гражданскую и Великую Отечественную. На его долю выпали тяжкие испытания, он пережил множество арестов, ссылки, изгнания. Но ничто не сломило его воли и желания помогать страждущим. Святитель Лука — выдающийся хирург, его научные труды до сих пор не теряют своего значения.</a:t>
            </a:r>
          </a:p>
          <a:p>
            <a:endParaRPr lang="ru-RU" sz="1400" dirty="0">
              <a:solidFill>
                <a:schemeClr val="bg1"/>
              </a:solidFill>
            </a:endParaRPr>
          </a:p>
        </p:txBody>
      </p:sp>
      <p:pic>
        <p:nvPicPr>
          <p:cNvPr id="27651" name="Picture 2" descr="news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313" y="642938"/>
            <a:ext cx="4071937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404813"/>
            <a:ext cx="3692525" cy="547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Box 5"/>
          <p:cNvSpPr txBox="1">
            <a:spLocks noChangeArrowheads="1"/>
          </p:cNvSpPr>
          <p:nvPr/>
        </p:nvSpPr>
        <p:spPr bwMode="auto">
          <a:xfrm>
            <a:off x="3995738" y="1412875"/>
            <a:ext cx="5148262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/>
              <a:t>Дух, душа, тело: </a:t>
            </a:r>
            <a:r>
              <a:rPr lang="ru-RU" sz="1400"/>
              <a:t>материалы международной духовно-медицинской конференции, посвящ. Святителю Луке, архиепископу Симферопольскому и крымскому, профессору медицины В.Ф. Войно-Ясенецкому. – Симферополь: Изд-во Симферопольской и Крымской епархии, 2005. – 482 с.</a:t>
            </a:r>
          </a:p>
          <a:p>
            <a:r>
              <a:rPr lang="ru-RU" sz="1400"/>
              <a:t>Книга является молитвенным приношением к десятилетию со дня прославления в лике святых святителя Луки — великого угодника Божия, профессора медицины, выдающегося врача-хирурга, архиепископа Симферопольского и Крымского.</a:t>
            </a:r>
          </a:p>
          <a:p>
            <a:r>
              <a:rPr lang="ru-RU" sz="1400"/>
              <a:t>В нее вошли жизнеописание святителя, его апологетическое сочинение «Дух, душа и тело», доклады участников Международной духовно-медицинской конференции, посвященной святителю Луке, проходившей 1-4 сентября 2004 г. в Крымском государственном медицинском университете им. С. Георгиевского в г. Симферополе.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549275"/>
            <a:ext cx="3468688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Box 2"/>
          <p:cNvSpPr txBox="1">
            <a:spLocks noChangeArrowheads="1"/>
          </p:cNvSpPr>
          <p:nvPr/>
        </p:nvSpPr>
        <p:spPr bwMode="auto">
          <a:xfrm>
            <a:off x="3851275" y="188913"/>
            <a:ext cx="5292725" cy="6986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 dirty="0" err="1"/>
              <a:t>Косачев</a:t>
            </a:r>
            <a:r>
              <a:rPr lang="ru-RU" sz="1400" b="1" dirty="0"/>
              <a:t>, И.Д. </a:t>
            </a:r>
            <a:r>
              <a:rPr lang="ru-RU" sz="1400" dirty="0"/>
              <a:t>Профессор В.Ф. </a:t>
            </a:r>
            <a:r>
              <a:rPr lang="ru-RU" sz="1400" dirty="0" err="1"/>
              <a:t>Войно-Ясенецкий</a:t>
            </a:r>
            <a:r>
              <a:rPr lang="ru-RU" sz="1400" dirty="0"/>
              <a:t> – научная, педагогическая  и практическая деятельность / И.Д. </a:t>
            </a:r>
            <a:r>
              <a:rPr lang="ru-RU" sz="1400" dirty="0" err="1"/>
              <a:t>Косачев</a:t>
            </a:r>
            <a:r>
              <a:rPr lang="ru-RU" sz="1400" dirty="0"/>
              <a:t>, А.Е. Яковлев // Медицинская профессура СССР. – М., 2008. – С. 123-125.</a:t>
            </a:r>
          </a:p>
          <a:p>
            <a:r>
              <a:rPr lang="ru-RU" sz="1400" dirty="0"/>
              <a:t>11 марта 2008 г. проходила Научная конференция, посвященная 250-летию Московской медицинской академии имени И.М. Сеченова. По результатам конференции был выпущен биографический сборник – «Медицинская профессура СССР». И.Д. </a:t>
            </a:r>
            <a:r>
              <a:rPr lang="ru-RU" sz="1400" dirty="0" err="1"/>
              <a:t>Косачевым</a:t>
            </a:r>
            <a:r>
              <a:rPr lang="ru-RU" sz="1400" dirty="0"/>
              <a:t> и А.Е. Яковлевым был подготовлен доклад «Профессор В.Ф. </a:t>
            </a:r>
            <a:r>
              <a:rPr lang="ru-RU" sz="1400" dirty="0" err="1"/>
              <a:t>Войно-Ясенецкий</a:t>
            </a:r>
            <a:r>
              <a:rPr lang="ru-RU" sz="1400" dirty="0"/>
              <a:t> — научная, педагогическая и практическая деятельность».</a:t>
            </a:r>
          </a:p>
          <a:p>
            <a:r>
              <a:rPr lang="ru-RU" sz="1400" dirty="0"/>
              <a:t>Имя Святителя Луки, великого подвижника Русской Православной Церкви, известно всему миру. Выдающийся хирург XX века, профессор, доктор медицинских наук, лауреат Государственной (Сталинской) премии СССР, Архиепископ Лука — Валентин Феликсович </a:t>
            </a:r>
            <a:r>
              <a:rPr lang="ru-RU" sz="1400" dirty="0" err="1"/>
              <a:t>Войно-Ясенецкий</a:t>
            </a:r>
            <a:r>
              <a:rPr lang="ru-RU" sz="1400" dirty="0"/>
              <a:t> — свой опыт практического хирурга реализовал более чем в 40 научных работах, вошедших в «золотой стандарт» хирургической науки. Хирургия для будущего профессора В.Ф. Войно-Ясенецкого имела огромное значение, так как благодаря ей он мог служить бедным и страждущим людям. Проработав земским врачом в течение тринадцати лет, в 1916 г. В.Ф. </a:t>
            </a:r>
            <a:r>
              <a:rPr lang="ru-RU" sz="1400" dirty="0" err="1"/>
              <a:t>Войно-Ясенецкий</a:t>
            </a:r>
            <a:r>
              <a:rPr lang="ru-RU" sz="1400" dirty="0"/>
              <a:t> защитил докторскую диссертацию по монографии «Регионарная анестезия». Профессор Мартынов так охарактеризовал эту работу: «Когда я </a:t>
            </a:r>
            <a:r>
              <a:rPr lang="ru-RU" sz="1400" dirty="0" err="1"/>
              <a:t>читал...книгу</a:t>
            </a:r>
            <a:r>
              <a:rPr lang="ru-RU" sz="1400" dirty="0"/>
              <a:t>, то получил впечатление пения птицы, которая не может не петь, и высоко оценил ее». В Ташкенте В.Ф. </a:t>
            </a:r>
            <a:r>
              <a:rPr lang="ru-RU" sz="1400" dirty="0" err="1"/>
              <a:t>Войно-Ясенецкий</a:t>
            </a:r>
            <a:r>
              <a:rPr lang="ru-RU" sz="1400" dirty="0"/>
              <a:t> был одним из инициаторов открытия университета, в котором и стал профессором кафедры топографической анатомии и оперативной хирургии.</a:t>
            </a:r>
          </a:p>
          <a:p>
            <a:r>
              <a:rPr lang="ru-RU" sz="1400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620713"/>
            <a:ext cx="3757612" cy="53006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0723" name="TextBox 2"/>
          <p:cNvSpPr txBox="1">
            <a:spLocks noChangeArrowheads="1"/>
          </p:cNvSpPr>
          <p:nvPr/>
        </p:nvSpPr>
        <p:spPr bwMode="auto">
          <a:xfrm>
            <a:off x="3995738" y="188913"/>
            <a:ext cx="4897437" cy="655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 dirty="0"/>
              <a:t>Архиепископ Лука (</a:t>
            </a:r>
            <a:r>
              <a:rPr lang="ru-RU" sz="1400" b="1" dirty="0" err="1"/>
              <a:t>Войно-Ясенецкий</a:t>
            </a:r>
            <a:r>
              <a:rPr lang="ru-RU" sz="1400" b="1" dirty="0"/>
              <a:t>).</a:t>
            </a:r>
            <a:r>
              <a:rPr lang="ru-RU" sz="1400" dirty="0"/>
              <a:t> Дух, Душа, Тело. – М.: Издательство «Жизнь с Богом», 1988. – 192 с.</a:t>
            </a:r>
          </a:p>
          <a:p>
            <a:r>
              <a:rPr lang="ru-RU" sz="1400" b="1" dirty="0"/>
              <a:t>Святитель Лука (</a:t>
            </a:r>
            <a:r>
              <a:rPr lang="ru-RU" sz="1400" b="1" dirty="0" err="1"/>
              <a:t>Войно-Ясенецкий</a:t>
            </a:r>
            <a:r>
              <a:rPr lang="ru-RU" sz="1400" b="1" dirty="0"/>
              <a:t>). </a:t>
            </a:r>
            <a:r>
              <a:rPr lang="ru-RU" sz="1400" dirty="0"/>
              <a:t>Наука и религия; Дух, душа и тело / Святитель Лука (</a:t>
            </a:r>
            <a:r>
              <a:rPr lang="ru-RU" sz="1400" dirty="0" err="1"/>
              <a:t>Войно-Ясенецкий</a:t>
            </a:r>
            <a:r>
              <a:rPr lang="ru-RU" sz="1400" dirty="0"/>
              <a:t>). – Ростов/Д., 2001. – 315 с.</a:t>
            </a:r>
          </a:p>
          <a:p>
            <a:r>
              <a:rPr lang="ru-RU" sz="1400" dirty="0"/>
              <a:t>К моменту написания апологетических трактатов «Наука и религия» и «Дух, душа и тело» авторитет святителя Луки (Войно-Ясенецкого), хирурга, лауреата Сталинской премии был бесспорен и среди ученых, и среди практикующих хирургов, студентов. Его книги «Регионарная анестезия», «Поздние резекции при инфицированных ранениях больших суставов» и знаменитые «Очерки гнойной хирургии» стали классикой.</a:t>
            </a:r>
          </a:p>
          <a:p>
            <a:r>
              <a:rPr lang="ru-RU" sz="1400" dirty="0"/>
              <a:t>Но богословский труд «Дух, душа и тело» вызвал неоднозначную реакцию современников — от удивления до возмущения. Страна воинствующего атеизма не могла иначе оценить духовное творчество хирурга с мировым именем. Академик И.А. Кассирский восклицает: «Как могло случиться, чтобы одна и та же рука водила пером при написании глубоко научных Очерков гнойной хирургии и религиозной книги о Духе, душе и теле».</a:t>
            </a:r>
          </a:p>
          <a:p>
            <a:r>
              <a:rPr lang="ru-RU" sz="1400" dirty="0"/>
              <a:t>Время разрешило недоумения — книга «Дух душа и тело» разделила счастливую судьбу «Очерков гнойной хирургии» — выдержала множество переизданий, и даже спустя полвека вызывает живой интерес церковных и светских читателей.</a:t>
            </a:r>
          </a:p>
          <a:p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260350"/>
            <a:ext cx="3997325" cy="610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extBox 2"/>
          <p:cNvSpPr txBox="1">
            <a:spLocks noChangeArrowheads="1"/>
          </p:cNvSpPr>
          <p:nvPr/>
        </p:nvSpPr>
        <p:spPr bwMode="auto">
          <a:xfrm>
            <a:off x="4500563" y="1700213"/>
            <a:ext cx="4319587" cy="310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/>
              <a:t>А вот «Наука и религия»- еще один апологетический труд святителя Луки, в православном издательстве ранее не выходил (впервые он был опубликован в «Очерках гнойной хирургии» в 2000 году).</a:t>
            </a:r>
          </a:p>
          <a:p>
            <a:r>
              <a:rPr lang="ru-RU" sz="1400"/>
              <a:t>В книге представлены оба духовных сочинения. Вводная часть, содержащая и краткое житие святителя Луки, написана внуком святого архипастыря Владимиром Александровичем Лисичкиным, академиком РАН. Заключительную статью подготовил диакон Андрей Кураев, кандидат философских наук, профессор богословия.</a:t>
            </a:r>
          </a:p>
          <a:p>
            <a:endParaRPr lang="ru-RU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166</TotalTime>
  <Words>704</Words>
  <Application>Microsoft Office PowerPoint</Application>
  <PresentationFormat>Экран (4:3)</PresentationFormat>
  <Paragraphs>25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Century Gothic</vt:lpstr>
      <vt:lpstr>Wingdings 2</vt:lpstr>
      <vt:lpstr>Verdana</vt:lpstr>
      <vt:lpstr>Calibri</vt:lpstr>
      <vt:lpstr>Яркая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Company>НГМУ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irina</dc:creator>
  <cp:lastModifiedBy>Владелец</cp:lastModifiedBy>
  <cp:revision>21</cp:revision>
  <dcterms:created xsi:type="dcterms:W3CDTF">2012-10-22T03:29:23Z</dcterms:created>
  <dcterms:modified xsi:type="dcterms:W3CDTF">2016-01-19T08:51:38Z</dcterms:modified>
</cp:coreProperties>
</file>