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70" r:id="rId3"/>
    <p:sldId id="257" r:id="rId4"/>
    <p:sldId id="258" r:id="rId5"/>
    <p:sldId id="261" r:id="rId6"/>
    <p:sldId id="286" r:id="rId7"/>
    <p:sldId id="260" r:id="rId8"/>
    <p:sldId id="262" r:id="rId9"/>
    <p:sldId id="263" r:id="rId10"/>
    <p:sldId id="264" r:id="rId11"/>
    <p:sldId id="265" r:id="rId12"/>
    <p:sldId id="266" r:id="rId13"/>
    <p:sldId id="272" r:id="rId14"/>
    <p:sldId id="275" r:id="rId15"/>
    <p:sldId id="274" r:id="rId16"/>
    <p:sldId id="280" r:id="rId17"/>
    <p:sldId id="281" r:id="rId18"/>
    <p:sldId id="282" r:id="rId19"/>
    <p:sldId id="283" r:id="rId20"/>
    <p:sldId id="277" r:id="rId21"/>
    <p:sldId id="267" r:id="rId22"/>
    <p:sldId id="271" r:id="rId23"/>
    <p:sldId id="284" r:id="rId24"/>
    <p:sldId id="285" r:id="rId25"/>
    <p:sldId id="279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24" autoAdjust="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6.png"/><Relationship Id="rId4" Type="http://schemas.openxmlformats.org/officeDocument/2006/relationships/image" Target="../media/image8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7.jpeg"/><Relationship Id="rId7" Type="http://schemas.openxmlformats.org/officeDocument/2006/relationships/image" Target="../media/image9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jpeg"/><Relationship Id="rId5" Type="http://schemas.openxmlformats.org/officeDocument/2006/relationships/hyperlink" Target="http://www.livelib.ru/go/http:/img52.imageshack.us/i/albertcamus1.jpg/" TargetMode="External"/><Relationship Id="rId4" Type="http://schemas.openxmlformats.org/officeDocument/2006/relationships/image" Target="../media/image8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4.png"/><Relationship Id="rId4" Type="http://schemas.openxmlformats.org/officeDocument/2006/relationships/image" Target="../media/image9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95.png"/><Relationship Id="rId7" Type="http://schemas.openxmlformats.org/officeDocument/2006/relationships/image" Target="../media/image9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6.png"/><Relationship Id="rId9" Type="http://schemas.openxmlformats.org/officeDocument/2006/relationships/image" Target="../media/image10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http://ladoshki.ch/public/uploads/uploads/loggo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2975" y="2486025"/>
            <a:ext cx="4391025" cy="4371975"/>
          </a:xfrm>
          <a:prstGeom prst="rect">
            <a:avLst/>
          </a:prstGeom>
          <a:noFill/>
        </p:spPr>
      </p:pic>
      <p:pic>
        <p:nvPicPr>
          <p:cNvPr id="27654" name="Picture 6" descr="http://x-lines.ru/letters/i/cyrillicbasic/0031/a6403f/30/0/4nj7b8so1uekgegouxejtwfn4nk7bego1dekfwfd4nopbk3y4njnbwfy4nxpbeqow8ejtwrardej9wr64no7brsoi9ekuwro4nk7besow8ek6mtqfaz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85728"/>
            <a:ext cx="8463314" cy="806033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57224" y="1215588"/>
            <a:ext cx="56436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БИБЛИОТЕКА  НГМУ, </a:t>
            </a:r>
          </a:p>
          <a:p>
            <a:pPr lvl="0" algn="ctr"/>
            <a:r>
              <a:rPr lang="ru-RU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ПРОФСОЮЗНАЯ ОРГАНИЗАЦИЯ</a:t>
            </a:r>
          </a:p>
          <a:p>
            <a:pPr lvl="0" algn="ctr"/>
            <a:r>
              <a:rPr lang="ru-RU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СТУДЕНТОВ НГМУ,  </a:t>
            </a:r>
          </a:p>
          <a:p>
            <a:pPr lvl="0" algn="ctr"/>
            <a:r>
              <a:rPr lang="ru-RU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АВИЦЕННА ТВ</a:t>
            </a:r>
            <a:endParaRPr lang="ru-RU" sz="20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2571744"/>
            <a:ext cx="55456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ПРЕДСТАВЛЯЮТ..</a:t>
            </a:r>
            <a:endParaRPr lang="ru-RU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6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357158" y="500042"/>
            <a:ext cx="8501122" cy="5857916"/>
          </a:xfrm>
          <a:prstGeom prst="rect">
            <a:avLst/>
          </a:prstGeom>
          <a:noFill/>
        </p:spPr>
      </p:pic>
      <p:pic>
        <p:nvPicPr>
          <p:cNvPr id="1040" name="Picture 16" descr="Страна тайного сказа: Октябрь 2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4500570"/>
            <a:ext cx="3514725" cy="1895476"/>
          </a:xfrm>
          <a:prstGeom prst="rect">
            <a:avLst/>
          </a:prstGeom>
          <a:noFill/>
        </p:spPr>
      </p:pic>
      <p:pic>
        <p:nvPicPr>
          <p:cNvPr id="1028" name="Picture 4" descr="http://0.avatars.yandex.net/get-entity_search/aHR0cDovL3N0Lmtpbm9wb2lzay5ydS9pbWFnZXMvYWN0b3JfaXBob25lL2lwaG9uZTM2MF8xMzI5NS5qcGc-/S86x120Fac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59" y="2556792"/>
            <a:ext cx="1188251" cy="165802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6000760" y="4357694"/>
            <a:ext cx="17859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/>
              <a:t>АНТОН ЧЕХОВ</a:t>
            </a:r>
            <a:endParaRPr lang="ru-RU" sz="1000" b="1" dirty="0"/>
          </a:p>
        </p:txBody>
      </p:sp>
      <p:pic>
        <p:nvPicPr>
          <p:cNvPr id="1030" name="Picture 6" descr="http://3.avatars.yandex.net/get-entity_search/aHR0cDovL3N0Lmtpbm9wb2lzay5ydS9pbWFnZXMvYWN0b3JfaXBob25lL2lwaG9uZTM2MF8xNDU5Mi5qcGc-/S86x120Fac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4256352"/>
            <a:ext cx="1285884" cy="1794258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357158" y="6143644"/>
            <a:ext cx="20002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/>
              <a:t>УЛЬЯМ СОМЕРСЕТ МОЕМ</a:t>
            </a:r>
            <a:endParaRPr lang="ru-RU" sz="1000" b="1" dirty="0"/>
          </a:p>
        </p:txBody>
      </p:sp>
      <p:pic>
        <p:nvPicPr>
          <p:cNvPr id="1034" name="Picture 10" descr="http://2.avatars.yandex.net/get-entity_search/aHR0cDovL3N0Lmtpbm9wb2lzay5ydS9pbWFnZXMvYWN0b3JfaXBob25lL2lwaG9uZTM2MF8yMTM2NTUuanBn/S86x120Fac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68" y="4819540"/>
            <a:ext cx="1000132" cy="1395535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3357554" y="6215082"/>
            <a:ext cx="21135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/>
              <a:t>АРЧИБАЛЬД  КРОНИН</a:t>
            </a:r>
            <a:endParaRPr lang="ru-RU" sz="1000" b="1" dirty="0"/>
          </a:p>
        </p:txBody>
      </p:sp>
      <p:pic>
        <p:nvPicPr>
          <p:cNvPr id="1036" name="Picture 12" descr="http://www.cultnews.ru/p/img3437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86050" y="2571744"/>
            <a:ext cx="1708797" cy="1643074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2786050" y="4214818"/>
            <a:ext cx="178591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/>
              <a:t>МИХАИЛ БУЛГАКОВ</a:t>
            </a:r>
            <a:endParaRPr lang="ru-RU" sz="10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85720" y="500042"/>
            <a:ext cx="778674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050" name="Picture 2" descr="Классическая литература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58" y="1714488"/>
            <a:ext cx="1714512" cy="209281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044" name="Picture 20" descr="http://x-lines.ru/letters/i/cyrillicscript/0052/0/30/0/rmejzwcq4na7bcgtthopbqgto8eafwf64gypbqgtthopbcqoz5emzwfi4n57bxqozyon4egttzeafwf6rdea8wfs4n41bwcb4g8pbpsoszearety4nqpbqgtozembwfa4n71bwrs4n3pbcgozzemmwcg4n7pbqgozr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28794" y="1857364"/>
            <a:ext cx="6477033" cy="571504"/>
          </a:xfrm>
          <a:prstGeom prst="rect">
            <a:avLst/>
          </a:prstGeom>
          <a:noFill/>
        </p:spPr>
      </p:pic>
      <p:pic>
        <p:nvPicPr>
          <p:cNvPr id="25602" name="Picture 2" descr="http://x-lines.ru/letters/i/cyrillicscript/0907/b8427b/30/0/4nx7bqgto8embwcn4n47bq6ozys7bcstodembwc84nhnh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00364" y="500042"/>
            <a:ext cx="3833832" cy="642942"/>
          </a:xfrm>
          <a:prstGeom prst="rect">
            <a:avLst/>
          </a:prstGeom>
          <a:noFill/>
        </p:spPr>
      </p:pic>
      <p:pic>
        <p:nvPicPr>
          <p:cNvPr id="25604" name="Picture 4" descr="http://x-lines.ru/letters/i/cyrillicscript/0642/b8427b/30/0/4nxpbcqtodembwfzrdemfwcy4napdb6osyopbcty4gn7dy6osuem7wfs4n47dyqtomemfwfi4n67bxqoz5em1egozxemtwcn4n47dygosdeafwcd4gypbpjq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428728" y="1142984"/>
            <a:ext cx="6989542" cy="5000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357158" y="500042"/>
            <a:ext cx="8501122" cy="585791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8" name="Picture 4" descr="William Somerset Maugham Quotes Friendship Quotes - a large collection of famous and inspirational quot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2571744"/>
            <a:ext cx="2858592" cy="378621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30" name="Picture 6" descr="deviantART: More Like Watercolor Feather Tattoo by EverIri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496"/>
            <a:ext cx="2428892" cy="365970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34" name="Picture 10" descr="http://x-lines.ru/letters/i/cyrillicscript/0942/2d6c28/26/0/rmej3wfi4n4pbqgozeopbp6ozzembwfi4gbnbwf6rdeaxwfi4n77bxsosmemmwf44n41bwf14gy7bpjy4gy7bcgozuem7wfirdeamwcd4n4pdngoszemkegozyopdyqosdem3wf64n41bwf54gb7db6ttdemmwfifat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785794"/>
            <a:ext cx="8215370" cy="928694"/>
          </a:xfrm>
          <a:prstGeom prst="rect">
            <a:avLst/>
          </a:prstGeom>
          <a:noFill/>
        </p:spPr>
      </p:pic>
      <p:pic>
        <p:nvPicPr>
          <p:cNvPr id="1036" name="Picture 12" descr="http://x-lines.ru/letters/i/cyrillicscript/0565/2d6c28/30/0/4nt7bqgozxea3wcx4n6nbwfb4n9pbxgoszeabwcb4n47dyty4nqpbxsttzemaey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2000240"/>
            <a:ext cx="3352800" cy="381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357158" y="500042"/>
            <a:ext cx="8501122" cy="585791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5362" name="Picture 2" descr="Безумные ученые 20-го ве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1000108"/>
            <a:ext cx="6298961" cy="478634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201496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6" name="Picture 2" descr="АНТОН ПАВЛОВИЧ ЧЕХОВ В МОСКВЕ... &quot; Москва&quot; &amp; ..... Группы Мой Мир"/>
          <p:cNvPicPr>
            <a:picLocks noChangeAspect="1" noChangeArrowheads="1"/>
          </p:cNvPicPr>
          <p:nvPr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285720" y="428604"/>
            <a:ext cx="8290582" cy="471490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28" name="Picture 4" descr="А. П. Чехов. Незаконченный портрет маслом работы брата Николая (1883)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428596" y="2357430"/>
            <a:ext cx="2571768" cy="32130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Box 4"/>
          <p:cNvSpPr txBox="1"/>
          <p:nvPr/>
        </p:nvSpPr>
        <p:spPr>
          <a:xfrm>
            <a:off x="142844" y="5657671"/>
            <a:ext cx="3500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А. П. Чехов. Незаконченный портрет маслом работы брата Николая (1883)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500562" y="4826675"/>
            <a:ext cx="40005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«…Медицина моя законная жена, а литература – любовница. Когда надоест одна, я ночую у другой. Это хотя и беспорядочно, но зато не так скучно, да и к тому же от моего вероломства обе решительно ничего не теряют…»</a:t>
            </a:r>
            <a:endParaRPr lang="ru-RU" b="1" dirty="0"/>
          </a:p>
        </p:txBody>
      </p:sp>
      <p:pic>
        <p:nvPicPr>
          <p:cNvPr id="1034" name="Picture 10" descr="http://x-lines.ru/letters/i/cyrillicscript/0942/581a89/16/0/4nepbq6ttuem3wfofzem3wfo4gbpbpqtoyopbx6ozdeadwfo4gbpbpqozxea6mty4nqpbxsto8emiwf64n3pdyqozmemtwf3rdea8wf74nhpbcsoszeabwcb4nhpdysoszearmbygrhdopgoscz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714356"/>
            <a:ext cx="5591175" cy="238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8" name="Picture 8" descr="http://max-pix.com/data/media/167/25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52" name="Picture 12" descr="первая операция с применением общего наркоз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0"/>
            <a:ext cx="8215370" cy="6689661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285720" y="285728"/>
            <a:ext cx="8501122" cy="585791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1" y="357167"/>
            <a:ext cx="276644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7420" name="Picture 12" descr="http://x-lines.ru/letters/i/cyrillicscript/0086/2d221f/20/0/rmej7wfw4n67bcby4na7bxsozxeaaegosmeadwfi4n37bpgosyopdy6ozuemmwf74ggpdngosdemmwcnrdemjwcy4gb7bc6toxeahm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3071810"/>
            <a:ext cx="5276850" cy="295275"/>
          </a:xfrm>
          <a:prstGeom prst="rect">
            <a:avLst/>
          </a:prstGeom>
          <a:noFill/>
        </p:spPr>
      </p:pic>
      <p:pic>
        <p:nvPicPr>
          <p:cNvPr id="17422" name="Picture 14" descr="http://x-lines.ru/letters/i/cyrillicscript/0086/2d221f/20/0/4nq7bcgto8eafwcd4n97bqgtomemkegosmeasegozzemyegtozemfwf64gy7dyty4n7pbxsttdemiwfifoopdy3y4n7pbxstomem7wcy4n9pbq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571876"/>
            <a:ext cx="6153150" cy="304801"/>
          </a:xfrm>
          <a:prstGeom prst="rect">
            <a:avLst/>
          </a:prstGeom>
          <a:noFill/>
        </p:spPr>
      </p:pic>
      <p:pic>
        <p:nvPicPr>
          <p:cNvPr id="17424" name="Picture 16" descr="http://x-lines.ru/letters/i/cyrillicscript/0086/2d221f/20/0/4na7bxsozxea9wcnrdemxwcd4na7dn3crdemoegoszem1egto8eafwfo4n67bpqtoeopbq6oszem8wc84n41he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4414" y="4143380"/>
            <a:ext cx="4600575" cy="295275"/>
          </a:xfrm>
          <a:prstGeom prst="rect">
            <a:avLst/>
          </a:prstGeom>
          <a:noFill/>
        </p:spPr>
      </p:pic>
      <p:pic>
        <p:nvPicPr>
          <p:cNvPr id="17414" name="Picture 6" descr="Донской туризм :: Турист на Дону :: Календарь событийных мероприятий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86380" y="4643446"/>
            <a:ext cx="2838450" cy="180022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7426" name="Picture 18" descr="Мафия ФСC - ПРОЕКТ &quot;МАФИЯ ФСС&quot;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1472" y="4633351"/>
            <a:ext cx="2405026" cy="2224649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43636" y="500042"/>
            <a:ext cx="2316162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214282" y="285728"/>
            <a:ext cx="8708467" cy="600079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TextBox 4"/>
          <p:cNvSpPr txBox="1"/>
          <p:nvPr/>
        </p:nvSpPr>
        <p:spPr>
          <a:xfrm>
            <a:off x="6143636" y="4714884"/>
            <a:ext cx="20717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МИХАИЛ </a:t>
            </a:r>
            <a:r>
              <a:rPr lang="ru-RU" b="1" dirty="0" smtClean="0"/>
              <a:t>БУЛГАКОВ</a:t>
            </a:r>
            <a:r>
              <a:rPr lang="ru-RU" dirty="0" smtClean="0"/>
              <a:t>, КИЕВ, </a:t>
            </a:r>
            <a:r>
              <a:rPr lang="ru-RU" b="1" dirty="0" smtClean="0"/>
              <a:t>1916</a:t>
            </a:r>
            <a:r>
              <a:rPr lang="ru-RU" dirty="0" smtClean="0"/>
              <a:t> г. </a:t>
            </a:r>
            <a:r>
              <a:rPr lang="ru-RU" dirty="0" err="1" smtClean="0"/>
              <a:t>СТУДЕнт</a:t>
            </a:r>
            <a:endParaRPr lang="ru-RU" dirty="0"/>
          </a:p>
        </p:txBody>
      </p:sp>
      <p:pic>
        <p:nvPicPr>
          <p:cNvPr id="19460" name="Picture 4" descr="&quot;Храм высших человеческих знаний в пользу жителей западной России&quot; Одна Родина"/>
          <p:cNvPicPr>
            <a:picLocks noChangeAspect="1" noChangeArrowheads="1"/>
          </p:cNvPicPr>
          <p:nvPr/>
        </p:nvPicPr>
        <p:blipFill>
          <a:blip r:embed="rId3" cstate="print">
            <a:lum bright="30000"/>
          </a:blip>
          <a:srcRect/>
          <a:stretch>
            <a:fillRect/>
          </a:stretch>
        </p:blipFill>
        <p:spPr bwMode="auto">
          <a:xfrm>
            <a:off x="214282" y="285728"/>
            <a:ext cx="8203328" cy="521497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9458" name="Picture 2" descr="http://www.day.kiev.ua/sites/default/files/styles/article_220/public/main/openpublish_article/20040914/4164-7-2.jpg?itok=OI090O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2428868"/>
            <a:ext cx="2095500" cy="359092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TextBox 6"/>
          <p:cNvSpPr txBox="1"/>
          <p:nvPr/>
        </p:nvSpPr>
        <p:spPr>
          <a:xfrm>
            <a:off x="357158" y="4000504"/>
            <a:ext cx="521497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М. Булгаков, будучи студентом четвертого курса, приступает к работе в одном из лазаретов Красного Креста, открытом при Казенной палате.  В апреле 1916 года</a:t>
            </a:r>
          </a:p>
          <a:p>
            <a:r>
              <a:rPr lang="ru-RU" b="1" dirty="0" smtClean="0"/>
              <a:t> М. Булгаков получает врачебный диплом, причем квалифицируется как лекарь с отличием. Его выбор — служить Родине в ее критические дни на фронте, несмотря на возможность оказаться в тылу.</a:t>
            </a:r>
            <a:endParaRPr lang="ru-RU" b="1" dirty="0"/>
          </a:p>
        </p:txBody>
      </p:sp>
      <p:pic>
        <p:nvPicPr>
          <p:cNvPr id="19462" name="Picture 6" descr="http://x-lines.ru/letters/i/cyrillicscript/0565/581a89/16/0/4ncpbxgoz9emmwcy4napdysoz5eabwcb4n7pbqgozropdy6ozzemtwf14n47dygto8emtwcn4n47dyty4nhpbxbqrdeadwf1faopbrsozxembwfw4nhpbxgozdeabwf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714356"/>
            <a:ext cx="3419475" cy="219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214282" y="428604"/>
            <a:ext cx="8708467" cy="600079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TextBox 4"/>
          <p:cNvSpPr txBox="1"/>
          <p:nvPr/>
        </p:nvSpPr>
        <p:spPr>
          <a:xfrm>
            <a:off x="4286248" y="714356"/>
            <a:ext cx="457203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«Одевание было непростое: брюки и блуза, валенки, сверх блузы кожаная куртка, потом пальто, а сверху баранья шуба, шапка, сумка, в ней кофеин, камфара, морфий, адреналин, торзионные пинцеты, стерильный материал, шприц, зонд, браунинг, папиросы, спички, часы, стетоскоп.» Записки юного врача. М.Булгаков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20482" name="Picture 2" descr="Инструменты Булгакова-врача - Инна Владиленовна Панченк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357562"/>
            <a:ext cx="4267200" cy="3200401"/>
          </a:xfrm>
          <a:prstGeom prst="rect">
            <a:avLst/>
          </a:prstGeom>
          <a:noFill/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20484" name="Picture 4" descr="Доктор Булгако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642918"/>
            <a:ext cx="3606624" cy="4857760"/>
          </a:xfrm>
          <a:prstGeom prst="rect">
            <a:avLst/>
          </a:prstGeom>
          <a:noFill/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20486" name="Picture 6" descr="http://x-lines.ru/letters/i/cyrillicscript/0288/51b749/18/0/4n4pbxsozmeafwf64gynbwrt4gb7bq6osxembwf44n9pbc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5929330"/>
            <a:ext cx="1981200" cy="3143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214282" y="428604"/>
            <a:ext cx="8708467" cy="600079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30" name="Picture 6" descr="Дом-музей Булгаков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53954" y="3571876"/>
            <a:ext cx="3875727" cy="305751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http://x-lines.ru/letters/i/cyrillicscript/0086/523569/20/0/hkykcegttzeafwf6rdem5wfirdemjwf74n47bcsozzemtwf4foopbcby4nhpdyqtomem7wcy4nhpdd3y4na7bxsozxemmwfz4n67bq8nonunyebn4nqpbxstodeajwfa4nh1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571480"/>
            <a:ext cx="7096125" cy="304801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42910" y="5357826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Кадры из сериала «Записки юного врача», 2012. </a:t>
            </a:r>
          </a:p>
          <a:p>
            <a:r>
              <a:rPr lang="ru-RU" sz="1400" b="1" dirty="0" smtClean="0"/>
              <a:t>В гл.роли Даниэль Редклифф</a:t>
            </a:r>
            <a:endParaRPr lang="ru-RU" sz="1400" b="1" dirty="0"/>
          </a:p>
        </p:txBody>
      </p:sp>
      <p:pic>
        <p:nvPicPr>
          <p:cNvPr id="1036" name="Picture 12" descr="Записки юного врача 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1428736"/>
            <a:ext cx="4319714" cy="2428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4" name="Picture 10" descr="Записки юного врача 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2071678"/>
            <a:ext cx="5331516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2" name="Picture 8" descr="http://x-lines.ru/letters/i/cyrillicscript/0942/523569/20/0/4no7db6osdeadwcn4ggpbpjyfwopbqsosdemwegos9emjwf64gypbxsosmea3wfi8eopbqsoz5em8wfw4nanbwf64n67bxty4n67bcgozxemtwcg4n9naegoszem8wf6rdem5wfirdemxwfo4n6pbpqto9embwfi4grpddbqrdtebjtyrytpb8goz5eabwcr4nhpbqj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071546"/>
            <a:ext cx="8829675" cy="3048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357166"/>
            <a:ext cx="9019484" cy="621510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6" name="Picture 2" descr="http://s43.radikal.ru/i099/1303/5c/af9fb3a91b04.jpg"/>
          <p:cNvPicPr>
            <a:picLocks noChangeAspect="1" noChangeArrowheads="1"/>
          </p:cNvPicPr>
          <p:nvPr/>
        </p:nvPicPr>
        <p:blipFill>
          <a:blip r:embed="rId3" cstate="print">
            <a:lum bright="30000"/>
          </a:blip>
          <a:srcRect/>
          <a:stretch>
            <a:fillRect/>
          </a:stretch>
        </p:blipFill>
        <p:spPr bwMode="auto">
          <a:xfrm>
            <a:off x="500034" y="428604"/>
            <a:ext cx="8029515" cy="564360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28" name="Picture 4" descr="http://x-lines.ru/letters/i/cyrillicscript/0288/581a89/16/0/4nkpbpqtodem9wcn4gy7bqsozdem1egtoxem5wfa4n3pbpqtodeadwfa4gbpbpqtoeonocja8yhpbc3qfropbxqttxem5wfirdemgmsowmembwcy4gbpdy3yfdek5wcb4gbpbxsozzemtwcxf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1357298"/>
            <a:ext cx="6505575" cy="295275"/>
          </a:xfrm>
          <a:prstGeom prst="rect">
            <a:avLst/>
          </a:prstGeom>
          <a:noFill/>
        </p:spPr>
      </p:pic>
      <p:pic>
        <p:nvPicPr>
          <p:cNvPr id="1032" name="Picture 8" descr="http://www.aleksin-city.info/wp-content/uploads/old/images/1367-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2857496"/>
            <a:ext cx="2628900" cy="32766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TextBox 7"/>
          <p:cNvSpPr txBox="1"/>
          <p:nvPr/>
        </p:nvSpPr>
        <p:spPr>
          <a:xfrm>
            <a:off x="642910" y="5786454"/>
            <a:ext cx="32732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В.В. Вересаев в студенческие годы</a:t>
            </a:r>
            <a:br>
              <a:rPr lang="ru-RU" sz="1600" b="1" dirty="0" smtClean="0"/>
            </a:br>
            <a:r>
              <a:rPr lang="ru-RU" sz="1600" b="1" dirty="0" smtClean="0"/>
              <a:t>Фото 1894 г.</a:t>
            </a:r>
            <a:endParaRPr lang="ru-RU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357166"/>
            <a:ext cx="9019484" cy="621510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3556" name="Picture 4" descr="Коллекция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-357222" y="0"/>
            <a:ext cx="7620000" cy="5734051"/>
          </a:xfrm>
          <a:prstGeom prst="rect">
            <a:avLst/>
          </a:prstGeom>
          <a:noFill/>
        </p:spPr>
      </p:pic>
      <p:pic>
        <p:nvPicPr>
          <p:cNvPr id="23558" name="Picture 6" descr="http://im2-tub-ru.yandex.net/i?id=ed2dc4ef4d6db89a4e7fda2d0be52ba0-109-144&amp;n=33&amp;h=15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5214950"/>
            <a:ext cx="2076450" cy="1428750"/>
          </a:xfrm>
          <a:prstGeom prst="rect">
            <a:avLst/>
          </a:prstGeom>
          <a:noFill/>
        </p:spPr>
      </p:pic>
      <p:pic>
        <p:nvPicPr>
          <p:cNvPr id="23560" name="Picture 8" descr="http://s019.radikal.ru/i627/1204/d2/26fea54982c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72" y="2571744"/>
            <a:ext cx="554788" cy="785818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isometricBottomDown"/>
            <a:lightRig rig="threePt" dir="t"/>
          </a:scene3d>
        </p:spPr>
      </p:pic>
      <p:pic>
        <p:nvPicPr>
          <p:cNvPr id="23562" name="Picture 10" descr="http://s019.radikal.ru/i627/1204/d2/26fea54982c6.jpg"/>
          <p:cNvPicPr>
            <a:picLocks noChangeAspect="1" noChangeArrowheads="1"/>
          </p:cNvPicPr>
          <p:nvPr/>
        </p:nvPicPr>
        <p:blipFill>
          <a:blip r:embed="rId6" cstate="print">
            <a:lum bright="-20000"/>
          </a:blip>
          <a:srcRect/>
          <a:stretch>
            <a:fillRect/>
          </a:stretch>
        </p:blipFill>
        <p:spPr bwMode="auto">
          <a:xfrm>
            <a:off x="1928794" y="3286124"/>
            <a:ext cx="1080142" cy="1428760"/>
          </a:xfrm>
          <a:prstGeom prst="rect">
            <a:avLst/>
          </a:prstGeom>
          <a:noFill/>
          <a:scene3d>
            <a:camera prst="perspectiveRelaxedModerately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357166"/>
            <a:ext cx="9019484" cy="621510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0724" name="Picture 4" descr="http://progulkipomoskve.ru/foto1/dom/7/holzunovper7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71472" y="500042"/>
            <a:ext cx="8220261" cy="578647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929158" y="714356"/>
            <a:ext cx="42148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2-й Московский медицинский институт . 1954г. Анатомический театр им.Пирогова</a:t>
            </a:r>
            <a:endParaRPr lang="ru-RU" dirty="0"/>
          </a:p>
        </p:txBody>
      </p:sp>
      <p:pic>
        <p:nvPicPr>
          <p:cNvPr id="30726" name="Picture 6" descr="(&amp;Fcy;&amp;ocy;&amp;tcy;&amp;ocy; &amp;YUcy;&amp;rcy;&amp;icy;&amp;yacy; &amp;Rcy;&amp;ocy;&amp;scy;&amp;tcy;&amp;acy;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543047"/>
            <a:ext cx="2928958" cy="381012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28" name="Picture 8" descr="http://x-lines.ru/letters/i/cyrillicscript/0312/51b749/16/0/4nzpbg6oudej1egoumekbwri4np7bggouwonocj3geh14ctogy5n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290" y="2714620"/>
            <a:ext cx="1895475" cy="209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019484" cy="621510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7664" name="Picture 16" descr="&quot;&amp;Dcy;&amp;ncy;&amp;icy; &amp;khcy;&amp;icy;&amp;rcy;&amp;ucy;&amp;rcy;&amp;gcy;&amp;acy; &amp;Mcy;&amp;icy;&amp;shcy;&amp;kcy;&amp;icy;&amp;ncy;&amp;acy;&quot; - &amp;fcy;&amp;ocy;&amp;tcy;&amp;ocy;, &amp;kcy;&amp;ocy;&amp;gcy;&amp;dcy;&amp;acy; &amp;scy;&amp;mcy;&amp;ocy;&amp;tcy;&amp;rcy;&amp;iecy;&amp;tcy;&amp;softcy; &amp;pcy;&amp;ocy; &amp;Tcy;&amp;Vcy; - &amp;YAcy;&amp;ncy;&amp;dcy;&amp;iecy;&amp;kcy;&amp;scy;.&amp;Tcy;&amp;iecy;&amp;lcy;&amp;iecy;&amp;pcy;&amp;rcy;&amp;ocy;&amp;gcy;&amp;rcy;&amp;acy;&amp;mcy;&amp;mcy;&amp;a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71480"/>
            <a:ext cx="8510318" cy="6286520"/>
          </a:xfrm>
          <a:prstGeom prst="rect">
            <a:avLst/>
          </a:prstGeom>
          <a:noFill/>
          <a:scene3d>
            <a:camera prst="perspectiveLeft"/>
            <a:lightRig rig="threePt" dir="t"/>
          </a:scene3d>
        </p:spPr>
      </p:pic>
      <p:pic>
        <p:nvPicPr>
          <p:cNvPr id="27650" name="Picture 2" descr="http://x-lines.ru/letters/i/cyrillicscript/0412/6e6edd/18/0/aki7bgsosdemwegos5emtwfz4n67ddby4nhpbpgoszearmby4nqpbqgttdemiwfa4n6u9oi5rdtebfbyaki7bgsosdemwx3yhkyjeegozzemmwfw4n9pdy6ozuemmwf14napddstt8emkegto8emiwf54n9pbxqozdemsegosxem7wf54n9pbcstoco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428604"/>
            <a:ext cx="7715304" cy="357812"/>
          </a:xfrm>
          <a:prstGeom prst="rect">
            <a:avLst/>
          </a:prstGeom>
          <a:noFill/>
        </p:spPr>
      </p:pic>
      <p:pic>
        <p:nvPicPr>
          <p:cNvPr id="27660" name="Picture 12" descr="http://x-lines.ru/letters/i/cyrillicscript/0223/1c3fd9/18/0/4n7nbwf94n77bpqto9eagmtyhkyjeegoumembwf4rdemfwcb4n47bc6osuemymty4no7bpqozueaaegosuem5wfi4nh1bawy1oopdyqozzea9wcn4gf1bwce4n3pdn3qrdekdwfi4n6pddby4n4pbxqoszem1e8nonknbwcb4n67dd6tomeasegttdemfwcmf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857232"/>
            <a:ext cx="7932081" cy="357190"/>
          </a:xfrm>
          <a:prstGeom prst="rect">
            <a:avLst/>
          </a:prstGeom>
          <a:noFill/>
        </p:spPr>
      </p:pic>
      <p:pic>
        <p:nvPicPr>
          <p:cNvPr id="27662" name="Picture 14" descr="http://x-lines.ru/letters/i/cyrillicscript/0223/1c3fd9/18/0/4ntpbcgozeopbqby4n97dygoz5eamwf64n4pbqgtomtebjsnzczy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1285860"/>
            <a:ext cx="2357454" cy="453920"/>
          </a:xfrm>
          <a:prstGeom prst="rect">
            <a:avLst/>
          </a:prstGeom>
          <a:noFill/>
        </p:spPr>
      </p:pic>
      <p:pic>
        <p:nvPicPr>
          <p:cNvPr id="27666" name="Picture 18" descr="&quot;&amp;Mcy;&amp;ocy;&amp;rcy;&amp;yacy;&amp;kcy; &amp;Ucy;&amp;kcy;&amp;rcy;&amp;acy;&amp;icy;&amp;ncy;&amp;ycy;&quot; - &amp;Kcy;&amp;icy;&amp;ncy;&amp;bcy;&amp;ucy;&amp;rcy;&amp;ncy;&amp;scy;&amp;kcy;&amp;acy;&amp;yacy; &amp;kcy;&amp;ocy;&amp;scy;&amp;acy; - &amp;mcy;&amp;ocy;&amp;rcy;&amp;iecy;, &amp;lcy;&amp;iecy;&amp;scy;&amp;acy;, &amp;ocy;&amp;zcy;&amp;iocy;&amp;rcy;&amp;acy; &amp;icy; &amp;pcy;&amp;acy;&amp;scy;&amp;scy;&amp;acy;&amp;zhcy;&amp;icy;&amp;rcy;&amp;scy;&amp;kcy;&amp;icy;&amp;iecy; &amp;gcy;&amp;rcy;&amp;ucy;&amp;zcy;&amp;ocy;&amp;vcy;&amp;icy;&amp;kcy;&amp;icy;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5984" y="5143512"/>
            <a:ext cx="2835314" cy="195737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" name="Picture 10" descr="Buch: &amp;KHcy;&amp;icy;&amp;rcy;&amp;ucy;&amp;rcy;&amp;gcy;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58" y="3652735"/>
            <a:ext cx="2214546" cy="32052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635000"/>
          </a:effectLst>
          <a:scene3d>
            <a:camera prst="perspectiveRelaxedModerately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214290"/>
            <a:ext cx="9019484" cy="6215106"/>
          </a:xfrm>
          <a:prstGeom prst="teardrop">
            <a:avLst/>
          </a:prstGeom>
          <a:noFill/>
          <a:effectLst>
            <a:softEdge rad="127000"/>
          </a:effectLst>
        </p:spPr>
      </p:pic>
      <p:pic>
        <p:nvPicPr>
          <p:cNvPr id="28688" name="Picture 16" descr="&amp;Icy;&amp;lcy;&amp;lcy;&amp;yucy;&amp;scy;&amp;tcy;&amp;rcy;&amp;acy;&amp;tscy;&amp;icy;&amp;yacy; 2 &amp;icy;&amp;zcy; 6 &amp;dcy;&amp;lcy;&amp;yacy; &amp;Scy;&amp;iecy;&amp;rcy;&amp;dcy;&amp;tscy;&amp;iecy; &amp;khcy;&amp;icy;&amp;rcy;&amp;ucy;&amp;rcy;&amp;gcy;&amp;acy; - &amp;Fcy;&amp;iecy;&amp;dcy;&amp;ocy;&amp;rcy; &amp;Ucy;&amp;gcy;&amp;lcy;&amp;ocy;&amp;vcy; &amp;Lcy;&amp;acy;&amp;bcy;&amp;icy;&amp;rcy;&amp;icy;&amp;ncy;&amp;tcy; - &amp;kcy;&amp;ncy;&amp;icy;&amp;gcy;&amp;icy;. &amp;Icy;&amp;scy;&amp;tcy;&amp;ocy;&amp;chcy;&amp;ncy;&amp;icy;&amp;kcy;: &amp;Fcy;&amp;rcy;&amp;ocy;&amp;l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0"/>
            <a:ext cx="4786314" cy="6339489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  <a:softEdge rad="317500"/>
          </a:effectLst>
          <a:scene3d>
            <a:camera prst="perspectiveHeroicExtremeLeftFacing"/>
            <a:lightRig rig="threePt" dir="t"/>
          </a:scene3d>
        </p:spPr>
      </p:pic>
      <p:pic>
        <p:nvPicPr>
          <p:cNvPr id="28674" name="Picture 2" descr=" (250x528, 16Kb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0"/>
            <a:ext cx="3532910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8676" name="Picture 4" descr="http://www.proza.ru/pics/2014/10/08/16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72577" y="3857628"/>
            <a:ext cx="4671423" cy="3000372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214290"/>
            <a:ext cx="9019484" cy="6215106"/>
          </a:xfrm>
          <a:prstGeom prst="teardrop">
            <a:avLst/>
          </a:prstGeom>
          <a:noFill/>
          <a:effectLst>
            <a:softEdge rad="127000"/>
          </a:effectLst>
        </p:spPr>
      </p:pic>
      <p:pic>
        <p:nvPicPr>
          <p:cNvPr id="4098" name="Picture 2" descr="&amp;Dcy;&amp;acy;&amp;lcy;&amp;softcy; &amp;Vcy;. &amp;icy; &amp;gcy;&amp;ocy;&amp;mcy;&amp;iecy;&amp;ocy;&amp;pcy;&amp;acy;&amp;tcy;&amp;icy;&amp;ya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1785926"/>
            <a:ext cx="6274956" cy="464347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104" name="Picture 8" descr="http://x-lines.ru/letters/i/cyrillicscript/0034/b8427b/20/0/4njnhego1uembwf54ggnbwft4gf7bq3y4n67bpjy4gbpbxsozxea3wf44n9nbwfa4n57bcsoszeadwcn4n67dn6ozoopbq6ozdeafwfi4gypbcgtomem7wcy4n9pbx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357166"/>
            <a:ext cx="7951788" cy="500066"/>
          </a:xfrm>
          <a:prstGeom prst="rect">
            <a:avLst/>
          </a:prstGeom>
          <a:noFill/>
        </p:spPr>
      </p:pic>
      <p:pic>
        <p:nvPicPr>
          <p:cNvPr id="4106" name="Picture 10" descr="http://x-lines.ru/letters/i/cyrillicscript/0034/b8427b/20/0/4nhnbwfw4gypdy6osxem7wfhrdejymsowrznbwr94gb7dngozmemtwf74nanaegozzemhegozyopbcsoszemzwfa4n7pbxsozxemmwf94n67dn6ozoopbcstodembwc84n9pbxbq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7" y="1071546"/>
            <a:ext cx="7072363" cy="500066"/>
          </a:xfrm>
          <a:prstGeom prst="rect">
            <a:avLst/>
          </a:prstGeom>
          <a:noFill/>
        </p:spPr>
      </p:pic>
      <p:pic>
        <p:nvPicPr>
          <p:cNvPr id="4108" name="Picture 12" descr="&amp;Fcy;&amp;Ecy;&amp;Bcy;: &amp;Lcy;&amp;ocy;&amp;tcy;&amp;mcy;&amp;acy;&amp;ncy;. &amp;Pcy;&amp;rcy;&amp;ocy;&amp;zcy;&amp;acy; &amp;scy;&amp;ocy;&amp;rcy;&amp;ocy;&amp;kcy;&amp;ocy;&amp;vcy;&amp;ycy;&amp;khcy; &amp;gcy;&amp;ocy;&amp;dcy;&amp;ocy;&amp;vcy; XIX &amp;vcy;&amp;iecy;&amp;kcy;&amp;acy;. - 1955 (&amp;tcy;&amp;iecy;&amp;kcy;&amp;scy;&amp;tcy;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000240"/>
            <a:ext cx="2943225" cy="41243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214290"/>
            <a:ext cx="9019484" cy="6215106"/>
          </a:xfrm>
          <a:prstGeom prst="teardrop">
            <a:avLst/>
          </a:prstGeom>
          <a:noFill/>
          <a:effectLst>
            <a:softEdge rad="127000"/>
          </a:effectLst>
        </p:spPr>
      </p:pic>
      <p:pic>
        <p:nvPicPr>
          <p:cNvPr id="10242" name="Picture 2" descr="Medical Museion history of medicine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8755053">
            <a:off x="207170" y="4350580"/>
            <a:ext cx="2387430" cy="2387431"/>
          </a:xfrm>
          <a:prstGeom prst="ellipse">
            <a:avLst/>
          </a:prstGeom>
          <a:ln>
            <a:noFill/>
          </a:ln>
          <a:effectLst/>
        </p:spPr>
      </p:pic>
      <p:pic>
        <p:nvPicPr>
          <p:cNvPr id="3074" name="Picture 2" descr="http://j.livelib.ru/boocover/1000217702/l/013e/Vasilij_Aksenov__Kolleg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3714752"/>
            <a:ext cx="2071702" cy="29289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214810" y="571480"/>
            <a:ext cx="464347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«Спасая друга, они поняли свое назначение на земле. Они — врачи! Они будут стоять и двигаться в разных местах земного шара, куда они попадут, с главной и единственной целью — отбивать атаки болезней и смерти от людей, от веселых, беспокойных, мудрых, сплоченных в одну семью существ. Все остальное второстепенно.» (Коллеги).</a:t>
            </a:r>
            <a:endParaRPr lang="ru-RU" b="1" i="1" dirty="0"/>
          </a:p>
        </p:txBody>
      </p:sp>
      <p:pic>
        <p:nvPicPr>
          <p:cNvPr id="3076" name="Picture 4" descr="&amp;Vcy;&amp;acy;&amp;scy;&amp;icy;&amp;lcy;&amp;icy;&amp;jcy; &amp;Acy;&amp;kcy;&amp;scy;&amp;iecy;&amp;ncy;&amp;ocy;&amp;vcy; &amp;pcy;&amp;ocy;&amp;pcy;&amp;acy;&amp;lcy; &amp;vcy; &amp;bcy;&amp;ocy;&amp;lcy;&amp;softcy;&amp;ncy;&amp;icy;&amp;tscy;&amp;ucy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14290"/>
            <a:ext cx="3863170" cy="30003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78" name="Picture 6" descr="http://x-lines.ru/letters/i/cyrillicscript/0223/240f10/30/0/4nq7bpgosys7dyjcrdemdwfo4gbpbpqozzea3wf44nhnaegozzemmwcb4n6pbxstomeabwcxrdem5wfordemfwcb4n41bwf74napdngozyopdy6to8emtwf54nhpdd3crdemdwf64n77ddgozzeazwfirdem9wf64n97dygosdemfwf54g87ddstomeadwcxf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51162">
            <a:off x="645245" y="3455364"/>
            <a:ext cx="7572428" cy="6351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&amp;Mcy;&amp;acy;&amp;tcy;&amp;iecy;&amp;rcy;&amp;icy;&amp;acy;&amp;lcy;&amp;ycy; &amp;pcy;&amp;ocy;&amp;lcy;&amp;softcy;&amp;zcy;&amp;ocy;&amp;vcy;&amp;acy;&amp;tcy;&amp;iecy;&amp;lcy;&amp;yacy; &amp;ncy;&amp;iecy;&amp;scy;&amp;ucy;&amp;shchcy;&amp;acy;&amp;yacy;&amp;scy;&amp;vcy;&amp;iecy;&amp;tcy; - &amp;Kcy;&amp;acy;&amp;tcy;&amp;acy;&amp;lcy;&amp;ocy;&amp;gcy; &amp;mcy;&amp;acy;&amp;tcy;&amp;iecy;&amp;rcy;&amp;icy;&amp;acy;&amp;lcy;&amp;ocy;&amp;vcy; - &amp;Ucy;&amp;chcy;&amp;icy;&amp;tcy;&amp;iecy;&amp;lcy;&amp;softcy;&amp;scy;&amp;kcy;&amp;icy;&amp;jcy; &amp;Pcy;&amp;ocy;&amp;rcy;&amp;tcy;&amp;acy;&amp;l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0"/>
            <a:ext cx="7112005" cy="400050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226" name="Picture 10" descr="&amp;Vcy;&amp;iecy;&amp;scy;&amp;iecy;&amp;lcy;&amp;ycy;&amp;iecy; &amp;acy;&amp;ncy;&amp;iecy;&amp;kcy;&amp;dcy;&amp;ocy;&amp;tcy;&amp;ycy; &amp;Kcy;&amp;acy;&amp;rcy;&amp;tcy;&amp;icy;&amp;ncy;&amp;kcy;&amp;icy; &amp;kcy;&amp;acy;&amp;rcy;&amp;icy;&amp;kcy;&amp;acy;&amp;tcy;&amp;ucy;&amp;rcy;&amp;ycy; &amp;Vcy;&amp;icy;&amp;dcy;&amp;iecy;&amp;ocy; &amp;yucy;&amp;mcy;&amp;ocy;&amp;rcy;&amp;icy;&amp;scy;&amp;tcy;&amp;ocy;&amp;vcy; - &amp;CHcy;&amp;acy;&amp;scy;&amp;tcy;&amp;softcy; 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286124"/>
            <a:ext cx="4152900" cy="316230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228" name="Picture 12" descr="&amp;Fcy;&amp;iecy;&amp;scy;&amp;tcy;&amp;icy;&amp;vcy;&amp;acy;&amp;lcy;&amp;softcy; Goldstar &amp;pcy;&amp;rcy;&amp;iecy;&amp;dcy;&amp;scy;&amp;tcy;&amp;acy;&amp;vcy;&amp;lcy;&amp;yacy;&amp;iecy;&amp;tcy;: &amp;zcy;&amp;vcy;&amp;iecy;&amp;zcy;&amp;dcy;&amp;ycy; &amp;icy;&amp;zcy;&amp;rcy;&amp;acy;&amp;icy;&amp;lcy;&amp;softcy;&amp;scy;&amp;kcy;&amp;ocy;&amp;jcy; &amp;mcy;&amp;ucy;&amp;zcy;&amp;ycy;&amp;kcy;&amp;icy; &amp;ncy;&amp;acy; &amp;ncy;&amp;acy;&amp;bcy;&amp;iecy;&amp;rcy;&amp;iecy;&amp;zhcy;&amp;ncy;&amp;ocy;&amp;jcy; &quot;&amp;Mcy;&amp;acy;&amp;jcy;&amp;acy;&amp;mcy;&amp;icy;&quot; &amp;vcy; &amp;Acy;&amp;shcy;&amp;dcy;&amp;ocy;&amp;dcy;&amp;iecy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643314"/>
            <a:ext cx="4071930" cy="271462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230" name="Picture 14" descr="&amp;Fcy;&amp;ocy;&amp;tcy;&amp;ocy; &amp;ocy;&amp;bcy;&amp;ocy;&amp;icy; &amp;icy;&amp;zcy; &amp;fcy;&amp;icy;&amp;lcy;&amp;softcy;&amp;mcy;&amp;acy; &amp;Dcy;&amp;ocy;&amp;kcy;&amp;tcy;&amp;ocy;&amp;rcy; &amp;ZHcy;&amp;icy;&amp;vcy;&amp;acy;&amp;gcy;&amp;ocy; &amp;scy; &amp;Mcy;&amp;iecy;&amp;ncy;&amp;softcy;&amp;shcy;&amp;icy;&amp;kcy;&amp;ocy;&amp;vcy;&amp;ycy;&amp;mcy; 1280x1024 &amp;Dcy;&amp;ocy;&amp;kcy;&amp;tcy;&amp;ocy;&amp;rcy; &amp;ZHcy;&amp;icy;&amp;vcy;&amp;acy;&amp;gcy;&amp;ocy; &amp;Kcy;&amp;icy;&amp;ncy;&amp;ocy; &amp;Fcy;&amp;ocy;&amp;tcy;&amp;ocy;-&amp;ocy;&amp;bcy;&amp;ocy;&amp;icy; &amp;rcy;&amp;acy;&amp;bcy;&amp;ocy;&amp;chcy;&amp;iecy;&amp;gcy;&amp;ocy; &amp;scy;&amp;tcy;&amp;ocy;&amp;lcy;&amp;acy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4768462"/>
            <a:ext cx="2786050" cy="208953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428604"/>
            <a:ext cx="9019484" cy="6215106"/>
          </a:xfrm>
          <a:prstGeom prst="teardrop">
            <a:avLst/>
          </a:prstGeom>
          <a:noFill/>
          <a:effectLst>
            <a:softEdge rad="127000"/>
          </a:effectLst>
        </p:spPr>
      </p:pic>
      <p:pic>
        <p:nvPicPr>
          <p:cNvPr id="2" name="Picture 17" descr="&quot;&amp;Dcy;&amp;ocy;&amp;rcy;&amp;ocy;&amp;gcy;&amp;ocy;&amp;jcy; &amp;mcy;&amp;ocy;&amp;jcy; &amp;chcy;&amp;iecy;&amp;lcy;&amp;ocy;&amp;vcy;&amp;iecy;&amp;kcy;&quot; - &amp;Pcy;&amp;rcy;&amp;acy;&amp;vcy;&amp;dcy;&amp;icy;&amp;vcy;&amp;ycy;&amp;iecy; &amp;fcy;&amp;icy;&amp;lcy;&amp;softcy;&amp;mcy;&amp;ycy; &amp;ocy; &amp;mcy;&amp;iecy;&amp;dcy;&amp;icy;&amp;tscy;&amp;icy;&amp;ncy;&amp;iecy; - &amp;Bcy;&amp;ocy;&amp;lcy;&amp;softcy;&amp;shcy;&amp;ocy;&amp;jcy; &amp;gcy;&amp;ocy;&amp;rcy;&amp;ocy;&amp;d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714620"/>
            <a:ext cx="5143536" cy="37407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 descr="http://old.seance.ru/img/blog/2010.04/german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14290"/>
            <a:ext cx="2261346" cy="31432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194" name="Picture 2" descr="&amp;Pcy;&amp;ocy;&amp;icy;&amp;scy;&amp;kcy; &amp;pcy;&amp;ocy; &amp;mcy;&amp;acy;&amp;gcy;&amp;acy;&amp;zcy;&amp;icy;&amp;ncy;&amp;ucy; - &amp;Scy;&amp;tcy;&amp;rcy;&amp;acy;&amp;ncy;&amp;icy;&amp;tscy;&amp;acy; 1 - &amp;Kcy;&amp;ncy;&amp;icy;&amp;zhcy;&amp;ncy;&amp;ycy;&amp;jcy; &amp;mcy;&amp;acy;&amp;gcy;&amp;acy;&amp;zcy;&amp;icy;&amp;ncy; Booksho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3500438"/>
            <a:ext cx="1823770" cy="30003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3143240" y="1285860"/>
            <a:ext cx="57150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«Ни черта не стоит тот врач, который не умеет быть комиссаром, когда это от него требуется.»   (Дорогой мой человек.)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98734" y="357166"/>
            <a:ext cx="495757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FF000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Юрий Павлович Герман</a:t>
            </a:r>
            <a:endParaRPr lang="ru-RU" sz="32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rgbClr val="FF0000"/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124516" y="214290"/>
            <a:ext cx="9019484" cy="6215106"/>
          </a:xfrm>
          <a:prstGeom prst="teardrop">
            <a:avLst/>
          </a:prstGeom>
          <a:noFill/>
          <a:effectLst>
            <a:softEdge rad="127000"/>
          </a:effectLst>
        </p:spPr>
      </p:pic>
      <p:pic>
        <p:nvPicPr>
          <p:cNvPr id="5126" name="Picture 6" descr="&amp;TScy;&amp;vcy;&amp;iecy;&amp;tcy;&amp;ncy;&amp;ocy;&amp;jcy; &amp;kcy;&amp;acy;&amp;rcy;&amp;acy;&amp;ncy;&amp;dcy;&amp;acy;&amp;sh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0"/>
            <a:ext cx="3817629" cy="571501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122" name="Picture 2" descr="http://i.livelib.ru/boocover/1000308954/l/2e45/Natalya_Deomidovna_Parygina__Sudba_vrach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28604"/>
            <a:ext cx="2701415" cy="321468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TextBox 5"/>
          <p:cNvSpPr txBox="1"/>
          <p:nvPr/>
        </p:nvSpPr>
        <p:spPr>
          <a:xfrm>
            <a:off x="357158" y="3714752"/>
            <a:ext cx="7143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«Великолепная книга! </a:t>
            </a:r>
            <a:br>
              <a:rPr lang="ru-RU" dirty="0" smtClean="0"/>
            </a:br>
            <a:r>
              <a:rPr lang="ru-RU" dirty="0" smtClean="0"/>
              <a:t>Суметь так тонко и со всеми мелкозаметными деталями передать психологию женщины, вернее женщины-медика, - это талант. Замечательный авторский стиль, легкий, струящийся. Хороший юмор! </a:t>
            </a:r>
            <a:br>
              <a:rPr lang="ru-RU" dirty="0" smtClean="0"/>
            </a:br>
            <a:r>
              <a:rPr lang="ru-RU" dirty="0" smtClean="0"/>
              <a:t>Книга рассказывает историю девушки, только-только вышедшей из стен мединститута, которой все в этой жизни в целом и в своей профессии в частности, придется узнавать самой, грустить и радоваться, но все же осознать, в чем ее счастье, осознать и оберегать. </a:t>
            </a:r>
          </a:p>
          <a:p>
            <a:r>
              <a:rPr lang="ru-RU" dirty="0" smtClean="0"/>
              <a:t>Доброе, жизнеутверждающее произведение.» (КП. От 12.08.2004)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2" name="Picture 10" descr="http://img0.liveinternet.ru/images/attach/c/3/77/256/77256626_3419483_800pxAve_5_NY_2_fl_bus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4" name="Picture 2" descr="Эрих Мария Ремар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214290"/>
            <a:ext cx="4914900" cy="695325"/>
          </a:xfrm>
          <a:prstGeom prst="rect">
            <a:avLst/>
          </a:prstGeom>
          <a:noFill/>
        </p:spPr>
      </p:pic>
      <p:pic>
        <p:nvPicPr>
          <p:cNvPr id="28676" name="Picture 4" descr="http://im6.asset.yvimg.kz/userimages/arsik/9wn91wYWx71O6ixsUrIxxvig0YtXo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1714488"/>
            <a:ext cx="3214710" cy="21541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8684" name="Picture 12" descr="http://x-lines.ru/letters/i/cyrillicscript/0565/2d221f/30/0/fyauoqjafwau1p3of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1071546"/>
            <a:ext cx="1409700" cy="323850"/>
          </a:xfrm>
          <a:prstGeom prst="rect">
            <a:avLst/>
          </a:prstGeom>
          <a:noFill/>
        </p:spPr>
      </p:pic>
      <p:pic>
        <p:nvPicPr>
          <p:cNvPr id="28688" name="Picture 16" descr="http://x-lines.ru/letters/i/cyrillicscript/0942/000000/30/0/4no7bpqozmeabwfi4gbnbwf14n47db6ozzem7wf3rdea7wf74n9pdyqtomemoe8nonknbwf1rdea8wfh4n47bxqozdemoegos9embwft4gf7bcsosdeafwccf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4572008"/>
            <a:ext cx="8191500" cy="419101"/>
          </a:xfrm>
          <a:prstGeom prst="rect">
            <a:avLst/>
          </a:prstGeom>
          <a:noFill/>
        </p:spPr>
      </p:pic>
      <p:pic>
        <p:nvPicPr>
          <p:cNvPr id="28686" name="Picture 14" descr="http://x-lines.ru/letters/i/cyrillicscript/0942/0/30/0/4njpbxsto8em9wf64n6pbqgozzembwf74nhpdd3yhkyjeegosmem7wcnrdemtwfzfzemxwfordeaxwfi4n37bxty4n6pdn3y4gy7dysosdeabwfi4n47bxbq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4000504"/>
            <a:ext cx="8296275" cy="4191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http://files.mirfotokineshma.webnode.ru/200001457-a9fa7aaf50/%D0%BF%D0%B0%D1%80%D0%B8%D0%B6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358282" cy="6858000"/>
          </a:xfrm>
          <a:prstGeom prst="rect">
            <a:avLst/>
          </a:prstGeom>
          <a:noFill/>
        </p:spPr>
      </p:pic>
      <p:pic>
        <p:nvPicPr>
          <p:cNvPr id="54274" name="Picture 2" descr="Триумфальная арка 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bg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85720" y="1928802"/>
            <a:ext cx="3765377" cy="492919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63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4429124" y="235743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В 1937 году писатель познакомился с Марлен Дитрих</a:t>
            </a:r>
            <a:r>
              <a:rPr lang="ru-RU" b="1" baseline="30000" dirty="0" smtClean="0"/>
              <a:t> </a:t>
            </a:r>
            <a:r>
              <a:rPr lang="ru-RU" b="1" dirty="0" smtClean="0"/>
              <a:t> с которой у него завязался бурный и мучительный роман. Многие считают Марлен прообразом Жоан Маду — героини «Триумфальной арки».</a:t>
            </a:r>
            <a:endParaRPr lang="ru-RU" b="1" dirty="0"/>
          </a:p>
        </p:txBody>
      </p:sp>
      <p:pic>
        <p:nvPicPr>
          <p:cNvPr id="4" name="Picture 6" descr=" (366x178, 37Kb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33096" y="4357694"/>
            <a:ext cx="4810904" cy="25003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4278" name="Picture 6" descr="http://x-lines.ru/letters/i/cyrillicscript/0586/bc203d/30/0/4ntpbegoudek8wrh4n1pbrgouxek3wr74nepbm3y4nepbegoumej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5" y="428604"/>
            <a:ext cx="6139789" cy="714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124516" y="214290"/>
            <a:ext cx="9019484" cy="6215106"/>
          </a:xfrm>
          <a:prstGeom prst="teardrop">
            <a:avLst/>
          </a:prstGeom>
          <a:noFill/>
          <a:effectLst>
            <a:softEdge rad="127000"/>
          </a:effectLst>
        </p:spPr>
      </p:pic>
      <p:pic>
        <p:nvPicPr>
          <p:cNvPr id="4100" name="Picture 4" descr="&amp;Acy;&amp;lcy;&amp;softcy;&amp;bcy;&amp;iecy;&amp;rcy; &amp;Kcy;&amp;acy;&amp;mcy;&amp;yucy; (Albert Camus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2285992"/>
            <a:ext cx="2578466" cy="3214710"/>
          </a:xfrm>
          <a:prstGeom prst="rect">
            <a:avLst/>
          </a:prstGeom>
          <a:noFill/>
        </p:spPr>
      </p:pic>
      <p:pic>
        <p:nvPicPr>
          <p:cNvPr id="4102" name="Picture 6" descr="&amp;Acy;&amp;lcy;&amp;softcy;&amp;bcy;&amp;iecy;&amp;rcy; &amp;Kcy;&amp;acy;&amp;mcy;&amp;yucy; (Albert Camus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357430"/>
            <a:ext cx="2424546" cy="3429000"/>
          </a:xfrm>
          <a:prstGeom prst="rect">
            <a:avLst/>
          </a:prstGeom>
          <a:noFill/>
        </p:spPr>
      </p:pic>
      <p:pic>
        <p:nvPicPr>
          <p:cNvPr id="4103" name="Picture 7" descr="albertcamus1.jpg">
            <a:hlinkClick r:id="rId5" tooltip="&quot;ImageShack - Image And Video Hosting&quot;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0298" y="2000240"/>
            <a:ext cx="3357586" cy="4586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071538" y="785794"/>
            <a:ext cx="7143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«..слишком крепко прикован к галере своего времени, чтобы не грести вместе с другими, даже полагая, что галера провоняла селёдкой, что на ней многовато надсмотрщиков и что, помимо всего, взят неверный курс».   Альберт Камю  на вручении Нобелевской премии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098" name="Picture 2" descr="&amp;Acy;&amp;lcy;&amp;softcy;&amp;bcy;&amp;iecy;&amp;rcy; &amp;Kcy;&amp;acy;&amp;mcy;&amp;yucy; (Albert Camus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57818" y="4143380"/>
            <a:ext cx="2748873" cy="2500306"/>
          </a:xfrm>
          <a:prstGeom prst="rect">
            <a:avLst/>
          </a:prstGeom>
          <a:noFill/>
        </p:spPr>
      </p:pic>
      <p:pic>
        <p:nvPicPr>
          <p:cNvPr id="6146" name="Picture 2" descr="http://x-lines.ru/letters/i/cyrillicscript/0223/b23f34/30/0/4nepbq6ttuemdwfi4gynbwr44napbxgttaon4egos8ea8wf74gbpbcgtodeaambyrdem7wfw4nhpbxqoz5eaxwf44nanaeby4gnpbqgozxem7wcb4n9pdbbqf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214290"/>
            <a:ext cx="8295212" cy="6429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124516" y="214290"/>
            <a:ext cx="9019484" cy="6215106"/>
          </a:xfrm>
          <a:prstGeom prst="teardrop">
            <a:avLst/>
          </a:prstGeom>
          <a:noFill/>
          <a:effectLst>
            <a:softEdge rad="127000"/>
          </a:effectLst>
        </p:spPr>
      </p:pic>
      <p:pic>
        <p:nvPicPr>
          <p:cNvPr id="3074" name="Picture 2" descr="http://x-lines.ru/letters/i/cyrillicbasic/0433/b15d68/30/0/4nu7bpqozxem7wf14n47db6oszeadwf44napdd3y4gdpbqgosmemtwf54nhpbp6osdeapwfa4g81bwcy4n9pdyqozxemymby4nanbwf94n9pbpby4gd7bcgtoropbpqozxemkegtomemmwf94n77bqgozxembwcb4ggnbwf1rdeafwfi4n67bqby4nu7dy6ozueasebe4gy11egouuemtwf54napbxjy4nkpbcgozzemtwcp4n77dd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83021">
            <a:off x="347014" y="915325"/>
            <a:ext cx="7908098" cy="597903"/>
          </a:xfrm>
          <a:prstGeom prst="rect">
            <a:avLst/>
          </a:prstGeom>
          <a:noFill/>
        </p:spPr>
      </p:pic>
      <p:pic>
        <p:nvPicPr>
          <p:cNvPr id="3076" name="Picture 4" descr="http://i.livelib.ru/boocover/1000321859/l/261f/Alber_Kamyu__Chum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2285992"/>
            <a:ext cx="2812103" cy="42462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0" name="Picture 2" descr="&amp;Ocy;&amp;rcy;&amp;acy;&amp;ncy; &amp;vcy; 60-&amp;khcy; &amp;gcy;&amp;ocy;&amp;dcy;&amp;acy;&amp;khcy; 20 &amp;vcy;&amp;iecy;&amp;kcy;&amp;acy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1473486"/>
            <a:ext cx="3429024" cy="45606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929190" y="5857892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Оран в 60-е годы 20 века. Прототип города Чумы.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2" descr="Бледно желтый фон #22436 / iPad / Обои на рабочий стол, iPhone, iPad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124516" y="214290"/>
            <a:ext cx="9019484" cy="6215106"/>
          </a:xfrm>
          <a:prstGeom prst="teardrop">
            <a:avLst/>
          </a:prstGeom>
          <a:noFill/>
          <a:effectLst>
            <a:softEdge rad="127000"/>
          </a:effectLst>
        </p:spPr>
      </p:pic>
      <p:pic>
        <p:nvPicPr>
          <p:cNvPr id="1040" name="Picture 16" descr="&amp;Pcy;&amp;iecy;&amp;rcy;&amp;scy;&amp;ocy;&amp;ncy;&amp;acy;&amp;lcy;&amp;softcy;&amp;ncy;&amp;ycy;&amp;jcy; &amp;scy;&amp;acy;&amp;jcy;&amp;tcy; - &amp;Scy;&amp;tcy;&amp;rcy;&amp;acy;&amp;ncy;&amp;icy;&amp;chcy;&amp;kcy;&amp;acy; &amp;scy;&amp;tcy;&amp;ucy;&amp;dcy;&amp;iecy;&amp;ncy;&amp;tcy;&amp;acy;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857752" y="3929066"/>
            <a:ext cx="2786082" cy="2602540"/>
          </a:xfrm>
          <a:prstGeom prst="rect">
            <a:avLst/>
          </a:prstGeom>
          <a:noFill/>
        </p:spPr>
      </p:pic>
      <p:pic>
        <p:nvPicPr>
          <p:cNvPr id="5122" name="Picture 2" descr="http://x-lines.ru/letters/i/cyrillicscript/0642/4040a0/20/0/4ne7bq6osdem8wf64n4pbcgtodemtwfhrdemxwfordembwf44gbpbqgosmem5wf64n41bwcd4gd7bcgto8eafwfa4n4u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857232"/>
            <a:ext cx="5500726" cy="500066"/>
          </a:xfrm>
          <a:prstGeom prst="rect">
            <a:avLst/>
          </a:prstGeom>
          <a:noFill/>
        </p:spPr>
      </p:pic>
      <p:pic>
        <p:nvPicPr>
          <p:cNvPr id="5126" name="Picture 6" descr="http://x-lines.ru/letters/i/cyrillicbasic/0039/504195/20/0/4nzpdygozxem7wf14nanbwfy4n9pbxgosdem5wforywpbx6todemmwfwfaopbcsoz5emzwf64n67dysoszeabwcb4n7pbxsozropbqsoz5em3wfa4gy7dyqozdemoegouzej8wrh4nt1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1785926"/>
            <a:ext cx="5934075" cy="276225"/>
          </a:xfrm>
          <a:prstGeom prst="rect">
            <a:avLst/>
          </a:prstGeom>
          <a:noFill/>
        </p:spPr>
      </p:pic>
      <p:pic>
        <p:nvPicPr>
          <p:cNvPr id="1030" name="Picture 6" descr="http://x-lines.ru/letters/i/cyrillicbasic/0039/504195/20/0/4ntpbqgtozem7wfh4nhpdygoz5emfwcdrdejmwf44napdysoszeabwfa4n67dy3y4n97bpqosozpdbbqry3nbwf44gb7dygt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2285992"/>
            <a:ext cx="4019550" cy="266700"/>
          </a:xfrm>
          <a:prstGeom prst="rect">
            <a:avLst/>
          </a:prstGeom>
          <a:noFill/>
        </p:spPr>
      </p:pic>
      <p:pic>
        <p:nvPicPr>
          <p:cNvPr id="1032" name="Picture 8" descr="http://x-lines.ru/letters/i/cyrillicbasic/0039/504195/20/0/4no7bcgoz9eabwcm4n7pbqgozzeagegow8em7wcr4ggpddty4gy7dysoz5emamstooznycty4n7pdy6todea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85918" y="2714620"/>
            <a:ext cx="3638550" cy="266700"/>
          </a:xfrm>
          <a:prstGeom prst="rect">
            <a:avLst/>
          </a:prstGeom>
          <a:noFill/>
        </p:spPr>
      </p:pic>
      <p:pic>
        <p:nvPicPr>
          <p:cNvPr id="1034" name="Picture 10" descr="http://x-lines.ru/letters/i/cyrillicbasic/0039/504195/20/0/4nwpbqgozxemiwfa4n67dy3y4nqpbcgtodemtwcqrdemzwfi4gd17wcrfaodregozmea8wcy4gyo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85918" y="3643314"/>
            <a:ext cx="3343275" cy="266700"/>
          </a:xfrm>
          <a:prstGeom prst="rect">
            <a:avLst/>
          </a:prstGeom>
          <a:noFill/>
        </p:spPr>
      </p:pic>
      <p:pic>
        <p:nvPicPr>
          <p:cNvPr id="1036" name="Picture 12" descr="http://x-lines.ru/letters/i/cyrillicbasic/0039/504195/20/0/4nwpdystoxeaxwf44nhpbxqtocopbfgosdeabwcc4g8nbwf94n47bpbq4gnnheb1rdemiwcd4gypdye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85918" y="3214686"/>
            <a:ext cx="3381375" cy="266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2813</TotalTime>
  <Words>298</Words>
  <Application>Microsoft Office PowerPoint</Application>
  <PresentationFormat>Экран (4:3)</PresentationFormat>
  <Paragraphs>27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irina</cp:lastModifiedBy>
  <cp:revision>290</cp:revision>
  <dcterms:modified xsi:type="dcterms:W3CDTF">2016-01-19T10:37:29Z</dcterms:modified>
</cp:coreProperties>
</file>