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6" r:id="rId3"/>
    <p:sldId id="304" r:id="rId4"/>
    <p:sldId id="305" r:id="rId5"/>
    <p:sldId id="258" r:id="rId6"/>
    <p:sldId id="263" r:id="rId7"/>
    <p:sldId id="307" r:id="rId8"/>
    <p:sldId id="264" r:id="rId9"/>
    <p:sldId id="329" r:id="rId10"/>
    <p:sldId id="301" r:id="rId11"/>
    <p:sldId id="328" r:id="rId12"/>
    <p:sldId id="309" r:id="rId13"/>
    <p:sldId id="331" r:id="rId14"/>
    <p:sldId id="312" r:id="rId15"/>
    <p:sldId id="330" r:id="rId16"/>
    <p:sldId id="311" r:id="rId17"/>
    <p:sldId id="323" r:id="rId18"/>
    <p:sldId id="325" r:id="rId19"/>
    <p:sldId id="315" r:id="rId20"/>
    <p:sldId id="287" r:id="rId21"/>
    <p:sldId id="317" r:id="rId22"/>
    <p:sldId id="288" r:id="rId23"/>
    <p:sldId id="318" r:id="rId24"/>
    <p:sldId id="333" r:id="rId25"/>
    <p:sldId id="322" r:id="rId26"/>
    <p:sldId id="321" r:id="rId27"/>
    <p:sldId id="320" r:id="rId28"/>
    <p:sldId id="316" r:id="rId29"/>
    <p:sldId id="326" r:id="rId30"/>
    <p:sldId id="332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FFFF00"/>
    <a:srgbClr val="FCFEA0"/>
    <a:srgbClr val="FFFF66"/>
    <a:srgbClr val="FFCC00"/>
    <a:srgbClr val="F8E55A"/>
    <a:srgbClr val="3FB5C1"/>
    <a:srgbClr val="FF0066"/>
    <a:srgbClr val="C12D2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15" autoAdjust="0"/>
    <p:restoredTop sz="83951" autoAdjust="0"/>
  </p:normalViewPr>
  <p:slideViewPr>
    <p:cSldViewPr>
      <p:cViewPr varScale="1">
        <p:scale>
          <a:sx n="62" d="100"/>
          <a:sy n="62" d="100"/>
        </p:scale>
        <p:origin x="-33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483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F3DC603-5BAC-4943-BF20-D5D9BF27AFFA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89B7D1-D556-483C-8860-0869F6C85D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1C2161E-D2CB-4D30-A890-A93E765E477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26EAEE-797B-4241-A20F-BB4F868E2067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50FB43-F1A8-445A-B98B-096188E0798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89B7D1-D556-483C-8860-0869F6C85D9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689B7D1-D556-483C-8860-0869F6C85D94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991CE8-C809-4E27-BD18-CD184BA4FE8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A01A84B-EB0A-41AF-8ADD-D4DC2B40675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A01A84B-EB0A-41AF-8ADD-D4DC2B40675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17E8E-64F6-4238-9E30-EFEB9ACC86A3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530B-E28D-4E72-8BCB-8F55675412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55CFC-D82F-4843-8C9D-F27B94A68979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6B39F-863A-4716-BBA4-1A11B9A278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3573A-1882-438C-ACF1-F86EB771CB41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CBF3C-6FB1-4469-8FF0-F1DEB9486F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E687F-4DE2-4845-87C6-70DC262CD5C7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B7D61-4932-4875-ABBA-C19F0160DD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294D0-BEAE-463D-9462-A7DD2082B520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4BD75-7AC8-4157-A489-924FFF483B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F2E8FF-FB57-4556-8616-10C47D89B6FA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05159-5C74-450C-9117-3AE871A082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F5D23-1119-4800-9D2D-1242D9A4F2B3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9D41D-84CC-4CD6-97AA-F241AD5560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69CD7-A296-4513-93A6-E03DF2894BBC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35DC7-FABA-4F85-9379-ED66F7B150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4787D-F108-4AE7-BC30-0C5B04D58315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80887-B144-450F-B33C-D742255028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C5371-B4A1-414F-A50E-AF464C05BDA9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82C60-B963-441E-BCEC-C00F10FFED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9CAC30-1705-4F75-BF19-B9CE3428CB43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C34F8-A880-41BB-A1E6-2496FCEFB2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D7D6FF-7A09-4548-B67B-0618837A0358}" type="datetimeFigureOut">
              <a:rPr lang="ru-RU"/>
              <a:pPr>
                <a:defRPr/>
              </a:pPr>
              <a:t>07.05.2015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3155F5D-36C4-46C2-A5AA-FB645E81A5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500" y="928688"/>
            <a:ext cx="7772400" cy="1470025"/>
          </a:xfrm>
        </p:spPr>
        <p:txBody>
          <a:bodyPr/>
          <a:lstStyle/>
          <a:p>
            <a:pPr eaLnBrk="1" hangingPunct="1"/>
            <a:r>
              <a:rPr lang="ru-RU" sz="6000" dirty="0" smtClean="0">
                <a:solidFill>
                  <a:srgbClr val="FFFF00"/>
                </a:solidFill>
              </a:rPr>
              <a:t>Ради жизни на Земле…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50" y="2786063"/>
            <a:ext cx="6400800" cy="17526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</a:rPr>
              <a:t>Вклад Новосибирского медицинского института в Победу в Великой Отечественной Войне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9" name="Picture 7" descr="&amp;Gcy;&amp;ocy;&amp;scy;&amp;ucy;&amp;dcy;&amp;acy;&amp;rcy;&amp;scy;&amp;tcy;&amp;vcy;&amp;iecy;&amp;ncy;&amp;ncy;&amp;ycy;&amp;iecy; &amp;acy;&amp;rcy;&amp;khcy;&amp;icy;&amp;vcy;&amp;ycy; &amp;Rcy;&amp;Fcy;, &amp;khcy;&amp;rcy;&amp;acy;&amp;ncy;&amp;yacy;&amp;shchcy;&amp;icy;&amp;iecy; &amp;fcy;&amp;ocy;&amp;tcy;&amp;ocy;&amp;dcy;&amp;ocy;&amp;kcy;&amp;ucy;&amp;mcy;&amp;iecy;&amp;ncy;&amp;tcy;&amp;ycy; &amp;ocy; &amp;Vcy;&amp;iecy;&amp;lcy;&amp;icy;&amp;kcy;&amp;ocy;&amp;jcy; &amp;Ocy;&amp;tcy;&amp;iecy;&amp;chcy;&amp;iecy;&amp;scy;&amp;tcy;&amp;vcy;&amp;iecy;&amp;ncy;&amp;ncy;&amp;ocy;&amp;jcy; &amp;vcy;&amp;ocy;&amp;jcy;&amp;ncy;&amp;iecy; 1941-1945 &amp;gcy;&amp;gcy;. &amp;Scy;&amp;acy;&amp;jcy;&amp;tcy; &quot;&amp;Pcy;&amp;ocy;&amp;bcy;&amp;iecy;&amp;dcy;&amp;acy;. . 1941-1945&quot;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63384" y="1173815"/>
            <a:ext cx="8180616" cy="568418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TextBox 10"/>
          <p:cNvSpPr txBox="1"/>
          <p:nvPr/>
        </p:nvSpPr>
        <p:spPr>
          <a:xfrm>
            <a:off x="1214414" y="571480"/>
            <a:ext cx="79295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FF66"/>
                </a:solidFill>
              </a:rPr>
              <a:t>Великая </a:t>
            </a:r>
            <a:r>
              <a:rPr lang="ru-RU" sz="2400" b="1" dirty="0" smtClean="0">
                <a:solidFill>
                  <a:srgbClr val="FFFF66"/>
                </a:solidFill>
              </a:rPr>
              <a:t>О</a:t>
            </a:r>
            <a:r>
              <a:rPr lang="ru-RU" sz="2400" b="1" dirty="0" smtClean="0">
                <a:solidFill>
                  <a:srgbClr val="FFFF66"/>
                </a:solidFill>
              </a:rPr>
              <a:t>течественная </a:t>
            </a:r>
            <a:r>
              <a:rPr lang="ru-RU" sz="2400" b="1" dirty="0" smtClean="0">
                <a:solidFill>
                  <a:srgbClr val="FFFF66"/>
                </a:solidFill>
              </a:rPr>
              <a:t>война- одна из самых жестоких и беспощадных войн </a:t>
            </a:r>
            <a:r>
              <a:rPr lang="en-US" sz="2400" b="1" dirty="0" smtClean="0">
                <a:solidFill>
                  <a:srgbClr val="FFFF66"/>
                </a:solidFill>
              </a:rPr>
              <a:t>XX</a:t>
            </a:r>
            <a:r>
              <a:rPr lang="ru-RU" sz="2400" b="1" dirty="0" smtClean="0">
                <a:solidFill>
                  <a:srgbClr val="FFFF66"/>
                </a:solidFill>
              </a:rPr>
              <a:t> века.</a:t>
            </a:r>
            <a:endParaRPr lang="ru-RU" sz="2400" b="1" dirty="0">
              <a:solidFill>
                <a:srgbClr val="FFFF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6" name="Picture 10" descr="Untitled Page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218630" y="428604"/>
            <a:ext cx="8817360" cy="607223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" name="Picture 8" descr="http://img1.liveinternet.ru/images/attach/b/4/112/798/112798631_0_c930c_902165d1_M.png"/>
          <p:cNvPicPr>
            <a:picLocks noChangeAspect="1" noChangeArrowheads="1"/>
          </p:cNvPicPr>
          <p:nvPr/>
        </p:nvPicPr>
        <p:blipFill>
          <a:blip r:embed="rId4" cstate="print">
            <a:lum contrast="-20000"/>
          </a:blip>
          <a:srcRect/>
          <a:stretch>
            <a:fillRect/>
          </a:stretch>
        </p:blipFill>
        <p:spPr bwMode="auto">
          <a:xfrm>
            <a:off x="6286500" y="5162549"/>
            <a:ext cx="2857500" cy="16954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85728"/>
            <a:ext cx="7572428" cy="5286411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4" name="Picture 3" descr="\\Server_libr\новая папка\ВОВ\фото\1056_1146540021_big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85728"/>
            <a:ext cx="8576113" cy="6353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&amp;Icy;&amp;Scy;&amp;Tcy;&amp;Ocy;&amp;Rcy;&amp;Icy;&amp;CHcy;&amp;IEcy;&amp;Scy;&amp;Kcy;&amp;Ocy;&amp;IEcy; &amp;Ocy;&amp;Bcy;&amp;Ocy;&amp;Zcy;&amp;Rcy;&amp;IEcy;&amp;Ncy;&amp;Icy;&amp;IEcy; &amp;Rcy;&amp;Acy;&amp;Zcy;&amp;Vcy;&amp;Icy;&amp;Tcy;&amp;Icy;&amp;YAcy; &amp;Gcy;&amp;Ocy;&amp;Rcy;&amp;Ocy;&amp;Dcy;&amp;Acy; &amp;Ncy;&amp;Ocy;&amp;Vcy;&amp;Ocy;&amp;Scy;&amp;Icy;&amp;Bcy;&amp;Icy;&amp;Rcy;&amp;Scy;&amp;Kcy;: &amp;Ocy;&amp;Tcy; &amp;Dcy;&amp;IEcy;&amp;Rcy;&amp;IEcy;&amp;Vcy;&amp;Ncy;&amp;Icy; &amp;Dcy;&amp;Ocy; . - 9 &amp;Icy;&amp;yucy;&amp;ncy;&amp;yacy; 2010 - &amp;Pcy;&amp;iecy;&amp;rcy;&amp;scy;&amp;ocy;&amp;ncy;&amp;acy;&amp;lcy;&amp;softcy;&amp;ncy;&amp;ycy;&amp;jcy; &amp;scy;&amp;acy;&amp;jcy;&amp;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48209"/>
          </a:xfrm>
          <a:prstGeom prst="rect">
            <a:avLst/>
          </a:prstGeom>
          <a:noFill/>
        </p:spPr>
      </p:pic>
      <p:pic>
        <p:nvPicPr>
          <p:cNvPr id="6150" name="Picture 6" descr="&amp;Ncy;&amp;ocy;&amp;vcy;&amp;ocy;&amp;scy;&amp;icy;&amp;bcy;&amp;icy;&amp;rcy;&amp;scy;&amp;kcy; &amp;rcy;&amp;ocy;&amp;dcy;&amp;ncy;&amp;ocy;&amp;jcy; &amp;gcy;&amp;ocy;&amp;rcy;&amp;ocy;&amp;dcy; - &amp;scy;&amp;tcy;&amp;rcy;&amp;acy;&amp;ncy;&amp;icy;&amp;tscy;&amp;acy;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86166"/>
            <a:ext cx="4219031" cy="3071834"/>
          </a:xfrm>
          <a:prstGeom prst="rect">
            <a:avLst/>
          </a:prstGeom>
          <a:noFill/>
        </p:spPr>
      </p:pic>
      <p:pic>
        <p:nvPicPr>
          <p:cNvPr id="8" name="Рисунок 8" descr="20х20 главный корпус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2328236"/>
            <a:ext cx="4929190" cy="4529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23" name="Picture 11" descr="C &amp;Dcy;&amp;Ncy;&amp;IEcy;&amp;Mcy; &amp;Pcy;&amp;Ocy;&amp;Bcy;&amp;IEcy;&amp;Dcy;&amp;Ycy;. . &amp;Gcy;&amp;iecy;&amp;ocy;&amp;rcy;&amp;gcy;&amp;icy;&amp;iecy;&amp;vcy;&amp;scy;&amp;kcy;&amp;acy;&amp;yacy; &amp;lcy;&amp;iecy;&amp;ncy;&amp;tcy;&amp;ocy;&amp;chcy;&amp;kcy;&amp;acy;.. 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/>
        </p:nvPicPr>
        <p:blipFill>
          <a:blip r:embed="rId4" cstate="print">
            <a:lum contrast="-30000"/>
          </a:blip>
          <a:srcRect/>
          <a:stretch>
            <a:fillRect/>
          </a:stretch>
        </p:blipFill>
        <p:spPr bwMode="auto">
          <a:xfrm>
            <a:off x="2285984" y="5372100"/>
            <a:ext cx="2857500" cy="1485900"/>
          </a:xfrm>
          <a:prstGeom prst="rect">
            <a:avLst/>
          </a:prstGeom>
          <a:noFill/>
        </p:spPr>
      </p:pic>
      <p:pic>
        <p:nvPicPr>
          <p:cNvPr id="8" name="Picture 11" descr="C &amp;Dcy;&amp;Ncy;&amp;IEcy;&amp;Mcy; &amp;Pcy;&amp;Ocy;&amp;Bcy;&amp;IEcy;&amp;Dcy;&amp;Ycy;. . &amp;Gcy;&amp;iecy;&amp;ocy;&amp;rcy;&amp;gcy;&amp;icy;&amp;iecy;&amp;vcy;&amp;scy;&amp;kcy;&amp;acy;&amp;yacy; &amp;lcy;&amp;iecy;&amp;ncy;&amp;tcy;&amp;ocy;&amp;chcy;&amp;kcy;&amp;acy;.. 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/>
        </p:nvPicPr>
        <p:blipFill>
          <a:blip r:embed="rId4" cstate="print">
            <a:lum contrast="-20000"/>
          </a:blip>
          <a:srcRect/>
          <a:stretch>
            <a:fillRect/>
          </a:stretch>
        </p:blipFill>
        <p:spPr bwMode="auto">
          <a:xfrm>
            <a:off x="1928794" y="1785926"/>
            <a:ext cx="2857500" cy="1485900"/>
          </a:xfrm>
          <a:prstGeom prst="rect">
            <a:avLst/>
          </a:prstGeom>
          <a:noFill/>
        </p:spPr>
      </p:pic>
      <p:pic>
        <p:nvPicPr>
          <p:cNvPr id="38925" name="Picture 13" descr="C &amp;Dcy;&amp;Ncy;&amp;IEcy;&amp;Mcy; &amp;Pcy;&amp;Ocy;&amp;Bcy;&amp;IEcy;&amp;Dcy;&amp;Ycy;. . &amp;Gcy;&amp;iecy;&amp;ocy;&amp;rcy;&amp;gcy;&amp;icy;&amp;iecy;&amp;vcy;&amp;scy;&amp;kcy;&amp;acy;&amp;yacy; &amp;lcy;&amp;iecy;&amp;ncy;&amp;tcy;&amp;ocy;&amp;chcy;&amp;kcy;&amp;acy;.. 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/>
        </p:nvPicPr>
        <p:blipFill>
          <a:blip r:embed="rId4" cstate="print">
            <a:lum contrast="-20000"/>
          </a:blip>
          <a:srcRect/>
          <a:stretch>
            <a:fillRect/>
          </a:stretch>
        </p:blipFill>
        <p:spPr bwMode="auto">
          <a:xfrm>
            <a:off x="5072066" y="3143248"/>
            <a:ext cx="2857500" cy="1485900"/>
          </a:xfrm>
          <a:prstGeom prst="rect">
            <a:avLst/>
          </a:prstGeom>
          <a:noFill/>
        </p:spPr>
      </p:pic>
      <p:pic>
        <p:nvPicPr>
          <p:cNvPr id="38921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1285860"/>
            <a:ext cx="2000264" cy="26028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</p:spPr>
      </p:pic>
      <p:pic>
        <p:nvPicPr>
          <p:cNvPr id="38918" name="Picture 6" descr="&amp;Dcy;&amp;iecy;&amp;mcy;&amp;icy;&amp;ncy; &amp;Acy;.&amp;Acy;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714356"/>
            <a:ext cx="2143108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</p:spPr>
      </p:pic>
      <p:pic>
        <p:nvPicPr>
          <p:cNvPr id="38920" name="Picture 8" descr="&amp;Kcy;&amp;acy;&amp;zcy;&amp;ncy;&amp;acy;&amp;chcy;&amp;iecy;&amp;iecy;&amp;vcy; &amp;Vcy;.&amp;Pcy;.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3929066"/>
            <a:ext cx="2000264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</p:spPr>
      </p:pic>
      <p:pic>
        <p:nvPicPr>
          <p:cNvPr id="38916" name="Picture 4" descr="&amp;Scy;&amp;ucy;&amp;bcy;&amp;bcy;&amp;ocy;&amp;tcy;&amp;icy;&amp;ncy; &amp;Mcy;.&amp;YAcy;.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58016" y="3214686"/>
            <a:ext cx="1928858" cy="2575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</p:spPr>
      </p:pic>
      <p:pic>
        <p:nvPicPr>
          <p:cNvPr id="38927" name="Picture 15" descr="&amp;Dcy;&amp;icy;&amp;zcy;&amp;acy;&amp;jcy;&amp;ncy; &amp;pcy;&amp;rcy;&amp;ocy;&amp;scy;&amp;tcy;&amp;ocy;&amp;gcy;&amp;ocy; &amp;mcy;&amp;iecy;&amp;ncy;&amp;yucy;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72264" y="5643578"/>
            <a:ext cx="2286016" cy="50006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1" name="Picture 15" descr="&amp;Dcy;&amp;icy;&amp;zcy;&amp;acy;&amp;jcy;&amp;ncy; &amp;pcy;&amp;rcy;&amp;ocy;&amp;scy;&amp;tcy;&amp;ocy;&amp;gcy;&amp;ocy; &amp;mcy;&amp;iecy;&amp;ncy;&amp;yucy;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34" y="2928934"/>
            <a:ext cx="2286016" cy="57148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2" name="Picture 15" descr="&amp;Dcy;&amp;icy;&amp;zcy;&amp;acy;&amp;jcy;&amp;ncy; &amp;pcy;&amp;rcy;&amp;ocy;&amp;scy;&amp;tcy;&amp;ocy;&amp;gcy;&amp;ocy; &amp;mcy;&amp;iecy;&amp;ncy;&amp;yucy;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9058" y="3714752"/>
            <a:ext cx="2286016" cy="57148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3" name="Picture 15" descr="&amp;Dcy;&amp;icy;&amp;zcy;&amp;acy;&amp;jcy;&amp;ncy; &amp;pcy;&amp;rcy;&amp;ocy;&amp;scy;&amp;tcy;&amp;ocy;&amp;gcy;&amp;ocy; &amp;mcy;&amp;iecy;&amp;ncy;&amp;yucy;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282" y="6286516"/>
            <a:ext cx="2357454" cy="357194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5" name="TextBox 14"/>
          <p:cNvSpPr txBox="1"/>
          <p:nvPr/>
        </p:nvSpPr>
        <p:spPr>
          <a:xfrm>
            <a:off x="571472" y="3000372"/>
            <a:ext cx="20717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проф.Демин А.А..</a:t>
            </a:r>
            <a:endParaRPr lang="ru-RU" sz="1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929058" y="3786190"/>
            <a:ext cx="2308517" cy="369332"/>
          </a:xfrm>
          <a:prstGeom prst="rect">
            <a:avLst/>
          </a:prstGeom>
          <a:effectLst>
            <a:softEdge rad="63500"/>
          </a:effectLst>
        </p:spPr>
        <p:txBody>
          <a:bodyPr wrap="square">
            <a:spAutoFit/>
          </a:bodyPr>
          <a:lstStyle/>
          <a:p>
            <a:r>
              <a:rPr lang="ru-RU" dirty="0" smtClean="0"/>
              <a:t>проф.Глинский А.Н.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14282" y="6286520"/>
            <a:ext cx="26635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академ.КазначеевВ.П.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500826" y="5643578"/>
            <a:ext cx="24039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проф.Субботин М.Я.</a:t>
            </a:r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8118" y="214290"/>
            <a:ext cx="907588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 smtClean="0">
                <a:ln w="18415" cmpd="sng">
                  <a:solidFill>
                    <a:schemeClr val="tx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CFE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Известные ученые НГМУ-участники ВОВ</a:t>
            </a:r>
            <a:endParaRPr lang="ru-RU" sz="3600" dirty="0">
              <a:ln w="18415" cmpd="sng">
                <a:solidFill>
                  <a:schemeClr val="tx2">
                    <a:lumMod val="40000"/>
                    <a:lumOff val="60000"/>
                  </a:schemeClr>
                </a:solidFill>
                <a:prstDash val="solid"/>
              </a:ln>
              <a:solidFill>
                <a:srgbClr val="FCFE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&amp;Fcy;&amp;ocy;&amp;tcy;&amp;ocy;&amp;rcy;&amp;acy;&amp;mcy;&amp;kcy;&amp;acy; &amp;pcy;&amp;rcy;&amp;acy;&amp;zcy;&amp;dcy;&amp;ncy;&amp;icy;&amp;chcy;&amp;ncy;&amp;acy;&amp;yacy; - &amp;Dcy;&amp;iecy;&amp;ncy;&amp;softcy; &amp;vcy;&amp;iecy;&amp;scy;&amp;ncy;&amp;ycy;"/>
          <p:cNvPicPr>
            <a:picLocks noChangeAspect="1" noChangeArrowheads="1"/>
          </p:cNvPicPr>
          <p:nvPr/>
        </p:nvPicPr>
        <p:blipFill>
          <a:blip r:embed="rId2" cstate="print">
            <a:lum bright="-20000"/>
          </a:blip>
          <a:srcRect/>
          <a:stretch>
            <a:fillRect/>
          </a:stretch>
        </p:blipFill>
        <p:spPr bwMode="auto">
          <a:xfrm>
            <a:off x="0" y="0"/>
            <a:ext cx="9182816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86496" y="214290"/>
            <a:ext cx="763914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</a:rPr>
              <a:t>Наравне с мужчинами </a:t>
            </a:r>
          </a:p>
          <a:p>
            <a:pPr algn="ctr"/>
            <a:r>
              <a:rPr lang="ru-RU" sz="4000" b="1" dirty="0" smtClean="0">
                <a:solidFill>
                  <a:schemeClr val="bg1"/>
                </a:solidFill>
              </a:rPr>
              <a:t>сражались за свою родину…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6" name="Рисунок 4" descr="\\Server_libr\новая папка\сканирование0008.jpg"/>
          <p:cNvPicPr>
            <a:picLocks noChangeAspect="1" noChangeArrowheads="1"/>
          </p:cNvPicPr>
          <p:nvPr/>
        </p:nvPicPr>
        <p:blipFill>
          <a:blip r:embed="rId3" cstate="print"/>
          <a:srcRect r="7813"/>
          <a:stretch>
            <a:fillRect/>
          </a:stretch>
        </p:blipFill>
        <p:spPr bwMode="auto">
          <a:xfrm>
            <a:off x="1071538" y="2379172"/>
            <a:ext cx="2299843" cy="309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7" name="Picture 2" descr="G:\сканирование0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2072376"/>
            <a:ext cx="2214578" cy="3311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1" name="Рисунок 3" descr="C:\Users\Sabella\Desktop\женщины-врачи\Ветераны войны на стенд в рамках\Клепикова.jpg"/>
          <p:cNvPicPr>
            <a:picLocks noChangeAspect="1" noChangeArrowheads="1"/>
          </p:cNvPicPr>
          <p:nvPr/>
        </p:nvPicPr>
        <p:blipFill>
          <a:blip r:embed="rId5" cstate="print"/>
          <a:srcRect l="22221" t="8159" r="19679" b="32249"/>
          <a:stretch>
            <a:fillRect/>
          </a:stretch>
        </p:blipFill>
        <p:spPr bwMode="auto">
          <a:xfrm>
            <a:off x="0" y="4111964"/>
            <a:ext cx="2214546" cy="2746036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2" name="Рисунок 11" descr="Чернышова"/>
          <p:cNvPicPr>
            <a:picLocks noChangeAspect="1" noChangeArrowheads="1"/>
          </p:cNvPicPr>
          <p:nvPr/>
        </p:nvPicPr>
        <p:blipFill>
          <a:blip r:embed="rId6" cstate="print">
            <a:lum bright="22000"/>
          </a:blip>
          <a:srcRect/>
          <a:stretch>
            <a:fillRect/>
          </a:stretch>
        </p:blipFill>
        <p:spPr bwMode="auto">
          <a:xfrm>
            <a:off x="6715140" y="4266530"/>
            <a:ext cx="2087572" cy="2591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" name="Рисунок 5" descr="J:\фото военные\Волкова.jpg"/>
          <p:cNvPicPr>
            <a:picLocks noChangeAspect="1" noChangeArrowheads="1"/>
          </p:cNvPicPr>
          <p:nvPr/>
        </p:nvPicPr>
        <p:blipFill>
          <a:blip r:embed="rId7" cstate="print"/>
          <a:srcRect l="21849" t="8710" r="19958" b="31381"/>
          <a:stretch>
            <a:fillRect/>
          </a:stretch>
        </p:blipFill>
        <p:spPr bwMode="auto">
          <a:xfrm>
            <a:off x="3286116" y="1285860"/>
            <a:ext cx="2239791" cy="2928958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Рисунок 8" descr="20х20 главный корпус"/>
          <p:cNvPicPr>
            <a:picLocks noChangeAspect="1" noChangeArrowheads="1"/>
          </p:cNvPicPr>
          <p:nvPr/>
        </p:nvPicPr>
        <p:blipFill>
          <a:blip r:embed="rId4" cstate="print">
            <a:lum bright="30000"/>
          </a:blip>
          <a:srcRect/>
          <a:stretch>
            <a:fillRect/>
          </a:stretch>
        </p:blipFill>
        <p:spPr bwMode="auto">
          <a:xfrm>
            <a:off x="0" y="428604"/>
            <a:ext cx="9279988" cy="674251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2857488" y="714356"/>
            <a:ext cx="59293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spc="50" dirty="0" smtClean="0">
                <a:ln w="13500">
                  <a:solidFill>
                    <a:srgbClr val="7FD13B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FF66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Ускоренная подготовка </a:t>
            </a:r>
            <a:r>
              <a:rPr lang="ru-RU" sz="3600" b="1" spc="50" dirty="0" smtClean="0">
                <a:ln w="13500">
                  <a:solidFill>
                    <a:srgbClr val="7FD13B">
                      <a:shade val="2500"/>
                      <a:alpha val="65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квалифицированных врачебных кадров</a:t>
            </a:r>
            <a:endParaRPr lang="ru-RU" sz="3600" b="1" spc="50" dirty="0">
              <a:ln w="13500">
                <a:solidFill>
                  <a:srgbClr val="7FD13B">
                    <a:shade val="2500"/>
                    <a:alpha val="6500"/>
                  </a:srgbClr>
                </a:solidFill>
                <a:prstDash val="solid"/>
              </a:ln>
              <a:solidFill>
                <a:srgbClr val="FF0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1" descr="\\Server_libr\новая папка\ВОВ\фото\p307[1]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3452800" y="2589599"/>
            <a:ext cx="5691200" cy="4268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5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35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Подготовка кадров велась силами лучших ученых и преподавателей</a:t>
            </a:r>
            <a:r>
              <a:rPr lang="ru-RU" sz="35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FF66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:</a:t>
            </a:r>
            <a:endParaRPr lang="ru-RU" sz="35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FFFF66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714488"/>
            <a:ext cx="7972452" cy="4472006"/>
          </a:xfrm>
        </p:spPr>
        <p:txBody>
          <a:bodyPr rtlCol="0">
            <a:normAutofit fontScale="77500" lnSpcReduction="20000"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FF66"/>
                </a:solidFill>
              </a:rPr>
              <a:t>Григорий Терентьевич Шиков – директор института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FF66"/>
                </a:solidFill>
              </a:rPr>
              <a:t>Александр Леонидович Мясников – академик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FF66"/>
                </a:solidFill>
              </a:rPr>
              <a:t>Александр Викторович Триумфов – член-корреспондент АМН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FF66"/>
                </a:solidFill>
              </a:rPr>
              <a:t>Владимир Антонович Пулькис – профессор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FF66"/>
                </a:solidFill>
              </a:rPr>
              <a:t>Павел Васильевич Бутягин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FF66"/>
                </a:solidFill>
              </a:rPr>
              <a:t>Аарон Абрамович Колен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FF66"/>
                </a:solidFill>
              </a:rPr>
              <a:t>Николай Иванович Горизонтов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FF66"/>
                </a:solidFill>
              </a:rPr>
              <a:t>Яков Иосифович Бейгель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FF66"/>
                </a:solidFill>
              </a:rPr>
              <a:t>Виталий Михайлович Константинов </a:t>
            </a:r>
            <a:endParaRPr lang="en-US" dirty="0" smtClean="0">
              <a:solidFill>
                <a:srgbClr val="FFFF66"/>
              </a:solidFill>
            </a:endParaRPr>
          </a:p>
          <a:p>
            <a:pPr marL="514350" indent="-51435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>
                <a:solidFill>
                  <a:srgbClr val="FFFF66"/>
                </a:solidFill>
              </a:rPr>
              <a:t>и др.</a:t>
            </a:r>
            <a:endParaRPr lang="ru-RU" dirty="0">
              <a:solidFill>
                <a:srgbClr val="FFFF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Рисунок 3" descr="1 выпуск врачей 1938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 l="2405" t="1018"/>
          <a:stretch>
            <a:fillRect/>
          </a:stretch>
        </p:blipFill>
        <p:spPr bwMode="auto">
          <a:xfrm>
            <a:off x="214282" y="558061"/>
            <a:ext cx="8501122" cy="6299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11" descr="C &amp;Dcy;&amp;Ncy;&amp;IEcy;&amp;Mcy; &amp;Pcy;&amp;Ocy;&amp;Bcy;&amp;IEcy;&amp;Dcy;&amp;Ycy;. . &amp;Gcy;&amp;iecy;&amp;ocy;&amp;rcy;&amp;gcy;&amp;icy;&amp;iecy;&amp;vcy;&amp;scy;&amp;kcy;&amp;acy;&amp;yacy; &amp;lcy;&amp;iecy;&amp;ncy;&amp;tcy;&amp;ocy;&amp;chcy;&amp;kcy;&amp;acy;.. 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214422"/>
            <a:ext cx="2857500" cy="1485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6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8610" name="Picture 2" descr="&amp;Ocy;&amp;ncy;&amp;icy; &amp;scy;&amp;pcy;&amp;acy;&amp;scy;&amp;acy;&amp;lcy;&amp;icy; &amp;zhcy;&amp;icy;&amp;zcy;&amp;ncy;&amp;softcy;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0" y="785795"/>
            <a:ext cx="9220268" cy="607220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0" y="428604"/>
            <a:ext cx="892971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Организация эвакогоспиталей</a:t>
            </a:r>
          </a:p>
          <a:p>
            <a:pPr algn="ctr"/>
            <a:r>
              <a:rPr lang="ru-RU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</a:t>
            </a:r>
            <a:endParaRPr lang="ru-RU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8066" name="Picture 2" descr="&amp;Mcy;&amp;ycy; &amp;scy;&amp;lcy;&amp;acy;&amp;vcy;&amp;icy;&amp;mcy; &amp;vcy;&amp;acy;&amp;scy;, &amp;dcy;&amp;ocy;&amp;scy;&amp;tcy;&amp;ocy;&amp;jcy;&amp;ncy;&amp;ycy;&amp;khcy; &amp;ucy;&amp;vcy;&amp;acy;&amp;zhcy;&amp;iecy;&amp;ncy;&amp;softcy;&amp;yacy;, &amp;Pcy;&amp;ocy;&amp;bcy;&amp;iecy;&amp;dcy;&amp;ucy; &amp;ocy;&amp;bcy;&amp;iecy;&amp;scy;&amp;pcy;&amp;iecy;&amp;chcy;&amp;icy;&amp;vcy;&amp;shcy;&amp;icy;&amp;khcy; &amp;vcy; &amp;tcy;&amp;ycy;&amp;lcy;&amp;u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0"/>
            <a:ext cx="871543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18434" name="Picture 2" descr="\\Server_libr\новая папка\ВОВ\фото\1065_1893140301_big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6868" name="Picture 4" descr="&amp;Gcy;&amp;iecy;&amp;rcy;&amp;ocy;&amp;icy; &amp;vcy;&amp;ocy;&amp;vcy; &amp;scy;&amp;ocy;&amp;chcy;&amp;icy;&amp;ncy;&amp;iecy;&amp;ncy;&amp;icy;&amp;iecy; - &amp;gcy;&amp;dcy;&amp;zcy; - &amp;gcy;&amp;ocy;&amp;tcy;&amp;ocy;&amp;vcy;&amp;ycy;&amp;iecy; &amp;dcy;&amp;ocy;&amp;mcy;&amp;acy;&amp;shcy;&amp;ncy;&amp;icy;&amp;iecy; &amp;zcy;&amp;acy;&amp;dcy;&amp;acy;&amp;ncy;&amp;icy;&amp;yacy; &amp;zcy;&amp;acy; 1-11 &amp;kcy;&amp;lcy;&amp;acy;&amp;scy;&amp;scy; &amp;rcy;&amp;iecy;&amp;shcy;&amp;iecy;&amp;bcy;&amp;ncy;&amp;icy;&amp;kcy; &amp;ocy;&amp;ncy;&amp;lcy;&amp;acy;&amp;jcy;&amp;n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290"/>
            <a:ext cx="9144000" cy="664371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28662" y="714356"/>
            <a:ext cx="755537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Научно-исследовательская</a:t>
            </a:r>
          </a:p>
          <a:p>
            <a:pPr algn="ctr"/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деятельность института в годы войны</a:t>
            </a:r>
            <a:endParaRPr lang="ru-RU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5850" name="Picture 10" descr="http://www.ngmu.ru/images/musey/images/star_glav_kor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752599"/>
            <a:ext cx="5229225" cy="5105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7829576" cy="5929354"/>
          </a:xfrm>
        </p:spPr>
        <p:txBody>
          <a:bodyPr rtlCol="0">
            <a:normAutofit fontScale="70000" lnSpcReduction="20000"/>
          </a:bodyPr>
          <a:lstStyle/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За первые 6 месяцев войны ученые закончили более 50 научных трудов.</a:t>
            </a:r>
            <a:endParaRPr lang="en-US" sz="40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Среди них: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>
              <a:solidFill>
                <a:schemeClr val="bg1">
                  <a:lumMod val="6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err="1" smtClean="0">
                <a:solidFill>
                  <a:srgbClr val="FFFF00"/>
                </a:solidFill>
              </a:rPr>
              <a:t>В.А.Пулькис</a:t>
            </a:r>
            <a:r>
              <a:rPr lang="ru-RU" dirty="0" smtClean="0">
                <a:solidFill>
                  <a:srgbClr val="FFFF00"/>
                </a:solidFill>
              </a:rPr>
              <a:t> «Профилактика и борьба с сыпным тифом в военных условиях»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С.Л. Шнейдер «Огнестрельные повреждения позвоночного столба и его лечение»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Б.Ф. </a:t>
            </a:r>
            <a:r>
              <a:rPr lang="ru-RU" dirty="0" err="1" smtClean="0">
                <a:solidFill>
                  <a:srgbClr val="FFFF00"/>
                </a:solidFill>
              </a:rPr>
              <a:t>Дивногорский</a:t>
            </a:r>
            <a:r>
              <a:rPr lang="ru-RU" dirty="0" smtClean="0">
                <a:solidFill>
                  <a:srgbClr val="FFFF00"/>
                </a:solidFill>
              </a:rPr>
              <a:t> «Лечение переломов шейки бедра»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err="1" smtClean="0">
                <a:solidFill>
                  <a:srgbClr val="FFFF00"/>
                </a:solidFill>
              </a:rPr>
              <a:t>Я.И.Бейгель</a:t>
            </a:r>
            <a:r>
              <a:rPr lang="ru-RU" dirty="0" smtClean="0">
                <a:solidFill>
                  <a:srgbClr val="FFFF00"/>
                </a:solidFill>
              </a:rPr>
              <a:t> и В.М.Константинов занимались изучением причин смерти после огнестрельных ранений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А.И. Казанцев изучал пути распространения инфекции при ранении стопы и кисти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А.А. Колен разработал методы по пластической хирургии в области глаза и стал автором нескольких оборонных изобретений</a:t>
            </a:r>
            <a:endParaRPr lang="en-US" dirty="0" smtClean="0">
              <a:solidFill>
                <a:srgbClr val="FFFF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С.А. Проскуряков разработал и внедрил в практику уникальный метод пластической хирургии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5363" name="Рисунок 4" descr="Картинка 263 из 4010"/>
          <p:cNvPicPr>
            <a:picLocks noChangeAspect="1" noChangeArrowheads="1"/>
          </p:cNvPicPr>
          <p:nvPr/>
        </p:nvPicPr>
        <p:blipFill>
          <a:blip r:embed="rId3" cstate="print"/>
          <a:srcRect l="10429" t="1311" r="7811" b="2472"/>
          <a:stretch>
            <a:fillRect/>
          </a:stretch>
        </p:blipFill>
        <p:spPr bwMode="auto">
          <a:xfrm>
            <a:off x="8501063" y="0"/>
            <a:ext cx="4810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14290"/>
            <a:ext cx="4343635" cy="6429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857232"/>
            <a:ext cx="3129215" cy="49777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285728"/>
            <a:ext cx="2428892" cy="3714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571480"/>
            <a:ext cx="2566897" cy="3643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3143248"/>
            <a:ext cx="2429602" cy="3429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Скругленный прямоугольник 8"/>
          <p:cNvSpPr/>
          <p:nvPr/>
        </p:nvSpPr>
        <p:spPr>
          <a:xfrm>
            <a:off x="5286380" y="4572008"/>
            <a:ext cx="3571868" cy="2071702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FF00"/>
                </a:solidFill>
              </a:rPr>
              <a:t>В  фондах библиотеки НГМУ бережно хранятся труды наших ученых, изданные в годы войны</a:t>
            </a:r>
            <a:endParaRPr lang="ru-RU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Картинка 9 из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28604"/>
            <a:ext cx="3966925" cy="58578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428604"/>
            <a:ext cx="4643470" cy="6286544"/>
          </a:xfrm>
        </p:spPr>
        <p:txBody>
          <a:bodyPr rtlCol="0">
            <a:normAutofit/>
          </a:bodyPr>
          <a:lstStyle/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академик </a:t>
            </a:r>
          </a:p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err="1" smtClean="0">
                <a:solidFill>
                  <a:srgbClr val="FFFF00"/>
                </a:solidFill>
              </a:rPr>
              <a:t>Мыш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</a:p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Владимир Михайлович</a:t>
            </a:r>
            <a:endParaRPr lang="en-US" dirty="0" smtClean="0">
              <a:solidFill>
                <a:srgbClr val="FFFF00"/>
              </a:solidFill>
            </a:endParaRPr>
          </a:p>
          <a:p>
            <a:pPr marL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главный консультант Сибирского военного округа по эвакогоспиталям.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2292" name="Рисунок 5" descr="Картинка 263 из 4010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 l="10429" t="1311" r="7811" b="2472"/>
          <a:stretch>
            <a:fillRect/>
          </a:stretch>
        </p:blipFill>
        <p:spPr bwMode="auto">
          <a:xfrm>
            <a:off x="8429625" y="0"/>
            <a:ext cx="481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000108"/>
            <a:ext cx="6858016" cy="5304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642918"/>
            <a:ext cx="3922677" cy="5532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Рисунок 3" descr="\\Server_libr\новая папка\сканирование0009.jpg"/>
          <p:cNvPicPr>
            <a:picLocks noChangeAspect="1" noChangeArrowheads="1"/>
          </p:cNvPicPr>
          <p:nvPr/>
        </p:nvPicPr>
        <p:blipFill>
          <a:blip r:embed="rId3" cstate="print">
            <a:lum bright="-20000"/>
          </a:blip>
          <a:srcRect/>
          <a:stretch>
            <a:fillRect/>
          </a:stretch>
        </p:blipFill>
        <p:spPr bwMode="auto">
          <a:xfrm>
            <a:off x="357158" y="571480"/>
            <a:ext cx="3715641" cy="5214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317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14744" y="928670"/>
            <a:ext cx="4572032" cy="4572032"/>
          </a:xfrm>
        </p:spPr>
        <p:txBody>
          <a:bodyPr rtlCol="0">
            <a:noAutofit/>
          </a:bodyPr>
          <a:lstStyle/>
          <a:p>
            <a:pPr marL="720000" algn="ctr"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профессор  Шнейдер</a:t>
            </a:r>
          </a:p>
          <a:p>
            <a:pPr marL="720000" algn="ctr"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Семен Лейбович</a:t>
            </a:r>
            <a:endParaRPr lang="en-US" dirty="0" smtClean="0">
              <a:solidFill>
                <a:srgbClr val="FFFF00"/>
              </a:solidFill>
            </a:endParaRPr>
          </a:p>
          <a:p>
            <a:pPr marL="720000" algn="ctr"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Заведующий кафедрой Госпитальной хирургии НМИ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Рисунок 5" descr="Картинка 263 из 4010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 l="10429" t="1311" r="7811" b="2472"/>
          <a:stretch>
            <a:fillRect/>
          </a:stretch>
        </p:blipFill>
        <p:spPr bwMode="auto">
          <a:xfrm>
            <a:off x="8429625" y="0"/>
            <a:ext cx="481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0"/>
            <a:ext cx="4895850" cy="651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9090" name="Picture 2" descr="http://www.ngmu.ru/images/musey/shiko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79050" y="500042"/>
            <a:ext cx="4364950" cy="614366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TextBox 6"/>
          <p:cNvSpPr txBox="1"/>
          <p:nvPr/>
        </p:nvSpPr>
        <p:spPr>
          <a:xfrm>
            <a:off x="714348" y="1000108"/>
            <a:ext cx="40005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Шиков </a:t>
            </a:r>
            <a:r>
              <a:rPr lang="ru-RU" sz="2800" b="1" dirty="0" smtClean="0">
                <a:solidFill>
                  <a:srgbClr val="FFFF00"/>
                </a:solidFill>
              </a:rPr>
              <a:t>Григорий Терентьевич</a:t>
            </a:r>
            <a:endParaRPr lang="ru-RU" sz="2800" b="1" dirty="0" smtClean="0">
              <a:solidFill>
                <a:srgbClr val="FFFF00"/>
              </a:solidFill>
            </a:endParaRPr>
          </a:p>
          <a:p>
            <a:r>
              <a:rPr lang="ru-RU" sz="2800" b="1" dirty="0" smtClean="0">
                <a:solidFill>
                  <a:srgbClr val="FFFF00"/>
                </a:solidFill>
              </a:rPr>
              <a:t>Д</a:t>
            </a:r>
            <a:r>
              <a:rPr lang="ru-RU" sz="2800" b="1" dirty="0" smtClean="0">
                <a:solidFill>
                  <a:srgbClr val="FFFF00"/>
                </a:solidFill>
              </a:rPr>
              <a:t>иректор НГМИ</a:t>
            </a:r>
          </a:p>
          <a:p>
            <a:r>
              <a:rPr lang="ru-RU" sz="2800" b="1" dirty="0" smtClean="0">
                <a:solidFill>
                  <a:srgbClr val="FFFF00"/>
                </a:solidFill>
              </a:rPr>
              <a:t>с </a:t>
            </a:r>
            <a:r>
              <a:rPr lang="ru-RU" sz="2800" b="1" dirty="0" smtClean="0">
                <a:solidFill>
                  <a:srgbClr val="FFFF00"/>
                </a:solidFill>
              </a:rPr>
              <a:t>1937 по 1947 гг</a:t>
            </a:r>
            <a:r>
              <a:rPr lang="ru-RU" sz="2800" b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ru-RU" sz="2800" b="1" dirty="0" smtClean="0">
                <a:solidFill>
                  <a:srgbClr val="FFFF00"/>
                </a:solidFill>
              </a:rPr>
              <a:t>Награжден орденом «Знак почета» и медалью </a:t>
            </a:r>
          </a:p>
          <a:p>
            <a:r>
              <a:rPr lang="ru-RU" sz="2800" b="1" dirty="0" smtClean="0">
                <a:solidFill>
                  <a:srgbClr val="FFFF00"/>
                </a:solidFill>
              </a:rPr>
              <a:t>«За доблестный труд в годы Великой Отечественной войны»</a:t>
            </a:r>
            <a:endParaRPr lang="ru-RU" sz="2800" b="1" dirty="0">
              <a:solidFill>
                <a:srgbClr val="FFFF00"/>
              </a:solidFill>
            </a:endParaRPr>
          </a:p>
        </p:txBody>
      </p:sp>
      <p:pic>
        <p:nvPicPr>
          <p:cNvPr id="8" name="Рисунок 3" descr="Картинка 263 из 4010"/>
          <p:cNvPicPr>
            <a:picLocks noChangeAspect="1" noChangeArrowheads="1"/>
          </p:cNvPicPr>
          <p:nvPr/>
        </p:nvPicPr>
        <p:blipFill>
          <a:blip r:embed="rId4" cstate="print"/>
          <a:srcRect l="10429" t="1311" r="7811" b="2472"/>
          <a:stretch>
            <a:fillRect/>
          </a:stretch>
        </p:blipFill>
        <p:spPr bwMode="auto">
          <a:xfrm>
            <a:off x="214282" y="0"/>
            <a:ext cx="4810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00034" y="214290"/>
            <a:ext cx="8342844" cy="181588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/>
                <a:solidFill>
                  <a:schemeClr val="accent3"/>
                </a:solidFill>
              </a:rPr>
              <a:t>Среди задач, поставленных</a:t>
            </a:r>
          </a:p>
          <a:p>
            <a:pPr algn="ctr"/>
            <a:r>
              <a:rPr lang="ru-RU" sz="2800" b="1" dirty="0" smtClean="0">
                <a:ln/>
                <a:solidFill>
                  <a:schemeClr val="accent3"/>
                </a:solidFill>
              </a:rPr>
              <a:t> перед институтом в годы войны,</a:t>
            </a:r>
          </a:p>
          <a:p>
            <a:pPr algn="ctr"/>
            <a:r>
              <a:rPr lang="ru-RU" sz="2800" b="1" dirty="0" smtClean="0">
                <a:ln/>
                <a:solidFill>
                  <a:schemeClr val="accent3"/>
                </a:solidFill>
              </a:rPr>
              <a:t>были и вопросы сбора </a:t>
            </a:r>
          </a:p>
          <a:p>
            <a:pPr algn="ctr"/>
            <a:r>
              <a:rPr lang="ru-RU" sz="2800" b="1" dirty="0" smtClean="0">
                <a:ln/>
                <a:solidFill>
                  <a:schemeClr val="accent3"/>
                </a:solidFill>
              </a:rPr>
              <a:t>средств в фонд обороны  </a:t>
            </a:r>
            <a:endParaRPr lang="ru-RU" sz="28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39938" name="Picture 2" descr="&amp;Gcy;&amp;ocy;&amp;scy;&amp;ucy;&amp;dcy;&amp;acy;&amp;rcy;&amp;scy;&amp;tcy;&amp;vcy;&amp;iecy;&amp;ncy;&amp;ncy;&amp;ycy;&amp;iecy; &amp;acy;&amp;rcy;&amp;khcy;&amp;icy;&amp;vcy;&amp;ycy; &amp;Rcy;&amp;Fcy;, &amp;khcy;&amp;rcy;&amp;acy;&amp;ncy;&amp;yacy;&amp;shchcy;&amp;icy;&amp;iecy; &amp;fcy;&amp;ocy;&amp;tcy;&amp;ocy;&amp;dcy;&amp;ocy;&amp;kcy;&amp;ucy;&amp;mcy;&amp;iecy;&amp;ncy;&amp;tcy;&amp;ycy; &amp;ocy; &amp;Vcy;&amp;iecy;&amp;lcy;&amp;icy;&amp;kcy;&amp;ocy;&amp;jcy; &amp;Ocy;&amp;tcy;&amp;iecy;&amp;chcy;&amp;iecy;&amp;scy;&amp;tcy;&amp;vcy;&amp;iecy;&amp;ncy;&amp;ncy;&amp;ocy;&amp;jcy; &amp;vcy;&amp;ocy;&amp;jcy;&amp;ncy;&amp;iecy; 1941-1945 &amp;gcy;&amp;gcy;. &amp;Scy;&amp;acy;&amp;jcy;&amp;tcy; &quot;&amp;Pcy;&amp;ocy;&amp;bcy;&amp;iecy;&amp;dcy;&amp;acy;. . 1941-1945&quot;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928802"/>
            <a:ext cx="7072362" cy="4693478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43824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И.В. Сталин в телеграмме на имя директора НМИ </a:t>
            </a:r>
            <a:r>
              <a:rPr lang="ru-RU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Г.Т.Шикова</a:t>
            </a:r>
            <a:endParaRPr lang="ru-RU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758113" cy="452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i="1" dirty="0" smtClean="0">
                <a:latin typeface="Constantia" pitchFamily="18" charset="0"/>
              </a:rPr>
              <a:t>   </a:t>
            </a:r>
            <a:endParaRPr lang="ru-RU" i="1" dirty="0">
              <a:solidFill>
                <a:schemeClr val="bg1">
                  <a:lumMod val="85000"/>
                </a:schemeClr>
              </a:solidFill>
              <a:latin typeface="Constantia" pitchFamily="18" charset="0"/>
            </a:endParaRPr>
          </a:p>
        </p:txBody>
      </p:sp>
      <p:pic>
        <p:nvPicPr>
          <p:cNvPr id="21508" name="Рисунок 3" descr="Картинка 263 из 4010"/>
          <p:cNvPicPr>
            <a:picLocks noChangeAspect="1" noChangeArrowheads="1"/>
          </p:cNvPicPr>
          <p:nvPr/>
        </p:nvPicPr>
        <p:blipFill>
          <a:blip r:embed="rId3" cstate="print"/>
          <a:srcRect l="10429" t="1311" r="7811" b="2472"/>
          <a:stretch>
            <a:fillRect/>
          </a:stretch>
        </p:blipFill>
        <p:spPr bwMode="auto">
          <a:xfrm>
            <a:off x="8501063" y="0"/>
            <a:ext cx="4810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Рисунок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1571625"/>
            <a:ext cx="6572250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Рисунок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50" y="4857750"/>
            <a:ext cx="1714500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1571612"/>
            <a:ext cx="6572250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\\Server_libr\новая папка\ВОВ\фото\1065_1893140301_big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75" y="142875"/>
            <a:ext cx="5786438" cy="379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857628"/>
            <a:ext cx="8186766" cy="2857496"/>
          </a:xfrm>
        </p:spPr>
        <p:txBody>
          <a:bodyPr rtlCol="0">
            <a:normAutofit fontScale="92500" lnSpcReduction="20000"/>
          </a:bodyPr>
          <a:lstStyle/>
          <a:p>
            <a:pPr marL="0" indent="3429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3600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этих госпиталях студенты Новосибирского медицинского института проходили производственную практику, а в свободное от учебы время работали медсестрами и санитарами. Среди них были и будущие профессора Т.Д. Никитина и А.С. Тимофеева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8436" name="Рисунок 3" descr="Картинка 263 из 4010"/>
          <p:cNvPicPr>
            <a:picLocks noChangeAspect="1" noChangeArrowheads="1"/>
          </p:cNvPicPr>
          <p:nvPr/>
        </p:nvPicPr>
        <p:blipFill>
          <a:blip r:embed="rId5" cstate="print"/>
          <a:srcRect l="10429" t="1311" r="7811" b="2472"/>
          <a:stretch>
            <a:fillRect/>
          </a:stretch>
        </p:blipFill>
        <p:spPr bwMode="auto">
          <a:xfrm>
            <a:off x="8501063" y="0"/>
            <a:ext cx="4810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4282" y="5000636"/>
            <a:ext cx="8643966" cy="150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rgbClr val="FFFF00"/>
                </a:solidFill>
              </a:rPr>
              <a:t>Сотрудники библиотеки Кулагина Е.Я.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ru-RU" b="1" dirty="0" smtClean="0">
                <a:solidFill>
                  <a:srgbClr val="FFFF00"/>
                </a:solidFill>
              </a:rPr>
              <a:t>и Шмакова Н.К. ходили в госпитали, организовывали в них библиотеки – передвижки, читали бойцам книги, ухаживали за ними. </a:t>
            </a: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0"/>
            <a:ext cx="7076452" cy="5072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Картинка 263 из 4010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 l="10429" t="1311" r="7811" b="2472"/>
          <a:stretch>
            <a:fillRect/>
          </a:stretch>
        </p:blipFill>
        <p:spPr bwMode="auto">
          <a:xfrm>
            <a:off x="7786710" y="0"/>
            <a:ext cx="481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&amp;Ocy;&amp;bcy;&amp;ocy;&amp;icy; &quot;&amp;Scy;&amp;vcy;&amp;iecy;&amp;tcy; &amp;ncy;&amp;acy; &amp;vcy;&amp;icy;&amp;shcy;&amp;ncy;&amp;iocy;&amp;vcy;&amp;ocy;&amp;mcy; &amp;fcy;&amp;ocy;&amp;ncy;&amp;iecy;&quot; (&amp;scy;&amp;vcy;&amp;iecy;&amp;tcy;) &amp;dcy;&amp;lcy;&amp;yacy; &amp;rcy;&amp;acy;&amp;bcy;&amp;ocy;&amp;chcy;&amp;iecy;&amp;gcy;&amp;ocy; &amp;scy;&amp;tcy;&amp;ocy;&amp;lcy;&amp;acy; - &amp;Tcy;&amp;iecy;&amp;kcy;&amp;scy;&amp;tcy;&amp;ucy;&amp;rcy;&amp;ycy; - &amp;scy;&amp;kcy;&amp;acy;&amp;chcy;&amp;acy;&amp;tcy;&amp;soft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http://img-fotki.yandex.ru/get/3803/pnw-8.0/0_33005_d08c0ebe_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1968" y="0"/>
            <a:ext cx="457203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3643338" cy="5929354"/>
          </a:xfrm>
        </p:spPr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i="1" dirty="0" smtClean="0">
              <a:latin typeface="Constantia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nstantia" pitchFamily="18" charset="0"/>
            </a:endParaRPr>
          </a:p>
          <a:p>
            <a:pPr marL="3600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66"/>
                </a:solidFill>
              </a:rPr>
              <a:t>Забудутся штурмы,     затянутся раны,</a:t>
            </a:r>
          </a:p>
          <a:p>
            <a:pPr marL="3600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66"/>
                </a:solidFill>
              </a:rPr>
              <a:t>Но будет звенеть оркестровая медь. </a:t>
            </a:r>
          </a:p>
          <a:p>
            <a:pPr marL="3600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66"/>
                </a:solidFill>
              </a:rPr>
              <a:t>В честь ваших побед,         земляки – ветераны, </a:t>
            </a:r>
          </a:p>
          <a:p>
            <a:pPr marL="3600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66"/>
                </a:solidFill>
              </a:rPr>
              <a:t>Священный огонь будет вечно гореть.</a:t>
            </a:r>
          </a:p>
          <a:p>
            <a:pPr marL="360000" indent="-45720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66"/>
                </a:solidFill>
              </a:rPr>
              <a:t>                     </a:t>
            </a:r>
          </a:p>
          <a:p>
            <a:pPr marL="720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>
              <a:solidFill>
                <a:srgbClr val="FFFF66"/>
              </a:solidFill>
            </a:endParaRPr>
          </a:p>
          <a:p>
            <a:pPr marL="7200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solidFill>
                  <a:srgbClr val="FFFF66"/>
                </a:solidFill>
              </a:rPr>
              <a:t>(Отрывок из стихотворения «Победа» доцента НГМУ П.С.Науменко)</a:t>
            </a:r>
            <a:endParaRPr lang="ru-RU" dirty="0">
              <a:solidFill>
                <a:srgbClr val="FFFF66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4055</TotalTime>
  <Words>421</Words>
  <Application>Microsoft Office PowerPoint</Application>
  <PresentationFormat>Экран (4:3)</PresentationFormat>
  <Paragraphs>77</Paragraphs>
  <Slides>30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Ради жизни на Земле…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 Подготовка кадров велась силами лучших ученых и преподавателей: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И.В. Сталин в телеграмме на имя директора НМИ Г.Т.Шикова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Ради жизни на Земле…</dc:title>
  <cp:lastModifiedBy>Владелец</cp:lastModifiedBy>
  <cp:revision>459</cp:revision>
  <dcterms:modified xsi:type="dcterms:W3CDTF">2015-05-07T08:54:14Z</dcterms:modified>
</cp:coreProperties>
</file>