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60" r:id="rId2"/>
  </p:sldMasterIdLst>
  <p:sldIdLst>
    <p:sldId id="257" r:id="rId3"/>
    <p:sldId id="258" r:id="rId4"/>
    <p:sldId id="274" r:id="rId5"/>
    <p:sldId id="270" r:id="rId6"/>
    <p:sldId id="263" r:id="rId7"/>
    <p:sldId id="266" r:id="rId8"/>
    <p:sldId id="262" r:id="rId9"/>
    <p:sldId id="271" r:id="rId10"/>
    <p:sldId id="272" r:id="rId11"/>
    <p:sldId id="267" r:id="rId12"/>
    <p:sldId id="259" r:id="rId13"/>
    <p:sldId id="265" r:id="rId14"/>
    <p:sldId id="261" r:id="rId15"/>
    <p:sldId id="256" r:id="rId16"/>
    <p:sldId id="269" r:id="rId17"/>
    <p:sldId id="264" r:id="rId18"/>
    <p:sldId id="273" r:id="rId19"/>
    <p:sldId id="268" r:id="rId20"/>
    <p:sldId id="275" r:id="rId21"/>
  </p:sldIdLst>
  <p:sldSz cx="9144000" cy="5143500" type="screen16x9"/>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695" autoAdjust="0"/>
  </p:normalViewPr>
  <p:slideViewPr>
    <p:cSldViewPr>
      <p:cViewPr varScale="1">
        <p:scale>
          <a:sx n="96" d="100"/>
          <a:sy n="96" d="100"/>
        </p:scale>
        <p:origin x="816" y="1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4" name="Рисунок 7" descr="2dfbbba1ea32bf3b677bb462afe31bda.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42875" y="20638"/>
            <a:ext cx="8643938" cy="512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Заголовок 1"/>
          <p:cNvSpPr>
            <a:spLocks noGrp="1"/>
          </p:cNvSpPr>
          <p:nvPr>
            <p:ph type="ctrTitle"/>
          </p:nvPr>
        </p:nvSpPr>
        <p:spPr>
          <a:xfrm>
            <a:off x="685800" y="1597819"/>
            <a:ext cx="7772400" cy="1102519"/>
          </a:xfrm>
        </p:spPr>
        <p:txBody>
          <a:bodyPr/>
          <a:lstStyle/>
          <a:p>
            <a:r>
              <a:rPr lang="ru-RU" dirty="0" smtClean="0"/>
              <a:t>Образец заголовка</a:t>
            </a:r>
            <a:endParaRPr lang="ru-RU" dirty="0"/>
          </a:p>
        </p:txBody>
      </p:sp>
      <p:sp>
        <p:nvSpPr>
          <p:cNvPr id="3" name="Подзаголовок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dirty="0" smtClean="0"/>
              <a:t>Образец подзаголовка</a:t>
            </a:r>
            <a:endParaRPr lang="ru-RU" dirty="0"/>
          </a:p>
        </p:txBody>
      </p:sp>
      <p:sp>
        <p:nvSpPr>
          <p:cNvPr id="5" name="Дата 3"/>
          <p:cNvSpPr>
            <a:spLocks noGrp="1"/>
          </p:cNvSpPr>
          <p:nvPr>
            <p:ph type="dt" sz="half" idx="10"/>
          </p:nvPr>
        </p:nvSpPr>
        <p:spPr/>
        <p:txBody>
          <a:bodyPr/>
          <a:lstStyle>
            <a:lvl1pPr>
              <a:defRPr/>
            </a:lvl1pPr>
          </a:lstStyle>
          <a:p>
            <a:pPr>
              <a:defRPr/>
            </a:pPr>
            <a:fld id="{32B0A43C-2479-4A53-8A7D-07E89C4E197F}" type="datetimeFigureOut">
              <a:rPr lang="ru-RU"/>
              <a:pPr>
                <a:defRPr/>
              </a:pPr>
              <a:t>16.04.2020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1AFE6452-7703-4B54-9E39-1A6836B59D84}" type="slidenum">
              <a:rPr lang="ru-RU"/>
              <a:pPr>
                <a:defRPr/>
              </a:pPr>
              <a:t>‹#›</a:t>
            </a:fld>
            <a:endParaRPr lang="ru-RU"/>
          </a:p>
        </p:txBody>
      </p:sp>
    </p:spTree>
    <p:extLst>
      <p:ext uri="{BB962C8B-B14F-4D97-AF65-F5344CB8AC3E}">
        <p14:creationId xmlns:p14="http://schemas.microsoft.com/office/powerpoint/2010/main" val="1311764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4" name="Рисунок 3" descr="6a2292a338edac952056f2dd70809bd2.png"/>
          <p:cNvPicPr>
            <a:picLocks noChangeAspect="1"/>
          </p:cNvPicPr>
          <p:nvPr userDrawn="1"/>
        </p:nvPicPr>
        <p:blipFill>
          <a:blip r:embed="rId2" cstate="print"/>
          <a:stretch>
            <a:fillRect/>
          </a:stretch>
        </p:blipFill>
        <p:spPr>
          <a:xfrm>
            <a:off x="7572396" y="214296"/>
            <a:ext cx="1397487" cy="912426"/>
          </a:xfrm>
          <a:prstGeom prst="ellipse">
            <a:avLst/>
          </a:prstGeom>
          <a:ln>
            <a:noFill/>
          </a:ln>
          <a:effectLst>
            <a:softEdge rad="112500"/>
          </a:effectLst>
        </p:spPr>
      </p:pic>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BE082FD2-23CE-4A24-B104-D177E9AFC8BA}" type="datetimeFigureOut">
              <a:rPr lang="ru-RU"/>
              <a:pPr>
                <a:defRPr/>
              </a:pPr>
              <a:t>16.04.2020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9277B14E-F693-4DD6-B3EF-4BEA257473CA}" type="slidenum">
              <a:rPr lang="ru-RU"/>
              <a:pPr>
                <a:defRPr/>
              </a:pPr>
              <a:t>‹#›</a:t>
            </a:fld>
            <a:endParaRPr lang="ru-RU"/>
          </a:p>
        </p:txBody>
      </p:sp>
    </p:spTree>
    <p:extLst>
      <p:ext uri="{BB962C8B-B14F-4D97-AF65-F5344CB8AC3E}">
        <p14:creationId xmlns:p14="http://schemas.microsoft.com/office/powerpoint/2010/main" val="2132967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3305176"/>
            <a:ext cx="7772400" cy="1021556"/>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0CBC7962-E063-4266-8BAE-E0BFCA8A0D40}" type="datetimeFigureOut">
              <a:rPr lang="ru-RU"/>
              <a:pPr>
                <a:defRPr/>
              </a:pPr>
              <a:t>16.04.2020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6E34058-4BDC-4863-AF67-D415A42CEABE}" type="slidenum">
              <a:rPr lang="ru-RU"/>
              <a:pPr>
                <a:defRPr/>
              </a:pPr>
              <a:t>‹#›</a:t>
            </a:fld>
            <a:endParaRPr lang="ru-RU"/>
          </a:p>
        </p:txBody>
      </p:sp>
    </p:spTree>
    <p:extLst>
      <p:ext uri="{BB962C8B-B14F-4D97-AF65-F5344CB8AC3E}">
        <p14:creationId xmlns:p14="http://schemas.microsoft.com/office/powerpoint/2010/main" val="2519361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5" name="Рисунок 7" descr="4529378.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rot="9652049">
            <a:off x="234950" y="4354513"/>
            <a:ext cx="74295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Рисунок 8" descr="4529378.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rot="5924535">
            <a:off x="881063" y="4381500"/>
            <a:ext cx="74295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Рисунок 9" descr="4529378.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rot="4199632">
            <a:off x="863600" y="3767138"/>
            <a:ext cx="74295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Рисунок 11" descr="4529378.png"/>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rot="3116788">
            <a:off x="340519" y="3447257"/>
            <a:ext cx="7445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Рисунок 8" descr="100708610_gv.png"/>
          <p:cNvPicPr>
            <a:picLocks noChangeAspect="1"/>
          </p:cNvPicPr>
          <p:nvPr userDrawn="1"/>
        </p:nvPicPr>
        <p:blipFill>
          <a:blip r:embed="rId4" cstate="print"/>
          <a:srcRect/>
          <a:stretch>
            <a:fillRect/>
          </a:stretch>
        </p:blipFill>
        <p:spPr>
          <a:xfrm rot="20278212">
            <a:off x="482405" y="4014069"/>
            <a:ext cx="606171" cy="785818"/>
          </a:xfrm>
          <a:prstGeom prst="ellipse">
            <a:avLst/>
          </a:prstGeom>
          <a:ln>
            <a:noFill/>
          </a:ln>
          <a:effectLst>
            <a:softEdge rad="112500"/>
          </a:effectLst>
        </p:spPr>
      </p:pic>
      <p:pic>
        <p:nvPicPr>
          <p:cNvPr id="10" name="Рисунок 13" descr="4529378.png"/>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rot="3549011">
            <a:off x="-100806" y="3866356"/>
            <a:ext cx="742950"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Рисунок 14" descr="100708610_gv.png"/>
          <p:cNvPicPr>
            <a:picLocks noChangeAspect="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rot="19920319">
            <a:off x="555625" y="4098925"/>
            <a:ext cx="593725" cy="69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4" name="Содержимое 3"/>
          <p:cNvSpPr>
            <a:spLocks noGrp="1"/>
          </p:cNvSpPr>
          <p:nvPr>
            <p:ph sz="half" idx="2"/>
          </p:nvPr>
        </p:nvSpPr>
        <p:spPr>
          <a:xfrm>
            <a:off x="4786314" y="10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12" name="Дата 4"/>
          <p:cNvSpPr>
            <a:spLocks noGrp="1"/>
          </p:cNvSpPr>
          <p:nvPr>
            <p:ph type="dt" sz="half" idx="10"/>
          </p:nvPr>
        </p:nvSpPr>
        <p:spPr/>
        <p:txBody>
          <a:bodyPr/>
          <a:lstStyle>
            <a:lvl1pPr>
              <a:defRPr/>
            </a:lvl1pPr>
          </a:lstStyle>
          <a:p>
            <a:pPr>
              <a:defRPr/>
            </a:pPr>
            <a:fld id="{E89CBE43-7A5E-4526-9ECB-C9957D3AEFEF}" type="datetimeFigureOut">
              <a:rPr lang="ru-RU"/>
              <a:pPr>
                <a:defRPr/>
              </a:pPr>
              <a:t>16.04.2020</a:t>
            </a:fld>
            <a:endParaRPr lang="ru-RU" dirty="0"/>
          </a:p>
        </p:txBody>
      </p:sp>
      <p:sp>
        <p:nvSpPr>
          <p:cNvPr id="13" name="Нижний колонтитул 5"/>
          <p:cNvSpPr>
            <a:spLocks noGrp="1"/>
          </p:cNvSpPr>
          <p:nvPr>
            <p:ph type="ftr" sz="quarter" idx="11"/>
          </p:nvPr>
        </p:nvSpPr>
        <p:spPr/>
        <p:txBody>
          <a:bodyPr/>
          <a:lstStyle>
            <a:lvl1pPr>
              <a:defRPr/>
            </a:lvl1pPr>
          </a:lstStyle>
          <a:p>
            <a:pPr>
              <a:defRPr/>
            </a:pPr>
            <a:endParaRPr lang="ru-RU"/>
          </a:p>
        </p:txBody>
      </p:sp>
      <p:sp>
        <p:nvSpPr>
          <p:cNvPr id="14" name="Номер слайда 6"/>
          <p:cNvSpPr>
            <a:spLocks noGrp="1"/>
          </p:cNvSpPr>
          <p:nvPr>
            <p:ph type="sldNum" sz="quarter" idx="12"/>
          </p:nvPr>
        </p:nvSpPr>
        <p:spPr/>
        <p:txBody>
          <a:bodyPr/>
          <a:lstStyle>
            <a:lvl1pPr>
              <a:defRPr/>
            </a:lvl1pPr>
          </a:lstStyle>
          <a:p>
            <a:pPr>
              <a:defRPr/>
            </a:pPr>
            <a:fld id="{8707A13D-3141-4A0B-BE96-331046C8A075}" type="slidenum">
              <a:rPr lang="ru-RU"/>
              <a:pPr>
                <a:defRPr/>
              </a:pPr>
              <a:t>‹#›</a:t>
            </a:fld>
            <a:endParaRPr lang="ru-RU"/>
          </a:p>
        </p:txBody>
      </p:sp>
    </p:spTree>
    <p:extLst>
      <p:ext uri="{BB962C8B-B14F-4D97-AF65-F5344CB8AC3E}">
        <p14:creationId xmlns:p14="http://schemas.microsoft.com/office/powerpoint/2010/main" val="7777158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7" name="Рисунок 7" descr="0_94b4b_9c6e1613_S.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353300" y="3238500"/>
            <a:ext cx="17907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Рисунок 7" descr="8d8af08de4a1c4259b2b79ee9af0795a_i-912.gif"/>
          <p:cNvPicPr>
            <a:picLocks noChangeAspect="1"/>
          </p:cNvPicPr>
          <p:nvPr userDrawn="1"/>
        </p:nvPicPr>
        <p:blipFill>
          <a:blip r:embed="rId3" cstate="print"/>
          <a:stretch>
            <a:fillRect/>
          </a:stretch>
        </p:blipFill>
        <p:spPr>
          <a:xfrm>
            <a:off x="0" y="30"/>
            <a:ext cx="1428728" cy="1379799"/>
          </a:xfrm>
          <a:prstGeom prst="ellipse">
            <a:avLst/>
          </a:prstGeom>
          <a:ln>
            <a:noFill/>
          </a:ln>
          <a:effectLst>
            <a:softEdge rad="112500"/>
          </a:effectLst>
        </p:spPr>
      </p:pic>
      <p:sp>
        <p:nvSpPr>
          <p:cNvPr id="2" name="Заголовок 1"/>
          <p:cNvSpPr>
            <a:spLocks noGrp="1"/>
          </p:cNvSpPr>
          <p:nvPr>
            <p:ph type="title"/>
          </p:nvPr>
        </p:nvSpPr>
        <p:spPr>
          <a:xfrm>
            <a:off x="457200" y="205979"/>
            <a:ext cx="8229600" cy="85725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9" name="Дата 6"/>
          <p:cNvSpPr>
            <a:spLocks noGrp="1"/>
          </p:cNvSpPr>
          <p:nvPr>
            <p:ph type="dt" sz="half" idx="10"/>
          </p:nvPr>
        </p:nvSpPr>
        <p:spPr/>
        <p:txBody>
          <a:bodyPr/>
          <a:lstStyle>
            <a:lvl1pPr>
              <a:defRPr/>
            </a:lvl1pPr>
          </a:lstStyle>
          <a:p>
            <a:pPr>
              <a:defRPr/>
            </a:pPr>
            <a:fld id="{0D3C919E-B438-4E40-AF98-C72D716B889E}" type="datetimeFigureOut">
              <a:rPr lang="ru-RU"/>
              <a:pPr>
                <a:defRPr/>
              </a:pPr>
              <a:t>16.04.2020</a:t>
            </a:fld>
            <a:endParaRPr lang="ru-RU"/>
          </a:p>
        </p:txBody>
      </p:sp>
      <p:sp>
        <p:nvSpPr>
          <p:cNvPr id="10" name="Нижний колонтитул 7"/>
          <p:cNvSpPr>
            <a:spLocks noGrp="1"/>
          </p:cNvSpPr>
          <p:nvPr>
            <p:ph type="ftr" sz="quarter" idx="11"/>
          </p:nvPr>
        </p:nvSpPr>
        <p:spPr/>
        <p:txBody>
          <a:bodyPr/>
          <a:lstStyle>
            <a:lvl1pPr>
              <a:defRPr/>
            </a:lvl1pPr>
          </a:lstStyle>
          <a:p>
            <a:pPr>
              <a:defRPr/>
            </a:pPr>
            <a:endParaRPr lang="ru-RU"/>
          </a:p>
        </p:txBody>
      </p:sp>
      <p:sp>
        <p:nvSpPr>
          <p:cNvPr id="11" name="Номер слайда 8"/>
          <p:cNvSpPr>
            <a:spLocks noGrp="1"/>
          </p:cNvSpPr>
          <p:nvPr>
            <p:ph type="sldNum" sz="quarter" idx="12"/>
          </p:nvPr>
        </p:nvSpPr>
        <p:spPr/>
        <p:txBody>
          <a:bodyPr/>
          <a:lstStyle>
            <a:lvl1pPr>
              <a:defRPr/>
            </a:lvl1pPr>
          </a:lstStyle>
          <a:p>
            <a:pPr>
              <a:defRPr/>
            </a:pPr>
            <a:fld id="{D26BE238-81AA-457C-8C46-3419E9678C6F}" type="slidenum">
              <a:rPr lang="ru-RU"/>
              <a:pPr>
                <a:defRPr/>
              </a:pPr>
              <a:t>‹#›</a:t>
            </a:fld>
            <a:endParaRPr lang="ru-RU"/>
          </a:p>
        </p:txBody>
      </p:sp>
    </p:spTree>
    <p:extLst>
      <p:ext uri="{BB962C8B-B14F-4D97-AF65-F5344CB8AC3E}">
        <p14:creationId xmlns:p14="http://schemas.microsoft.com/office/powerpoint/2010/main" val="2796787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3" name="Рисунок 2" descr="8d8af08de4a1c4259b2b79ee9af0795a_i-912.gif"/>
          <p:cNvPicPr>
            <a:picLocks noChangeAspect="1"/>
          </p:cNvPicPr>
          <p:nvPr userDrawn="1"/>
        </p:nvPicPr>
        <p:blipFill>
          <a:blip r:embed="rId2" cstate="print"/>
          <a:stretch>
            <a:fillRect/>
          </a:stretch>
        </p:blipFill>
        <p:spPr>
          <a:xfrm>
            <a:off x="0" y="0"/>
            <a:ext cx="1428760" cy="1379830"/>
          </a:xfrm>
          <a:prstGeom prst="ellipse">
            <a:avLst/>
          </a:prstGeom>
          <a:ln>
            <a:noFill/>
          </a:ln>
          <a:effectLst>
            <a:softEdge rad="112500"/>
          </a:effectLst>
        </p:spPr>
      </p:pic>
      <p:sp>
        <p:nvSpPr>
          <p:cNvPr id="2" name="Заголовок 1"/>
          <p:cNvSpPr>
            <a:spLocks noGrp="1"/>
          </p:cNvSpPr>
          <p:nvPr>
            <p:ph type="title"/>
          </p:nvPr>
        </p:nvSpPr>
        <p:spPr/>
        <p:txBody>
          <a:bodyPr/>
          <a:lstStyle/>
          <a:p>
            <a:r>
              <a:rPr lang="ru-RU" smtClean="0"/>
              <a:t>Образец заголовка</a:t>
            </a:r>
            <a:endParaRPr lang="ru-RU"/>
          </a:p>
        </p:txBody>
      </p:sp>
      <p:sp>
        <p:nvSpPr>
          <p:cNvPr id="4" name="Дата 2"/>
          <p:cNvSpPr>
            <a:spLocks noGrp="1"/>
          </p:cNvSpPr>
          <p:nvPr>
            <p:ph type="dt" sz="half" idx="10"/>
          </p:nvPr>
        </p:nvSpPr>
        <p:spPr/>
        <p:txBody>
          <a:bodyPr/>
          <a:lstStyle>
            <a:lvl1pPr>
              <a:defRPr/>
            </a:lvl1pPr>
          </a:lstStyle>
          <a:p>
            <a:pPr>
              <a:defRPr/>
            </a:pPr>
            <a:fld id="{A3219C69-7664-421C-9DD0-1D8D35B54262}" type="datetimeFigureOut">
              <a:rPr lang="ru-RU"/>
              <a:pPr>
                <a:defRPr/>
              </a:pPr>
              <a:t>16.04.2020</a:t>
            </a:fld>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B27D66CD-2DC2-4EF7-B887-A7A44F3F03EB}" type="slidenum">
              <a:rPr lang="ru-RU"/>
              <a:pPr>
                <a:defRPr/>
              </a:pPr>
              <a:t>‹#›</a:t>
            </a:fld>
            <a:endParaRPr lang="ru-RU"/>
          </a:p>
        </p:txBody>
      </p:sp>
    </p:spTree>
    <p:extLst>
      <p:ext uri="{BB962C8B-B14F-4D97-AF65-F5344CB8AC3E}">
        <p14:creationId xmlns:p14="http://schemas.microsoft.com/office/powerpoint/2010/main" val="2461329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818136E3-8678-4E42-A582-084D7DDA11FC}" type="datetimeFigureOut">
              <a:rPr lang="ru-RU"/>
              <a:pPr>
                <a:defRPr/>
              </a:pPr>
              <a:t>16.04.2020</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4F3C012A-5E55-4352-9B70-41E60AEE9A41}" type="slidenum">
              <a:rPr lang="ru-RU"/>
              <a:pPr>
                <a:defRPr/>
              </a:pPr>
              <a:t>‹#›</a:t>
            </a:fld>
            <a:endParaRPr lang="ru-RU"/>
          </a:p>
        </p:txBody>
      </p:sp>
    </p:spTree>
    <p:extLst>
      <p:ext uri="{BB962C8B-B14F-4D97-AF65-F5344CB8AC3E}">
        <p14:creationId xmlns:p14="http://schemas.microsoft.com/office/powerpoint/2010/main" val="2133994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04787"/>
            <a:ext cx="3008313" cy="871538"/>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6A59110D-5C2D-4E82-88F2-5AD2F95EAE4B}" type="datetimeFigureOut">
              <a:rPr lang="ru-RU"/>
              <a:pPr>
                <a:defRPr/>
              </a:pPr>
              <a:t>16.04.2020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D6EAC3F6-5C70-43D5-8D72-92C85849B46D}" type="slidenum">
              <a:rPr lang="ru-RU"/>
              <a:pPr>
                <a:defRPr/>
              </a:pPr>
              <a:t>‹#›</a:t>
            </a:fld>
            <a:endParaRPr lang="ru-RU"/>
          </a:p>
        </p:txBody>
      </p:sp>
    </p:spTree>
    <p:extLst>
      <p:ext uri="{BB962C8B-B14F-4D97-AF65-F5344CB8AC3E}">
        <p14:creationId xmlns:p14="http://schemas.microsoft.com/office/powerpoint/2010/main" val="2609309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3600450"/>
            <a:ext cx="5486400" cy="425054"/>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05FB9AB9-AAF6-4558-A024-E4A2C4728B2A}" type="datetimeFigureOut">
              <a:rPr lang="ru-RU"/>
              <a:pPr>
                <a:defRPr/>
              </a:pPr>
              <a:t>16.04.2020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5683D558-67B1-4F0C-97C7-DB5C884C74C5}" type="slidenum">
              <a:rPr lang="ru-RU"/>
              <a:pPr>
                <a:defRPr/>
              </a:pPr>
              <a:t>‹#›</a:t>
            </a:fld>
            <a:endParaRPr lang="ru-RU"/>
          </a:p>
        </p:txBody>
      </p:sp>
    </p:spTree>
    <p:extLst>
      <p:ext uri="{BB962C8B-B14F-4D97-AF65-F5344CB8AC3E}">
        <p14:creationId xmlns:p14="http://schemas.microsoft.com/office/powerpoint/2010/main" val="3685435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622CD1A5-B814-4E21-9E8C-4F204924C1D5}" type="datetimeFigureOut">
              <a:rPr lang="ru-RU"/>
              <a:pPr>
                <a:defRPr/>
              </a:pPr>
              <a:t>16.04.2020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7D601100-56B2-44EE-BBA3-2A9F5C17B33F}" type="slidenum">
              <a:rPr lang="ru-RU"/>
              <a:pPr>
                <a:defRPr/>
              </a:pPr>
              <a:t>‹#›</a:t>
            </a:fld>
            <a:endParaRPr lang="ru-RU"/>
          </a:p>
        </p:txBody>
      </p:sp>
    </p:spTree>
    <p:extLst>
      <p:ext uri="{BB962C8B-B14F-4D97-AF65-F5344CB8AC3E}">
        <p14:creationId xmlns:p14="http://schemas.microsoft.com/office/powerpoint/2010/main" val="20398076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54781"/>
            <a:ext cx="2057400" cy="329088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54781"/>
            <a:ext cx="6019800" cy="329088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4349895B-AD4A-4C79-B146-076B5FE8ACD8}" type="datetimeFigureOut">
              <a:rPr lang="ru-RU"/>
              <a:pPr>
                <a:defRPr/>
              </a:pPr>
              <a:t>16.04.2020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4C46284-3942-4754-A7BD-ECF834666CB0}" type="slidenum">
              <a:rPr lang="ru-RU"/>
              <a:pPr>
                <a:defRPr/>
              </a:pPr>
              <a:t>‹#›</a:t>
            </a:fld>
            <a:endParaRPr lang="ru-RU"/>
          </a:p>
        </p:txBody>
      </p:sp>
    </p:spTree>
    <p:extLst>
      <p:ext uri="{BB962C8B-B14F-4D97-AF65-F5344CB8AC3E}">
        <p14:creationId xmlns:p14="http://schemas.microsoft.com/office/powerpoint/2010/main" val="39074007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4" name="Рисунок 10" descr="2dfbbba1ea32bf3b677bb462afe31bda.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42875" y="20638"/>
            <a:ext cx="8643938" cy="512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Заголовок 1"/>
          <p:cNvSpPr>
            <a:spLocks noGrp="1"/>
          </p:cNvSpPr>
          <p:nvPr>
            <p:ph type="ctrTitle"/>
          </p:nvPr>
        </p:nvSpPr>
        <p:spPr>
          <a:xfrm>
            <a:off x="685800" y="1597819"/>
            <a:ext cx="7772400" cy="1102519"/>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5" name="Дата 3"/>
          <p:cNvSpPr>
            <a:spLocks noGrp="1"/>
          </p:cNvSpPr>
          <p:nvPr>
            <p:ph type="dt" sz="half" idx="10"/>
          </p:nvPr>
        </p:nvSpPr>
        <p:spPr/>
        <p:txBody>
          <a:bodyPr/>
          <a:lstStyle>
            <a:lvl1pPr>
              <a:defRPr/>
            </a:lvl1pPr>
          </a:lstStyle>
          <a:p>
            <a:pPr>
              <a:defRPr/>
            </a:pPr>
            <a:fld id="{F0C114AB-AACE-41E2-98E7-D404D518509A}" type="datetimeFigureOut">
              <a:rPr lang="ru-RU"/>
              <a:pPr>
                <a:defRPr/>
              </a:pPr>
              <a:t>16.04.2020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1A99C91A-6F87-4F42-8152-50FFBB6F5E71}" type="slidenum">
              <a:rPr lang="ru-RU"/>
              <a:pPr>
                <a:defRPr/>
              </a:pPr>
              <a:t>‹#›</a:t>
            </a:fld>
            <a:endParaRPr lang="ru-RU"/>
          </a:p>
        </p:txBody>
      </p:sp>
    </p:spTree>
    <p:extLst>
      <p:ext uri="{BB962C8B-B14F-4D97-AF65-F5344CB8AC3E}">
        <p14:creationId xmlns:p14="http://schemas.microsoft.com/office/powerpoint/2010/main" val="27368596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0FAED23-2DCD-40CD-B9B5-D17BB8A70D90}" type="datetimeFigureOut">
              <a:rPr lang="ru-RU"/>
              <a:pPr>
                <a:defRPr/>
              </a:pPr>
              <a:t>16.04.2020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8B5FA52-11B6-4820-96B0-CD2863E52F97}" type="slidenum">
              <a:rPr lang="ru-RU"/>
              <a:pPr>
                <a:defRPr/>
              </a:pPr>
              <a:t>‹#›</a:t>
            </a:fld>
            <a:endParaRPr lang="ru-RU"/>
          </a:p>
        </p:txBody>
      </p:sp>
    </p:spTree>
    <p:extLst>
      <p:ext uri="{BB962C8B-B14F-4D97-AF65-F5344CB8AC3E}">
        <p14:creationId xmlns:p14="http://schemas.microsoft.com/office/powerpoint/2010/main" val="25929714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3305176"/>
            <a:ext cx="7772400" cy="1021556"/>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5E399AE1-762E-4A00-8928-9A08C788875B}" type="datetimeFigureOut">
              <a:rPr lang="ru-RU"/>
              <a:pPr>
                <a:defRPr/>
              </a:pPr>
              <a:t>16.04.2020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5DCA9C99-D38B-4C96-8141-54F0C002FAAF}" type="slidenum">
              <a:rPr lang="ru-RU"/>
              <a:pPr>
                <a:defRPr/>
              </a:pPr>
              <a:t>‹#›</a:t>
            </a:fld>
            <a:endParaRPr lang="ru-RU"/>
          </a:p>
        </p:txBody>
      </p:sp>
    </p:spTree>
    <p:extLst>
      <p:ext uri="{BB962C8B-B14F-4D97-AF65-F5344CB8AC3E}">
        <p14:creationId xmlns:p14="http://schemas.microsoft.com/office/powerpoint/2010/main" val="25890983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42127F08-EBC3-4BB0-9307-83AE090CB94D}" type="datetimeFigureOut">
              <a:rPr lang="ru-RU"/>
              <a:pPr>
                <a:defRPr/>
              </a:pPr>
              <a:t>16.04.2020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3A89A800-3DC0-4FA9-98A7-1457184A4E3F}" type="slidenum">
              <a:rPr lang="ru-RU"/>
              <a:pPr>
                <a:defRPr/>
              </a:pPr>
              <a:t>‹#›</a:t>
            </a:fld>
            <a:endParaRPr lang="ru-RU"/>
          </a:p>
        </p:txBody>
      </p:sp>
    </p:spTree>
    <p:extLst>
      <p:ext uri="{BB962C8B-B14F-4D97-AF65-F5344CB8AC3E}">
        <p14:creationId xmlns:p14="http://schemas.microsoft.com/office/powerpoint/2010/main" val="15221426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9"/>
            <a:ext cx="8229600" cy="85725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27FA324A-2DD1-48A3-88B8-6AD6E6FC6CB5}" type="datetimeFigureOut">
              <a:rPr lang="ru-RU"/>
              <a:pPr>
                <a:defRPr/>
              </a:pPr>
              <a:t>16.04.2020</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6FED3CF6-A6FE-47A7-8EB9-ED8AF0B3388B}" type="slidenum">
              <a:rPr lang="ru-RU"/>
              <a:pPr>
                <a:defRPr/>
              </a:pPr>
              <a:t>‹#›</a:t>
            </a:fld>
            <a:endParaRPr lang="ru-RU"/>
          </a:p>
        </p:txBody>
      </p:sp>
    </p:spTree>
    <p:extLst>
      <p:ext uri="{BB962C8B-B14F-4D97-AF65-F5344CB8AC3E}">
        <p14:creationId xmlns:p14="http://schemas.microsoft.com/office/powerpoint/2010/main" val="34003221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C4EF4003-BDCA-4492-B514-121C138F6F51}" type="datetimeFigureOut">
              <a:rPr lang="ru-RU"/>
              <a:pPr>
                <a:defRPr/>
              </a:pPr>
              <a:t>16.04.2020</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5BB620D4-887B-44AB-8C57-100D4B3EF0F5}" type="slidenum">
              <a:rPr lang="ru-RU"/>
              <a:pPr>
                <a:defRPr/>
              </a:pPr>
              <a:t>‹#›</a:t>
            </a:fld>
            <a:endParaRPr lang="ru-RU"/>
          </a:p>
        </p:txBody>
      </p:sp>
    </p:spTree>
    <p:extLst>
      <p:ext uri="{BB962C8B-B14F-4D97-AF65-F5344CB8AC3E}">
        <p14:creationId xmlns:p14="http://schemas.microsoft.com/office/powerpoint/2010/main" val="32658331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C63C4F1D-A935-40E3-828F-23597F5905E9}" type="datetimeFigureOut">
              <a:rPr lang="ru-RU"/>
              <a:pPr>
                <a:defRPr/>
              </a:pPr>
              <a:t>16.04.2020</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4BEE8167-1F08-4E74-8F5E-E87D511603A3}" type="slidenum">
              <a:rPr lang="ru-RU"/>
              <a:pPr>
                <a:defRPr/>
              </a:pPr>
              <a:t>‹#›</a:t>
            </a:fld>
            <a:endParaRPr lang="ru-RU"/>
          </a:p>
        </p:txBody>
      </p:sp>
    </p:spTree>
    <p:extLst>
      <p:ext uri="{BB962C8B-B14F-4D97-AF65-F5344CB8AC3E}">
        <p14:creationId xmlns:p14="http://schemas.microsoft.com/office/powerpoint/2010/main" val="41904608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04787"/>
            <a:ext cx="3008313" cy="871538"/>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F2156434-F1CC-4443-8830-D890CCD4B12F}" type="datetimeFigureOut">
              <a:rPr lang="ru-RU"/>
              <a:pPr>
                <a:defRPr/>
              </a:pPr>
              <a:t>16.04.2020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D2A6DF37-B431-4E45-893B-91866B9C9784}" type="slidenum">
              <a:rPr lang="ru-RU"/>
              <a:pPr>
                <a:defRPr/>
              </a:pPr>
              <a:t>‹#›</a:t>
            </a:fld>
            <a:endParaRPr lang="ru-RU"/>
          </a:p>
        </p:txBody>
      </p:sp>
    </p:spTree>
    <p:extLst>
      <p:ext uri="{BB962C8B-B14F-4D97-AF65-F5344CB8AC3E}">
        <p14:creationId xmlns:p14="http://schemas.microsoft.com/office/powerpoint/2010/main" val="42597422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3600450"/>
            <a:ext cx="5486400" cy="425054"/>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339F4EE1-043C-4149-B463-29E645B040C0}" type="datetimeFigureOut">
              <a:rPr lang="ru-RU"/>
              <a:pPr>
                <a:defRPr/>
              </a:pPr>
              <a:t>16.04.2020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E2249772-C55E-4FBE-9DD7-CF0264D9A34C}" type="slidenum">
              <a:rPr lang="ru-RU"/>
              <a:pPr>
                <a:defRPr/>
              </a:pPr>
              <a:t>‹#›</a:t>
            </a:fld>
            <a:endParaRPr lang="ru-RU"/>
          </a:p>
        </p:txBody>
      </p:sp>
    </p:spTree>
    <p:extLst>
      <p:ext uri="{BB962C8B-B14F-4D97-AF65-F5344CB8AC3E}">
        <p14:creationId xmlns:p14="http://schemas.microsoft.com/office/powerpoint/2010/main" val="1405568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CFC39CA6-5F0C-45B5-B358-0C5696CA4CE8}" type="datetimeFigureOut">
              <a:rPr lang="ru-RU"/>
              <a:pPr>
                <a:defRPr/>
              </a:pPr>
              <a:t>16.04.2020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8C1D81B-1B18-459C-B832-857B6806F7B9}" type="slidenum">
              <a:rPr lang="ru-RU"/>
              <a:pPr>
                <a:defRPr/>
              </a:pPr>
              <a:t>‹#›</a:t>
            </a:fld>
            <a:endParaRPr lang="ru-RU"/>
          </a:p>
        </p:txBody>
      </p:sp>
    </p:spTree>
    <p:extLst>
      <p:ext uri="{BB962C8B-B14F-4D97-AF65-F5344CB8AC3E}">
        <p14:creationId xmlns:p14="http://schemas.microsoft.com/office/powerpoint/2010/main" val="13158179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54781"/>
            <a:ext cx="2057400" cy="329088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54781"/>
            <a:ext cx="6019800" cy="329088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E3771DA-18FC-443D-AEB3-98640865A2BA}" type="datetimeFigureOut">
              <a:rPr lang="ru-RU"/>
              <a:pPr>
                <a:defRPr/>
              </a:pPr>
              <a:t>16.04.2020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EDCBA4C6-EA56-4B88-A0EA-404603966F03}" type="slidenum">
              <a:rPr lang="ru-RU"/>
              <a:pPr>
                <a:defRPr/>
              </a:pPr>
              <a:t>‹#›</a:t>
            </a:fld>
            <a:endParaRPr lang="ru-RU"/>
          </a:p>
        </p:txBody>
      </p:sp>
    </p:spTree>
    <p:extLst>
      <p:ext uri="{BB962C8B-B14F-4D97-AF65-F5344CB8AC3E}">
        <p14:creationId xmlns:p14="http://schemas.microsoft.com/office/powerpoint/2010/main" val="24588170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image" Target="../media/image1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0.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Текст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02AD9B3D-2F94-4DC5-AA81-795378B45B8F}" type="datetimeFigureOut">
              <a:rPr lang="ru-RU"/>
              <a:pPr>
                <a:defRPr/>
              </a:pPr>
              <a:t>16.04.2020</a:t>
            </a:fld>
            <a:endParaRPr lang="ru-RU"/>
          </a:p>
        </p:txBody>
      </p:sp>
      <p:sp>
        <p:nvSpPr>
          <p:cNvPr id="5" name="Нижний колонтитул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1F0CAA3-2286-471F-90CA-A7245FEF0FDE}" type="slidenum">
              <a:rPr lang="ru-RU"/>
              <a:pPr>
                <a:defRPr/>
              </a:pPr>
              <a:t>‹#›</a:t>
            </a:fld>
            <a:endParaRPr lang="ru-RU"/>
          </a:p>
        </p:txBody>
      </p:sp>
      <p:sp>
        <p:nvSpPr>
          <p:cNvPr id="11" name="Рамка 10"/>
          <p:cNvSpPr/>
          <p:nvPr userDrawn="1"/>
        </p:nvSpPr>
        <p:spPr>
          <a:xfrm>
            <a:off x="0" y="0"/>
            <a:ext cx="9144000" cy="5143500"/>
          </a:xfrm>
          <a:prstGeom prst="frame">
            <a:avLst>
              <a:gd name="adj1" fmla="val 1206"/>
            </a:avLst>
          </a:prstGeom>
          <a:solidFill>
            <a:srgbClr val="C00000"/>
          </a:solidFill>
          <a:ln>
            <a:solidFill>
              <a:srgbClr val="C00000"/>
            </a:solidFill>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ru-RU">
              <a:solidFill>
                <a:schemeClr val="tx1"/>
              </a:solidFill>
            </a:endParaRPr>
          </a:p>
        </p:txBody>
      </p:sp>
    </p:spTree>
  </p:cSld>
  <p:clrMap bg1="lt1" tx1="dk1" bg2="lt2" tx2="dk2" accent1="accent1" accent2="accent2" accent3="accent3" accent4="accent4" accent5="accent5" accent6="accent6" hlink="hlink" folHlink="folHlink"/>
  <p:sldLayoutIdLst>
    <p:sldLayoutId id="2147483762" r:id="rId1"/>
    <p:sldLayoutId id="2147483763" r:id="rId2"/>
    <p:sldLayoutId id="2147483746" r:id="rId3"/>
    <p:sldLayoutId id="2147483764" r:id="rId4"/>
    <p:sldLayoutId id="2147483765" r:id="rId5"/>
    <p:sldLayoutId id="2147483766" r:id="rId6"/>
    <p:sldLayoutId id="2147483747" r:id="rId7"/>
    <p:sldLayoutId id="2147483748" r:id="rId8"/>
    <p:sldLayoutId id="2147483749" r:id="rId9"/>
    <p:sldLayoutId id="2147483750" r:id="rId10"/>
    <p:sldLayoutId id="2147483751" r:id="rId11"/>
  </p:sldLayoutIdLst>
  <p:txStyles>
    <p:titleStyle>
      <a:lvl1pPr algn="ctr" rtl="0" eaLnBrk="0" fontAlgn="base" hangingPunct="0">
        <a:spcBef>
          <a:spcPct val="0"/>
        </a:spcBef>
        <a:spcAft>
          <a:spcPct val="0"/>
        </a:spcAft>
        <a:defRPr sz="4800" b="1" kern="1200">
          <a:solidFill>
            <a:srgbClr val="632523"/>
          </a:solidFill>
          <a:latin typeface="Monotype Corsiva" pitchFamily="66" charset="0"/>
          <a:ea typeface="+mj-ea"/>
          <a:cs typeface="+mj-cs"/>
        </a:defRPr>
      </a:lvl1pPr>
      <a:lvl2pPr algn="ctr" rtl="0" eaLnBrk="0" fontAlgn="base" hangingPunct="0">
        <a:spcBef>
          <a:spcPct val="0"/>
        </a:spcBef>
        <a:spcAft>
          <a:spcPct val="0"/>
        </a:spcAft>
        <a:defRPr sz="4800" b="1">
          <a:solidFill>
            <a:srgbClr val="632523"/>
          </a:solidFill>
          <a:latin typeface="Monotype Corsiva" pitchFamily="66" charset="0"/>
        </a:defRPr>
      </a:lvl2pPr>
      <a:lvl3pPr algn="ctr" rtl="0" eaLnBrk="0" fontAlgn="base" hangingPunct="0">
        <a:spcBef>
          <a:spcPct val="0"/>
        </a:spcBef>
        <a:spcAft>
          <a:spcPct val="0"/>
        </a:spcAft>
        <a:defRPr sz="4800" b="1">
          <a:solidFill>
            <a:srgbClr val="632523"/>
          </a:solidFill>
          <a:latin typeface="Monotype Corsiva" pitchFamily="66" charset="0"/>
        </a:defRPr>
      </a:lvl3pPr>
      <a:lvl4pPr algn="ctr" rtl="0" eaLnBrk="0" fontAlgn="base" hangingPunct="0">
        <a:spcBef>
          <a:spcPct val="0"/>
        </a:spcBef>
        <a:spcAft>
          <a:spcPct val="0"/>
        </a:spcAft>
        <a:defRPr sz="4800" b="1">
          <a:solidFill>
            <a:srgbClr val="632523"/>
          </a:solidFill>
          <a:latin typeface="Monotype Corsiva" pitchFamily="66" charset="0"/>
        </a:defRPr>
      </a:lvl4pPr>
      <a:lvl5pPr algn="ctr" rtl="0" eaLnBrk="0" fontAlgn="base" hangingPunct="0">
        <a:spcBef>
          <a:spcPct val="0"/>
        </a:spcBef>
        <a:spcAft>
          <a:spcPct val="0"/>
        </a:spcAft>
        <a:defRPr sz="4800" b="1">
          <a:solidFill>
            <a:srgbClr val="632523"/>
          </a:solidFill>
          <a:latin typeface="Monotype Corsiva" pitchFamily="66" charset="0"/>
        </a:defRPr>
      </a:lvl5pPr>
      <a:lvl6pPr marL="457200" algn="ctr" rtl="0" fontAlgn="base">
        <a:spcBef>
          <a:spcPct val="0"/>
        </a:spcBef>
        <a:spcAft>
          <a:spcPct val="0"/>
        </a:spcAft>
        <a:defRPr sz="4800" b="1">
          <a:solidFill>
            <a:srgbClr val="632523"/>
          </a:solidFill>
          <a:latin typeface="Monotype Corsiva" pitchFamily="66" charset="0"/>
        </a:defRPr>
      </a:lvl6pPr>
      <a:lvl7pPr marL="914400" algn="ctr" rtl="0" fontAlgn="base">
        <a:spcBef>
          <a:spcPct val="0"/>
        </a:spcBef>
        <a:spcAft>
          <a:spcPct val="0"/>
        </a:spcAft>
        <a:defRPr sz="4800" b="1">
          <a:solidFill>
            <a:srgbClr val="632523"/>
          </a:solidFill>
          <a:latin typeface="Monotype Corsiva" pitchFamily="66" charset="0"/>
        </a:defRPr>
      </a:lvl7pPr>
      <a:lvl8pPr marL="1371600" algn="ctr" rtl="0" fontAlgn="base">
        <a:spcBef>
          <a:spcPct val="0"/>
        </a:spcBef>
        <a:spcAft>
          <a:spcPct val="0"/>
        </a:spcAft>
        <a:defRPr sz="4800" b="1">
          <a:solidFill>
            <a:srgbClr val="632523"/>
          </a:solidFill>
          <a:latin typeface="Monotype Corsiva" pitchFamily="66" charset="0"/>
        </a:defRPr>
      </a:lvl8pPr>
      <a:lvl9pPr marL="1828800" algn="ctr" rtl="0" fontAlgn="base">
        <a:spcBef>
          <a:spcPct val="0"/>
        </a:spcBef>
        <a:spcAft>
          <a:spcPct val="0"/>
        </a:spcAft>
        <a:defRPr sz="4800" b="1">
          <a:solidFill>
            <a:srgbClr val="632523"/>
          </a:solidFill>
          <a:latin typeface="Monotype Corsiva" pitchFamily="66" charset="0"/>
        </a:defRPr>
      </a:lvl9pPr>
    </p:titleStyle>
    <p:bodyStyle>
      <a:lvl1pPr marL="342900" indent="-342900" algn="l" rtl="0" eaLnBrk="0" fontAlgn="base" hangingPunct="0">
        <a:spcBef>
          <a:spcPct val="20000"/>
        </a:spcBef>
        <a:spcAft>
          <a:spcPct val="0"/>
        </a:spcAft>
        <a:buFont typeface="Arial" charset="0"/>
        <a:buChar char="•"/>
        <a:defRPr sz="3200" b="1" kern="1200">
          <a:solidFill>
            <a:srgbClr val="0D0D0D"/>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Arial" charset="0"/>
        <a:buChar char="–"/>
        <a:defRPr sz="2800" b="1" kern="1200">
          <a:solidFill>
            <a:srgbClr val="0D0D0D"/>
          </a:solidFill>
          <a:latin typeface="Times New Roman" pitchFamily="18" charset="0"/>
          <a:ea typeface="+mn-ea"/>
          <a:cs typeface="Times New Roman" pitchFamily="18" charset="0"/>
        </a:defRPr>
      </a:lvl2pPr>
      <a:lvl3pPr marL="1143000" indent="-228600" algn="l" rtl="0" eaLnBrk="0" fontAlgn="base" hangingPunct="0">
        <a:spcBef>
          <a:spcPct val="20000"/>
        </a:spcBef>
        <a:spcAft>
          <a:spcPct val="0"/>
        </a:spcAft>
        <a:buFont typeface="Arial" charset="0"/>
        <a:buChar char="•"/>
        <a:defRPr sz="2400" b="1" kern="1200">
          <a:solidFill>
            <a:srgbClr val="0D0D0D"/>
          </a:solidFill>
          <a:latin typeface="Times New Roman" pitchFamily="18" charset="0"/>
          <a:ea typeface="+mn-ea"/>
          <a:cs typeface="Times New Roman" pitchFamily="18" charset="0"/>
        </a:defRPr>
      </a:lvl3pPr>
      <a:lvl4pPr marL="1600200" indent="-228600" algn="l" rtl="0" eaLnBrk="0" fontAlgn="base" hangingPunct="0">
        <a:spcBef>
          <a:spcPct val="20000"/>
        </a:spcBef>
        <a:spcAft>
          <a:spcPct val="0"/>
        </a:spcAft>
        <a:buFont typeface="Arial" charset="0"/>
        <a:buChar char="–"/>
        <a:defRPr sz="2000" b="1" kern="1200">
          <a:solidFill>
            <a:srgbClr val="0D0D0D"/>
          </a:solidFill>
          <a:latin typeface="Times New Roman" pitchFamily="18" charset="0"/>
          <a:ea typeface="+mn-ea"/>
          <a:cs typeface="Times New Roman" pitchFamily="18" charset="0"/>
        </a:defRPr>
      </a:lvl4pPr>
      <a:lvl5pPr marL="2057400" indent="-228600" algn="l" rtl="0" eaLnBrk="0" fontAlgn="base" hangingPunct="0">
        <a:spcBef>
          <a:spcPct val="20000"/>
        </a:spcBef>
        <a:spcAft>
          <a:spcPct val="0"/>
        </a:spcAft>
        <a:buFont typeface="Arial" charset="0"/>
        <a:buChar char="»"/>
        <a:defRPr sz="2000" b="1" kern="1200">
          <a:solidFill>
            <a:srgbClr val="0D0D0D"/>
          </a:solidFill>
          <a:latin typeface="Times New Roman" pitchFamily="18" charset="0"/>
          <a:ea typeface="+mn-ea"/>
          <a:cs typeface="Times New Roman" pitchFamily="18"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050" name="Заголовок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2051" name="Текст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1DB9EA3D-1A88-4A41-BC37-CE53852EF16A}" type="datetimeFigureOut">
              <a:rPr lang="ru-RU"/>
              <a:pPr>
                <a:defRPr/>
              </a:pPr>
              <a:t>16.04.2020</a:t>
            </a:fld>
            <a:endParaRPr lang="ru-RU"/>
          </a:p>
        </p:txBody>
      </p:sp>
      <p:sp>
        <p:nvSpPr>
          <p:cNvPr id="5" name="Нижний колонтитул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5B48018-A94A-4EDA-BE03-3D094881A75B}" type="slidenum">
              <a:rPr lang="ru-RU"/>
              <a:pPr>
                <a:defRPr/>
              </a:pPr>
              <a:t>‹#›</a:t>
            </a:fld>
            <a:endParaRPr lang="ru-RU"/>
          </a:p>
        </p:txBody>
      </p:sp>
      <p:pic>
        <p:nvPicPr>
          <p:cNvPr id="9" name="Рисунок 8" descr="6a2292a338edac952056f2dd70809bd2.png"/>
          <p:cNvPicPr>
            <a:picLocks noChangeAspect="1"/>
          </p:cNvPicPr>
          <p:nvPr userDrawn="1"/>
        </p:nvPicPr>
        <p:blipFill>
          <a:blip r:embed="rId14" cstate="print"/>
          <a:stretch>
            <a:fillRect/>
          </a:stretch>
        </p:blipFill>
        <p:spPr>
          <a:xfrm>
            <a:off x="7572396" y="214296"/>
            <a:ext cx="1397487" cy="912426"/>
          </a:xfrm>
          <a:prstGeom prst="ellipse">
            <a:avLst/>
          </a:prstGeom>
          <a:ln>
            <a:noFill/>
          </a:ln>
          <a:effectLst>
            <a:softEdge rad="112500"/>
          </a:effectLst>
        </p:spPr>
      </p:pic>
      <p:pic>
        <p:nvPicPr>
          <p:cNvPr id="10" name="Рисунок 9" descr="cf8ebf30a09cb16c45cb5c4e4e5add7f_Generic.jpg"/>
          <p:cNvPicPr>
            <a:picLocks noChangeAspect="1"/>
          </p:cNvPicPr>
          <p:nvPr userDrawn="1"/>
        </p:nvPicPr>
        <p:blipFill>
          <a:blip r:embed="rId15" cstate="print">
            <a:clrChange>
              <a:clrFrom>
                <a:srgbClr val="FEFEFE"/>
              </a:clrFrom>
              <a:clrTo>
                <a:srgbClr val="FEFEFE">
                  <a:alpha val="0"/>
                </a:srgbClr>
              </a:clrTo>
            </a:clrChange>
          </a:blip>
          <a:stretch>
            <a:fillRect/>
          </a:stretch>
        </p:blipFill>
        <p:spPr>
          <a:xfrm rot="20843327">
            <a:off x="138736" y="3710619"/>
            <a:ext cx="1428742" cy="1428742"/>
          </a:xfrm>
          <a:prstGeom prst="ellipse">
            <a:avLst/>
          </a:prstGeom>
          <a:ln>
            <a:noFill/>
          </a:ln>
          <a:effectLst>
            <a:softEdge rad="112500"/>
          </a:effectLst>
        </p:spPr>
      </p:pic>
      <p:pic>
        <p:nvPicPr>
          <p:cNvPr id="2057" name="Рисунок 12" descr="4529378.png"/>
          <p:cNvPicPr>
            <a:picLocks noChangeAspect="1"/>
          </p:cNvPicPr>
          <p:nvPr userDrawn="1"/>
        </p:nvPicPr>
        <p:blipFill>
          <a:blip r:embed="rId16" cstate="print">
            <a:extLst>
              <a:ext uri="{28A0092B-C50C-407E-A947-70E740481C1C}">
                <a14:useLocalDpi xmlns:a14="http://schemas.microsoft.com/office/drawing/2010/main" val="0"/>
              </a:ext>
            </a:extLst>
          </a:blip>
          <a:srcRect/>
          <a:stretch>
            <a:fillRect/>
          </a:stretch>
        </p:blipFill>
        <p:spPr bwMode="auto">
          <a:xfrm>
            <a:off x="2803525" y="2928938"/>
            <a:ext cx="1068388" cy="98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67"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0.pn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pPr eaLnBrk="1" hangingPunct="1">
              <a:defRPr/>
            </a:pPr>
            <a:r>
              <a:rPr lang="ru-RU" sz="1600" dirty="0" smtClean="0">
                <a:solidFill>
                  <a:srgbClr val="FFFF00"/>
                </a:solidFill>
              </a:rPr>
              <a:t> </a:t>
            </a:r>
          </a:p>
          <a:p>
            <a:pPr eaLnBrk="1" hangingPunct="1">
              <a:defRPr/>
            </a:pPr>
            <a:endParaRPr lang="ru-RU" dirty="0"/>
          </a:p>
        </p:txBody>
      </p:sp>
      <p:sp>
        <p:nvSpPr>
          <p:cNvPr id="9220" name="Прямоугольник 3"/>
          <p:cNvSpPr>
            <a:spLocks noChangeArrowheads="1"/>
          </p:cNvSpPr>
          <p:nvPr/>
        </p:nvSpPr>
        <p:spPr bwMode="auto">
          <a:xfrm>
            <a:off x="214313" y="142875"/>
            <a:ext cx="87868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ru-RU" altLang="ru-RU" dirty="0">
                <a:solidFill>
                  <a:srgbClr val="002060"/>
                </a:solidFill>
              </a:rPr>
              <a:t> </a:t>
            </a:r>
            <a:r>
              <a:rPr lang="ru-RU" altLang="ru-RU" b="1" dirty="0" smtClean="0">
                <a:solidFill>
                  <a:srgbClr val="FFFF00"/>
                </a:solidFill>
                <a:latin typeface="Times New Roman" pitchFamily="18" charset="0"/>
                <a:cs typeface="Times New Roman" pitchFamily="18" charset="0"/>
              </a:rPr>
              <a:t>Новосибирский </a:t>
            </a:r>
            <a:r>
              <a:rPr lang="ru-RU" altLang="ru-RU" b="1" dirty="0">
                <a:solidFill>
                  <a:srgbClr val="FFFF00"/>
                </a:solidFill>
                <a:latin typeface="Times New Roman" pitchFamily="18" charset="0"/>
                <a:cs typeface="Times New Roman" pitchFamily="18" charset="0"/>
              </a:rPr>
              <a:t>г</a:t>
            </a:r>
            <a:r>
              <a:rPr lang="ru-RU" altLang="ru-RU" b="1" dirty="0" smtClean="0">
                <a:solidFill>
                  <a:srgbClr val="FFFF00"/>
                </a:solidFill>
                <a:latin typeface="Times New Roman" pitchFamily="18" charset="0"/>
                <a:cs typeface="Times New Roman" pitchFamily="18" charset="0"/>
              </a:rPr>
              <a:t>осударственный </a:t>
            </a:r>
            <a:r>
              <a:rPr lang="ru-RU" altLang="ru-RU" b="1" dirty="0" smtClean="0">
                <a:solidFill>
                  <a:srgbClr val="FFFF00"/>
                </a:solidFill>
                <a:latin typeface="Times New Roman" pitchFamily="18" charset="0"/>
                <a:cs typeface="Times New Roman" pitchFamily="18" charset="0"/>
              </a:rPr>
              <a:t>медицинский университет </a:t>
            </a:r>
            <a:endParaRPr lang="ru-RU" altLang="ru-RU" b="1" dirty="0">
              <a:solidFill>
                <a:srgbClr val="FFFF00"/>
              </a:solidFill>
              <a:latin typeface="Times New Roman" pitchFamily="18" charset="0"/>
              <a:cs typeface="Times New Roman" pitchFamily="18" charset="0"/>
            </a:endParaRPr>
          </a:p>
        </p:txBody>
      </p:sp>
      <p:sp>
        <p:nvSpPr>
          <p:cNvPr id="9221" name="Прямоугольник 4"/>
          <p:cNvSpPr>
            <a:spLocks noChangeArrowheads="1"/>
          </p:cNvSpPr>
          <p:nvPr/>
        </p:nvSpPr>
        <p:spPr bwMode="auto">
          <a:xfrm>
            <a:off x="2339752" y="3384400"/>
            <a:ext cx="5814392" cy="1255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20000"/>
              </a:spcBef>
            </a:pPr>
            <a:r>
              <a:rPr lang="ru-RU" altLang="ru-RU" dirty="0" smtClean="0">
                <a:solidFill>
                  <a:srgbClr val="FFFF00"/>
                </a:solidFill>
                <a:latin typeface="Times New Roman" pitchFamily="18" charset="0"/>
                <a:cs typeface="Times New Roman" pitchFamily="18" charset="0"/>
              </a:rPr>
              <a:t>УВАЖАЕМЫЕ ЧИТАТЕЛИ! </a:t>
            </a:r>
          </a:p>
          <a:p>
            <a:pPr algn="ctr" eaLnBrk="1" hangingPunct="1">
              <a:spcBef>
                <a:spcPct val="20000"/>
              </a:spcBef>
            </a:pPr>
            <a:r>
              <a:rPr lang="ru-RU" altLang="ru-RU" smtClean="0">
                <a:solidFill>
                  <a:srgbClr val="FFFF00"/>
                </a:solidFill>
                <a:latin typeface="Times New Roman" pitchFamily="18" charset="0"/>
                <a:cs typeface="Times New Roman" pitchFamily="18" charset="0"/>
              </a:rPr>
              <a:t>Сектор </a:t>
            </a:r>
            <a:r>
              <a:rPr lang="ru-RU" altLang="ru-RU" dirty="0" smtClean="0">
                <a:solidFill>
                  <a:srgbClr val="FFFF00"/>
                </a:solidFill>
                <a:latin typeface="Times New Roman" pitchFamily="18" charset="0"/>
                <a:cs typeface="Times New Roman" pitchFamily="18" charset="0"/>
              </a:rPr>
              <a:t>гуманитарной </a:t>
            </a:r>
            <a:r>
              <a:rPr lang="ru-RU" altLang="ru-RU" dirty="0" smtClean="0">
                <a:solidFill>
                  <a:srgbClr val="FFFF00"/>
                </a:solidFill>
                <a:latin typeface="Times New Roman" pitchFamily="18" charset="0"/>
                <a:cs typeface="Times New Roman" pitchFamily="18" charset="0"/>
              </a:rPr>
              <a:t>и художественной литературы </a:t>
            </a:r>
            <a:r>
              <a:rPr lang="ru-RU" altLang="ru-RU" dirty="0" smtClean="0">
                <a:solidFill>
                  <a:srgbClr val="FFFF00"/>
                </a:solidFill>
                <a:latin typeface="Times New Roman" pitchFamily="18" charset="0"/>
                <a:cs typeface="Times New Roman" pitchFamily="18" charset="0"/>
              </a:rPr>
              <a:t>библиотеки </a:t>
            </a:r>
            <a:r>
              <a:rPr lang="ru-RU" altLang="ru-RU" dirty="0" smtClean="0">
                <a:solidFill>
                  <a:srgbClr val="FFFF00"/>
                </a:solidFill>
                <a:latin typeface="Times New Roman" pitchFamily="18" charset="0"/>
                <a:cs typeface="Times New Roman" pitchFamily="18" charset="0"/>
              </a:rPr>
              <a:t>предлагает </a:t>
            </a:r>
            <a:r>
              <a:rPr lang="ru-RU" altLang="ru-RU" dirty="0" smtClean="0">
                <a:solidFill>
                  <a:srgbClr val="FFFF00"/>
                </a:solidFill>
                <a:latin typeface="Times New Roman" pitchFamily="18" charset="0"/>
                <a:cs typeface="Times New Roman" pitchFamily="18" charset="0"/>
              </a:rPr>
              <a:t>Вашему вниманию выставку  художественных </a:t>
            </a:r>
            <a:r>
              <a:rPr lang="ru-RU" altLang="ru-RU" dirty="0" smtClean="0">
                <a:solidFill>
                  <a:srgbClr val="FFFF00"/>
                </a:solidFill>
                <a:latin typeface="Times New Roman" pitchFamily="18" charset="0"/>
                <a:cs typeface="Times New Roman" pitchFamily="18" charset="0"/>
              </a:rPr>
              <a:t>произведений </a:t>
            </a:r>
            <a:r>
              <a:rPr lang="ru-RU" dirty="0" smtClean="0">
                <a:solidFill>
                  <a:srgbClr val="FFFF00"/>
                </a:solidFill>
                <a:latin typeface="Times New Roman" pitchFamily="18" charset="0"/>
                <a:cs typeface="Times New Roman" pitchFamily="18" charset="0"/>
              </a:rPr>
              <a:t> о врачах</a:t>
            </a:r>
            <a:endParaRPr lang="ru-RU" altLang="ru-RU" dirty="0">
              <a:solidFill>
                <a:srgbClr val="FFFF00"/>
              </a:solidFill>
              <a:latin typeface="Times New Roman" pitchFamily="18" charset="0"/>
              <a:cs typeface="Times New Roman" pitchFamily="18" charset="0"/>
            </a:endParaRPr>
          </a:p>
        </p:txBody>
      </p:sp>
      <p:pic>
        <p:nvPicPr>
          <p:cNvPr id="9224" name="Picture 8" descr="https://avatars.mds.yandex.net/get-zen_doc/1591494/pub_5e15d65f74f1bc00b1ec8f9f_5e15d9f66f5f6f00ae02b77b/scale_12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219822"/>
            <a:ext cx="1808122" cy="1808122"/>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rot="370792">
            <a:off x="678766" y="1504748"/>
            <a:ext cx="7498478" cy="1446550"/>
          </a:xfrm>
          <a:prstGeom prst="rect">
            <a:avLst/>
          </a:prstGeom>
        </p:spPr>
        <p:txBody>
          <a:bodyPr wrap="square">
            <a:spAutoFit/>
          </a:bodyPr>
          <a:lstStyle/>
          <a:p>
            <a:pPr algn="ctr"/>
            <a:r>
              <a:rPr lang="ru-RU" sz="4400" b="1" i="1" dirty="0" smtClean="0">
                <a:solidFill>
                  <a:srgbClr val="C00000"/>
                </a:solidFill>
                <a:latin typeface="Times New Roman" pitchFamily="18" charset="0"/>
                <a:cs typeface="Times New Roman" pitchFamily="18" charset="0"/>
              </a:rPr>
              <a:t>«Достойные примеры врачебного искусства»</a:t>
            </a:r>
            <a:endParaRPr lang="ru-RU" sz="4400" b="1" i="1" spc="50" dirty="0">
              <a:ln w="13500">
                <a:solidFill>
                  <a:schemeClr val="accent1">
                    <a:shade val="2500"/>
                    <a:alpha val="6500"/>
                  </a:schemeClr>
                </a:solidFill>
                <a:prstDash val="solid"/>
              </a:ln>
              <a:solidFill>
                <a:srgbClr val="C00000"/>
              </a:solidFill>
              <a:effectLst>
                <a:innerShdw blurRad="50900" dist="38500" dir="13500000">
                  <a:srgbClr val="000000">
                    <a:alpha val="60000"/>
                  </a:srgbClr>
                </a:inn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79912" y="1707654"/>
            <a:ext cx="4752527" cy="1077218"/>
          </a:xfrm>
          <a:prstGeom prst="rect">
            <a:avLst/>
          </a:prstGeom>
        </p:spPr>
        <p:txBody>
          <a:bodyPr wrap="square">
            <a:spAutoFit/>
          </a:bodyPr>
          <a:lstStyle/>
          <a:p>
            <a:pPr algn="ctr"/>
            <a:r>
              <a:rPr lang="ru-RU" sz="3200" dirty="0" smtClean="0">
                <a:solidFill>
                  <a:srgbClr val="FFFF00"/>
                </a:solidFill>
              </a:rPr>
              <a:t>Издания из фонда библиотеки </a:t>
            </a:r>
            <a:r>
              <a:rPr lang="en-US" sz="3200" dirty="0" smtClean="0">
                <a:solidFill>
                  <a:srgbClr val="FFFF00"/>
                </a:solidFill>
              </a:rPr>
              <a:t>H</a:t>
            </a:r>
            <a:r>
              <a:rPr lang="ru-RU" sz="3200" dirty="0" smtClean="0">
                <a:solidFill>
                  <a:srgbClr val="FFFF00"/>
                </a:solidFill>
              </a:rPr>
              <a:t>ГМУ</a:t>
            </a:r>
            <a:endParaRPr lang="ru-RU" sz="3200" dirty="0">
              <a:solidFill>
                <a:srgbClr val="FFFF00"/>
              </a:solidFill>
            </a:endParaRPr>
          </a:p>
        </p:txBody>
      </p:sp>
      <p:pic>
        <p:nvPicPr>
          <p:cNvPr id="10254" name="Picture 14" descr="https://p1.hiclipart.com/preview/832/309/219/book-drawing-save-your-own-hd-book-material-png-clipart.jp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99383" l="0" r="99875"/>
                    </a14:imgEffect>
                  </a14:imgLayer>
                </a14:imgProps>
              </a:ext>
              <a:ext uri="{28A0092B-C50C-407E-A947-70E740481C1C}">
                <a14:useLocalDpi xmlns:a14="http://schemas.microsoft.com/office/drawing/2010/main" val="0"/>
              </a:ext>
            </a:extLst>
          </a:blip>
          <a:srcRect/>
          <a:stretch>
            <a:fillRect/>
          </a:stretch>
        </p:blipFill>
        <p:spPr bwMode="auto">
          <a:xfrm>
            <a:off x="593854" y="673761"/>
            <a:ext cx="3330074" cy="40460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267494"/>
            <a:ext cx="7704856"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dirty="0" smtClean="0">
                <a:solidFill>
                  <a:srgbClr val="FFFF00"/>
                </a:solidFill>
                <a:latin typeface="Times New Roman" panose="02020603050405020304" pitchFamily="18" charset="0"/>
                <a:cs typeface="Times New Roman" panose="02020603050405020304" pitchFamily="18" charset="0"/>
              </a:rPr>
              <a:t>Абрамов Юрий Олегович. </a:t>
            </a:r>
            <a:r>
              <a:rPr lang="ru-RU" dirty="0" smtClean="0">
                <a:solidFill>
                  <a:srgbClr val="FFFF00"/>
                </a:solidFill>
                <a:latin typeface="Times New Roman" panose="02020603050405020304" pitchFamily="18" charset="0"/>
                <a:cs typeface="Times New Roman" panose="02020603050405020304" pitchFamily="18" charset="0"/>
              </a:rPr>
              <a:t>Записки </a:t>
            </a:r>
            <a:r>
              <a:rPr lang="ru-RU" dirty="0" smtClean="0">
                <a:solidFill>
                  <a:srgbClr val="FFFF00"/>
                </a:solidFill>
                <a:latin typeface="Times New Roman" panose="02020603050405020304" pitchFamily="18" charset="0"/>
                <a:cs typeface="Times New Roman" panose="02020603050405020304" pitchFamily="18" charset="0"/>
              </a:rPr>
              <a:t>врача-хирурга / Ю. Абрамов. - Новосибирск : [б. и.], 2007. - 128 с..</a:t>
            </a:r>
            <a:endParaRPr lang="ru-RU" dirty="0">
              <a:solidFill>
                <a:srgbClr val="FFFF00"/>
              </a:solidFill>
              <a:latin typeface="Times New Roman" panose="02020603050405020304" pitchFamily="18" charset="0"/>
              <a:cs typeface="Times New Roman" panose="02020603050405020304" pitchFamily="18" charset="0"/>
            </a:endParaRPr>
          </a:p>
        </p:txBody>
      </p:sp>
      <p:pic>
        <p:nvPicPr>
          <p:cNvPr id="7270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1458" y="1091178"/>
            <a:ext cx="2398334" cy="365369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435741" lon="19143726" rev="74276"/>
            </a:camera>
            <a:lightRig rig="soft" dir="t"/>
          </a:scene3d>
          <a:sp3d contourW="12700" prstMaterial="matte">
            <a:bevelT w="63500" h="50800"/>
            <a:contourClr>
              <a:srgbClr val="C0C0C0"/>
            </a:contourClr>
          </a:sp3d>
          <a:extLst/>
        </p:spPr>
      </p:pic>
      <p:sp>
        <p:nvSpPr>
          <p:cNvPr id="3" name="Прямоугольник 2"/>
          <p:cNvSpPr/>
          <p:nvPr/>
        </p:nvSpPr>
        <p:spPr>
          <a:xfrm>
            <a:off x="2411760" y="913825"/>
            <a:ext cx="6624736" cy="3893374"/>
          </a:xfrm>
          <a:prstGeom prst="rect">
            <a:avLst/>
          </a:prstGeom>
        </p:spPr>
        <p:txBody>
          <a:bodyPr wrap="square">
            <a:spAutoFit/>
          </a:bodyPr>
          <a:lstStyle/>
          <a:p>
            <a:r>
              <a:rPr lang="ru-RU" sz="1900" dirty="0" smtClean="0">
                <a:solidFill>
                  <a:srgbClr val="FFFF00"/>
                </a:solidFill>
                <a:latin typeface="Times New Roman" panose="02020603050405020304" pitchFamily="18" charset="0"/>
                <a:cs typeface="Times New Roman" panose="02020603050405020304" pitchFamily="18" charset="0"/>
              </a:rPr>
              <a:t>В этой книге собраны воспоминания известного советского и российского хирурга Юрия Абрамова о врачебной практике во времена СССР.</a:t>
            </a:r>
          </a:p>
          <a:p>
            <a:r>
              <a:rPr lang="ru-RU" sz="1900" dirty="0" smtClean="0">
                <a:solidFill>
                  <a:srgbClr val="FFFF00"/>
                </a:solidFill>
                <a:latin typeface="Times New Roman" panose="02020603050405020304" pitchFamily="18" charset="0"/>
                <a:cs typeface="Times New Roman" panose="02020603050405020304" pitchFamily="18" charset="0"/>
              </a:rPr>
              <a:t>Работа </a:t>
            </a:r>
            <a:r>
              <a:rPr lang="ru-RU" sz="1900" dirty="0" smtClean="0">
                <a:solidFill>
                  <a:srgbClr val="FFFF00"/>
                </a:solidFill>
                <a:latin typeface="Times New Roman" panose="02020603050405020304" pitchFamily="18" charset="0"/>
                <a:cs typeface="Times New Roman" panose="02020603050405020304" pitchFamily="18" charset="0"/>
              </a:rPr>
              <a:t>хирурга отличается от работы врачей других специальностей тем, что хирургу приходится вмешиваться в организм больного с помощью ножа (скальпеля) и именно таким способом решать проблемы больного. Всякая операция – это огромный риск, риск для больного, который отдает в руки хирурга свое здоровье, свою жизнь, и риск для хирурга. Эти и другие сведения из уст опытного хирурга, а также некоторые решения проблем этического характера могут быть полезны как работникам медицинской сферы, так и широкому кругу читателей.</a:t>
            </a:r>
            <a:endParaRPr lang="ru-RU" sz="19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46850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269172"/>
            <a:ext cx="8964488" cy="3693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dirty="0" smtClean="0">
                <a:solidFill>
                  <a:srgbClr val="FFFF00"/>
                </a:solidFill>
                <a:latin typeface="Times New Roman" panose="02020603050405020304" pitchFamily="18" charset="0"/>
                <a:cs typeface="Times New Roman" panose="02020603050405020304" pitchFamily="18" charset="0"/>
              </a:rPr>
              <a:t>Амосов Николай Михайлович. </a:t>
            </a:r>
            <a:r>
              <a:rPr lang="ru-RU" dirty="0" smtClean="0">
                <a:solidFill>
                  <a:srgbClr val="FFFF00"/>
                </a:solidFill>
                <a:latin typeface="Times New Roman" panose="02020603050405020304" pitchFamily="18" charset="0"/>
                <a:cs typeface="Times New Roman" panose="02020603050405020304" pitchFamily="18" charset="0"/>
              </a:rPr>
              <a:t>Записки </a:t>
            </a:r>
            <a:r>
              <a:rPr lang="ru-RU" dirty="0" smtClean="0">
                <a:solidFill>
                  <a:srgbClr val="FFFF00"/>
                </a:solidFill>
                <a:latin typeface="Times New Roman" panose="02020603050405020304" pitchFamily="18" charset="0"/>
                <a:cs typeface="Times New Roman" panose="02020603050405020304" pitchFamily="18" charset="0"/>
              </a:rPr>
              <a:t>из будущего. – М.: Знание, 1967.-198 с.: ил.</a:t>
            </a:r>
            <a:endParaRPr lang="ru-RU" dirty="0">
              <a:solidFill>
                <a:srgbClr val="FFFF00"/>
              </a:solidFill>
              <a:latin typeface="Times New Roman" panose="02020603050405020304" pitchFamily="18" charset="0"/>
              <a:cs typeface="Times New Roman" panose="02020603050405020304" pitchFamily="18" charset="0"/>
            </a:endParaRPr>
          </a:p>
        </p:txBody>
      </p:sp>
      <p:pic>
        <p:nvPicPr>
          <p:cNvPr id="686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93904" y="771550"/>
            <a:ext cx="2631156" cy="383890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
        <p:nvSpPr>
          <p:cNvPr id="3" name="Прямоугольник 2"/>
          <p:cNvSpPr/>
          <p:nvPr/>
        </p:nvSpPr>
        <p:spPr>
          <a:xfrm>
            <a:off x="467544" y="1275606"/>
            <a:ext cx="5526360" cy="2431435"/>
          </a:xfrm>
          <a:prstGeom prst="rect">
            <a:avLst/>
          </a:prstGeom>
        </p:spPr>
        <p:txBody>
          <a:bodyPr wrap="square">
            <a:spAutoFit/>
          </a:bodyPr>
          <a:lstStyle/>
          <a:p>
            <a:r>
              <a:rPr lang="ru-RU" sz="2400" dirty="0" smtClean="0">
                <a:solidFill>
                  <a:srgbClr val="FFFF00"/>
                </a:solidFill>
                <a:latin typeface="Times New Roman" panose="02020603050405020304" pitchFamily="18" charset="0"/>
                <a:cs typeface="Times New Roman" panose="02020603050405020304" pitchFamily="18" charset="0"/>
              </a:rPr>
              <a:t> </a:t>
            </a:r>
            <a:r>
              <a:rPr lang="ru-RU" sz="1600" dirty="0">
                <a:solidFill>
                  <a:srgbClr val="FFFF00"/>
                </a:solidFill>
                <a:latin typeface="Times New Roman" panose="02020603050405020304" pitchFamily="18" charset="0"/>
                <a:cs typeface="Times New Roman" panose="02020603050405020304" pitchFamily="18" charset="0"/>
              </a:rPr>
              <a:t>Н. М. Амосов является автором научно-фантастического романа «Записки из будущего» (1965), главный герой которого неизлечимо болен и решает за оставшийся небольшой срок жизни создать установку для анабиоза с тем, чтобы «заморозиться» до того времени, покуда медицина не найдет средство победить лейкемию. Герой просыпается в 1991 году, спустя 22 года, но не может найти себе места в высокотехнологическом роботизированном мире</a:t>
            </a:r>
            <a:r>
              <a:rPr lang="ru-RU" sz="1600" dirty="0" smtClean="0">
                <a:solidFill>
                  <a:srgbClr val="FFFF00"/>
                </a:solidFill>
                <a:latin typeface="Times New Roman" panose="02020603050405020304" pitchFamily="18" charset="0"/>
                <a:cs typeface="Times New Roman" panose="02020603050405020304" pitchFamily="18" charset="0"/>
              </a:rPr>
              <a:t>.</a:t>
            </a:r>
            <a:endParaRPr lang="ru-RU" sz="16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30742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339502"/>
            <a:ext cx="8820472" cy="3693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dirty="0" smtClean="0">
                <a:solidFill>
                  <a:srgbClr val="FFFF00"/>
                </a:solidFill>
                <a:latin typeface="Times New Roman" panose="02020603050405020304" pitchFamily="18" charset="0"/>
                <a:cs typeface="Times New Roman" panose="02020603050405020304" pitchFamily="18" charset="0"/>
              </a:rPr>
              <a:t>Амосов Николай Михайлович. </a:t>
            </a:r>
            <a:r>
              <a:rPr lang="ru-RU" dirty="0" smtClean="0">
                <a:solidFill>
                  <a:srgbClr val="FFFF00"/>
                </a:solidFill>
                <a:latin typeface="Times New Roman" panose="02020603050405020304" pitchFamily="18" charset="0"/>
                <a:cs typeface="Times New Roman" panose="02020603050405020304" pitchFamily="18" charset="0"/>
              </a:rPr>
              <a:t>Мысли </a:t>
            </a:r>
            <a:r>
              <a:rPr lang="ru-RU" dirty="0" smtClean="0">
                <a:solidFill>
                  <a:srgbClr val="FFFF00"/>
                </a:solidFill>
                <a:latin typeface="Times New Roman" panose="02020603050405020304" pitchFamily="18" charset="0"/>
                <a:cs typeface="Times New Roman" panose="02020603050405020304" pitchFamily="18" charset="0"/>
              </a:rPr>
              <a:t>и сердце.- М.: Молодая гвардия, 1976.-319 с.: ил.</a:t>
            </a:r>
            <a:endParaRPr lang="ru-RU" dirty="0">
              <a:solidFill>
                <a:srgbClr val="FFFF00"/>
              </a:solidFill>
              <a:latin typeface="Times New Roman" panose="02020603050405020304" pitchFamily="18" charset="0"/>
              <a:cs typeface="Times New Roman" panose="02020603050405020304" pitchFamily="18" charset="0"/>
            </a:endParaRPr>
          </a:p>
        </p:txBody>
      </p:sp>
      <p:pic>
        <p:nvPicPr>
          <p:cNvPr id="36865"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059582"/>
            <a:ext cx="2333853" cy="3742500"/>
          </a:xfrm>
          <a:prstGeom prst="rect">
            <a:avLst/>
          </a:prstGeom>
          <a:ln>
            <a:noFill/>
          </a:ln>
          <a:effectLst/>
          <a:scene3d>
            <a:camera prst="perspectiveContrastingLeftFacing">
              <a:rot lat="300000" lon="19800000" rev="0"/>
            </a:camera>
            <a:lightRig rig="threePt" dir="t">
              <a:rot lat="0" lon="0" rev="2700000"/>
            </a:lightRig>
          </a:scene3d>
          <a:sp3d>
            <a:bevelT w="63500" h="50800"/>
          </a:sp3d>
          <a:extLst/>
        </p:spPr>
      </p:pic>
      <p:sp>
        <p:nvSpPr>
          <p:cNvPr id="3" name="Прямоугольник 2"/>
          <p:cNvSpPr/>
          <p:nvPr/>
        </p:nvSpPr>
        <p:spPr>
          <a:xfrm>
            <a:off x="2599701" y="1021490"/>
            <a:ext cx="6192688" cy="2246769"/>
          </a:xfrm>
          <a:prstGeom prst="rect">
            <a:avLst/>
          </a:prstGeom>
        </p:spPr>
        <p:txBody>
          <a:bodyPr wrap="square">
            <a:spAutoFit/>
          </a:bodyPr>
          <a:lstStyle/>
          <a:p>
            <a:r>
              <a:rPr lang="ru-RU" sz="2000" dirty="0" smtClean="0">
                <a:solidFill>
                  <a:srgbClr val="FFFF00"/>
                </a:solidFill>
                <a:latin typeface="Times New Roman" panose="02020603050405020304" pitchFamily="18" charset="0"/>
                <a:cs typeface="Times New Roman" panose="02020603050405020304" pitchFamily="18" charset="0"/>
              </a:rPr>
              <a:t>Повесть в значительной мере </a:t>
            </a:r>
            <a:r>
              <a:rPr lang="ru-RU" sz="2000" dirty="0" smtClean="0">
                <a:solidFill>
                  <a:srgbClr val="FFFF00"/>
                </a:solidFill>
                <a:latin typeface="Times New Roman" panose="02020603050405020304" pitchFamily="18" charset="0"/>
                <a:cs typeface="Times New Roman" panose="02020603050405020304" pitchFamily="18" charset="0"/>
              </a:rPr>
              <a:t>автобиографичная. </a:t>
            </a:r>
            <a:r>
              <a:rPr lang="ru-RU" sz="2000" dirty="0" smtClean="0">
                <a:solidFill>
                  <a:srgbClr val="FFFF00"/>
                </a:solidFill>
                <a:latin typeface="Times New Roman" panose="02020603050405020304" pitchFamily="18" charset="0"/>
                <a:cs typeface="Times New Roman" panose="02020603050405020304" pitchFamily="18" charset="0"/>
              </a:rPr>
              <a:t>Рассказывая о медицине и кибернетике, о жизни и смерти, наконец, о самом себе, автор откровенен до беспощадности, ведет разговор с собственной совестью. Он как бы размышляет вместе с читателем над сущностью человека и его жизни, над тем, что такое совесть и долг, милосердие и подвижничество.</a:t>
            </a:r>
            <a:endParaRPr lang="ru-RU" sz="20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92643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5536" y="195486"/>
            <a:ext cx="7488832"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dirty="0" smtClean="0">
                <a:solidFill>
                  <a:srgbClr val="FFFF00"/>
                </a:solidFill>
                <a:latin typeface="Times New Roman" panose="02020603050405020304" pitchFamily="18" charset="0"/>
                <a:cs typeface="Times New Roman" panose="02020603050405020304" pitchFamily="18" charset="0"/>
              </a:rPr>
              <a:t>Булгаков Михаил Афанасьевич</a:t>
            </a:r>
            <a:r>
              <a:rPr lang="ru-RU" dirty="0" smtClean="0">
                <a:solidFill>
                  <a:srgbClr val="FFFF00"/>
                </a:solidFill>
                <a:latin typeface="Times New Roman" panose="02020603050405020304" pitchFamily="18" charset="0"/>
                <a:cs typeface="Times New Roman" panose="02020603050405020304" pitchFamily="18" charset="0"/>
              </a:rPr>
              <a:t>. - </a:t>
            </a:r>
            <a:r>
              <a:rPr lang="ru-RU" dirty="0" smtClean="0">
                <a:solidFill>
                  <a:srgbClr val="FFFF00"/>
                </a:solidFill>
                <a:latin typeface="Times New Roman" panose="02020603050405020304" pitchFamily="18" charset="0"/>
                <a:cs typeface="Times New Roman" panose="02020603050405020304" pitchFamily="18" charset="0"/>
              </a:rPr>
              <a:t>Записки юного врача. –Собр. соч. в 5-ти том., </a:t>
            </a:r>
            <a:r>
              <a:rPr lang="ru-RU" dirty="0" smtClean="0">
                <a:solidFill>
                  <a:srgbClr val="FFFF00"/>
                </a:solidFill>
                <a:latin typeface="Times New Roman" panose="02020603050405020304" pitchFamily="18" charset="0"/>
                <a:cs typeface="Times New Roman" panose="02020603050405020304" pitchFamily="18" charset="0"/>
              </a:rPr>
              <a:t>Т.1- М. : </a:t>
            </a:r>
            <a:r>
              <a:rPr lang="ru-RU" dirty="0" smtClean="0">
                <a:solidFill>
                  <a:srgbClr val="FFFF00"/>
                </a:solidFill>
                <a:latin typeface="Times New Roman" panose="02020603050405020304" pitchFamily="18" charset="0"/>
                <a:cs typeface="Times New Roman" panose="02020603050405020304" pitchFamily="18" charset="0"/>
              </a:rPr>
              <a:t>Художественная </a:t>
            </a:r>
            <a:r>
              <a:rPr lang="ru-RU" dirty="0" smtClean="0">
                <a:solidFill>
                  <a:srgbClr val="FFFF00"/>
                </a:solidFill>
                <a:latin typeface="Times New Roman" panose="02020603050405020304" pitchFamily="18" charset="0"/>
                <a:cs typeface="Times New Roman" panose="02020603050405020304" pitchFamily="18" charset="0"/>
              </a:rPr>
              <a:t>литература, </a:t>
            </a:r>
            <a:r>
              <a:rPr lang="ru-RU" dirty="0" smtClean="0">
                <a:solidFill>
                  <a:srgbClr val="FFFF00"/>
                </a:solidFill>
                <a:latin typeface="Times New Roman" panose="02020603050405020304" pitchFamily="18" charset="0"/>
                <a:cs typeface="Times New Roman" panose="02020603050405020304" pitchFamily="18" charset="0"/>
              </a:rPr>
              <a:t>1989.</a:t>
            </a:r>
            <a:r>
              <a:rPr lang="ru-RU" dirty="0" smtClean="0">
                <a:solidFill>
                  <a:srgbClr val="FFFF00"/>
                </a:solidFill>
              </a:rPr>
              <a:t> - 621 с. : ил.</a:t>
            </a:r>
            <a:endParaRPr lang="ru-RU" dirty="0">
              <a:solidFill>
                <a:srgbClr val="FFFF00"/>
              </a:solidFill>
              <a:latin typeface="Times New Roman" panose="02020603050405020304" pitchFamily="18" charset="0"/>
              <a:cs typeface="Times New Roman" panose="02020603050405020304" pitchFamily="18" charset="0"/>
            </a:endParaRPr>
          </a:p>
        </p:txBody>
      </p:sp>
      <p:pic>
        <p:nvPicPr>
          <p:cNvPr id="64514"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99454" l="0" r="100000">
                        <a14:backgroundMark x1="4795" y1="91257" x2="17808" y2="96175"/>
                        <a14:backgroundMark x1="78082" y1="96721" x2="92466" y2="93989"/>
                        <a14:backgroundMark x1="86986" y1="1093" x2="94521" y2="1093"/>
                      </a14:backgroundRemoval>
                    </a14:imgEffect>
                  </a14:imgLayer>
                </a14:imgProps>
              </a:ext>
              <a:ext uri="{28A0092B-C50C-407E-A947-70E740481C1C}">
                <a14:useLocalDpi xmlns:a14="http://schemas.microsoft.com/office/drawing/2010/main" val="0"/>
              </a:ext>
            </a:extLst>
          </a:blip>
          <a:srcRect/>
          <a:stretch>
            <a:fillRect/>
          </a:stretch>
        </p:blipFill>
        <p:spPr bwMode="auto">
          <a:xfrm>
            <a:off x="6073656" y="1166504"/>
            <a:ext cx="2962840" cy="3713696"/>
          </a:xfrm>
          <a:prstGeom prst="rect">
            <a:avLst/>
          </a:prstGeom>
          <a:ln>
            <a:noFill/>
          </a:ln>
          <a:effectLst/>
          <a:scene3d>
            <a:camera prst="perspectiveContrastingLeftFacing">
              <a:rot lat="152777" lon="2105948" rev="21573187"/>
            </a:camera>
            <a:lightRig rig="threePt" dir="t">
              <a:rot lat="0" lon="0" rev="2700000"/>
            </a:lightRig>
          </a:scene3d>
          <a:sp3d>
            <a:bevelT w="63500" h="50800"/>
          </a:sp3d>
          <a:extLst/>
        </p:spPr>
      </p:pic>
      <p:sp>
        <p:nvSpPr>
          <p:cNvPr id="4" name="Прямоугольник 3"/>
          <p:cNvSpPr/>
          <p:nvPr/>
        </p:nvSpPr>
        <p:spPr>
          <a:xfrm>
            <a:off x="251520" y="1203598"/>
            <a:ext cx="6336704" cy="3554819"/>
          </a:xfrm>
          <a:prstGeom prst="rect">
            <a:avLst/>
          </a:prstGeom>
        </p:spPr>
        <p:txBody>
          <a:bodyPr wrap="square">
            <a:spAutoFit/>
          </a:bodyPr>
          <a:lstStyle/>
          <a:p>
            <a:r>
              <a:rPr lang="ru-RU" sz="2000" dirty="0" smtClean="0">
                <a:solidFill>
                  <a:srgbClr val="FFFF00"/>
                </a:solidFill>
                <a:latin typeface="Times New Roman" panose="02020603050405020304" pitchFamily="18" charset="0"/>
                <a:cs typeface="Times New Roman" panose="02020603050405020304" pitchFamily="18" charset="0"/>
              </a:rPr>
              <a:t>В цикл объединены истории, в которых рассказываются случаи из врачебной практики молодого сельского врача. События, описанные в «Записках», имеют под собой реальную основу. М.А. Булгаков около года (29 сентября 1916 — 18 сентября 1917) проработал земским врачом в деревне Никольское </a:t>
            </a:r>
            <a:r>
              <a:rPr lang="ru-RU" sz="2000" dirty="0" err="1" smtClean="0">
                <a:solidFill>
                  <a:srgbClr val="FFFF00"/>
                </a:solidFill>
                <a:latin typeface="Times New Roman" panose="02020603050405020304" pitchFamily="18" charset="0"/>
                <a:cs typeface="Times New Roman" panose="02020603050405020304" pitchFamily="18" charset="0"/>
              </a:rPr>
              <a:t>Сычёвского</a:t>
            </a:r>
            <a:r>
              <a:rPr lang="ru-RU" sz="2000" dirty="0" smtClean="0">
                <a:solidFill>
                  <a:srgbClr val="FFFF00"/>
                </a:solidFill>
                <a:latin typeface="Times New Roman" panose="02020603050405020304" pitchFamily="18" charset="0"/>
                <a:cs typeface="Times New Roman" panose="02020603050405020304" pitchFamily="18" charset="0"/>
              </a:rPr>
              <a:t> района Смоленской области, после чего был переведён в городскую больницу Вязьмы (также Смоленская область), где работал до февраля 1918 года. Воспоминания тех лет и заложили фундамент представленных на данной странице произведений</a:t>
            </a:r>
            <a:r>
              <a:rPr lang="ru-RU" sz="2500" dirty="0" smtClean="0">
                <a:solidFill>
                  <a:srgbClr val="FFFF00"/>
                </a:solidFill>
                <a:latin typeface="Times New Roman" panose="02020603050405020304" pitchFamily="18" charset="0"/>
                <a:cs typeface="Times New Roman" panose="02020603050405020304" pitchFamily="18" charset="0"/>
              </a:rPr>
              <a:t>.</a:t>
            </a:r>
            <a:endParaRPr lang="ru-RU" sz="25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17790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339502"/>
            <a:ext cx="8784976"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dirty="0" smtClean="0">
                <a:solidFill>
                  <a:srgbClr val="FFFF00"/>
                </a:solidFill>
                <a:latin typeface="Times New Roman" panose="02020603050405020304" pitchFamily="18" charset="0"/>
                <a:cs typeface="Times New Roman" panose="02020603050405020304" pitchFamily="18" charset="0"/>
              </a:rPr>
              <a:t>Герман Юрий Павлович. </a:t>
            </a:r>
            <a:r>
              <a:rPr lang="ru-RU" dirty="0" smtClean="0">
                <a:solidFill>
                  <a:srgbClr val="FFFF00"/>
                </a:solidFill>
                <a:latin typeface="Times New Roman" panose="02020603050405020304" pitchFamily="18" charset="0"/>
                <a:cs typeface="Times New Roman" panose="02020603050405020304" pitchFamily="18" charset="0"/>
              </a:rPr>
              <a:t>Подполковник </a:t>
            </a:r>
            <a:r>
              <a:rPr lang="ru-RU" dirty="0" smtClean="0">
                <a:solidFill>
                  <a:srgbClr val="FFFF00"/>
                </a:solidFill>
                <a:latin typeface="Times New Roman" panose="02020603050405020304" pitchFamily="18" charset="0"/>
                <a:cs typeface="Times New Roman" panose="02020603050405020304" pitchFamily="18" charset="0"/>
              </a:rPr>
              <a:t>медицинской службы.- Л.: Совет. писатель, 1956.-210 с.</a:t>
            </a:r>
            <a:endParaRPr lang="ru-RU" dirty="0">
              <a:solidFill>
                <a:srgbClr val="FFFF00"/>
              </a:solidFill>
              <a:latin typeface="Times New Roman" panose="02020603050405020304" pitchFamily="18" charset="0"/>
              <a:cs typeface="Times New Roman" panose="02020603050405020304" pitchFamily="18" charset="0"/>
            </a:endParaRPr>
          </a:p>
        </p:txBody>
      </p:sp>
      <p:pic>
        <p:nvPicPr>
          <p:cNvPr id="37889"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987573"/>
            <a:ext cx="2535318" cy="3756711"/>
          </a:xfrm>
          <a:prstGeom prst="rect">
            <a:avLst/>
          </a:prstGeom>
          <a:ln>
            <a:noFill/>
          </a:ln>
          <a:effectLst/>
          <a:scene3d>
            <a:camera prst="perspectiveContrastingLeftFacing">
              <a:rot lat="300000" lon="19800000" rev="0"/>
            </a:camera>
            <a:lightRig rig="threePt" dir="t">
              <a:rot lat="0" lon="0" rev="2700000"/>
            </a:lightRig>
          </a:scene3d>
          <a:sp3d>
            <a:bevelT w="63500" h="50800"/>
          </a:sp3d>
          <a:extLst/>
        </p:spPr>
      </p:pic>
      <p:sp>
        <p:nvSpPr>
          <p:cNvPr id="3" name="Прямоугольник 2"/>
          <p:cNvSpPr/>
          <p:nvPr/>
        </p:nvSpPr>
        <p:spPr>
          <a:xfrm>
            <a:off x="2555776" y="1059581"/>
            <a:ext cx="6678488" cy="3785652"/>
          </a:xfrm>
          <a:prstGeom prst="rect">
            <a:avLst/>
          </a:prstGeom>
        </p:spPr>
        <p:txBody>
          <a:bodyPr wrap="square">
            <a:spAutoFit/>
          </a:bodyPr>
          <a:lstStyle/>
          <a:p>
            <a:r>
              <a:rPr lang="ru-RU" sz="2400" dirty="0" smtClean="0">
                <a:solidFill>
                  <a:srgbClr val="FFFF00"/>
                </a:solidFill>
                <a:latin typeface="Times New Roman" panose="02020603050405020304" pitchFamily="18" charset="0"/>
                <a:cs typeface="Times New Roman" panose="02020603050405020304" pitchFamily="18" charset="0"/>
              </a:rPr>
              <a:t>Подполковник медицинской службы - один из лучших романов Юрия Германа. В нем рассказывается о болезни и смерти подполковника медицинской службы Левина. Сюжет внутренне глубоко драматичен, однако роман - книга жизнеутверждающая. В трагической ситуации писатель показывает не крушение, а утверждение жизненной позиции. Жизнь и работа, человек и его деяние выступают как понятия равнозначные.</a:t>
            </a:r>
            <a:endParaRPr lang="ru-RU" sz="2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87151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195486"/>
            <a:ext cx="7416824"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dirty="0" smtClean="0">
                <a:solidFill>
                  <a:srgbClr val="FFFF00"/>
                </a:solidFill>
                <a:latin typeface="Times New Roman" panose="02020603050405020304" pitchFamily="18" charset="0"/>
                <a:cs typeface="Times New Roman" panose="02020603050405020304" pitchFamily="18" charset="0"/>
              </a:rPr>
              <a:t>Копылов Ф. </a:t>
            </a:r>
            <a:r>
              <a:rPr lang="ru-RU" dirty="0" smtClean="0">
                <a:solidFill>
                  <a:srgbClr val="FFFF00"/>
                </a:solidFill>
                <a:latin typeface="Times New Roman" panose="02020603050405020304" pitchFamily="18" charset="0"/>
                <a:cs typeface="Times New Roman" panose="02020603050405020304" pitchFamily="18" charset="0"/>
              </a:rPr>
              <a:t>Рассказы </a:t>
            </a:r>
            <a:r>
              <a:rPr lang="ru-RU" dirty="0" smtClean="0">
                <a:solidFill>
                  <a:srgbClr val="FFFF00"/>
                </a:solidFill>
                <a:latin typeface="Times New Roman" panose="02020603050405020304" pitchFamily="18" charset="0"/>
                <a:cs typeface="Times New Roman" panose="02020603050405020304" pitchFamily="18" charset="0"/>
              </a:rPr>
              <a:t>о хирургах. - М.-Л.: Детская литература, 1948.-</a:t>
            </a:r>
            <a:r>
              <a:rPr lang="ru-RU" dirty="0" smtClean="0">
                <a:solidFill>
                  <a:srgbClr val="FFFF00"/>
                </a:solidFill>
              </a:rPr>
              <a:t> 192 с. : ил.</a:t>
            </a:r>
          </a:p>
        </p:txBody>
      </p:sp>
      <p:pic>
        <p:nvPicPr>
          <p:cNvPr id="6963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990873"/>
            <a:ext cx="2621155" cy="3722090"/>
          </a:xfrm>
          <a:prstGeom prst="rect">
            <a:avLst/>
          </a:prstGeom>
          <a:ln>
            <a:noFill/>
          </a:ln>
          <a:effectLst/>
          <a:scene3d>
            <a:camera prst="perspectiveContrastingLeftFacing">
              <a:rot lat="102493" lon="2404207" rev="21581989"/>
            </a:camera>
            <a:lightRig rig="threePt" dir="t">
              <a:rot lat="0" lon="0" rev="2700000"/>
            </a:lightRig>
          </a:scene3d>
          <a:sp3d>
            <a:bevelT w="63500" h="50800"/>
          </a:sp3d>
          <a:extLst/>
        </p:spPr>
      </p:pic>
      <p:sp>
        <p:nvSpPr>
          <p:cNvPr id="3" name="Прямоугольник 2"/>
          <p:cNvSpPr/>
          <p:nvPr/>
        </p:nvSpPr>
        <p:spPr>
          <a:xfrm>
            <a:off x="323528" y="1203598"/>
            <a:ext cx="5765576" cy="2785378"/>
          </a:xfrm>
          <a:prstGeom prst="rect">
            <a:avLst/>
          </a:prstGeom>
        </p:spPr>
        <p:txBody>
          <a:bodyPr wrap="square">
            <a:spAutoFit/>
          </a:bodyPr>
          <a:lstStyle/>
          <a:p>
            <a:r>
              <a:rPr lang="ru-RU" sz="2500" dirty="0" smtClean="0">
                <a:solidFill>
                  <a:srgbClr val="FFFF00"/>
                </a:solidFill>
                <a:latin typeface="Times New Roman" panose="02020603050405020304" pitchFamily="18" charset="0"/>
                <a:cs typeface="Times New Roman" panose="02020603050405020304" pitchFamily="18" charset="0"/>
              </a:rPr>
              <a:t>Ф.А. Копылов, крупный советский хирург, поставил перед собой важную задачу: показать нашей молодежи хирургию в ее "натуральную величину", ее, так сказать, будни, большой и кропотливый труд хирурга, одним из элементов которого является операция.</a:t>
            </a:r>
            <a:endParaRPr lang="ru-RU" sz="25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33929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339502"/>
            <a:ext cx="8307828" cy="3693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dirty="0" smtClean="0">
                <a:solidFill>
                  <a:srgbClr val="FFFF00"/>
                </a:solidFill>
                <a:latin typeface="Times New Roman" panose="02020603050405020304" pitchFamily="18" charset="0"/>
                <a:cs typeface="Times New Roman" panose="02020603050405020304" pitchFamily="18" charset="0"/>
              </a:rPr>
              <a:t> </a:t>
            </a:r>
            <a:r>
              <a:rPr lang="ru-RU" dirty="0" err="1" smtClean="0">
                <a:solidFill>
                  <a:srgbClr val="FFFF00"/>
                </a:solidFill>
                <a:latin typeface="Times New Roman" panose="02020603050405020304" pitchFamily="18" charset="0"/>
                <a:cs typeface="Times New Roman" panose="02020603050405020304" pitchFamily="18" charset="0"/>
              </a:rPr>
              <a:t>Крелин</a:t>
            </a:r>
            <a:r>
              <a:rPr lang="ru-RU" dirty="0" smtClean="0">
                <a:solidFill>
                  <a:srgbClr val="FFFF00"/>
                </a:solidFill>
                <a:latin typeface="Times New Roman" panose="02020603050405020304" pitchFamily="18" charset="0"/>
                <a:cs typeface="Times New Roman" panose="02020603050405020304" pitchFamily="18" charset="0"/>
              </a:rPr>
              <a:t> Юлий </a:t>
            </a:r>
            <a:r>
              <a:rPr lang="ru-RU" dirty="0" err="1" smtClean="0">
                <a:solidFill>
                  <a:srgbClr val="FFFF00"/>
                </a:solidFill>
                <a:latin typeface="Times New Roman" panose="02020603050405020304" pitchFamily="18" charset="0"/>
                <a:cs typeface="Times New Roman" panose="02020603050405020304" pitchFamily="18" charset="0"/>
              </a:rPr>
              <a:t>Зусманович</a:t>
            </a:r>
            <a:r>
              <a:rPr lang="ru-RU" b="1" dirty="0" smtClean="0">
                <a:solidFill>
                  <a:srgbClr val="FFFF00"/>
                </a:solidFill>
                <a:latin typeface="Times New Roman" panose="02020603050405020304" pitchFamily="18" charset="0"/>
                <a:cs typeface="Times New Roman" panose="02020603050405020304" pitchFamily="18" charset="0"/>
              </a:rPr>
              <a:t>. </a:t>
            </a:r>
            <a:r>
              <a:rPr lang="ru-RU" dirty="0" smtClean="0">
                <a:solidFill>
                  <a:srgbClr val="FFFF00"/>
                </a:solidFill>
                <a:latin typeface="Times New Roman" panose="02020603050405020304" pitchFamily="18" charset="0"/>
                <a:cs typeface="Times New Roman" panose="02020603050405020304" pitchFamily="18" charset="0"/>
              </a:rPr>
              <a:t>От </a:t>
            </a:r>
            <a:r>
              <a:rPr lang="ru-RU" dirty="0" smtClean="0">
                <a:solidFill>
                  <a:srgbClr val="FFFF00"/>
                </a:solidFill>
                <a:latin typeface="Times New Roman" panose="02020603050405020304" pitchFamily="18" charset="0"/>
                <a:cs typeface="Times New Roman" panose="02020603050405020304" pitchFamily="18" charset="0"/>
              </a:rPr>
              <a:t>мира сего. -  М.: Сов. писатель, 1976.- 448 с.: ил.</a:t>
            </a:r>
            <a:endParaRPr lang="ru-RU" dirty="0">
              <a:solidFill>
                <a:srgbClr val="FFFF00"/>
              </a:solidFill>
              <a:latin typeface="Times New Roman" panose="02020603050405020304" pitchFamily="18" charset="0"/>
              <a:cs typeface="Times New Roman" panose="02020603050405020304" pitchFamily="18" charset="0"/>
            </a:endParaRPr>
          </a:p>
        </p:txBody>
      </p:sp>
      <p:pic>
        <p:nvPicPr>
          <p:cNvPr id="7065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131590"/>
            <a:ext cx="2366660" cy="3623531"/>
          </a:xfrm>
          <a:prstGeom prst="rect">
            <a:avLst/>
          </a:prstGeom>
          <a:ln>
            <a:noFill/>
          </a:ln>
          <a:effectLst/>
          <a:scene3d>
            <a:camera prst="perspectiveContrastingLeftFacing">
              <a:rot lat="300000" lon="19800000" rev="0"/>
            </a:camera>
            <a:lightRig rig="threePt" dir="t">
              <a:rot lat="0" lon="0" rev="2700000"/>
            </a:lightRig>
          </a:scene3d>
          <a:sp3d>
            <a:bevelT w="63500" h="50800"/>
          </a:sp3d>
          <a:extLst/>
        </p:spPr>
      </p:pic>
      <p:sp>
        <p:nvSpPr>
          <p:cNvPr id="3" name="Прямоугольник 2"/>
          <p:cNvSpPr/>
          <p:nvPr/>
        </p:nvSpPr>
        <p:spPr>
          <a:xfrm>
            <a:off x="2411760" y="1079869"/>
            <a:ext cx="6552728" cy="3785652"/>
          </a:xfrm>
          <a:prstGeom prst="rect">
            <a:avLst/>
          </a:prstGeom>
        </p:spPr>
        <p:txBody>
          <a:bodyPr wrap="square">
            <a:spAutoFit/>
          </a:bodyPr>
          <a:lstStyle/>
          <a:p>
            <a:r>
              <a:rPr lang="ru-RU" sz="2000" dirty="0" smtClean="0">
                <a:solidFill>
                  <a:srgbClr val="FFFF00"/>
                </a:solidFill>
                <a:latin typeface="Times New Roman" panose="02020603050405020304" pitchFamily="18" charset="0"/>
                <a:cs typeface="Times New Roman" panose="02020603050405020304" pitchFamily="18" charset="0"/>
              </a:rPr>
              <a:t>Один из лучших и самых известных романов великолепного писателя, хирурга, публициста Юлия </a:t>
            </a:r>
            <a:r>
              <a:rPr lang="ru-RU" sz="2000" dirty="0" err="1" smtClean="0">
                <a:solidFill>
                  <a:srgbClr val="FFFF00"/>
                </a:solidFill>
                <a:latin typeface="Times New Roman" panose="02020603050405020304" pitchFamily="18" charset="0"/>
                <a:cs typeface="Times New Roman" panose="02020603050405020304" pitchFamily="18" charset="0"/>
              </a:rPr>
              <a:t>Крелина</a:t>
            </a:r>
            <a:r>
              <a:rPr lang="ru-RU" sz="2000" dirty="0" smtClean="0">
                <a:solidFill>
                  <a:srgbClr val="FFFF00"/>
                </a:solidFill>
                <a:latin typeface="Times New Roman" panose="02020603050405020304" pitchFamily="18" charset="0"/>
                <a:cs typeface="Times New Roman" panose="02020603050405020304" pitchFamily="18" charset="0"/>
              </a:rPr>
              <a:t> «Хирург», рассказывает о буднях заведующего отделением обычной районной больницы.</a:t>
            </a:r>
          </a:p>
          <a:p>
            <a:r>
              <a:rPr lang="ru-RU" sz="2000" dirty="0" smtClean="0">
                <a:solidFill>
                  <a:srgbClr val="FFFF00"/>
                </a:solidFill>
                <a:latin typeface="Times New Roman" panose="02020603050405020304" pitchFamily="18" charset="0"/>
                <a:cs typeface="Times New Roman" panose="02020603050405020304" pitchFamily="18" charset="0"/>
              </a:rPr>
              <a:t>Доктор Мишкин, хирург от Бога, не гоняется за регалиями и карьерой, не ищет званий, его главная задача — спасение людей. От своей работы он получает удовлетворение и радость, но еще и горе и боль… Не всегда все удается так, как хочется, но всегда надо делать так, как можешь, работать в полную силу.</a:t>
            </a:r>
          </a:p>
          <a:p>
            <a:r>
              <a:rPr lang="ru-RU" sz="2000" dirty="0" smtClean="0">
                <a:solidFill>
                  <a:srgbClr val="FFFF00"/>
                </a:solidFill>
                <a:latin typeface="Times New Roman" panose="02020603050405020304" pitchFamily="18" charset="0"/>
                <a:cs typeface="Times New Roman" panose="02020603050405020304" pitchFamily="18" charset="0"/>
              </a:rPr>
              <a:t>О нравственном и этическом выборе жизни обычного человека и пишет </a:t>
            </a:r>
            <a:r>
              <a:rPr lang="ru-RU" sz="2000" dirty="0" smtClean="0">
                <a:solidFill>
                  <a:srgbClr val="FFFF00"/>
                </a:solidFill>
                <a:latin typeface="Times New Roman" panose="02020603050405020304" pitchFamily="18" charset="0"/>
                <a:cs typeface="Times New Roman" panose="02020603050405020304" pitchFamily="18" charset="0"/>
              </a:rPr>
              <a:t>Ю. </a:t>
            </a:r>
            <a:r>
              <a:rPr lang="ru-RU" sz="2000" dirty="0" err="1" smtClean="0">
                <a:solidFill>
                  <a:srgbClr val="FFFF00"/>
                </a:solidFill>
                <a:latin typeface="Times New Roman" panose="02020603050405020304" pitchFamily="18" charset="0"/>
                <a:cs typeface="Times New Roman" panose="02020603050405020304" pitchFamily="18" charset="0"/>
              </a:rPr>
              <a:t>Крелин</a:t>
            </a:r>
            <a:r>
              <a:rPr lang="ru-RU" sz="2000" dirty="0" smtClean="0">
                <a:solidFill>
                  <a:srgbClr val="FFFF00"/>
                </a:solidFill>
                <a:latin typeface="Times New Roman" panose="02020603050405020304" pitchFamily="18" charset="0"/>
                <a:cs typeface="Times New Roman" panose="02020603050405020304" pitchFamily="18" charset="0"/>
              </a:rPr>
              <a:t>.</a:t>
            </a:r>
            <a:endParaRPr lang="ru-RU" sz="20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60713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195486"/>
            <a:ext cx="7776864"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dirty="0" smtClean="0">
                <a:solidFill>
                  <a:srgbClr val="FFFF00"/>
                </a:solidFill>
                <a:latin typeface="Times New Roman" panose="02020603050405020304" pitchFamily="18" charset="0"/>
                <a:cs typeface="Times New Roman" panose="02020603050405020304" pitchFamily="18" charset="0"/>
              </a:rPr>
              <a:t>Куренков Иван Дмитриевич. </a:t>
            </a:r>
            <a:r>
              <a:rPr lang="ru-RU" dirty="0" smtClean="0">
                <a:solidFill>
                  <a:srgbClr val="FFFF00"/>
                </a:solidFill>
                <a:latin typeface="Times New Roman" panose="02020603050405020304" pitchFamily="18" charset="0"/>
                <a:cs typeface="Times New Roman" panose="02020603050405020304" pitchFamily="18" charset="0"/>
              </a:rPr>
              <a:t>Проверить </a:t>
            </a:r>
            <a:r>
              <a:rPr lang="ru-RU" dirty="0" smtClean="0">
                <a:solidFill>
                  <a:srgbClr val="FFFF00"/>
                </a:solidFill>
                <a:latin typeface="Times New Roman" panose="02020603050405020304" pitchFamily="18" charset="0"/>
                <a:cs typeface="Times New Roman" panose="02020603050405020304" pitchFamily="18" charset="0"/>
              </a:rPr>
              <a:t>на себе.-</a:t>
            </a:r>
            <a:r>
              <a:rPr lang="ru-RU" dirty="0" err="1" smtClean="0">
                <a:solidFill>
                  <a:srgbClr val="FFFF00"/>
                </a:solidFill>
                <a:latin typeface="Times New Roman" panose="02020603050405020304" pitchFamily="18" charset="0"/>
                <a:cs typeface="Times New Roman" panose="02020603050405020304" pitchFamily="18" charset="0"/>
              </a:rPr>
              <a:t>Новосибирскск</a:t>
            </a:r>
            <a:r>
              <a:rPr lang="ru-RU" dirty="0">
                <a:solidFill>
                  <a:srgbClr val="FFFF00"/>
                </a:solidFill>
                <a:latin typeface="Times New Roman" panose="02020603050405020304" pitchFamily="18" charset="0"/>
                <a:cs typeface="Times New Roman" panose="02020603050405020304" pitchFamily="18" charset="0"/>
              </a:rPr>
              <a:t> </a:t>
            </a:r>
            <a:r>
              <a:rPr lang="ru-RU" dirty="0" smtClean="0">
                <a:solidFill>
                  <a:srgbClr val="FFFF00"/>
                </a:solidFill>
                <a:latin typeface="Times New Roman" panose="02020603050405020304" pitchFamily="18" charset="0"/>
                <a:cs typeface="Times New Roman" panose="02020603050405020304" pitchFamily="18" charset="0"/>
              </a:rPr>
              <a:t>:</a:t>
            </a:r>
            <a:r>
              <a:rPr lang="ru-RU" dirty="0" smtClean="0">
                <a:solidFill>
                  <a:srgbClr val="FFFF00"/>
                </a:solidFill>
                <a:latin typeface="Times New Roman" panose="02020603050405020304" pitchFamily="18" charset="0"/>
                <a:cs typeface="Times New Roman" panose="02020603050405020304" pitchFamily="18" charset="0"/>
              </a:rPr>
              <a:t> </a:t>
            </a:r>
            <a:r>
              <a:rPr lang="ru-RU" dirty="0" smtClean="0">
                <a:solidFill>
                  <a:srgbClr val="FFFF00"/>
                </a:solidFill>
                <a:latin typeface="Times New Roman" panose="02020603050405020304" pitchFamily="18" charset="0"/>
                <a:cs typeface="Times New Roman" panose="02020603050405020304" pitchFamily="18" charset="0"/>
              </a:rPr>
              <a:t>Зап.-</a:t>
            </a:r>
            <a:r>
              <a:rPr lang="ru-RU" dirty="0" err="1" smtClean="0">
                <a:solidFill>
                  <a:srgbClr val="FFFF00"/>
                </a:solidFill>
                <a:latin typeface="Times New Roman" panose="02020603050405020304" pitchFamily="18" charset="0"/>
                <a:cs typeface="Times New Roman" panose="02020603050405020304" pitchFamily="18" charset="0"/>
              </a:rPr>
              <a:t>Сиб</a:t>
            </a:r>
            <a:r>
              <a:rPr lang="ru-RU" dirty="0" smtClean="0">
                <a:solidFill>
                  <a:srgbClr val="FFFF00"/>
                </a:solidFill>
                <a:latin typeface="Times New Roman" panose="02020603050405020304" pitchFamily="18" charset="0"/>
                <a:cs typeface="Times New Roman" panose="02020603050405020304" pitchFamily="18" charset="0"/>
              </a:rPr>
              <a:t>. </a:t>
            </a:r>
            <a:r>
              <a:rPr lang="ru-RU" dirty="0" smtClean="0">
                <a:solidFill>
                  <a:srgbClr val="FFFF00"/>
                </a:solidFill>
                <a:latin typeface="Times New Roman" panose="02020603050405020304" pitchFamily="18" charset="0"/>
                <a:cs typeface="Times New Roman" panose="02020603050405020304" pitchFamily="18" charset="0"/>
              </a:rPr>
              <a:t>книжное </a:t>
            </a:r>
            <a:r>
              <a:rPr lang="ru-RU" dirty="0" smtClean="0">
                <a:solidFill>
                  <a:srgbClr val="FFFF00"/>
                </a:solidFill>
                <a:latin typeface="Times New Roman" panose="02020603050405020304" pitchFamily="18" charset="0"/>
                <a:cs typeface="Times New Roman" panose="02020603050405020304" pitchFamily="18" charset="0"/>
              </a:rPr>
              <a:t>изд-во, 1984.-159 с.</a:t>
            </a:r>
            <a:endParaRPr lang="ru-RU" dirty="0">
              <a:solidFill>
                <a:srgbClr val="FFFF00"/>
              </a:solidFill>
              <a:latin typeface="Times New Roman" panose="02020603050405020304" pitchFamily="18" charset="0"/>
              <a:cs typeface="Times New Roman" panose="02020603050405020304" pitchFamily="18" charset="0"/>
            </a:endParaRPr>
          </a:p>
        </p:txBody>
      </p:sp>
      <p:pic>
        <p:nvPicPr>
          <p:cNvPr id="655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07336" y="987574"/>
            <a:ext cx="2995560" cy="3879545"/>
          </a:xfrm>
          <a:prstGeom prst="rect">
            <a:avLst/>
          </a:prstGeom>
          <a:ln>
            <a:noFill/>
          </a:ln>
          <a:effectLst/>
          <a:scene3d>
            <a:camera prst="perspectiveContrastingLeftFacing">
              <a:rot lat="126655" lon="2105015" rev="21572012"/>
            </a:camera>
            <a:lightRig rig="threePt" dir="t">
              <a:rot lat="0" lon="0" rev="2700000"/>
            </a:lightRig>
          </a:scene3d>
          <a:sp3d>
            <a:bevelT w="63500" h="50800"/>
          </a:sp3d>
          <a:extLst/>
        </p:spPr>
      </p:pic>
      <p:sp>
        <p:nvSpPr>
          <p:cNvPr id="3" name="Прямоугольник 2"/>
          <p:cNvSpPr/>
          <p:nvPr/>
        </p:nvSpPr>
        <p:spPr>
          <a:xfrm>
            <a:off x="323528" y="1112400"/>
            <a:ext cx="5688632" cy="3554819"/>
          </a:xfrm>
          <a:prstGeom prst="rect">
            <a:avLst/>
          </a:prstGeom>
        </p:spPr>
        <p:txBody>
          <a:bodyPr wrap="square">
            <a:spAutoFit/>
          </a:bodyPr>
          <a:lstStyle/>
          <a:p>
            <a:r>
              <a:rPr lang="ru-RU" sz="2500" dirty="0" smtClean="0">
                <a:solidFill>
                  <a:srgbClr val="FFFF00"/>
                </a:solidFill>
                <a:latin typeface="Times New Roman" panose="02020603050405020304" pitchFamily="18" charset="0"/>
                <a:cs typeface="Times New Roman" panose="02020603050405020304" pitchFamily="18" charset="0"/>
              </a:rPr>
              <a:t>В 1948 году в Монголии вспыхнула эпидемия чумы. На помощь пришли советские врачи. Руководитель экспедиции В. П. Смирнов создал новый метод прививок против чумы и, чтобы проверить его эффективность, заразил себя настоящей чумой. Новый способ вакцинации помог погасить пожар эпидемии.</a:t>
            </a:r>
            <a:endParaRPr lang="ru-RU" sz="25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3579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195486"/>
            <a:ext cx="7920880"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dirty="0" smtClean="0">
                <a:solidFill>
                  <a:srgbClr val="FFFF00"/>
                </a:solidFill>
                <a:latin typeface="Times New Roman" panose="02020603050405020304" pitchFamily="18" charset="0"/>
                <a:cs typeface="Times New Roman" panose="02020603050405020304" pitchFamily="18" charset="0"/>
              </a:rPr>
              <a:t>Могилевский Б. Жизнь Пирогова. </a:t>
            </a:r>
            <a:r>
              <a:rPr lang="ru-RU" dirty="0" smtClean="0">
                <a:solidFill>
                  <a:srgbClr val="FFFF00"/>
                </a:solidFill>
                <a:latin typeface="Times New Roman" panose="02020603050405020304" pitchFamily="18" charset="0"/>
                <a:cs typeface="Times New Roman" panose="02020603050405020304" pitchFamily="18" charset="0"/>
              </a:rPr>
              <a:t>–</a:t>
            </a:r>
            <a:r>
              <a:rPr lang="ru-RU" dirty="0" smtClean="0">
                <a:solidFill>
                  <a:srgbClr val="FFFF00"/>
                </a:solidFill>
                <a:latin typeface="Times New Roman" panose="02020603050405020304" pitchFamily="18" charset="0"/>
                <a:cs typeface="Times New Roman" panose="02020603050405020304" pitchFamily="18" charset="0"/>
              </a:rPr>
              <a:t>М.-Л.: Детская литература, 1952</a:t>
            </a:r>
            <a:r>
              <a:rPr lang="ru-RU" dirty="0" smtClean="0">
                <a:solidFill>
                  <a:srgbClr val="FFFF00"/>
                </a:solidFill>
                <a:latin typeface="Times New Roman" panose="02020603050405020304" pitchFamily="18" charset="0"/>
                <a:cs typeface="Times New Roman" panose="02020603050405020304" pitchFamily="18" charset="0"/>
              </a:rPr>
              <a:t>. - </a:t>
            </a:r>
            <a:r>
              <a:rPr lang="ru-RU" dirty="0" smtClean="0">
                <a:solidFill>
                  <a:srgbClr val="FFFF00"/>
                </a:solidFill>
              </a:rPr>
              <a:t>296 с.</a:t>
            </a:r>
            <a:endParaRPr lang="ru-RU" dirty="0" smtClean="0">
              <a:solidFill>
                <a:srgbClr val="FFFF00"/>
              </a:solidFill>
            </a:endParaRPr>
          </a:p>
          <a:p>
            <a:endParaRPr lang="ru-RU" dirty="0">
              <a:solidFill>
                <a:srgbClr val="FFFF00"/>
              </a:solidFill>
              <a:latin typeface="Times New Roman" panose="02020603050405020304" pitchFamily="18" charset="0"/>
              <a:cs typeface="Times New Roman" panose="02020603050405020304" pitchFamily="18" charset="0"/>
            </a:endParaRPr>
          </a:p>
        </p:txBody>
      </p:sp>
      <p:pic>
        <p:nvPicPr>
          <p:cNvPr id="12295" name="Picture 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987574"/>
            <a:ext cx="2455610" cy="3768511"/>
          </a:xfrm>
          <a:prstGeom prst="rect">
            <a:avLst/>
          </a:prstGeom>
          <a:ln>
            <a:noFill/>
          </a:ln>
          <a:effectLst/>
          <a:scene3d>
            <a:camera prst="perspectiveContrastingLeftFacing">
              <a:rot lat="300000" lon="19800000" rev="0"/>
            </a:camera>
            <a:lightRig rig="threePt" dir="t">
              <a:rot lat="0" lon="0" rev="2700000"/>
            </a:lightRig>
          </a:scene3d>
          <a:sp3d>
            <a:bevelT w="63500" h="50800"/>
          </a:sp3d>
          <a:extLst/>
        </p:spPr>
      </p:pic>
      <p:sp>
        <p:nvSpPr>
          <p:cNvPr id="3" name="Прямоугольник 2"/>
          <p:cNvSpPr/>
          <p:nvPr/>
        </p:nvSpPr>
        <p:spPr>
          <a:xfrm>
            <a:off x="3059832" y="987574"/>
            <a:ext cx="5722436" cy="4370427"/>
          </a:xfrm>
          <a:prstGeom prst="rect">
            <a:avLst/>
          </a:prstGeom>
        </p:spPr>
        <p:txBody>
          <a:bodyPr wrap="square">
            <a:spAutoFit/>
          </a:bodyPr>
          <a:lstStyle/>
          <a:p>
            <a:r>
              <a:rPr lang="ru-RU" sz="2000" dirty="0" smtClean="0">
                <a:solidFill>
                  <a:srgbClr val="FFFF00"/>
                </a:solidFill>
                <a:latin typeface="Times New Roman" panose="02020603050405020304" pitchFamily="18" charset="0"/>
                <a:cs typeface="Times New Roman" panose="02020603050405020304" pitchFamily="18" charset="0"/>
              </a:rPr>
              <a:t>Эта книга расскажет вам о жизни и работе великого русского хирурга Николая Ивановича Пирогова, </a:t>
            </a:r>
            <a:r>
              <a:rPr lang="en-US" sz="2000" dirty="0" smtClean="0">
                <a:solidFill>
                  <a:srgbClr val="FFFF00"/>
                </a:solidFill>
                <a:latin typeface="Times New Roman" panose="02020603050405020304" pitchFamily="18" charset="0"/>
                <a:cs typeface="Times New Roman" panose="02020603050405020304" pitchFamily="18" charset="0"/>
              </a:rPr>
              <a:t>“</a:t>
            </a:r>
            <a:r>
              <a:rPr lang="ru-RU" sz="2000" dirty="0" smtClean="0">
                <a:solidFill>
                  <a:srgbClr val="FFFF00"/>
                </a:solidFill>
                <a:latin typeface="Times New Roman" panose="02020603050405020304" pitchFamily="18" charset="0"/>
                <a:cs typeface="Times New Roman" panose="02020603050405020304" pitchFamily="18" charset="0"/>
              </a:rPr>
              <a:t>чудесного </a:t>
            </a:r>
            <a:r>
              <a:rPr lang="ru-RU" sz="2000" dirty="0" smtClean="0">
                <a:solidFill>
                  <a:srgbClr val="FFFF00"/>
                </a:solidFill>
                <a:latin typeface="Times New Roman" panose="02020603050405020304" pitchFamily="18" charset="0"/>
                <a:cs typeface="Times New Roman" panose="02020603050405020304" pitchFamily="18" charset="0"/>
              </a:rPr>
              <a:t>доктора</a:t>
            </a:r>
            <a:r>
              <a:rPr lang="en-US" sz="2000" dirty="0" smtClean="0">
                <a:solidFill>
                  <a:srgbClr val="FFFF00"/>
                </a:solidFill>
                <a:latin typeface="Times New Roman" panose="02020603050405020304" pitchFamily="18" charset="0"/>
                <a:cs typeface="Times New Roman" panose="02020603050405020304" pitchFamily="18" charset="0"/>
              </a:rPr>
              <a:t>”</a:t>
            </a:r>
            <a:r>
              <a:rPr lang="ru-RU" sz="2000" dirty="0" smtClean="0">
                <a:solidFill>
                  <a:srgbClr val="FFFF00"/>
                </a:solidFill>
                <a:latin typeface="Times New Roman" panose="02020603050405020304" pitchFamily="18" charset="0"/>
                <a:cs typeface="Times New Roman" panose="02020603050405020304" pitchFamily="18" charset="0"/>
              </a:rPr>
              <a:t>, как называли его героические защитники Севастополя. Много труда и любви отдавал Пирогов медицине - им создано учение об антисептике, он ввел в употребление эфирный наркоз, гипсовые шины... Его законно считают основоположником русской хирургии. Но Пирогов известен не только как медик. Классиком русской педагогики, своим, учителем называют его наши педагоги, хотя только пять лет из своей пятидесятилетней деятельности Н. И. Пирогов посвятил школе.</a:t>
            </a:r>
          </a:p>
          <a:p>
            <a:r>
              <a:rPr lang="ru-RU" dirty="0" smtClean="0"/>
              <a:t> </a:t>
            </a:r>
            <a:endParaRPr lang="ru-RU"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339502"/>
            <a:ext cx="7992888" cy="3693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dirty="0" err="1" smtClean="0">
                <a:solidFill>
                  <a:srgbClr val="FFFF00"/>
                </a:solidFill>
                <a:latin typeface="Times New Roman" panose="02020603050405020304" pitchFamily="18" charset="0"/>
                <a:cs typeface="Times New Roman" panose="02020603050405020304" pitchFamily="18" charset="0"/>
              </a:rPr>
              <a:t>Пенфилд</a:t>
            </a:r>
            <a:r>
              <a:rPr lang="ru-RU" dirty="0" smtClean="0">
                <a:solidFill>
                  <a:srgbClr val="FFFF00"/>
                </a:solidFill>
                <a:latin typeface="Times New Roman" panose="02020603050405020304" pitchFamily="18" charset="0"/>
                <a:cs typeface="Times New Roman" panose="02020603050405020304" pitchFamily="18" charset="0"/>
              </a:rPr>
              <a:t> </a:t>
            </a:r>
            <a:r>
              <a:rPr lang="ru-RU" dirty="0" err="1" smtClean="0">
                <a:solidFill>
                  <a:srgbClr val="FFFF00"/>
                </a:solidFill>
                <a:latin typeface="Times New Roman" panose="02020603050405020304" pitchFamily="18" charset="0"/>
                <a:cs typeface="Times New Roman" panose="02020603050405020304" pitchFamily="18" charset="0"/>
              </a:rPr>
              <a:t>Уилдер</a:t>
            </a:r>
            <a:r>
              <a:rPr lang="ru-RU" dirty="0" smtClean="0">
                <a:solidFill>
                  <a:srgbClr val="FFFF00"/>
                </a:solidFill>
                <a:latin typeface="Times New Roman" panose="02020603050405020304" pitchFamily="18" charset="0"/>
                <a:cs typeface="Times New Roman" panose="02020603050405020304" pitchFamily="18" charset="0"/>
              </a:rPr>
              <a:t>. Факел </a:t>
            </a:r>
            <a:r>
              <a:rPr lang="ru-RU" dirty="0" smtClean="0">
                <a:solidFill>
                  <a:srgbClr val="FFFF00"/>
                </a:solidFill>
                <a:latin typeface="Times New Roman" panose="02020603050405020304" pitchFamily="18" charset="0"/>
                <a:cs typeface="Times New Roman" panose="02020603050405020304" pitchFamily="18" charset="0"/>
              </a:rPr>
              <a:t>(о Гиппократе)-М.: Прогресс, 1964.-333 с.</a:t>
            </a:r>
            <a:endParaRPr lang="ru-RU" dirty="0">
              <a:solidFill>
                <a:srgbClr val="FFFF00"/>
              </a:solidFill>
              <a:latin typeface="Times New Roman" panose="02020603050405020304" pitchFamily="18" charset="0"/>
              <a:cs typeface="Times New Roman" panose="02020603050405020304" pitchFamily="18" charset="0"/>
            </a:endParaRPr>
          </a:p>
        </p:txBody>
      </p:sp>
      <p:pic>
        <p:nvPicPr>
          <p:cNvPr id="6349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890115"/>
            <a:ext cx="2173982" cy="3851053"/>
          </a:xfrm>
          <a:prstGeom prst="rect">
            <a:avLst/>
          </a:prstGeom>
          <a:ln>
            <a:noFill/>
          </a:ln>
          <a:effectLst/>
          <a:scene3d>
            <a:camera prst="perspectiveContrastingLeftFacing">
              <a:rot lat="300000" lon="19800000" rev="0"/>
            </a:camera>
            <a:lightRig rig="threePt" dir="t">
              <a:rot lat="0" lon="0" rev="2700000"/>
            </a:lightRig>
          </a:scene3d>
          <a:sp3d>
            <a:bevelT w="63500" h="50800"/>
          </a:sp3d>
          <a:extLst/>
        </p:spPr>
      </p:pic>
      <p:sp>
        <p:nvSpPr>
          <p:cNvPr id="3" name="Прямоугольник 2"/>
          <p:cNvSpPr/>
          <p:nvPr/>
        </p:nvSpPr>
        <p:spPr>
          <a:xfrm>
            <a:off x="251520" y="989533"/>
            <a:ext cx="6264696" cy="3785652"/>
          </a:xfrm>
          <a:prstGeom prst="rect">
            <a:avLst/>
          </a:prstGeom>
        </p:spPr>
        <p:txBody>
          <a:bodyPr wrap="square">
            <a:spAutoFit/>
          </a:bodyPr>
          <a:lstStyle/>
          <a:p>
            <a:r>
              <a:rPr lang="ru-RU" sz="2000" dirty="0" smtClean="0">
                <a:solidFill>
                  <a:srgbClr val="FFFF00"/>
                </a:solidFill>
                <a:latin typeface="Times New Roman" panose="02020603050405020304" pitchFamily="18" charset="0"/>
                <a:cs typeface="Times New Roman" panose="02020603050405020304" pitchFamily="18" charset="0"/>
              </a:rPr>
              <a:t>Это повесть о жизни Гиппократа, врача и целителя, повесть о том, что, быть может, произошло как-то весной две тысячи четыреста лет назад. Первое четкое изложение научного метода — метода, который создал современную медицину и естественные науки, — мы находим в «</a:t>
            </a:r>
            <a:r>
              <a:rPr lang="ru-RU" sz="2000" dirty="0" err="1" smtClean="0">
                <a:solidFill>
                  <a:srgbClr val="FFFF00"/>
                </a:solidFill>
                <a:latin typeface="Times New Roman" panose="02020603050405020304" pitchFamily="18" charset="0"/>
                <a:cs typeface="Times New Roman" panose="02020603050405020304" pitchFamily="18" charset="0"/>
              </a:rPr>
              <a:t>Гиппократовом</a:t>
            </a:r>
            <a:r>
              <a:rPr lang="ru-RU" sz="2000" dirty="0" smtClean="0">
                <a:solidFill>
                  <a:srgbClr val="FFFF00"/>
                </a:solidFill>
                <a:latin typeface="Times New Roman" panose="02020603050405020304" pitchFamily="18" charset="0"/>
                <a:cs typeface="Times New Roman" panose="02020603050405020304" pitchFamily="18" charset="0"/>
              </a:rPr>
              <a:t> сборнике». Век за веком входившие в него трактаты списывались и вновь переписывались и более двух тысяч лет служили миру учебником медицины. В наши дни Гиппократа называют </a:t>
            </a:r>
            <a:r>
              <a:rPr lang="ru-RU" sz="2000" dirty="0" smtClean="0">
                <a:solidFill>
                  <a:srgbClr val="FFFF00"/>
                </a:solidFill>
                <a:latin typeface="Times New Roman" panose="02020603050405020304" pitchFamily="18" charset="0"/>
                <a:cs typeface="Times New Roman" panose="02020603050405020304" pitchFamily="18" charset="0"/>
              </a:rPr>
              <a:t>«отцом </a:t>
            </a:r>
            <a:r>
              <a:rPr lang="ru-RU" sz="2000" dirty="0" smtClean="0">
                <a:solidFill>
                  <a:srgbClr val="FFFF00"/>
                </a:solidFill>
                <a:latin typeface="Times New Roman" panose="02020603050405020304" pitchFamily="18" charset="0"/>
                <a:cs typeface="Times New Roman" panose="02020603050405020304" pitchFamily="18" charset="0"/>
              </a:rPr>
              <a:t>медицины», а «Клятва» Гиппократа и теперь остается основой морального кодекса практикующего врача.</a:t>
            </a:r>
            <a:endParaRPr lang="ru-RU" sz="20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73115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267494"/>
            <a:ext cx="7776864"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dirty="0" smtClean="0">
                <a:solidFill>
                  <a:srgbClr val="FFFF00"/>
                </a:solidFill>
                <a:latin typeface="Times New Roman" panose="02020603050405020304" pitchFamily="18" charset="0"/>
                <a:cs typeface="Times New Roman" panose="02020603050405020304" pitchFamily="18" charset="0"/>
              </a:rPr>
              <a:t>Хирургический отряд: повесть</a:t>
            </a:r>
            <a:r>
              <a:rPr lang="ru-RU" dirty="0" smtClean="0">
                <a:solidFill>
                  <a:srgbClr val="FFFF00"/>
                </a:solidFill>
              </a:rPr>
              <a:t>/ В. Сапожников. - </a:t>
            </a:r>
            <a:r>
              <a:rPr lang="ru-RU" dirty="0" smtClean="0">
                <a:solidFill>
                  <a:srgbClr val="FFFF00"/>
                </a:solidFill>
                <a:latin typeface="Times New Roman" panose="02020603050405020304" pitchFamily="18" charset="0"/>
                <a:cs typeface="Times New Roman" panose="02020603050405020304" pitchFamily="18" charset="0"/>
              </a:rPr>
              <a:t>/ М. : </a:t>
            </a:r>
            <a:r>
              <a:rPr lang="ru-RU" dirty="0" smtClean="0">
                <a:solidFill>
                  <a:srgbClr val="FFFF00"/>
                </a:solidFill>
                <a:latin typeface="Times New Roman" panose="02020603050405020304" pitchFamily="18" charset="0"/>
                <a:cs typeface="Times New Roman" panose="02020603050405020304" pitchFamily="18" charset="0"/>
              </a:rPr>
              <a:t>Центральный институт санитарного просвещения, 1948.</a:t>
            </a:r>
            <a:r>
              <a:rPr lang="ru-RU" b="1" dirty="0" smtClean="0">
                <a:solidFill>
                  <a:srgbClr val="FFFF00"/>
                </a:solidFill>
              </a:rPr>
              <a:t> </a:t>
            </a:r>
            <a:r>
              <a:rPr lang="ru-RU" dirty="0" smtClean="0">
                <a:solidFill>
                  <a:srgbClr val="FFFF00"/>
                </a:solidFill>
              </a:rPr>
              <a:t>- 200 с. : ил. </a:t>
            </a:r>
            <a:endParaRPr lang="ru-RU" dirty="0">
              <a:solidFill>
                <a:srgbClr val="FFFF00"/>
              </a:solidFill>
              <a:latin typeface="Times New Roman" panose="02020603050405020304" pitchFamily="18" charset="0"/>
              <a:cs typeface="Times New Roman" panose="02020603050405020304" pitchFamily="18" charset="0"/>
            </a:endParaRPr>
          </a:p>
        </p:txBody>
      </p:sp>
      <p:pic>
        <p:nvPicPr>
          <p:cNvPr id="38913"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1203598"/>
            <a:ext cx="2129696" cy="3477394"/>
          </a:xfrm>
          <a:prstGeom prst="rect">
            <a:avLst/>
          </a:prstGeom>
          <a:ln>
            <a:noFill/>
          </a:ln>
          <a:effectLst/>
          <a:scene3d>
            <a:camera prst="perspectiveContrastingLeftFacing">
              <a:rot lat="300000" lon="19800000" rev="0"/>
            </a:camera>
            <a:lightRig rig="threePt" dir="t">
              <a:rot lat="0" lon="0" rev="2700000"/>
            </a:lightRig>
          </a:scene3d>
          <a:sp3d>
            <a:bevelT w="63500" h="50800"/>
          </a:sp3d>
          <a:extLst/>
        </p:spPr>
      </p:pic>
      <p:sp>
        <p:nvSpPr>
          <p:cNvPr id="3" name="Прямоугольник 2"/>
          <p:cNvSpPr/>
          <p:nvPr/>
        </p:nvSpPr>
        <p:spPr>
          <a:xfrm>
            <a:off x="2987824" y="1635646"/>
            <a:ext cx="5688632" cy="1246495"/>
          </a:xfrm>
          <a:prstGeom prst="rect">
            <a:avLst/>
          </a:prstGeom>
        </p:spPr>
        <p:txBody>
          <a:bodyPr wrap="square">
            <a:spAutoFit/>
          </a:bodyPr>
          <a:lstStyle/>
          <a:p>
            <a:r>
              <a:rPr lang="ru-RU" sz="2500" dirty="0" smtClean="0">
                <a:solidFill>
                  <a:srgbClr val="FFFF00"/>
                </a:solidFill>
                <a:latin typeface="Times New Roman" panose="02020603050405020304" pitchFamily="18" charset="0"/>
                <a:cs typeface="Times New Roman" panose="02020603050405020304" pitchFamily="18" charset="0"/>
              </a:rPr>
              <a:t>Повесть о работе </a:t>
            </a:r>
            <a:r>
              <a:rPr lang="ru-RU" sz="2500" dirty="0" err="1" smtClean="0">
                <a:solidFill>
                  <a:srgbClr val="FFFF00"/>
                </a:solidFill>
                <a:latin typeface="Times New Roman" panose="02020603050405020304" pitchFamily="18" charset="0"/>
                <a:cs typeface="Times New Roman" panose="02020603050405020304" pitchFamily="18" charset="0"/>
              </a:rPr>
              <a:t>автохирургического</a:t>
            </a:r>
            <a:r>
              <a:rPr lang="ru-RU" sz="2500" dirty="0" smtClean="0">
                <a:solidFill>
                  <a:srgbClr val="FFFF00"/>
                </a:solidFill>
                <a:latin typeface="Times New Roman" panose="02020603050405020304" pitchFamily="18" charset="0"/>
                <a:cs typeface="Times New Roman" panose="02020603050405020304" pitchFamily="18" charset="0"/>
              </a:rPr>
              <a:t> отряда в годы Великой Отечественной войны.</a:t>
            </a:r>
            <a:endParaRPr lang="ru-RU" sz="25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03014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16782" y="1609237"/>
            <a:ext cx="5839394" cy="3046988"/>
          </a:xfrm>
          <a:prstGeom prst="rect">
            <a:avLst/>
          </a:prstGeom>
        </p:spPr>
        <p:txBody>
          <a:bodyPr wrap="square">
            <a:spAutoFit/>
          </a:bodyPr>
          <a:lstStyle/>
          <a:p>
            <a:pPr marL="0" indent="0">
              <a:buNone/>
            </a:pPr>
            <a:r>
              <a:rPr lang="ru-RU" sz="1400" dirty="0" smtClean="0">
                <a:solidFill>
                  <a:srgbClr val="FFFF00"/>
                </a:solidFill>
                <a:latin typeface="Times New Roman" panose="02020603050405020304" pitchFamily="18" charset="0"/>
                <a:cs typeface="Times New Roman" panose="02020603050405020304" pitchFamily="18" charset="0"/>
              </a:rPr>
              <a:t> </a:t>
            </a:r>
            <a:r>
              <a:rPr lang="ru-RU" sz="2400" b="0" dirty="0" smtClean="0">
                <a:solidFill>
                  <a:srgbClr val="FFFF00"/>
                </a:solidFill>
                <a:latin typeface="Times New Roman" panose="02020603050405020304" pitchFamily="18" charset="0"/>
                <a:cs typeface="Times New Roman" panose="02020603050405020304" pitchFamily="18" charset="0"/>
              </a:rPr>
              <a:t>Книга о Надежде </a:t>
            </a:r>
            <a:r>
              <a:rPr lang="ru-RU" sz="2400" b="0" dirty="0" err="1" smtClean="0">
                <a:solidFill>
                  <a:srgbClr val="FFFF00"/>
                </a:solidFill>
                <a:latin typeface="Times New Roman" panose="02020603050405020304" pitchFamily="18" charset="0"/>
                <a:cs typeface="Times New Roman" panose="02020603050405020304" pitchFamily="18" charset="0"/>
              </a:rPr>
              <a:t>Прокофьевне</a:t>
            </a:r>
            <a:r>
              <a:rPr lang="ru-RU" sz="2400" b="0" dirty="0" smtClean="0">
                <a:solidFill>
                  <a:srgbClr val="FFFF00"/>
                </a:solidFill>
                <a:latin typeface="Times New Roman" panose="02020603050405020304" pitchFamily="18" charset="0"/>
                <a:cs typeface="Times New Roman" panose="02020603050405020304" pitchFamily="18" charset="0"/>
              </a:rPr>
              <a:t> Сусловой (1843-1918), сестре жены Достоевского.</a:t>
            </a:r>
            <a:endParaRPr lang="en-US" sz="2400" b="0" dirty="0" smtClean="0">
              <a:solidFill>
                <a:srgbClr val="FFFF00"/>
              </a:solidFill>
              <a:latin typeface="Times New Roman" panose="02020603050405020304" pitchFamily="18" charset="0"/>
              <a:cs typeface="Times New Roman" panose="02020603050405020304" pitchFamily="18" charset="0"/>
            </a:endParaRPr>
          </a:p>
          <a:p>
            <a:pPr marL="0" indent="0">
              <a:buNone/>
            </a:pPr>
            <a:endParaRPr lang="en-US" sz="2400" b="0" dirty="0" smtClean="0">
              <a:solidFill>
                <a:srgbClr val="FFFF00"/>
              </a:solidFill>
              <a:latin typeface="Times New Roman" panose="02020603050405020304" pitchFamily="18" charset="0"/>
              <a:cs typeface="Times New Roman" panose="02020603050405020304" pitchFamily="18" charset="0"/>
            </a:endParaRPr>
          </a:p>
          <a:p>
            <a:pPr marL="0" indent="0">
              <a:buNone/>
            </a:pPr>
            <a:r>
              <a:rPr lang="ru-RU" sz="2400" b="0" dirty="0" smtClean="0">
                <a:solidFill>
                  <a:srgbClr val="FFFF00"/>
                </a:solidFill>
                <a:latin typeface="Times New Roman" panose="02020603050405020304" pitchFamily="18" charset="0"/>
                <a:cs typeface="Times New Roman" panose="02020603050405020304" pitchFamily="18" charset="0"/>
              </a:rPr>
              <a:t>Суслова Надежда </a:t>
            </a:r>
            <a:r>
              <a:rPr lang="ru-RU" sz="2400" b="0" dirty="0" err="1" smtClean="0">
                <a:solidFill>
                  <a:srgbClr val="FFFF00"/>
                </a:solidFill>
                <a:latin typeface="Times New Roman" panose="02020603050405020304" pitchFamily="18" charset="0"/>
                <a:cs typeface="Times New Roman" panose="02020603050405020304" pitchFamily="18" charset="0"/>
              </a:rPr>
              <a:t>Прокофьевна</a:t>
            </a:r>
            <a:r>
              <a:rPr lang="ru-RU" sz="2400" b="0" dirty="0" smtClean="0">
                <a:solidFill>
                  <a:srgbClr val="FFFF00"/>
                </a:solidFill>
                <a:latin typeface="Times New Roman" panose="02020603050405020304" pitchFamily="18" charset="0"/>
                <a:cs typeface="Times New Roman" panose="02020603050405020304" pitchFamily="18" charset="0"/>
              </a:rPr>
              <a:t> (в девичестве Голубева) - одна из первых русских женщин врачей, известная общественная деятельница. Ее годы жизни: 1843-1918 гг.</a:t>
            </a:r>
          </a:p>
        </p:txBody>
      </p:sp>
      <p:sp>
        <p:nvSpPr>
          <p:cNvPr id="8" name="Прямоугольник 7"/>
          <p:cNvSpPr/>
          <p:nvPr/>
        </p:nvSpPr>
        <p:spPr>
          <a:xfrm>
            <a:off x="316782" y="338762"/>
            <a:ext cx="8215658"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dirty="0" smtClean="0">
                <a:solidFill>
                  <a:srgbClr val="FFFF00"/>
                </a:solidFill>
                <a:latin typeface="Times New Roman" panose="02020603050405020304" pitchFamily="18" charset="0"/>
                <a:cs typeface="Times New Roman" panose="02020603050405020304" pitchFamily="18" charset="0"/>
              </a:rPr>
              <a:t>Смирнов, Александр </a:t>
            </a:r>
            <a:r>
              <a:rPr lang="ru-RU" dirty="0" smtClean="0">
                <a:solidFill>
                  <a:srgbClr val="FFFF00"/>
                </a:solidFill>
                <a:latin typeface="Times New Roman" panose="02020603050405020304" pitchFamily="18" charset="0"/>
                <a:cs typeface="Times New Roman" panose="02020603050405020304" pitchFamily="18" charset="0"/>
              </a:rPr>
              <a:t>Александрович. </a:t>
            </a:r>
            <a:r>
              <a:rPr lang="ru-RU" b="0" dirty="0" smtClean="0">
                <a:solidFill>
                  <a:srgbClr val="FFFF00"/>
                </a:solidFill>
                <a:latin typeface="Times New Roman" panose="02020603050405020304" pitchFamily="18" charset="0"/>
                <a:cs typeface="Times New Roman" panose="02020603050405020304" pitchFamily="18" charset="0"/>
              </a:rPr>
              <a:t>Первая </a:t>
            </a:r>
            <a:r>
              <a:rPr lang="ru-RU" b="0" dirty="0" smtClean="0">
                <a:solidFill>
                  <a:srgbClr val="FFFF00"/>
                </a:solidFill>
                <a:latin typeface="Times New Roman" panose="02020603050405020304" pitchFamily="18" charset="0"/>
                <a:cs typeface="Times New Roman" panose="02020603050405020304" pitchFamily="18" charset="0"/>
              </a:rPr>
              <a:t>русская женщина - врач </a:t>
            </a:r>
            <a:r>
              <a:rPr lang="ru-RU" b="0" dirty="0" smtClean="0">
                <a:solidFill>
                  <a:srgbClr val="FFFF00"/>
                </a:solidFill>
                <a:latin typeface="Times New Roman" panose="02020603050405020304" pitchFamily="18" charset="0"/>
                <a:cs typeface="Times New Roman" panose="02020603050405020304" pitchFamily="18" charset="0"/>
              </a:rPr>
              <a:t>: </a:t>
            </a:r>
            <a:r>
              <a:rPr lang="ru-RU" b="0" dirty="0" smtClean="0">
                <a:solidFill>
                  <a:srgbClr val="FFFF00"/>
                </a:solidFill>
                <a:latin typeface="Times New Roman" panose="02020603050405020304" pitchFamily="18" charset="0"/>
                <a:cs typeface="Times New Roman" panose="02020603050405020304" pitchFamily="18" charset="0"/>
              </a:rPr>
              <a:t>[Н.П. Суслова. 1843-1918].- Москва : </a:t>
            </a:r>
            <a:r>
              <a:rPr lang="ru-RU" b="0" dirty="0" err="1" smtClean="0">
                <a:solidFill>
                  <a:srgbClr val="FFFF00"/>
                </a:solidFill>
                <a:latin typeface="Times New Roman" panose="02020603050405020304" pitchFamily="18" charset="0"/>
                <a:cs typeface="Times New Roman" panose="02020603050405020304" pitchFamily="18" charset="0"/>
              </a:rPr>
              <a:t>Медгиз</a:t>
            </a:r>
            <a:r>
              <a:rPr lang="ru-RU" b="0" dirty="0" smtClean="0">
                <a:solidFill>
                  <a:srgbClr val="FFFF00"/>
                </a:solidFill>
                <a:latin typeface="Times New Roman" panose="02020603050405020304" pitchFamily="18" charset="0"/>
                <a:cs typeface="Times New Roman" panose="02020603050405020304" pitchFamily="18" charset="0"/>
              </a:rPr>
              <a:t>, 1960. - 179 с., 1 л. </a:t>
            </a:r>
            <a:r>
              <a:rPr lang="ru-RU" b="0" dirty="0" err="1" smtClean="0">
                <a:solidFill>
                  <a:srgbClr val="FFFF00"/>
                </a:solidFill>
                <a:latin typeface="Times New Roman" panose="02020603050405020304" pitchFamily="18" charset="0"/>
                <a:cs typeface="Times New Roman" panose="02020603050405020304" pitchFamily="18" charset="0"/>
              </a:rPr>
              <a:t>портр</a:t>
            </a:r>
            <a:r>
              <a:rPr lang="ru-RU" b="0" dirty="0" smtClean="0">
                <a:solidFill>
                  <a:srgbClr val="FFFF00"/>
                </a:solidFill>
                <a:latin typeface="Times New Roman" panose="02020603050405020304" pitchFamily="18" charset="0"/>
                <a:cs typeface="Times New Roman" panose="02020603050405020304" pitchFamily="18" charset="0"/>
              </a:rPr>
              <a:t>. : ил.</a:t>
            </a:r>
            <a:endParaRPr lang="ru-RU" dirty="0"/>
          </a:p>
        </p:txBody>
      </p:sp>
      <p:pic>
        <p:nvPicPr>
          <p:cNvPr id="11269"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4128" y="1251187"/>
            <a:ext cx="2961343" cy="3536217"/>
          </a:xfrm>
          <a:prstGeom prst="rect">
            <a:avLst/>
          </a:prstGeom>
          <a:ln>
            <a:noFill/>
          </a:ln>
          <a:effectLst/>
          <a:scene3d>
            <a:camera prst="perspectiveContrastingLeftFacing">
              <a:rot lat="126655" lon="2105015" rev="21572012"/>
            </a:camera>
            <a:lightRig rig="threePt" dir="t">
              <a:rot lat="0" lon="0" rev="2700000"/>
            </a:lightRig>
          </a:scene3d>
          <a:sp3d>
            <a:bevelT w="63500" h="50800"/>
          </a:sp3d>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267494"/>
            <a:ext cx="8352928"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dirty="0" smtClean="0">
                <a:solidFill>
                  <a:srgbClr val="FFFF00"/>
                </a:solidFill>
                <a:latin typeface="Times New Roman" panose="02020603050405020304" pitchFamily="18" charset="0"/>
                <a:cs typeface="Times New Roman" panose="02020603050405020304" pitchFamily="18" charset="0"/>
              </a:rPr>
              <a:t>Смирнова-Ракитина Вера Алексеевна.</a:t>
            </a:r>
            <a:r>
              <a:rPr lang="ru-RU" b="1" dirty="0" smtClean="0">
                <a:solidFill>
                  <a:srgbClr val="FFFF00"/>
                </a:solidFill>
                <a:latin typeface="Times New Roman" panose="02020603050405020304" pitchFamily="18" charset="0"/>
                <a:cs typeface="Times New Roman" panose="02020603050405020304" pitchFamily="18" charset="0"/>
              </a:rPr>
              <a:t> </a:t>
            </a:r>
            <a:r>
              <a:rPr lang="ru-RU" dirty="0" smtClean="0">
                <a:solidFill>
                  <a:srgbClr val="FFFF00"/>
                </a:solidFill>
                <a:latin typeface="Times New Roman" panose="02020603050405020304" pitchFamily="18" charset="0"/>
                <a:cs typeface="Times New Roman" panose="02020603050405020304" pitchFamily="18" charset="0"/>
              </a:rPr>
              <a:t>Повесть </a:t>
            </a:r>
            <a:r>
              <a:rPr lang="ru-RU" dirty="0" smtClean="0">
                <a:solidFill>
                  <a:srgbClr val="FFFF00"/>
                </a:solidFill>
                <a:latin typeface="Times New Roman" panose="02020603050405020304" pitchFamily="18" charset="0"/>
                <a:cs typeface="Times New Roman" panose="02020603050405020304" pitchFamily="18" charset="0"/>
              </a:rPr>
              <a:t>об Авиценне.- М.: Сов. писатель, 1963.- 447 с.</a:t>
            </a:r>
            <a:endParaRPr lang="ru-RU" dirty="0">
              <a:solidFill>
                <a:srgbClr val="FFFF00"/>
              </a:solidFill>
              <a:latin typeface="Times New Roman" panose="02020603050405020304" pitchFamily="18" charset="0"/>
              <a:cs typeface="Times New Roman" panose="02020603050405020304" pitchFamily="18" charset="0"/>
            </a:endParaRPr>
          </a:p>
        </p:txBody>
      </p:sp>
      <p:pic>
        <p:nvPicPr>
          <p:cNvPr id="6758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1131590"/>
            <a:ext cx="2310181" cy="3613946"/>
          </a:xfrm>
          <a:prstGeom prst="rect">
            <a:avLst/>
          </a:prstGeom>
          <a:ln>
            <a:noFill/>
          </a:ln>
          <a:effectLst/>
          <a:scene3d>
            <a:camera prst="perspectiveContrastingLeftFacing">
              <a:rot lat="300000" lon="19800000" rev="0"/>
            </a:camera>
            <a:lightRig rig="threePt" dir="t">
              <a:rot lat="0" lon="0" rev="2700000"/>
            </a:lightRig>
          </a:scene3d>
          <a:sp3d>
            <a:bevelT w="63500" h="50800"/>
          </a:sp3d>
          <a:extLst/>
        </p:spPr>
      </p:pic>
      <p:sp>
        <p:nvSpPr>
          <p:cNvPr id="3" name="Прямоугольник 2"/>
          <p:cNvSpPr/>
          <p:nvPr/>
        </p:nvSpPr>
        <p:spPr>
          <a:xfrm>
            <a:off x="2705717" y="1133162"/>
            <a:ext cx="6048672" cy="2831544"/>
          </a:xfrm>
          <a:prstGeom prst="rect">
            <a:avLst/>
          </a:prstGeom>
        </p:spPr>
        <p:txBody>
          <a:bodyPr wrap="square">
            <a:spAutoFit/>
          </a:bodyPr>
          <a:lstStyle/>
          <a:p>
            <a:r>
              <a:rPr lang="ru-RU" sz="2000" dirty="0" smtClean="0">
                <a:solidFill>
                  <a:srgbClr val="FFFF00"/>
                </a:solidFill>
                <a:latin typeface="Times New Roman" panose="02020603050405020304" pitchFamily="18" charset="0"/>
                <a:cs typeface="Times New Roman" panose="02020603050405020304" pitchFamily="18" charset="0"/>
              </a:rPr>
              <a:t>Повесть об Авиценне, великом ученом Средней Азии Абу-Али </a:t>
            </a:r>
            <a:r>
              <a:rPr lang="ru-RU" sz="2000" dirty="0" err="1" smtClean="0">
                <a:solidFill>
                  <a:srgbClr val="FFFF00"/>
                </a:solidFill>
                <a:latin typeface="Times New Roman" panose="02020603050405020304" pitchFamily="18" charset="0"/>
                <a:cs typeface="Times New Roman" panose="02020603050405020304" pitchFamily="18" charset="0"/>
              </a:rPr>
              <a:t>ибн-Сине</a:t>
            </a:r>
            <a:r>
              <a:rPr lang="ru-RU" sz="2000" dirty="0" smtClean="0">
                <a:solidFill>
                  <a:srgbClr val="FFFF00"/>
                </a:solidFill>
                <a:latin typeface="Times New Roman" panose="02020603050405020304" pitchFamily="18" charset="0"/>
                <a:cs typeface="Times New Roman" panose="02020603050405020304" pitchFamily="18" charset="0"/>
              </a:rPr>
              <a:t>, враче, математике, астрономе, философе, поэте и музыканте, жившем тысячу лет назад и прославившемся во всем мире.</a:t>
            </a:r>
          </a:p>
          <a:p>
            <a:r>
              <a:rPr lang="ru-RU" sz="2000" dirty="0" smtClean="0">
                <a:solidFill>
                  <a:srgbClr val="FFFF00"/>
                </a:solidFill>
                <a:latin typeface="Times New Roman" panose="02020603050405020304" pitchFamily="18" charset="0"/>
                <a:cs typeface="Times New Roman" panose="02020603050405020304" pitchFamily="18" charset="0"/>
              </a:rPr>
              <a:t> Великий энциклопедист Востока Абу-Али Ибн-Сина (</a:t>
            </a:r>
            <a:r>
              <a:rPr lang="ru-RU" sz="2000" dirty="0" err="1" smtClean="0">
                <a:solidFill>
                  <a:srgbClr val="FFFF00"/>
                </a:solidFill>
                <a:latin typeface="Times New Roman" panose="02020603050405020304" pitchFamily="18" charset="0"/>
                <a:cs typeface="Times New Roman" panose="02020603050405020304" pitchFamily="18" charset="0"/>
              </a:rPr>
              <a:t>латинизир</a:t>
            </a:r>
            <a:r>
              <a:rPr lang="ru-RU" sz="2000" dirty="0" smtClean="0">
                <a:solidFill>
                  <a:srgbClr val="FFFF00"/>
                </a:solidFill>
                <a:latin typeface="Times New Roman" panose="02020603050405020304" pitchFamily="18" charset="0"/>
                <a:cs typeface="Times New Roman" panose="02020603050405020304" pitchFamily="18" charset="0"/>
              </a:rPr>
              <a:t>. - Авиценна) родился тысячу лет назад, в 980 году, и прожил менее 60 лет, но память о нём живёт по сей день.</a:t>
            </a:r>
          </a:p>
          <a:p>
            <a:endParaRPr lang="ru-RU" dirty="0"/>
          </a:p>
        </p:txBody>
      </p:sp>
    </p:spTree>
    <p:extLst>
      <p:ext uri="{BB962C8B-B14F-4D97-AF65-F5344CB8AC3E}">
        <p14:creationId xmlns:p14="http://schemas.microsoft.com/office/powerpoint/2010/main" val="12251902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339502"/>
            <a:ext cx="8640960" cy="3693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dirty="0" smtClean="0">
                <a:solidFill>
                  <a:srgbClr val="FFFF00"/>
                </a:solidFill>
                <a:latin typeface="Times New Roman" panose="02020603050405020304" pitchFamily="18" charset="0"/>
                <a:cs typeface="Times New Roman" panose="02020603050405020304" pitchFamily="18" charset="0"/>
              </a:rPr>
              <a:t>Углов Федор Григорьевич. </a:t>
            </a:r>
            <a:r>
              <a:rPr lang="ru-RU" dirty="0" smtClean="0">
                <a:solidFill>
                  <a:srgbClr val="FFFF00"/>
                </a:solidFill>
                <a:latin typeface="Times New Roman" panose="02020603050405020304" pitchFamily="18" charset="0"/>
                <a:cs typeface="Times New Roman" panose="02020603050405020304" pitchFamily="18" charset="0"/>
              </a:rPr>
              <a:t>Сердце </a:t>
            </a:r>
            <a:r>
              <a:rPr lang="ru-RU" dirty="0" smtClean="0">
                <a:solidFill>
                  <a:srgbClr val="FFFF00"/>
                </a:solidFill>
                <a:latin typeface="Times New Roman" panose="02020603050405020304" pitchFamily="18" charset="0"/>
                <a:cs typeface="Times New Roman" panose="02020603050405020304" pitchFamily="18" charset="0"/>
              </a:rPr>
              <a:t>хирурга. –Л.: Детская литература, 1987.-270 с .: ил.</a:t>
            </a:r>
            <a:endParaRPr lang="ru-RU" dirty="0">
              <a:solidFill>
                <a:srgbClr val="FFFF00"/>
              </a:solidFill>
              <a:latin typeface="Times New Roman" panose="02020603050405020304" pitchFamily="18" charset="0"/>
              <a:cs typeface="Times New Roman" panose="02020603050405020304" pitchFamily="18" charset="0"/>
            </a:endParaRPr>
          </a:p>
        </p:txBody>
      </p:sp>
      <p:pic>
        <p:nvPicPr>
          <p:cNvPr id="6246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649226"/>
            <a:ext cx="3069993" cy="4093324"/>
          </a:xfrm>
          <a:prstGeom prst="rect">
            <a:avLst/>
          </a:prstGeom>
          <a:ln>
            <a:noFill/>
          </a:ln>
          <a:effectLst/>
          <a:scene3d>
            <a:camera prst="perspectiveContrastingLeftFacing">
              <a:rot lat="126655" lon="2105015" rev="21572012"/>
            </a:camera>
            <a:lightRig rig="threePt" dir="t">
              <a:rot lat="0" lon="0" rev="2700000"/>
            </a:lightRig>
          </a:scene3d>
          <a:sp3d>
            <a:bevelT w="63500" h="50800"/>
          </a:sp3d>
          <a:extLst/>
        </p:spPr>
      </p:pic>
      <p:sp>
        <p:nvSpPr>
          <p:cNvPr id="3" name="Прямоугольник 2"/>
          <p:cNvSpPr/>
          <p:nvPr/>
        </p:nvSpPr>
        <p:spPr>
          <a:xfrm>
            <a:off x="179513" y="1275605"/>
            <a:ext cx="6120680" cy="2400657"/>
          </a:xfrm>
          <a:prstGeom prst="rect">
            <a:avLst/>
          </a:prstGeom>
        </p:spPr>
        <p:txBody>
          <a:bodyPr wrap="square">
            <a:spAutoFit/>
          </a:bodyPr>
          <a:lstStyle/>
          <a:p>
            <a:r>
              <a:rPr lang="ru-RU" sz="2500" dirty="0" smtClean="0">
                <a:solidFill>
                  <a:srgbClr val="FFFF00"/>
                </a:solidFill>
                <a:latin typeface="Times New Roman" panose="02020603050405020304" pitchFamily="18" charset="0"/>
                <a:cs typeface="Times New Roman" panose="02020603050405020304" pitchFamily="18" charset="0"/>
              </a:rPr>
              <a:t>О своей жизни и работе, о высоком долге врача рассказывает </a:t>
            </a:r>
            <a:r>
              <a:rPr lang="ru-RU" sz="2500" dirty="0" smtClean="0">
                <a:solidFill>
                  <a:srgbClr val="FFFF00"/>
                </a:solidFill>
                <a:latin typeface="Times New Roman" panose="02020603050405020304" pitchFamily="18" charset="0"/>
                <a:cs typeface="Times New Roman" panose="02020603050405020304" pitchFamily="18" charset="0"/>
              </a:rPr>
              <a:t>профессор </a:t>
            </a:r>
            <a:r>
              <a:rPr lang="ru-RU" sz="2500" dirty="0" smtClean="0">
                <a:solidFill>
                  <a:srgbClr val="FFFF00"/>
                </a:solidFill>
                <a:latin typeface="Times New Roman" panose="02020603050405020304" pitchFamily="18" charset="0"/>
                <a:cs typeface="Times New Roman" panose="02020603050405020304" pitchFamily="18" charset="0"/>
              </a:rPr>
              <a:t>Ф</a:t>
            </a:r>
            <a:r>
              <a:rPr lang="ru-RU" sz="2500" dirty="0" smtClean="0">
                <a:solidFill>
                  <a:srgbClr val="FFFF00"/>
                </a:solidFill>
                <a:latin typeface="Times New Roman" panose="02020603050405020304" pitchFamily="18" charset="0"/>
                <a:cs typeface="Times New Roman" panose="02020603050405020304" pitchFamily="18" charset="0"/>
              </a:rPr>
              <a:t>. Г. Углов</a:t>
            </a:r>
            <a:r>
              <a:rPr lang="ru-RU" sz="2500" dirty="0" smtClean="0">
                <a:solidFill>
                  <a:srgbClr val="FFFF00"/>
                </a:solidFill>
                <a:latin typeface="Times New Roman" panose="02020603050405020304" pitchFamily="18" charset="0"/>
                <a:cs typeface="Times New Roman" panose="02020603050405020304" pitchFamily="18" charset="0"/>
              </a:rPr>
              <a:t>. Блестящий и смелый экспериментатор, искуснейший хирург, он спас жизнь тысячам людей. Книга построена на документальном материале.</a:t>
            </a:r>
            <a:endParaRPr lang="ru-RU" sz="25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0945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9126" y="267494"/>
            <a:ext cx="8645361" cy="3693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dirty="0" smtClean="0">
                <a:solidFill>
                  <a:srgbClr val="FFFF00"/>
                </a:solidFill>
                <a:latin typeface="Times New Roman" panose="02020603050405020304" pitchFamily="18" charset="0"/>
                <a:cs typeface="Times New Roman" panose="02020603050405020304" pitchFamily="18" charset="0"/>
              </a:rPr>
              <a:t>Углов Федор Григорьевич. </a:t>
            </a:r>
            <a:r>
              <a:rPr lang="ru-RU" dirty="0" smtClean="0">
                <a:solidFill>
                  <a:srgbClr val="FFFF00"/>
                </a:solidFill>
                <a:latin typeface="Times New Roman" panose="02020603050405020304" pitchFamily="18" charset="0"/>
                <a:cs typeface="Times New Roman" panose="02020603050405020304" pitchFamily="18" charset="0"/>
              </a:rPr>
              <a:t>Человек </a:t>
            </a:r>
            <a:r>
              <a:rPr lang="ru-RU" dirty="0" smtClean="0">
                <a:solidFill>
                  <a:srgbClr val="FFFF00"/>
                </a:solidFill>
                <a:latin typeface="Times New Roman" panose="02020603050405020304" pitchFamily="18" charset="0"/>
                <a:cs typeface="Times New Roman" panose="02020603050405020304" pitchFamily="18" charset="0"/>
              </a:rPr>
              <a:t>среди людей. - М.: Молодая гвардия, 1982.</a:t>
            </a:r>
            <a:r>
              <a:rPr lang="ru-RU" dirty="0" smtClean="0">
                <a:solidFill>
                  <a:srgbClr val="FFFF00"/>
                </a:solidFill>
              </a:rPr>
              <a:t> - 336 с.</a:t>
            </a:r>
            <a:endParaRPr lang="ru-RU" dirty="0">
              <a:solidFill>
                <a:srgbClr val="FFFF00"/>
              </a:solidFill>
              <a:latin typeface="Times New Roman" panose="02020603050405020304" pitchFamily="18" charset="0"/>
              <a:cs typeface="Times New Roman" panose="02020603050405020304" pitchFamily="18" charset="0"/>
            </a:endParaRPr>
          </a:p>
        </p:txBody>
      </p:sp>
      <p:pic>
        <p:nvPicPr>
          <p:cNvPr id="7168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2457" y="590659"/>
            <a:ext cx="2800024" cy="4175111"/>
          </a:xfrm>
          <a:prstGeom prst="rect">
            <a:avLst/>
          </a:prstGeom>
          <a:ln>
            <a:noFill/>
          </a:ln>
          <a:effectLst/>
          <a:scene3d>
            <a:camera prst="perspectiveContrastingLeftFacing">
              <a:rot lat="126655" lon="2105015" rev="21572012"/>
            </a:camera>
            <a:lightRig rig="threePt" dir="t">
              <a:rot lat="0" lon="0" rev="2700000"/>
            </a:lightRig>
          </a:scene3d>
          <a:sp3d>
            <a:bevelT w="63500" h="50800"/>
          </a:sp3d>
          <a:extLst/>
        </p:spPr>
      </p:pic>
      <p:sp>
        <p:nvSpPr>
          <p:cNvPr id="3" name="Прямоугольник 2"/>
          <p:cNvSpPr/>
          <p:nvPr/>
        </p:nvSpPr>
        <p:spPr>
          <a:xfrm>
            <a:off x="261789" y="942967"/>
            <a:ext cx="6048672" cy="1938992"/>
          </a:xfrm>
          <a:prstGeom prst="rect">
            <a:avLst/>
          </a:prstGeom>
        </p:spPr>
        <p:txBody>
          <a:bodyPr wrap="square">
            <a:spAutoFit/>
          </a:bodyPr>
          <a:lstStyle/>
          <a:p>
            <a:r>
              <a:rPr lang="ru-RU" sz="2000" dirty="0" smtClean="0">
                <a:solidFill>
                  <a:srgbClr val="FFFF00"/>
                </a:solidFill>
                <a:latin typeface="Times New Roman" panose="02020603050405020304" pitchFamily="18" charset="0"/>
                <a:cs typeface="Times New Roman" panose="02020603050405020304" pitchFamily="18" charset="0"/>
              </a:rPr>
              <a:t>Известный хирург Федор </a:t>
            </a:r>
            <a:r>
              <a:rPr lang="ru-RU" sz="2000" dirty="0" smtClean="0">
                <a:solidFill>
                  <a:srgbClr val="FFFF00"/>
                </a:solidFill>
                <a:latin typeface="Times New Roman" panose="02020603050405020304" pitchFamily="18" charset="0"/>
                <a:cs typeface="Times New Roman" panose="02020603050405020304" pitchFamily="18" charset="0"/>
              </a:rPr>
              <a:t>Григорьевич </a:t>
            </a:r>
            <a:r>
              <a:rPr lang="ru-RU" sz="2000" dirty="0" smtClean="0">
                <a:solidFill>
                  <a:srgbClr val="FFFF00"/>
                </a:solidFill>
                <a:latin typeface="Times New Roman" panose="02020603050405020304" pitchFamily="18" charset="0"/>
                <a:cs typeface="Times New Roman" panose="02020603050405020304" pitchFamily="18" charset="0"/>
              </a:rPr>
              <a:t>Углов в своей </a:t>
            </a:r>
            <a:r>
              <a:rPr lang="ru-RU" sz="2000" dirty="0" smtClean="0">
                <a:solidFill>
                  <a:srgbClr val="FFFF00"/>
                </a:solidFill>
                <a:latin typeface="Times New Roman" panose="02020603050405020304" pitchFamily="18" charset="0"/>
                <a:cs typeface="Times New Roman" panose="02020603050405020304" pitchFamily="18" charset="0"/>
              </a:rPr>
              <a:t>книге </a:t>
            </a:r>
            <a:r>
              <a:rPr lang="ru-RU" sz="2000" dirty="0" smtClean="0">
                <a:solidFill>
                  <a:srgbClr val="FFFF00"/>
                </a:solidFill>
                <a:latin typeface="Times New Roman" panose="02020603050405020304" pitchFamily="18" charset="0"/>
                <a:cs typeface="Times New Roman" panose="02020603050405020304" pitchFamily="18" charset="0"/>
              </a:rPr>
              <a:t> </a:t>
            </a:r>
            <a:r>
              <a:rPr lang="ru-RU" sz="2000" dirty="0" smtClean="0">
                <a:solidFill>
                  <a:srgbClr val="FFFF00"/>
                </a:solidFill>
                <a:latin typeface="Times New Roman" panose="02020603050405020304" pitchFamily="18" charset="0"/>
                <a:cs typeface="Times New Roman" panose="02020603050405020304" pitchFamily="18" charset="0"/>
              </a:rPr>
              <a:t>делится раздумьями о взаимоотношениях людей в </a:t>
            </a:r>
            <a:r>
              <a:rPr lang="ru-RU" sz="2000" dirty="0" smtClean="0">
                <a:solidFill>
                  <a:srgbClr val="FFFF00"/>
                </a:solidFill>
                <a:latin typeface="Times New Roman" panose="02020603050405020304" pitchFamily="18" charset="0"/>
                <a:cs typeface="Times New Roman" panose="02020603050405020304" pitchFamily="18" charset="0"/>
              </a:rPr>
              <a:t>обществе</a:t>
            </a:r>
            <a:r>
              <a:rPr lang="ru-RU" sz="2000" dirty="0" smtClean="0">
                <a:solidFill>
                  <a:srgbClr val="FFFF00"/>
                </a:solidFill>
                <a:latin typeface="Times New Roman" panose="02020603050405020304" pitchFamily="18" charset="0"/>
                <a:cs typeface="Times New Roman" panose="02020603050405020304" pitchFamily="18" charset="0"/>
              </a:rPr>
              <a:t>, о высоких понятиях чести и долга, любви к Родине. </a:t>
            </a:r>
            <a:r>
              <a:rPr lang="ru-RU" sz="2000" dirty="0" smtClean="0">
                <a:solidFill>
                  <a:srgbClr val="FFFF00"/>
                </a:solidFill>
                <a:latin typeface="Times New Roman" panose="02020603050405020304" pitchFamily="18" charset="0"/>
                <a:cs typeface="Times New Roman" panose="02020603050405020304" pitchFamily="18" charset="0"/>
              </a:rPr>
              <a:t>Федор </a:t>
            </a:r>
            <a:r>
              <a:rPr lang="ru-RU" sz="2000" dirty="0" smtClean="0">
                <a:solidFill>
                  <a:srgbClr val="FFFF00"/>
                </a:solidFill>
                <a:latin typeface="Times New Roman" panose="02020603050405020304" pitchFamily="18" charset="0"/>
                <a:cs typeface="Times New Roman" panose="02020603050405020304" pitchFamily="18" charset="0"/>
              </a:rPr>
              <a:t>Григорьевич ведет разговор о воспитании нового поколения в духе высоконравственных традиций нашего народа.</a:t>
            </a:r>
            <a:endParaRPr lang="ru-RU" sz="20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12440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156" y="258541"/>
            <a:ext cx="7416824"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dirty="0" smtClean="0">
                <a:solidFill>
                  <a:srgbClr val="FFFF00"/>
                </a:solidFill>
                <a:latin typeface="Times New Roman" panose="02020603050405020304" pitchFamily="18" charset="0"/>
                <a:cs typeface="Times New Roman" panose="02020603050405020304" pitchFamily="18" charset="0"/>
              </a:rPr>
              <a:t>Юрьев, </a:t>
            </a:r>
            <a:r>
              <a:rPr lang="ru-RU" dirty="0" smtClean="0">
                <a:solidFill>
                  <a:srgbClr val="FFFF00"/>
                </a:solidFill>
                <a:latin typeface="Times New Roman" panose="02020603050405020304" pitchFamily="18" charset="0"/>
                <a:cs typeface="Times New Roman" panose="02020603050405020304" pitchFamily="18" charset="0"/>
              </a:rPr>
              <a:t>Георгий. Записки </a:t>
            </a:r>
            <a:r>
              <a:rPr lang="ru-RU" dirty="0" smtClean="0">
                <a:solidFill>
                  <a:srgbClr val="FFFF00"/>
                </a:solidFill>
                <a:latin typeface="Times New Roman" panose="02020603050405020304" pitchFamily="18" charset="0"/>
                <a:cs typeface="Times New Roman" panose="02020603050405020304" pitchFamily="18" charset="0"/>
              </a:rPr>
              <a:t>провинциального патологоанатома / Г. Юрьев. - Новосибирск : Свиньин и сыновья, 2005. - 188 с..</a:t>
            </a:r>
          </a:p>
        </p:txBody>
      </p:sp>
      <p:pic>
        <p:nvPicPr>
          <p:cNvPr id="6656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156" y="1275605"/>
            <a:ext cx="2403361" cy="3414677"/>
          </a:xfrm>
          <a:prstGeom prst="rect">
            <a:avLst/>
          </a:prstGeom>
          <a:ln>
            <a:noFill/>
          </a:ln>
          <a:effectLst/>
          <a:scene3d>
            <a:camera prst="perspectiveContrastingLeftFacing">
              <a:rot lat="300000" lon="19800000" rev="0"/>
            </a:camera>
            <a:lightRig rig="threePt" dir="t">
              <a:rot lat="0" lon="0" rev="2700000"/>
            </a:lightRig>
          </a:scene3d>
          <a:sp3d>
            <a:bevelT w="63500" h="50800"/>
          </a:sp3d>
          <a:extLst/>
        </p:spPr>
      </p:pic>
      <p:sp>
        <p:nvSpPr>
          <p:cNvPr id="3" name="Прямоугольник 2"/>
          <p:cNvSpPr/>
          <p:nvPr/>
        </p:nvSpPr>
        <p:spPr>
          <a:xfrm>
            <a:off x="2555776" y="1181871"/>
            <a:ext cx="6480720" cy="3785652"/>
          </a:xfrm>
          <a:prstGeom prst="rect">
            <a:avLst/>
          </a:prstGeom>
        </p:spPr>
        <p:txBody>
          <a:bodyPr wrap="square">
            <a:spAutoFit/>
          </a:bodyPr>
          <a:lstStyle/>
          <a:p>
            <a:r>
              <a:rPr lang="ru-RU" sz="2000" dirty="0" smtClean="0">
                <a:solidFill>
                  <a:srgbClr val="FFFF00"/>
                </a:solidFill>
                <a:latin typeface="Times New Roman" panose="02020603050405020304" pitchFamily="18" charset="0"/>
                <a:cs typeface="Times New Roman" panose="02020603050405020304" pitchFamily="18" charset="0"/>
              </a:rPr>
              <a:t>При всём величии отечественной патологической анатомии (Абрикосов, </a:t>
            </a:r>
            <a:r>
              <a:rPr lang="ru-RU" sz="2000" dirty="0" err="1" smtClean="0">
                <a:solidFill>
                  <a:srgbClr val="FFFF00"/>
                </a:solidFill>
                <a:latin typeface="Times New Roman" panose="02020603050405020304" pitchFamily="18" charset="0"/>
                <a:cs typeface="Times New Roman" panose="02020603050405020304" pitchFamily="18" charset="0"/>
              </a:rPr>
              <a:t>Давыдовский</a:t>
            </a:r>
            <a:r>
              <a:rPr lang="ru-RU" sz="2000" dirty="0" smtClean="0">
                <a:solidFill>
                  <a:srgbClr val="FFFF00"/>
                </a:solidFill>
                <a:latin typeface="Times New Roman" panose="02020603050405020304" pitchFamily="18" charset="0"/>
                <a:cs typeface="Times New Roman" panose="02020603050405020304" pitchFamily="18" charset="0"/>
              </a:rPr>
              <a:t>, </a:t>
            </a:r>
            <a:r>
              <a:rPr lang="ru-RU" sz="2000" dirty="0" err="1" smtClean="0">
                <a:solidFill>
                  <a:srgbClr val="FFFF00"/>
                </a:solidFill>
                <a:latin typeface="Times New Roman" panose="02020603050405020304" pitchFamily="18" charset="0"/>
                <a:cs typeface="Times New Roman" panose="02020603050405020304" pitchFamily="18" charset="0"/>
              </a:rPr>
              <a:t>Войно-Ясенецкий</a:t>
            </a:r>
            <a:r>
              <a:rPr lang="ru-RU" sz="2000" dirty="0" smtClean="0">
                <a:solidFill>
                  <a:srgbClr val="FFFF00"/>
                </a:solidFill>
                <a:latin typeface="Times New Roman" panose="02020603050405020304" pitchFamily="18" charset="0"/>
                <a:cs typeface="Times New Roman" panose="02020603050405020304" pitchFamily="18" charset="0"/>
              </a:rPr>
              <a:t>...), писать для обывателя никто не пробовал. Попробовал автор этой книжки. О себе он сообщает: Родился в Москве, а большую часть жизни прожил вне её. Родители мои и все мои родственники работали в промышленности и науке. В медицине я оказался случайно, но служил со страстью. Написав эту книжку, я пустил за кулисы несведущих в медицине не ради того, чтобы их поразить, а для того, чтобы показать, как трудно служить в медицине, и то, как ещё умеют служить. Но всё же я изменник, а посему укроюсь за псевдонимом...</a:t>
            </a:r>
            <a:endParaRPr lang="ru-RU" sz="20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58228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699542"/>
            <a:ext cx="8460432" cy="1728192"/>
          </a:xfrm>
          <a:prstGeom prst="rect">
            <a:avLst/>
          </a:prstGeom>
        </p:spPr>
        <p:txBody>
          <a:bodyPr wrap="none">
            <a:prstTxWarp prst="textDeflateBottom">
              <a:avLst/>
            </a:prstTxWarp>
            <a:spAutoFit/>
          </a:bodyPr>
          <a:lstStyle/>
          <a:p>
            <a:r>
              <a:rPr lang="ru-RU" sz="4400" b="1" dirty="0" smtClean="0">
                <a:solidFill>
                  <a:srgbClr val="FFFF00"/>
                </a:solidFill>
                <a:effectLst>
                  <a:glow rad="228600">
                    <a:schemeClr val="accent4">
                      <a:satMod val="175000"/>
                      <a:alpha val="40000"/>
                    </a:schemeClr>
                  </a:glow>
                  <a:outerShdw blurRad="60007" dist="310007" dir="7680000" sy="30000" kx="1300200" algn="ctr" rotWithShape="0">
                    <a:prstClr val="black">
                      <a:alpha val="32000"/>
                    </a:prstClr>
                  </a:outerShdw>
                </a:effectLst>
                <a:latin typeface="Times New Roman" panose="02020603050405020304" pitchFamily="18" charset="0"/>
                <a:cs typeface="Times New Roman" panose="02020603050405020304" pitchFamily="18" charset="0"/>
              </a:rPr>
              <a:t>БЛАГОДАРИМ ЗА ВНИМАНИЕ!</a:t>
            </a:r>
            <a:endParaRPr lang="ru-RU" b="1" dirty="0">
              <a:solidFill>
                <a:srgbClr val="FFFF00"/>
              </a:solidFill>
              <a:effectLst>
                <a:glow rad="228600">
                  <a:schemeClr val="accent4">
                    <a:satMod val="175000"/>
                    <a:alpha val="40000"/>
                  </a:schemeClr>
                </a:glow>
                <a:outerShdw blurRad="60007" dist="310007" dir="7680000" sy="30000" kx="1300200" algn="ctr" rotWithShape="0">
                  <a:prstClr val="black">
                    <a:alpha val="32000"/>
                  </a:prstClr>
                </a:outerShdw>
              </a:effectLst>
              <a:latin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2121" b="99697" l="4697" r="98939"/>
                    </a14:imgEffect>
                  </a14:imgLayer>
                </a14:imgProps>
              </a:ext>
              <a:ext uri="{28A0092B-C50C-407E-A947-70E740481C1C}">
                <a14:useLocalDpi xmlns:a14="http://schemas.microsoft.com/office/drawing/2010/main" val="0"/>
              </a:ext>
            </a:extLst>
          </a:blip>
          <a:srcRect/>
          <a:stretch>
            <a:fillRect/>
          </a:stretch>
        </p:blipFill>
        <p:spPr bwMode="auto">
          <a:xfrm>
            <a:off x="1043608" y="1923678"/>
            <a:ext cx="2855218" cy="28552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444" r="100000">
                        <a14:foregroundMark x1="30222" y1="42625" x2="36667" y2="42500"/>
                        <a14:foregroundMark x1="61000" y1="65625" x2="90889" y2="71375"/>
                        <a14:foregroundMark x1="58556" y1="75750" x2="89667" y2="77125"/>
                        <a14:foregroundMark x1="58333" y1="90875" x2="59667" y2="78750"/>
                        <a14:foregroundMark x1="60000" y1="89000" x2="86778" y2="85500"/>
                      </a14:backgroundRemoval>
                    </a14:imgEffect>
                  </a14:imgLayer>
                </a14:imgProps>
              </a:ext>
              <a:ext uri="{28A0092B-C50C-407E-A947-70E740481C1C}">
                <a14:useLocalDpi xmlns:a14="http://schemas.microsoft.com/office/drawing/2010/main" val="0"/>
              </a:ext>
            </a:extLst>
          </a:blip>
          <a:srcRect/>
          <a:stretch>
            <a:fillRect/>
          </a:stretch>
        </p:blipFill>
        <p:spPr bwMode="auto">
          <a:xfrm>
            <a:off x="4139952" y="2075504"/>
            <a:ext cx="3255757" cy="28940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97344139"/>
      </p:ext>
    </p:extLst>
  </p:cSld>
  <p:clrMapOvr>
    <a:masterClrMapping/>
  </p:clrMapOvr>
</p:sld>
</file>

<file path=ppt/theme/theme1.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411</TotalTime>
  <Words>1480</Words>
  <Application>Microsoft Office PowerPoint</Application>
  <PresentationFormat>Экран (16:9)</PresentationFormat>
  <Paragraphs>46</Paragraphs>
  <Slides>19</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2</vt:i4>
      </vt:variant>
      <vt:variant>
        <vt:lpstr>Заголовки слайдов</vt:lpstr>
      </vt:variant>
      <vt:variant>
        <vt:i4>19</vt:i4>
      </vt:variant>
    </vt:vector>
  </HeadingPairs>
  <TitlesOfParts>
    <vt:vector size="25" baseType="lpstr">
      <vt:lpstr>Arial</vt:lpstr>
      <vt:lpstr>Calibri</vt:lpstr>
      <vt:lpstr>Monotype Corsiva</vt:lpstr>
      <vt:lpstr>Times New Roman</vt:lpstr>
      <vt:lpstr>2_Тема Office</vt:lpstr>
      <vt:lpstr>1_Тема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Lenovo</dc:creator>
  <cp:lastModifiedBy>Пользователь Windows</cp:lastModifiedBy>
  <cp:revision>55</cp:revision>
  <dcterms:created xsi:type="dcterms:W3CDTF">2016-10-16T09:48:53Z</dcterms:created>
  <dcterms:modified xsi:type="dcterms:W3CDTF">2020-04-16T06:20:08Z</dcterms:modified>
</cp:coreProperties>
</file>