
<file path=[Content_Types].xml><?xml version="1.0" encoding="utf-8"?>
<Types xmlns="http://schemas.openxmlformats.org/package/2006/content-types">
  <Default Extension="png" ContentType="image/png"/>
  <Default Extension="jpeg" ContentType="image/jpeg"/>
  <Default Extension="xls" ContentType="application/vnd.ms-excel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62" autoAdjust="0"/>
    <p:restoredTop sz="94660"/>
  </p:normalViewPr>
  <p:slideViewPr>
    <p:cSldViewPr snapToGrid="0">
      <p:cViewPr varScale="1">
        <p:scale>
          <a:sx n="76" d="100"/>
          <a:sy n="76" d="100"/>
        </p:scale>
        <p:origin x="51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37707F73-7B30-4839-B866-F18A950A8BD8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A2C2A-437D-4553-8F0A-68A1B6CECE9A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8663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7F73-7B30-4839-B866-F18A950A8BD8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A2C2A-437D-4553-8F0A-68A1B6CECE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22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7F73-7B30-4839-B866-F18A950A8BD8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A2C2A-437D-4553-8F0A-68A1B6CECE9A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8519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7F73-7B30-4839-B866-F18A950A8BD8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A2C2A-437D-4553-8F0A-68A1B6CECE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1263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7F73-7B30-4839-B866-F18A950A8BD8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A2C2A-437D-4553-8F0A-68A1B6CECE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6451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7F73-7B30-4839-B866-F18A950A8BD8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A2C2A-437D-4553-8F0A-68A1B6CECE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2211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7F73-7B30-4839-B866-F18A950A8BD8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A2C2A-437D-4553-8F0A-68A1B6CECE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516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7F73-7B30-4839-B866-F18A950A8BD8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A2C2A-437D-4553-8F0A-68A1B6CECE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5432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7F73-7B30-4839-B866-F18A950A8BD8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A2C2A-437D-4553-8F0A-68A1B6CECE9A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8009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7F73-7B30-4839-B866-F18A950A8BD8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A2C2A-437D-4553-8F0A-68A1B6CECE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9225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7F73-7B30-4839-B866-F18A950A8BD8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A2C2A-437D-4553-8F0A-68A1B6CECE9A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9825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37707F73-7B30-4839-B866-F18A950A8BD8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99A2C2A-437D-4553-8F0A-68A1B6CECE9A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7775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xcel_Chart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xcel_Chart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xcel_Chart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0801"/>
            <a:ext cx="12192000" cy="5829301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2589213" y="355600"/>
            <a:ext cx="8915399" cy="442178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1" y="5778500"/>
            <a:ext cx="11276012" cy="107950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Проректор по воспитательной и социальной 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работе Бакулин Константин Александрович   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1692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10824972" cy="1499616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КОНЦЕПЦИЯ ВОСПИТАТЕЛЬНОЙ РАБОТЫ В НГМУ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Воспитать всесторонне развитую личность, сочетающую в себе высокое духовное богатство, научное мировоззрение, нравственную чистоту, гражданственность, патриотизм, потребность в труде, овладении ценностями мировой и отечественной культуры, историческим прошлым, </a:t>
            </a:r>
            <a:r>
              <a:rPr lang="ru-RU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умением вести здоровый образ жизни.</a:t>
            </a:r>
          </a:p>
        </p:txBody>
      </p:sp>
    </p:spTree>
    <p:extLst>
      <p:ext uri="{BB962C8B-B14F-4D97-AF65-F5344CB8AC3E}">
        <p14:creationId xmlns:p14="http://schemas.microsoft.com/office/powerpoint/2010/main" val="3589490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РЕАЛИЗАЦИЯ ПРОГРАММЫ ПОДГОТОВКИ БУДУЩЕГО ВРАЧА ЧЕРЕЗ РЕШЕНИЕ ЗАДАЧ: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56032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Формирование у студентов нравственных, духовных и культурных ценностей, позитивного отношения к будущей самостоятельной врачебной деятельности, раскрытие социальной и личностной значимости труда врача в процессе обучения;</a:t>
            </a:r>
          </a:p>
          <a:p>
            <a:pPr marL="365760" indent="-256032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Формирование условий для творческой и интеллектуальной реализации личности, расширение интеллектуального кругозора, содействие в развитии научной эрудиции, способностей, умений и мастерства;</a:t>
            </a:r>
          </a:p>
          <a:p>
            <a:pPr marL="365760" indent="-256032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Пропаганда ценностей здорового образа жизни, организация работы по профилактике правонарушений и социально-негативных явлений</a:t>
            </a:r>
          </a:p>
        </p:txBody>
      </p:sp>
    </p:spTree>
    <p:extLst>
      <p:ext uri="{BB962C8B-B14F-4D97-AF65-F5344CB8AC3E}">
        <p14:creationId xmlns:p14="http://schemas.microsoft.com/office/powerpoint/2010/main" val="2576024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10393172" cy="1499616"/>
          </a:xfrm>
        </p:spPr>
        <p:txBody>
          <a:bodyPr>
            <a:normAutofit/>
          </a:bodyPr>
          <a:lstStyle/>
          <a:p>
            <a:r>
              <a:rPr lang="ru-RU" sz="4000" dirty="0"/>
              <a:t>Концепция «Здоровым быть модно!»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56032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Концепция «Здоровым быть модно!» по оздоровлению и пропаганде здорового образа жизни в ФГБОУ ВО НГМУ Минздрава России на период 2012-2018 годы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65760" indent="-256032">
              <a:spcAft>
                <a:spcPts val="0"/>
              </a:spcAft>
              <a:buNone/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65760" indent="-256032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Раздел 1. Общая характеристика концепции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65760" indent="-256032">
              <a:spcAft>
                <a:spcPts val="0"/>
              </a:spcAft>
              <a:buNone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 Формирование здорового образа жизни населения является важнейшим разделом социальной политики государства. Результаты социологических исследований , которые периодически публикуются дают основание утверждать, что значительная часть населения России не готова нести ответственность за своё здоровье.</a:t>
            </a:r>
          </a:p>
        </p:txBody>
      </p:sp>
    </p:spTree>
    <p:extLst>
      <p:ext uri="{BB962C8B-B14F-4D97-AF65-F5344CB8AC3E}">
        <p14:creationId xmlns:p14="http://schemas.microsoft.com/office/powerpoint/2010/main" val="531738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 что такое здоровье?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790700"/>
            <a:ext cx="10634472" cy="45186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распространённым является определение, которое было принято ВОЗ в 1946 году. «</a:t>
            </a:r>
            <a:r>
              <a:rPr lang="ru-RU" alt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состояние полного физического, душевного и социального благополучия, а не только отсутствие болезней или физических дефектов».</a:t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Здоровье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представляет собой гармоничную совокупность структурно-функциональных данных организма, адекватных окружающей среде и обеспечивающих организму оптимальную жизнедеятельность, а также полноценную трудовую деятельность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Академик РАМН В.П. Казначеев (НГМУ)  дал следующее определение Здоровье - это процесс сохранения и развития биологических, физиологических, психологических функций, трудоспособности и социальной активности человека при максимальной продолжительности его активной жизни. 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1103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такое ЗОЖ?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828800"/>
            <a:ext cx="10609072" cy="4826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alt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ЗОЖ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комплексной медицинской, социальной и педагогической проблемой. </a:t>
            </a:r>
          </a:p>
          <a:p>
            <a:pPr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Здоровье является одной из множественных характеристик сущности человека в окружающей природе и социуме. </a:t>
            </a:r>
          </a:p>
          <a:p>
            <a:pPr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В соответствие с положением ВОЗ,  здоровью и здоровому образу  жизни надо учить. </a:t>
            </a:r>
          </a:p>
          <a:p>
            <a:pPr>
              <a:buNone/>
            </a:pP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alt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Здоровый образ жизни – способ жизнедеятельности, соответствующий генетически обусловленным особенностям данного человека, конкретным условиям жизни и направленный на формирование, сохранение и укрепление здоровья, на полноценное выполнение человеком его социально-биологических функций. </a:t>
            </a:r>
            <a:endParaRPr lang="ru-RU" alt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95464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Основные направления деятельности в рамках реализации Концепции «Здоровым быть модно!» и перечень основных планируемых мероприятий в НГМУ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altLang="ru-RU" sz="3200" b="1" dirty="0"/>
              <a:t>1. 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ежегодного мониторинга состояния здоровья учащихся и сотрудников университета</a:t>
            </a:r>
            <a:endParaRPr lang="ru-RU" alt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07387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762000"/>
            <a:ext cx="9720072" cy="812800"/>
          </a:xfrm>
        </p:spPr>
        <p:txBody>
          <a:bodyPr>
            <a:noAutofit/>
          </a:bodyPr>
          <a:lstStyle/>
          <a:p>
            <a:r>
              <a:rPr lang="ru-RU" altLang="ru-RU" sz="3600" dirty="0"/>
              <a:t>Регулярность медицинского контроля</a:t>
            </a:r>
            <a:endParaRPr lang="ru-RU" sz="3200" dirty="0"/>
          </a:p>
        </p:txBody>
      </p:sp>
      <p:graphicFrame>
        <p:nvGraphicFramePr>
          <p:cNvPr id="4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4003009"/>
              </p:ext>
            </p:extLst>
          </p:nvPr>
        </p:nvGraphicFramePr>
        <p:xfrm>
          <a:off x="1516315" y="1790700"/>
          <a:ext cx="7907085" cy="520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Chart" r:id="rId3" imgW="8547333" imgH="6011177" progId="Excel.Chart.8">
                  <p:embed/>
                </p:oleObj>
              </mc:Choice>
              <mc:Fallback>
                <p:oleObj name="Chart" r:id="rId3" imgW="8547333" imgH="6011177" progId="Excel.Chart.8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16315" y="1790700"/>
                        <a:ext cx="7907085" cy="520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902200" y="1917700"/>
            <a:ext cx="1155700" cy="3048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08914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10266172" cy="1499616"/>
          </a:xfrm>
        </p:spPr>
        <p:txBody>
          <a:bodyPr>
            <a:noAutofit/>
          </a:bodyPr>
          <a:lstStyle/>
          <a:p>
            <a:r>
              <a:rPr lang="ru-RU" sz="3600" dirty="0"/>
              <a:t>Динамика распределения обучающихся по группам здоровья за последние 2 года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6153684"/>
              </p:ext>
            </p:extLst>
          </p:nvPr>
        </p:nvGraphicFramePr>
        <p:xfrm>
          <a:off x="2231654" y="1955800"/>
          <a:ext cx="8588746" cy="477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Chart" r:id="rId3" imgW="8236410" imgH="4535817" progId="Excel.Chart.8">
                  <p:embed/>
                </p:oleObj>
              </mc:Choice>
              <mc:Fallback>
                <p:oleObj name="Chart" r:id="rId3" imgW="8236410" imgH="4535817" progId="Excel.Chart.8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31654" y="1955800"/>
                        <a:ext cx="8588746" cy="4775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1746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10431272" cy="1499616"/>
          </a:xfrm>
        </p:spPr>
        <p:txBody>
          <a:bodyPr>
            <a:noAutofit/>
          </a:bodyPr>
          <a:lstStyle/>
          <a:p>
            <a:r>
              <a:rPr lang="ru-RU" sz="3600" dirty="0"/>
              <a:t>Динамика распределения обучающихся по группам здоровья за последние 2 года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7959746"/>
              </p:ext>
            </p:extLst>
          </p:nvPr>
        </p:nvGraphicFramePr>
        <p:xfrm>
          <a:off x="1501774" y="1866900"/>
          <a:ext cx="8620126" cy="482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Chart" r:id="rId3" imgW="8305955" imgH="4514957" progId="Excel.Chart.8">
                  <p:embed/>
                </p:oleObj>
              </mc:Choice>
              <mc:Fallback>
                <p:oleObj name="Chart" r:id="rId3" imgW="8305955" imgH="4514957" progId="Excel.Chart.8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1774" y="1866900"/>
                        <a:ext cx="8620126" cy="482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043459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1206499"/>
            <a:ext cx="10926572" cy="749935"/>
          </a:xfrm>
        </p:spPr>
        <p:txBody>
          <a:bodyPr>
            <a:normAutofit fontScale="90000"/>
          </a:bodyPr>
          <a:lstStyle/>
          <a:p>
            <a:r>
              <a:rPr lang="ru-RU" sz="4000" dirty="0"/>
              <a:t>2. Спортивно-оздоровительные мероприятия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739900"/>
            <a:ext cx="9720073" cy="4569460"/>
          </a:xfrm>
        </p:spPr>
        <p:txBody>
          <a:bodyPr/>
          <a:lstStyle/>
          <a:p>
            <a:r>
              <a:rPr lang="ru-RU" altLang="ru-RU" sz="2400" dirty="0"/>
              <a:t>Участие спортсменов и преподавателей НГМУ во Всероссийском Кроссе нации (биатлонный комплекс г. Новосибирска, третье место среди вузов г. </a:t>
            </a:r>
            <a:r>
              <a:rPr lang="ru-RU" altLang="ru-RU" sz="2400" dirty="0" smtClean="0"/>
              <a:t>Новосибирска,2016-2018г</a:t>
            </a:r>
            <a:r>
              <a:rPr lang="ru-RU" altLang="ru-RU" dirty="0" smtClean="0"/>
              <a:t>). </a:t>
            </a:r>
          </a:p>
          <a:p>
            <a:endParaRPr lang="ru-RU" altLang="ru-RU" dirty="0"/>
          </a:p>
        </p:txBody>
      </p:sp>
      <p:pic>
        <p:nvPicPr>
          <p:cNvPr id="4" name="Picture 2" descr="D:\рабочего стола\Потеряевой\Спорт, волонтёры\DSC022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738" y="2882900"/>
            <a:ext cx="6723062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51633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853184"/>
          </a:xfrm>
        </p:spPr>
        <p:txBody>
          <a:bodyPr>
            <a:normAutofit fontScale="90000"/>
          </a:bodyPr>
          <a:lstStyle/>
          <a:p>
            <a:r>
              <a:rPr lang="ru-RU" sz="4000" dirty="0">
                <a:solidFill>
                  <a:schemeClr val="tx1"/>
                </a:solidFill>
              </a:rPr>
              <a:t>Участие сборных команд НГМУ в Кубке ВУЗов области и первенстве города по 11 видам спорта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Picture 2" descr="D:\рабочего стола\Потеряевой\Спорт, волонтёры\DSC0220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951822"/>
            <a:ext cx="6438899" cy="4827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97362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solidFill>
                  <a:srgbClr val="7030A0"/>
                </a:solidFill>
              </a:rPr>
              <a:t>Чемпионат России среди вузов по плаванию.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50000" y="1549400"/>
            <a:ext cx="4546600" cy="5156200"/>
          </a:xfrm>
        </p:spPr>
        <p:txBody>
          <a:bodyPr>
            <a:normAutofit fontScale="92500"/>
          </a:bodyPr>
          <a:lstStyle/>
          <a:p>
            <a:r>
              <a:rPr lang="ru-RU" sz="35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Поздравляем с победой </a:t>
            </a:r>
            <a:r>
              <a:rPr lang="ru-RU" sz="3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 Чемпионате России среди медицинских </a:t>
            </a:r>
            <a:r>
              <a:rPr lang="ru-RU" sz="35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ВУЗов сборную команду НГМУ по плаванию и </a:t>
            </a:r>
            <a:r>
              <a:rPr lang="ru-RU" sz="35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тренера Даниленко Надежду Алексеевну!</a:t>
            </a:r>
            <a: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Желаем новых спортивных побед!</a:t>
            </a:r>
            <a:endParaRPr lang="ru-RU" sz="3000" dirty="0"/>
          </a:p>
          <a:p>
            <a:endParaRPr lang="ru-RU" dirty="0"/>
          </a:p>
        </p:txBody>
      </p:sp>
      <p:pic>
        <p:nvPicPr>
          <p:cNvPr id="5" name="Picture 4" descr="Z:\Кафедра физвоспитания\МАША\P10201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788" y="1704975"/>
            <a:ext cx="3571875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89731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>
                <a:solidFill>
                  <a:srgbClr val="7030A0"/>
                </a:solidFill>
              </a:rPr>
              <a:t>3. Духовно-нравственное и патриотическое воспитание   учащихся</a:t>
            </a:r>
          </a:p>
        </p:txBody>
      </p:sp>
      <p:pic>
        <p:nvPicPr>
          <p:cNvPr id="4" name="Picture 4" descr="D:\рабочего стола\Потеряевой\IMG_858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16200" y="1855718"/>
            <a:ext cx="6654799" cy="4972249"/>
          </a:xfrm>
          <a:noFill/>
        </p:spPr>
      </p:pic>
    </p:spTree>
    <p:extLst>
      <p:ext uri="{BB962C8B-B14F-4D97-AF65-F5344CB8AC3E}">
        <p14:creationId xmlns:p14="http://schemas.microsoft.com/office/powerpoint/2010/main" val="24978117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7300" dirty="0">
                <a:solidFill>
                  <a:srgbClr val="7030A0"/>
                </a:solidFill>
              </a:rPr>
              <a:t> </a:t>
            </a:r>
            <a:r>
              <a:rPr lang="ru-RU" sz="3600" dirty="0">
                <a:solidFill>
                  <a:srgbClr val="7030A0"/>
                </a:solidFill>
              </a:rPr>
              <a:t>В</a:t>
            </a:r>
            <a:r>
              <a:rPr lang="ru-RU" sz="4000" dirty="0">
                <a:solidFill>
                  <a:srgbClr val="7030A0"/>
                </a:solidFill>
              </a:rPr>
              <a:t> </a:t>
            </a:r>
            <a:r>
              <a:rPr lang="ru-RU" sz="3100" dirty="0">
                <a:solidFill>
                  <a:srgbClr val="7030A0"/>
                </a:solidFill>
              </a:rPr>
              <a:t>День защитника  Отечества,23 февраля 2018 г. Ректор НГМУ И.О. Маринкин поздравил с праздником на торжественном вечере выпускников НГМИ, участников   Афганской войны и военных конфликтов  в </a:t>
            </a:r>
            <a:r>
              <a:rPr lang="ru-RU" sz="3100" dirty="0" smtClean="0">
                <a:solidFill>
                  <a:srgbClr val="7030A0"/>
                </a:solidFill>
              </a:rPr>
              <a:t>Чечне</a:t>
            </a:r>
            <a:r>
              <a:rPr lang="ru-RU" sz="3100" dirty="0" smtClean="0"/>
              <a:t>.</a:t>
            </a:r>
            <a:endParaRPr lang="ru-RU" sz="3100" dirty="0"/>
          </a:p>
        </p:txBody>
      </p:sp>
      <p:pic>
        <p:nvPicPr>
          <p:cNvPr id="4" name="Picture 3" descr="C:\Documents and Settings\user\Рабочий стол\DSC0298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02347" y="2425700"/>
            <a:ext cx="5827353" cy="4370515"/>
          </a:xfrm>
          <a:noFill/>
        </p:spPr>
      </p:pic>
    </p:spTree>
    <p:extLst>
      <p:ext uri="{BB962C8B-B14F-4D97-AF65-F5344CB8AC3E}">
        <p14:creationId xmlns:p14="http://schemas.microsoft.com/office/powerpoint/2010/main" val="39902686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10964672" cy="1499616"/>
          </a:xfrm>
        </p:spPr>
        <p:txBody>
          <a:bodyPr>
            <a:normAutofit fontScale="90000"/>
          </a:bodyPr>
          <a:lstStyle/>
          <a:p>
            <a:r>
              <a:rPr lang="ru-RU" altLang="ru-RU" sz="5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1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Празднование в НГМУ70-летия Победы советского народа в Великой Отечественной Войне. На первом ряду ветераны В,О.В., доц. Р.С. </a:t>
            </a:r>
            <a:r>
              <a:rPr lang="ru-RU" altLang="ru-RU" sz="31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Базаркина</a:t>
            </a:r>
            <a:r>
              <a:rPr lang="ru-RU" altLang="ru-RU" sz="31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В.В. Клепикова. Л.Н. </a:t>
            </a:r>
            <a:r>
              <a:rPr lang="ru-RU" altLang="ru-RU" sz="31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Изнаирский</a:t>
            </a:r>
            <a:r>
              <a:rPr lang="ru-RU" altLang="ru-RU" sz="31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700" dirty="0"/>
          </a:p>
        </p:txBody>
      </p:sp>
      <p:pic>
        <p:nvPicPr>
          <p:cNvPr id="4" name="Picture 2" descr="D:\рабочего стола\(Патриотизм)\IMG_101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23996" y="2302308"/>
            <a:ext cx="6008904" cy="4506678"/>
          </a:xfrm>
          <a:noFill/>
        </p:spPr>
      </p:pic>
    </p:spTree>
    <p:extLst>
      <p:ext uri="{BB962C8B-B14F-4D97-AF65-F5344CB8AC3E}">
        <p14:creationId xmlns:p14="http://schemas.microsoft.com/office/powerpoint/2010/main" val="33778912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10101072" cy="1499616"/>
          </a:xfrm>
        </p:spPr>
        <p:txBody>
          <a:bodyPr>
            <a:normAutofit fontScale="90000"/>
          </a:bodyPr>
          <a:lstStyle/>
          <a:p>
            <a:r>
              <a:rPr lang="ru-RU" sz="31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Вахта Памяти на </a:t>
            </a:r>
            <a:r>
              <a:rPr lang="ru-RU" sz="3100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Заельцовском</a:t>
            </a:r>
            <a:r>
              <a:rPr lang="ru-RU" sz="31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кладбище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Студенты возлагают цветы к памятнику академику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В.ММышу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Picture 5" descr="C:\Documents and Settings\user\Рабочий стол\,2018 фотозож\DSC0256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87708" y="1905000"/>
            <a:ext cx="8602133" cy="4838700"/>
          </a:xfrm>
          <a:noFill/>
        </p:spPr>
      </p:pic>
    </p:spTree>
    <p:extLst>
      <p:ext uri="{BB962C8B-B14F-4D97-AF65-F5344CB8AC3E}">
        <p14:creationId xmlns:p14="http://schemas.microsoft.com/office/powerpoint/2010/main" val="16300253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10888472" cy="1499616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rgbClr val="7030A0"/>
                </a:solidFill>
              </a:rPr>
              <a:t>Осенняя Вахта памяти (2017)</a:t>
            </a:r>
            <a:r>
              <a:rPr lang="ru-RU" sz="6000" dirty="0"/>
              <a:t/>
            </a:r>
            <a:br>
              <a:rPr lang="ru-RU" sz="6000" dirty="0"/>
            </a:br>
            <a:r>
              <a:rPr lang="ru-RU" sz="2800" dirty="0"/>
              <a:t>    </a:t>
            </a:r>
            <a:r>
              <a:rPr lang="ru-RU" sz="2800" dirty="0">
                <a:solidFill>
                  <a:srgbClr val="7030A0"/>
                </a:solidFill>
              </a:rPr>
              <a:t>Студенты возлагают цветы у памятника ректору НГМИ заслуженному деятелю науки , проф. , ректору Г.Д. Залесскому</a:t>
            </a:r>
            <a:r>
              <a:rPr lang="ru-RU" sz="2800" dirty="0"/>
              <a:t>.</a:t>
            </a:r>
            <a:endParaRPr lang="ru-RU" sz="2400" dirty="0"/>
          </a:p>
        </p:txBody>
      </p:sp>
      <p:pic>
        <p:nvPicPr>
          <p:cNvPr id="4" name="Picture 3" descr="C:\Documents and Settings\user\Рабочий стол\,2018 фотозож\DSC0272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17813" y="2084832"/>
            <a:ext cx="8327587" cy="4684268"/>
          </a:xfrm>
          <a:noFill/>
        </p:spPr>
      </p:pic>
    </p:spTree>
    <p:extLst>
      <p:ext uri="{BB962C8B-B14F-4D97-AF65-F5344CB8AC3E}">
        <p14:creationId xmlns:p14="http://schemas.microsoft.com/office/powerpoint/2010/main" val="3988362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10888472" cy="1499616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7030A0"/>
                </a:solidFill>
              </a:rPr>
              <a:t>4.    Мероприятия по формированию здорового образа жизни и отказу от вредных привычек. 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Всемирный День отказа от курения.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«Меняем сигарету на конфету»</a:t>
            </a:r>
            <a:endParaRPr lang="ru-RU" sz="2800" dirty="0"/>
          </a:p>
        </p:txBody>
      </p:sp>
      <p:pic>
        <p:nvPicPr>
          <p:cNvPr id="4" name="Picture 5" descr="C:\Documents and Settings\user\Рабочий стол\,2018 фотозож\DSC0279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13128" y="2084832"/>
            <a:ext cx="8282432" cy="4658868"/>
          </a:xfrm>
          <a:noFill/>
        </p:spPr>
      </p:pic>
    </p:spTree>
    <p:extLst>
      <p:ext uri="{BB962C8B-B14F-4D97-AF65-F5344CB8AC3E}">
        <p14:creationId xmlns:p14="http://schemas.microsoft.com/office/powerpoint/2010/main" val="220574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11167872" cy="1499616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7030A0"/>
                </a:solidFill>
              </a:rPr>
              <a:t>5 . Агитационно-пропагандистская работа. Пропаганда здорового образа жизни среди населения  г. Новосибирска и НСО.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930400"/>
            <a:ext cx="9720073" cy="4378960"/>
          </a:xfrm>
        </p:spPr>
        <p:txBody>
          <a:bodyPr/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lang="ru-RU" altLang="ru-RU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Всемирный День здоровья. МОО «Трезвый город», НГМУ. Первомайский сквер</a:t>
            </a:r>
            <a:endParaRPr lang="ru-RU" altLang="ru-RU" sz="2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D:\рабочего стола\Потеряевой\новый зож\9fiWtV-u7O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76474" y="2505710"/>
            <a:ext cx="6207125" cy="41631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9726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10939272" cy="1499616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6. Новые методические подходы к реализации Концепции «Здоровым быть модно»</a:t>
            </a:r>
            <a:br>
              <a:rPr lang="ru-RU" sz="2800" dirty="0">
                <a:solidFill>
                  <a:srgbClr val="C00000"/>
                </a:solidFill>
              </a:rPr>
            </a:br>
            <a:r>
              <a:rPr lang="ru-RU" sz="2800" dirty="0">
                <a:solidFill>
                  <a:srgbClr val="C00000"/>
                </a:solidFill>
              </a:rPr>
              <a:t>Проведение ежегодной региональной конференции в НГМУ по ЗОЖ</a:t>
            </a:r>
            <a:endParaRPr lang="ru-RU" sz="2800" dirty="0"/>
          </a:p>
        </p:txBody>
      </p:sp>
      <p:pic>
        <p:nvPicPr>
          <p:cNvPr id="4" name="Picture 5" descr="F:\Для Потеряеавой\DSC0085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94631" y="2084832"/>
            <a:ext cx="7342519" cy="4630293"/>
          </a:xfrm>
          <a:noFill/>
        </p:spPr>
      </p:pic>
    </p:spTree>
    <p:extLst>
      <p:ext uri="{BB962C8B-B14F-4D97-AF65-F5344CB8AC3E}">
        <p14:creationId xmlns:p14="http://schemas.microsoft.com/office/powerpoint/2010/main" val="74348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F:\Для Потеряеавой\DSC0214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24128" y="-1"/>
            <a:ext cx="9874511" cy="6858001"/>
          </a:xfrm>
          <a:noFill/>
        </p:spPr>
      </p:pic>
    </p:spTree>
    <p:extLst>
      <p:ext uri="{BB962C8B-B14F-4D97-AF65-F5344CB8AC3E}">
        <p14:creationId xmlns:p14="http://schemas.microsoft.com/office/powerpoint/2010/main" val="216294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6300" y="509016"/>
            <a:ext cx="10985500" cy="1662684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7030A0"/>
                </a:solidFill>
              </a:rPr>
              <a:t>городские </a:t>
            </a:r>
            <a:r>
              <a:rPr lang="ru-RU" sz="3600" dirty="0">
                <a:solidFill>
                  <a:srgbClr val="7030A0"/>
                </a:solidFill>
              </a:rPr>
              <a:t>соревнования по оказанию первой помощи среди школ и лицеев в </a:t>
            </a:r>
            <a:r>
              <a:rPr lang="ru-RU" sz="3600" dirty="0" smtClean="0">
                <a:solidFill>
                  <a:srgbClr val="7030A0"/>
                </a:solidFill>
              </a:rPr>
              <a:t>СОШ№23,2017г</a:t>
            </a:r>
            <a:endParaRPr lang="ru-RU" sz="3600" dirty="0"/>
          </a:p>
        </p:txBody>
      </p:sp>
      <p:pic>
        <p:nvPicPr>
          <p:cNvPr id="4" name="Picture 2" descr="C:\Documents and Settings\user\Рабочий стол\,2018 фотозож\DSC0293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41613" y="2032000"/>
            <a:ext cx="8397787" cy="4723755"/>
          </a:xfrm>
          <a:noFill/>
        </p:spPr>
      </p:pic>
    </p:spTree>
    <p:extLst>
      <p:ext uri="{BB962C8B-B14F-4D97-AF65-F5344CB8AC3E}">
        <p14:creationId xmlns:p14="http://schemas.microsoft.com/office/powerpoint/2010/main" val="2823275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024128" y="241300"/>
            <a:ext cx="9720072" cy="34391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749300"/>
            <a:ext cx="9720073" cy="5560060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9.      Поддержка общественных инициатив, волонтёрского движения  по формированию и пропаганде здорового     образа жизни среди студентов и преподавателей</a:t>
            </a:r>
            <a:br>
              <a:rPr lang="ru-RU" sz="2800" dirty="0">
                <a:solidFill>
                  <a:srgbClr val="FF0000"/>
                </a:solidFill>
              </a:rPr>
            </a:br>
            <a:r>
              <a:rPr lang="ru-RU" sz="2800" dirty="0">
                <a:solidFill>
                  <a:srgbClr val="FF0000"/>
                </a:solidFill>
              </a:rPr>
              <a:t/>
            </a:r>
            <a:br>
              <a:rPr lang="ru-RU" sz="2800" dirty="0">
                <a:solidFill>
                  <a:srgbClr val="FF0000"/>
                </a:solidFill>
              </a:rPr>
            </a:br>
            <a:r>
              <a:rPr lang="ru-RU" sz="2800" dirty="0">
                <a:solidFill>
                  <a:srgbClr val="FF0000"/>
                </a:solidFill>
              </a:rPr>
              <a:t>-Работа студенческого спортивного клуба НГМУ «Пульс»</a:t>
            </a:r>
            <a:br>
              <a:rPr lang="ru-RU" sz="2800" dirty="0">
                <a:solidFill>
                  <a:srgbClr val="FF0000"/>
                </a:solidFill>
              </a:rPr>
            </a:br>
            <a:r>
              <a:rPr lang="ru-RU" sz="2800" dirty="0">
                <a:solidFill>
                  <a:srgbClr val="FF0000"/>
                </a:solidFill>
              </a:rPr>
              <a:t/>
            </a:r>
            <a:br>
              <a:rPr lang="ru-RU" sz="2800" dirty="0">
                <a:solidFill>
                  <a:srgbClr val="FF0000"/>
                </a:solidFill>
              </a:rPr>
            </a:br>
            <a:r>
              <a:rPr lang="ru-RU" sz="2800" dirty="0">
                <a:solidFill>
                  <a:srgbClr val="FF0000"/>
                </a:solidFill>
              </a:rPr>
              <a:t/>
            </a:r>
            <a:br>
              <a:rPr lang="ru-RU" sz="2800" dirty="0">
                <a:solidFill>
                  <a:srgbClr val="FF0000"/>
                </a:solidFill>
              </a:rPr>
            </a:br>
            <a:r>
              <a:rPr lang="ru-RU" sz="2800" dirty="0">
                <a:solidFill>
                  <a:srgbClr val="FF0000"/>
                </a:solidFill>
              </a:rPr>
              <a:t>- Развитие волонтерского движения НГМУ «Волонтеры-медики»</a:t>
            </a:r>
            <a:br>
              <a:rPr lang="ru-RU" sz="2800" dirty="0">
                <a:solidFill>
                  <a:srgbClr val="FF0000"/>
                </a:solidFill>
              </a:rPr>
            </a:br>
            <a:r>
              <a:rPr lang="ru-RU" sz="2800" dirty="0">
                <a:solidFill>
                  <a:srgbClr val="FF0000"/>
                </a:solidFill>
              </a:rPr>
              <a:t/>
            </a:r>
            <a:br>
              <a:rPr lang="ru-RU" sz="2800" dirty="0">
                <a:solidFill>
                  <a:srgbClr val="FF0000"/>
                </a:solidFill>
              </a:rPr>
            </a:br>
            <a:r>
              <a:rPr lang="ru-RU" sz="2800" dirty="0">
                <a:solidFill>
                  <a:srgbClr val="FF0000"/>
                </a:solidFill>
              </a:rPr>
              <a:t>-Штаб студенческих отрядов НГМУ Российских студенческих отрядов</a:t>
            </a:r>
          </a:p>
        </p:txBody>
      </p:sp>
    </p:spTree>
    <p:extLst>
      <p:ext uri="{BB962C8B-B14F-4D97-AF65-F5344CB8AC3E}">
        <p14:creationId xmlns:p14="http://schemas.microsoft.com/office/powerpoint/2010/main" val="3009082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Спортивный клуб НГМУ «Пульс»</a:t>
            </a:r>
          </a:p>
        </p:txBody>
      </p:sp>
      <p:pic>
        <p:nvPicPr>
          <p:cNvPr id="4098" name="Picture 2" descr="https://pp.userapi.com/c849324/v849324463/c91ce/k4YAVJowXn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901" y="1555494"/>
            <a:ext cx="7340600" cy="5253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993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11028172" cy="1499616"/>
          </a:xfrm>
        </p:spPr>
        <p:txBody>
          <a:bodyPr>
            <a:normAutofit/>
          </a:bodyPr>
          <a:lstStyle/>
          <a:p>
            <a:r>
              <a:rPr lang="ru-RU" sz="3600" dirty="0"/>
              <a:t>Участие волонтеров –медиков в охране общественного порядка </a:t>
            </a:r>
            <a:r>
              <a:rPr lang="ru-RU" sz="3600" dirty="0" err="1"/>
              <a:t>г.Новосибирска</a:t>
            </a:r>
            <a:endParaRPr lang="ru-RU" sz="3600" dirty="0"/>
          </a:p>
        </p:txBody>
      </p:sp>
      <p:pic>
        <p:nvPicPr>
          <p:cNvPr id="4" name="Picture 2" descr="F:\Для Потеряеавой\DSC0217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51106" y="1709226"/>
            <a:ext cx="7504094" cy="5053280"/>
          </a:xfrm>
          <a:noFill/>
        </p:spPr>
      </p:pic>
    </p:spTree>
    <p:extLst>
      <p:ext uri="{BB962C8B-B14F-4D97-AF65-F5344CB8AC3E}">
        <p14:creationId xmlns:p14="http://schemas.microsoft.com/office/powerpoint/2010/main" val="398962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Штаб СО НГМУ на Всероссийском съезде студенческих отрядов </a:t>
            </a:r>
            <a:r>
              <a:rPr lang="ru-RU" sz="3600" dirty="0" err="1"/>
              <a:t>г.Новосибирск</a:t>
            </a:r>
            <a:endParaRPr lang="ru-RU" sz="3600" dirty="0"/>
          </a:p>
        </p:txBody>
      </p:sp>
      <p:pic>
        <p:nvPicPr>
          <p:cNvPr id="4" name="Picture 2" descr="F:\Потеряевой\новый зож\AfX_g8etAIQ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20900" y="1772426"/>
            <a:ext cx="7556500" cy="5029796"/>
          </a:xfrm>
          <a:noFill/>
        </p:spPr>
      </p:pic>
    </p:spTree>
    <p:extLst>
      <p:ext uri="{BB962C8B-B14F-4D97-AF65-F5344CB8AC3E}">
        <p14:creationId xmlns:p14="http://schemas.microsoft.com/office/powerpoint/2010/main" val="114953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11053572" cy="1499616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002060"/>
                </a:solidFill>
              </a:rPr>
              <a:t>Начальник штаба СО НГМУ Юлия Александрова награждена Почётной грамотой ВРИО Губернатором НСО А.Г. Травниковым, 2017г.</a:t>
            </a:r>
            <a:endParaRPr lang="ru-RU" sz="3600" dirty="0"/>
          </a:p>
        </p:txBody>
      </p:sp>
      <p:pic>
        <p:nvPicPr>
          <p:cNvPr id="4" name="Picture 3" descr="C:\Documents and Settings\user\Рабочий стол\ССО в НГМУ\vJuQAE5aiRw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92425" y="2084832"/>
            <a:ext cx="6911975" cy="4607984"/>
          </a:xfrm>
          <a:noFill/>
        </p:spPr>
      </p:pic>
    </p:spTree>
    <p:extLst>
      <p:ext uri="{BB962C8B-B14F-4D97-AF65-F5344CB8AC3E}">
        <p14:creationId xmlns:p14="http://schemas.microsoft.com/office/powerpoint/2010/main" val="668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Font typeface="Wingdings 3" panose="05040102010807070707" pitchFamily="18" charset="2"/>
              <a:buNone/>
            </a:pPr>
            <a:r>
              <a:rPr lang="ru-RU" altLang="ru-RU" sz="6600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45030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62</TotalTime>
  <Words>623</Words>
  <Application>Microsoft Office PowerPoint</Application>
  <PresentationFormat>Широкоэкранный</PresentationFormat>
  <Paragraphs>50</Paragraphs>
  <Slides>29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9" baseType="lpstr">
      <vt:lpstr>Arial</vt:lpstr>
      <vt:lpstr>Calibri</vt:lpstr>
      <vt:lpstr>Comic Sans MS</vt:lpstr>
      <vt:lpstr>Times New Roman</vt:lpstr>
      <vt:lpstr>Tw Cen MT</vt:lpstr>
      <vt:lpstr>Tw Cen MT Condensed</vt:lpstr>
      <vt:lpstr>Wingdings</vt:lpstr>
      <vt:lpstr>Wingdings 3</vt:lpstr>
      <vt:lpstr>Интеграл</vt:lpstr>
      <vt:lpstr>Microsoft Excel Chart</vt:lpstr>
      <vt:lpstr>Презентация PowerPoint</vt:lpstr>
      <vt:lpstr>КОНЦЕПЦИЯ ВОСПИТАТЕЛЬНОЙ РАБОТЫ В НГМУ</vt:lpstr>
      <vt:lpstr>РЕАЛИЗАЦИЯ ПРОГРАММЫ ПОДГОТОВКИ БУДУЩЕГО ВРАЧА ЧЕРЕЗ РЕШЕНИЕ ЗАДАЧ:</vt:lpstr>
      <vt:lpstr>Концепция «Здоровым быть модно!»</vt:lpstr>
      <vt:lpstr>А что такое здоровье?</vt:lpstr>
      <vt:lpstr>Что такое ЗОЖ?</vt:lpstr>
      <vt:lpstr>Основные направления деятельности в рамках реализации Концепции «Здоровым быть модно!» и перечень основных планируемых мероприятий в НГМУ</vt:lpstr>
      <vt:lpstr>Регулярность медицинского контроля</vt:lpstr>
      <vt:lpstr>Динамика распределения обучающихся по группам здоровья за последние 2 года</vt:lpstr>
      <vt:lpstr>Динамика распределения обучающихся по группам здоровья за последние 2 года</vt:lpstr>
      <vt:lpstr>2. Спортивно-оздоровительные мероприятия </vt:lpstr>
      <vt:lpstr>Участие сборных команд НГМУ в Кубке ВУЗов области и первенстве города по 11 видам спорта </vt:lpstr>
      <vt:lpstr>Чемпионат России среди вузов по плаванию.</vt:lpstr>
      <vt:lpstr>3. Духовно-нравственное и патриотическое воспитание   учащихся</vt:lpstr>
      <vt:lpstr> В День защитника  Отечества,23 февраля 2018 г. Ректор НГМУ И.О. Маринкин поздравил с праздником на торжественном вечере выпускников НГМИ, участников   Афганской войны и военных конфликтов  в Чечне.</vt:lpstr>
      <vt:lpstr> Празднование в НГМУ70-летия Победы советского народа в Великой Отечественной Войне. На первом ряду ветераны В,О.В., доц. Р.С. Базаркина, В.В. Клепикова. Л.Н. Изнаирский.</vt:lpstr>
      <vt:lpstr>Вахта Памяти на Заельцовском кладбище Студенты возлагают цветы к памятнику академику В.ММышу </vt:lpstr>
      <vt:lpstr>Осенняя Вахта памяти (2017)     Студенты возлагают цветы у памятника ректору НГМИ заслуженному деятелю науки , проф. , ректору Г.Д. Залесскому.</vt:lpstr>
      <vt:lpstr>4.    Мероприятия по формированию здорового образа жизни и отказу от вредных привычек.  Всемирный День отказа от курения. «Меняем сигарету на конфету»</vt:lpstr>
      <vt:lpstr>5 . Агитационно-пропагандистская работа. Пропаганда здорового образа жизни среди населения  г. Новосибирска и НСО.</vt:lpstr>
      <vt:lpstr>6. Новые методические подходы к реализации Концепции «Здоровым быть модно» Проведение ежегодной региональной конференции в НГМУ по ЗОЖ</vt:lpstr>
      <vt:lpstr>Презентация PowerPoint</vt:lpstr>
      <vt:lpstr>городские соревнования по оказанию первой помощи среди школ и лицеев в СОШ№23,2017г</vt:lpstr>
      <vt:lpstr>Презентация PowerPoint</vt:lpstr>
      <vt:lpstr>Спортивный клуб НГМУ «Пульс»</vt:lpstr>
      <vt:lpstr>Участие волонтеров –медиков в охране общественного порядка г.Новосибирска</vt:lpstr>
      <vt:lpstr>Штаб СО НГМУ на Всероссийском съезде студенческих отрядов г.Новосибирск</vt:lpstr>
      <vt:lpstr>Начальник штаба СО НГМУ Юлия Александрова награждена Почётной грамотой ВРИО Губернатором НСО А.Г. Травниковым, 2017г.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Алия Шаймерден</dc:creator>
  <cp:lastModifiedBy>Алия Шаймерден</cp:lastModifiedBy>
  <cp:revision>27</cp:revision>
  <dcterms:created xsi:type="dcterms:W3CDTF">2019-02-25T11:09:34Z</dcterms:created>
  <dcterms:modified xsi:type="dcterms:W3CDTF">2019-02-25T12:12:03Z</dcterms:modified>
</cp:coreProperties>
</file>