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7"/>
  </p:notesMasterIdLst>
  <p:handoutMasterIdLst>
    <p:handoutMasterId r:id="rId48"/>
  </p:handoutMasterIdLst>
  <p:sldIdLst>
    <p:sldId id="272" r:id="rId2"/>
    <p:sldId id="273" r:id="rId3"/>
    <p:sldId id="279" r:id="rId4"/>
    <p:sldId id="280" r:id="rId5"/>
    <p:sldId id="283" r:id="rId6"/>
    <p:sldId id="284" r:id="rId7"/>
    <p:sldId id="320" r:id="rId8"/>
    <p:sldId id="286" r:id="rId9"/>
    <p:sldId id="287" r:id="rId10"/>
    <p:sldId id="323" r:id="rId11"/>
    <p:sldId id="321" r:id="rId12"/>
    <p:sldId id="288" r:id="rId13"/>
    <p:sldId id="289" r:id="rId14"/>
    <p:sldId id="292" r:id="rId15"/>
    <p:sldId id="293" r:id="rId16"/>
    <p:sldId id="294" r:id="rId17"/>
    <p:sldId id="295" r:id="rId18"/>
    <p:sldId id="296" r:id="rId19"/>
    <p:sldId id="297" r:id="rId20"/>
    <p:sldId id="298" r:id="rId21"/>
    <p:sldId id="299" r:id="rId22"/>
    <p:sldId id="322" r:id="rId23"/>
    <p:sldId id="325" r:id="rId24"/>
    <p:sldId id="300" r:id="rId25"/>
    <p:sldId id="324" r:id="rId26"/>
    <p:sldId id="301" r:id="rId27"/>
    <p:sldId id="302" r:id="rId28"/>
    <p:sldId id="303" r:id="rId29"/>
    <p:sldId id="304" r:id="rId30"/>
    <p:sldId id="305" r:id="rId31"/>
    <p:sldId id="306" r:id="rId32"/>
    <p:sldId id="307" r:id="rId33"/>
    <p:sldId id="308" r:id="rId34"/>
    <p:sldId id="309" r:id="rId35"/>
    <p:sldId id="310" r:id="rId36"/>
    <p:sldId id="311" r:id="rId37"/>
    <p:sldId id="312" r:id="rId38"/>
    <p:sldId id="313" r:id="rId39"/>
    <p:sldId id="314" r:id="rId40"/>
    <p:sldId id="315" r:id="rId41"/>
    <p:sldId id="317" r:id="rId42"/>
    <p:sldId id="316" r:id="rId43"/>
    <p:sldId id="327" r:id="rId44"/>
    <p:sldId id="326" r:id="rId45"/>
    <p:sldId id="281" r:id="rId46"/>
  </p:sldIdLst>
  <p:sldSz cx="12192000" cy="6858000"/>
  <p:notesSz cx="6858000" cy="9144000"/>
  <p:custDataLst>
    <p:tags r:id="rId49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DBED569-4797-4DF1-A0F4-6AAB3CD982D8}" styleName="Светлый стиль 3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24" autoAdjust="0"/>
    <p:restoredTop sz="94663" autoAdjust="0"/>
  </p:normalViewPr>
  <p:slideViewPr>
    <p:cSldViewPr snapToGrid="0">
      <p:cViewPr varScale="1">
        <p:scale>
          <a:sx n="109" d="100"/>
          <a:sy n="109" d="100"/>
        </p:scale>
        <p:origin x="654" y="10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-378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37F03C-B1E8-46C5-8595-8F99007DA0BB}" type="datetimeFigureOut">
              <a:rPr lang="ru-RU" smtClean="0"/>
              <a:t>31.01.2026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8B57A0-1014-4808-AC9E-41E2EB9AC1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67833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72B111-C75F-47AF-99D7-D5C37C8CCE78}" type="datetimeFigureOut">
              <a:rPr lang="ru-RU" smtClean="0"/>
              <a:t>31.01.2026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8FEE4A-CE6C-4434-8906-0AB2DCF778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50816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8FEE4A-CE6C-4434-8906-0AB2DCF7785B}" type="slidenum">
              <a:rPr lang="ru-RU" smtClean="0"/>
              <a:t>45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5099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ED9F310-D743-4958-B02D-DDD1081192B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1435" r="10761"/>
          <a:stretch/>
        </p:blipFill>
        <p:spPr>
          <a:xfrm>
            <a:off x="1808" y="0"/>
            <a:ext cx="2592608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2765502" y="1122363"/>
            <a:ext cx="8280000" cy="2387600"/>
          </a:xfrm>
        </p:spPr>
        <p:txBody>
          <a:bodyPr anchor="t">
            <a:normAutofit/>
          </a:bodyPr>
          <a:lstStyle>
            <a:lvl1pPr algn="l">
              <a:defRPr sz="5400" baseline="0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3480330" y="6198583"/>
            <a:ext cx="5400274" cy="430887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ru-RU" sz="1100" b="1" i="0" kern="1200" baseline="0" dirty="0" smtClean="0"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rPr>
              <a:t>ФГБОУ ВО «НОВОСИБИРСКИЙ ГОСУДАРСТВЕННЫЙ МЕДИЦИНСКИЙ УНИВЕРСИТЕТ» МИНЗДРАВА РОССИИ</a:t>
            </a:r>
            <a:endParaRPr lang="ru-RU" sz="1100" b="1" i="0" kern="1200" baseline="0" dirty="0">
              <a:solidFill>
                <a:schemeClr val="tx2"/>
              </a:solidFill>
              <a:effectLst/>
              <a:latin typeface="+mn-lt"/>
              <a:ea typeface="+mn-ea"/>
              <a:cs typeface="+mn-cs"/>
            </a:endParaRPr>
          </a:p>
        </p:txBody>
      </p:sp>
      <p:pic>
        <p:nvPicPr>
          <p:cNvPr id="3" name="Рисунок 2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169" y="6076051"/>
            <a:ext cx="675950" cy="675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76854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ED9F310-D743-4958-B02D-DDD1081192B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1435" r="10761"/>
          <a:stretch/>
        </p:blipFill>
        <p:spPr>
          <a:xfrm>
            <a:off x="1808" y="0"/>
            <a:ext cx="2592608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2780838" y="2002632"/>
            <a:ext cx="8715762" cy="2852737"/>
          </a:xfrm>
        </p:spPr>
        <p:txBody>
          <a:bodyPr anchor="t">
            <a:normAutofit/>
          </a:bodyPr>
          <a:lstStyle>
            <a:lvl1pPr>
              <a:defRPr sz="5400" baseline="0"/>
            </a:lvl1pPr>
          </a:lstStyle>
          <a:p>
            <a:r>
              <a:rPr lang="ru-RU" dirty="0" smtClean="0"/>
              <a:t>ЗАГОЛОВОК РАЗДЕЛА </a:t>
            </a:r>
            <a:endParaRPr lang="ru-RU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6778901" y="6415303"/>
            <a:ext cx="4999441" cy="3693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ru-RU" sz="9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+mn-lt"/>
                <a:ea typeface="+mn-ea"/>
                <a:cs typeface="+mn-cs"/>
              </a:rPr>
              <a:t>ФГБОУ ВО «НОВОСИБИРСКИЙ ГОСУДАРСТВЕННЫЙ МЕДИЦИНСКИЙ УНИВЕРСИТЕТ» МИНЗДРАВА РОССИИ</a:t>
            </a:r>
            <a:endParaRPr lang="ru-RU" sz="900" kern="1200" dirty="0">
              <a:solidFill>
                <a:schemeClr val="tx1">
                  <a:lumMod val="65000"/>
                  <a:lumOff val="35000"/>
                </a:schemeClr>
              </a:solidFill>
              <a:effectLst/>
              <a:latin typeface="+mn-lt"/>
              <a:ea typeface="+mn-ea"/>
              <a:cs typeface="+mn-cs"/>
            </a:endParaRPr>
          </a:p>
        </p:txBody>
      </p:sp>
      <p:pic>
        <p:nvPicPr>
          <p:cNvPr id="4" name="Рисунок 3"/>
          <p:cNvPicPr>
            <a:picLocks noChangeAspect="1"/>
          </p:cNvPicPr>
          <p:nvPr userDrawn="1"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440572" y="6420358"/>
            <a:ext cx="338330" cy="341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97573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под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ED9F310-D743-4958-B02D-DDD1081192B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1435" r="10761"/>
          <a:stretch/>
        </p:blipFill>
        <p:spPr>
          <a:xfrm>
            <a:off x="1808" y="0"/>
            <a:ext cx="2592608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2996641" y="554695"/>
            <a:ext cx="8329054" cy="1325563"/>
          </a:xfrm>
        </p:spPr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ru-RU" dirty="0" smtClean="0"/>
              <a:t>Заголовок подраздела</a:t>
            </a:r>
            <a:endParaRPr lang="ru-RU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6778901" y="6415303"/>
            <a:ext cx="4999441" cy="3693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ru-RU" sz="9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+mn-lt"/>
                <a:ea typeface="+mn-ea"/>
                <a:cs typeface="+mn-cs"/>
              </a:rPr>
              <a:t>ФГБОУ ВО «НОВОСИБИРСКИЙ ГОСУДАРСТВЕННЫЙ МЕДИЦИНСКИЙ УНИВЕРСИТЕТ» МИНЗДРАВА РОССИИ</a:t>
            </a:r>
            <a:endParaRPr lang="ru-RU" sz="900" kern="1200" dirty="0">
              <a:solidFill>
                <a:schemeClr val="tx1">
                  <a:lumMod val="65000"/>
                  <a:lumOff val="35000"/>
                </a:schemeClr>
              </a:solidFill>
              <a:effectLst/>
              <a:latin typeface="+mn-lt"/>
              <a:ea typeface="+mn-ea"/>
              <a:cs typeface="+mn-cs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 userDrawn="1"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440572" y="6420358"/>
            <a:ext cx="338330" cy="341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22807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ТРУКТУРА УЧЕБНОГО СОДЕРЖАН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dirty="0" smtClean="0"/>
              <a:t>СТРУКТУРА УЧЕБНОГО СОДЕРЖАНИЯ</a:t>
            </a:r>
            <a:endParaRPr lang="ru-RU" dirty="0"/>
          </a:p>
        </p:txBody>
      </p:sp>
      <p:sp>
        <p:nvSpPr>
          <p:cNvPr id="5" name="Объект 2"/>
          <p:cNvSpPr>
            <a:spLocks noGrp="1"/>
          </p:cNvSpPr>
          <p:nvPr>
            <p:ph idx="1"/>
          </p:nvPr>
        </p:nvSpPr>
        <p:spPr>
          <a:xfrm>
            <a:off x="696000" y="1796268"/>
            <a:ext cx="10800000" cy="4320000"/>
          </a:xfrm>
        </p:spPr>
        <p:txBody>
          <a:bodyPr wrap="none">
            <a:noAutofit/>
          </a:bodyPr>
          <a:lstStyle>
            <a:lvl1pPr marL="432000" indent="-432000" algn="just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Tx/>
              <a:buFont typeface="+mj-lt"/>
              <a:buAutoNum type="arabicPeriod"/>
              <a:defRPr sz="1800" b="0">
                <a:solidFill>
                  <a:schemeClr val="bg2">
                    <a:lumMod val="10000"/>
                  </a:schemeClr>
                </a:solidFill>
              </a:defRPr>
            </a:lvl1pPr>
            <a:lvl2pPr marL="790575" indent="-358775" algn="just">
              <a:lnSpc>
                <a:spcPct val="100000"/>
              </a:lnSpc>
              <a:spcBef>
                <a:spcPts val="200"/>
              </a:spcBef>
              <a:spcAft>
                <a:spcPts val="1200"/>
              </a:spcAft>
              <a:buClr>
                <a:schemeClr val="bg2">
                  <a:lumMod val="10000"/>
                </a:schemeClr>
              </a:buClr>
              <a:buFont typeface="+mj-lt"/>
              <a:buAutoNum type="arabicPeriod"/>
              <a:defRPr sz="1800">
                <a:solidFill>
                  <a:schemeClr val="bg2">
                    <a:lumMod val="10000"/>
                  </a:schemeClr>
                </a:solidFill>
              </a:defRPr>
            </a:lvl2pPr>
            <a:lvl3pPr marL="1152000" indent="-358775" algn="just">
              <a:lnSpc>
                <a:spcPct val="100000"/>
              </a:lnSpc>
              <a:spcBef>
                <a:spcPts val="50"/>
              </a:spcBef>
              <a:spcAft>
                <a:spcPts val="1200"/>
              </a:spcAft>
              <a:buClrTx/>
              <a:buFont typeface="+mj-lt"/>
              <a:buAutoNum type="arabicPeriod"/>
              <a:defRPr sz="1800">
                <a:solidFill>
                  <a:schemeClr val="bg2">
                    <a:lumMod val="10000"/>
                  </a:schemeClr>
                </a:solidFill>
              </a:defRPr>
            </a:lvl3pPr>
            <a:lvl4pPr marL="1481138" indent="-457200">
              <a:buClr>
                <a:schemeClr val="accent1"/>
              </a:buClr>
              <a:buFont typeface="+mj-lt"/>
              <a:buAutoNum type="arabicPeriod"/>
              <a:defRPr sz="2000"/>
            </a:lvl4pPr>
            <a:lvl5pPr marL="1752600" indent="-457200">
              <a:buClr>
                <a:schemeClr val="accent1"/>
              </a:buClr>
              <a:buFont typeface="+mj-lt"/>
              <a:buAutoNum type="arabicPeriod"/>
              <a:defRPr sz="2000"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 smtClean="0"/>
              <a:t>Второй </a:t>
            </a:r>
            <a:r>
              <a:rPr lang="ru-RU" dirty="0"/>
              <a:t>уровень</a:t>
            </a:r>
          </a:p>
          <a:p>
            <a:pPr lvl="2"/>
            <a:r>
              <a:rPr lang="ru-RU" dirty="0"/>
              <a:t>Третий уровень</a:t>
            </a:r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6778901" y="6415303"/>
            <a:ext cx="4999441" cy="3693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ru-RU" sz="9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+mn-lt"/>
                <a:ea typeface="+mn-ea"/>
                <a:cs typeface="+mn-cs"/>
              </a:rPr>
              <a:t>ФГБОУ ВО «НОВОСИБИРСКИЙ ГОСУДАРСТВЕННЫЙ МЕДИЦИНСКИЙ УНИВЕРСИТЕТ» МИНЗДРАВА РОССИИ</a:t>
            </a:r>
            <a:endParaRPr lang="ru-RU" sz="900" kern="1200" dirty="0">
              <a:solidFill>
                <a:schemeClr val="tx1">
                  <a:lumMod val="65000"/>
                  <a:lumOff val="35000"/>
                </a:schemeClr>
              </a:solidFill>
              <a:effectLst/>
              <a:latin typeface="+mn-lt"/>
              <a:ea typeface="+mn-ea"/>
              <a:cs typeface="+mn-cs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 userDrawn="1"/>
        </p:nvPicPr>
        <p:blipFill>
          <a:blip r:embed="rId2">
            <a:grayscl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440572" y="6420358"/>
            <a:ext cx="338330" cy="341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10386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Заголовок и текст по всей ширин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lnSpc>
                <a:spcPct val="100000"/>
              </a:lnSpc>
              <a:defRPr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96000" y="1784194"/>
            <a:ext cx="10800000" cy="4292407"/>
          </a:xfrm>
        </p:spPr>
        <p:txBody>
          <a:bodyPr/>
          <a:lstStyle>
            <a:lvl1pPr marL="0" indent="0" algn="just">
              <a:lnSpc>
                <a:spcPct val="100000"/>
              </a:lnSpc>
              <a:spcAft>
                <a:spcPts val="1200"/>
              </a:spcAft>
              <a:buNone/>
              <a:defRPr sz="1800"/>
            </a:lvl1pPr>
            <a:lvl2pPr marL="685800" indent="-228600" algn="just">
              <a:lnSpc>
                <a:spcPct val="100000"/>
              </a:lnSpc>
              <a:spcAft>
                <a:spcPts val="1200"/>
              </a:spcAft>
              <a:buFont typeface="Wingdings" panose="05000000000000000000" pitchFamily="2" charset="2"/>
              <a:buChar char="§"/>
              <a:defRPr sz="1800"/>
            </a:lvl2pPr>
            <a:lvl3pPr marL="1143000" indent="-228600" algn="just">
              <a:lnSpc>
                <a:spcPct val="100000"/>
              </a:lnSpc>
              <a:spcAft>
                <a:spcPts val="1200"/>
              </a:spcAft>
              <a:buFont typeface="Wingdings" panose="05000000000000000000" pitchFamily="2" charset="2"/>
              <a:buChar char="ü"/>
              <a:defRPr sz="1800"/>
            </a:lvl3pPr>
            <a:lvl4pPr marL="1600200" indent="-228600" algn="just">
              <a:lnSpc>
                <a:spcPct val="100000"/>
              </a:lnSpc>
              <a:spcAft>
                <a:spcPts val="1200"/>
              </a:spcAft>
              <a:buFont typeface="Wingdings" panose="05000000000000000000" pitchFamily="2" charset="2"/>
              <a:buChar char="q"/>
              <a:defRPr/>
            </a:lvl4pPr>
            <a:lvl5pPr marL="2057400" indent="-228600" algn="just">
              <a:lnSpc>
                <a:spcPct val="100000"/>
              </a:lnSpc>
              <a:spcAft>
                <a:spcPts val="1200"/>
              </a:spcAft>
              <a:buFont typeface="Wingdings" panose="05000000000000000000" pitchFamily="2" charset="2"/>
              <a:buChar char="Ø"/>
              <a:defRPr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6778901" y="6415303"/>
            <a:ext cx="4999441" cy="3693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ru-RU" sz="9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+mn-lt"/>
                <a:ea typeface="+mn-ea"/>
                <a:cs typeface="+mn-cs"/>
              </a:rPr>
              <a:t>ФГБОУ ВО «НОВОСИБИРСКИЙ ГОСУДАРСТВЕННЫЙ МЕДИЦИНСКИЙ УНИВЕРСИТЕТ» МИНЗДРАВА РОССИИ</a:t>
            </a:r>
            <a:endParaRPr lang="ru-RU" sz="900" kern="1200" dirty="0">
              <a:solidFill>
                <a:schemeClr val="tx1">
                  <a:lumMod val="65000"/>
                  <a:lumOff val="35000"/>
                </a:schemeClr>
              </a:solidFill>
              <a:effectLst/>
              <a:latin typeface="+mn-lt"/>
              <a:ea typeface="+mn-ea"/>
              <a:cs typeface="+mn-cs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 userDrawn="1"/>
        </p:nvPicPr>
        <p:blipFill>
          <a:blip r:embed="rId2">
            <a:grayscl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440572" y="6420358"/>
            <a:ext cx="338330" cy="341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10969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lnSpc>
                <a:spcPct val="100000"/>
              </a:lnSpc>
              <a:defRPr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3871930939"/>
              </p:ext>
            </p:extLst>
          </p:nvPr>
        </p:nvGraphicFramePr>
        <p:xfrm>
          <a:off x="696000" y="2134809"/>
          <a:ext cx="10800000" cy="1483360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2700000">
                  <a:extLst>
                    <a:ext uri="{9D8B030D-6E8A-4147-A177-3AD203B41FA5}">
                      <a16:colId xmlns:a16="http://schemas.microsoft.com/office/drawing/2014/main" val="2197793136"/>
                    </a:ext>
                  </a:extLst>
                </a:gridCol>
                <a:gridCol w="2700000">
                  <a:extLst>
                    <a:ext uri="{9D8B030D-6E8A-4147-A177-3AD203B41FA5}">
                      <a16:colId xmlns:a16="http://schemas.microsoft.com/office/drawing/2014/main" val="3973714599"/>
                    </a:ext>
                  </a:extLst>
                </a:gridCol>
                <a:gridCol w="2700000">
                  <a:extLst>
                    <a:ext uri="{9D8B030D-6E8A-4147-A177-3AD203B41FA5}">
                      <a16:colId xmlns:a16="http://schemas.microsoft.com/office/drawing/2014/main" val="2418584000"/>
                    </a:ext>
                  </a:extLst>
                </a:gridCol>
                <a:gridCol w="2700000">
                  <a:extLst>
                    <a:ext uri="{9D8B030D-6E8A-4147-A177-3AD203B41FA5}">
                      <a16:colId xmlns:a16="http://schemas.microsoft.com/office/drawing/2014/main" val="41948682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ru-RU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511343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853262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32583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51859722"/>
                  </a:ext>
                </a:extLst>
              </a:tr>
            </a:tbl>
          </a:graphicData>
        </a:graphic>
      </p:graphicFrame>
      <p:sp>
        <p:nvSpPr>
          <p:cNvPr id="9" name="Прямоугольник 8"/>
          <p:cNvSpPr/>
          <p:nvPr userDrawn="1"/>
        </p:nvSpPr>
        <p:spPr>
          <a:xfrm>
            <a:off x="6778901" y="6415303"/>
            <a:ext cx="4999441" cy="3693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ru-RU" sz="9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+mn-lt"/>
                <a:ea typeface="+mn-ea"/>
                <a:cs typeface="+mn-cs"/>
              </a:rPr>
              <a:t>ФГБОУ ВО «НОВОСИБИРСКИЙ ГОСУДАРСТВЕННЫЙ МЕДИЦИНСКИЙ УНИВЕРСИТЕТ» МИНЗДРАВА РОССИИ</a:t>
            </a:r>
            <a:endParaRPr lang="ru-RU" sz="900" kern="1200" dirty="0">
              <a:solidFill>
                <a:schemeClr val="tx1">
                  <a:lumMod val="65000"/>
                  <a:lumOff val="35000"/>
                </a:schemeClr>
              </a:solidFill>
              <a:effectLst/>
              <a:latin typeface="+mn-lt"/>
              <a:ea typeface="+mn-ea"/>
              <a:cs typeface="+mn-cs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 userDrawn="1"/>
        </p:nvPicPr>
        <p:blipFill>
          <a:blip r:embed="rId2">
            <a:grayscl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440572" y="6420358"/>
            <a:ext cx="338330" cy="341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79174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Заголовок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6000" y="275916"/>
            <a:ext cx="10800000" cy="1219496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70505" y="1780309"/>
            <a:ext cx="5328851" cy="4398654"/>
          </a:xfrm>
        </p:spPr>
        <p:txBody>
          <a:bodyPr>
            <a:normAutofit/>
          </a:bodyPr>
          <a:lstStyle>
            <a:lvl1pPr marL="0" indent="0" algn="just">
              <a:spcAft>
                <a:spcPts val="1200"/>
              </a:spcAft>
              <a:buNone/>
              <a:defRPr sz="1800"/>
            </a:lvl1pPr>
            <a:lvl2pPr marL="685800" indent="-228600" algn="just">
              <a:spcAft>
                <a:spcPts val="1200"/>
              </a:spcAft>
              <a:buFont typeface="Wingdings" panose="05000000000000000000" pitchFamily="2" charset="2"/>
              <a:buChar char="§"/>
              <a:defRPr sz="1800"/>
            </a:lvl2pPr>
            <a:lvl3pPr marL="1143000" indent="-228600" algn="just">
              <a:spcAft>
                <a:spcPts val="1200"/>
              </a:spcAft>
              <a:buFont typeface="Wingdings" panose="05000000000000000000" pitchFamily="2" charset="2"/>
              <a:buChar char="ü"/>
              <a:defRPr sz="1800"/>
            </a:lvl3pPr>
            <a:lvl4pPr marL="1600200" indent="-228600" algn="just">
              <a:spcAft>
                <a:spcPts val="1200"/>
              </a:spcAft>
              <a:buFont typeface="Wingdings" panose="05000000000000000000" pitchFamily="2" charset="2"/>
              <a:buChar char="q"/>
              <a:defRPr sz="1800"/>
            </a:lvl4pPr>
            <a:lvl5pPr>
              <a:spcAft>
                <a:spcPts val="1200"/>
              </a:spcAft>
              <a:defRPr sz="1800"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1884" y="1780309"/>
            <a:ext cx="5304116" cy="4398654"/>
          </a:xfrm>
        </p:spPr>
        <p:txBody>
          <a:bodyPr>
            <a:normAutofit/>
          </a:bodyPr>
          <a:lstStyle>
            <a:lvl1pPr marL="0" indent="0" algn="just">
              <a:spcAft>
                <a:spcPts val="1200"/>
              </a:spcAft>
              <a:buNone/>
              <a:defRPr sz="1800"/>
            </a:lvl1pPr>
            <a:lvl2pPr marL="685800" indent="-228600" algn="just">
              <a:spcAft>
                <a:spcPts val="1200"/>
              </a:spcAft>
              <a:buFont typeface="Wingdings" panose="05000000000000000000" pitchFamily="2" charset="2"/>
              <a:buChar char="§"/>
              <a:defRPr sz="1800"/>
            </a:lvl2pPr>
            <a:lvl3pPr marL="1143000" indent="-228600" algn="just">
              <a:spcAft>
                <a:spcPts val="1200"/>
              </a:spcAft>
              <a:buFont typeface="Wingdings" panose="05000000000000000000" pitchFamily="2" charset="2"/>
              <a:buChar char="ü"/>
              <a:defRPr sz="1800"/>
            </a:lvl3pPr>
            <a:lvl4pPr marL="1600200" indent="-228600" algn="just">
              <a:spcAft>
                <a:spcPts val="1200"/>
              </a:spcAft>
              <a:buFont typeface="Wingdings" panose="05000000000000000000" pitchFamily="2" charset="2"/>
              <a:buChar char="q"/>
              <a:defRPr sz="1800"/>
            </a:lvl4pPr>
            <a:lvl5pPr>
              <a:spcAft>
                <a:spcPts val="1200"/>
              </a:spcAft>
              <a:defRPr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</p:txBody>
      </p:sp>
      <p:sp>
        <p:nvSpPr>
          <p:cNvPr id="11" name="Прямоугольник 10"/>
          <p:cNvSpPr/>
          <p:nvPr userDrawn="1"/>
        </p:nvSpPr>
        <p:spPr>
          <a:xfrm>
            <a:off x="6778901" y="6415303"/>
            <a:ext cx="4999441" cy="3693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ru-RU" sz="9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+mn-lt"/>
                <a:ea typeface="+mn-ea"/>
                <a:cs typeface="+mn-cs"/>
              </a:rPr>
              <a:t>ФГБОУ ВО «НОВОСИБИРСКИЙ ГОСУДАРСТВЕННЫЙ МЕДИЦИНСКИЙ УНИВЕРСИТЕТ» МИНЗДРАВА РОССИИ</a:t>
            </a:r>
            <a:endParaRPr lang="ru-RU" sz="900" kern="1200" dirty="0">
              <a:solidFill>
                <a:schemeClr val="tx1">
                  <a:lumMod val="65000"/>
                  <a:lumOff val="35000"/>
                </a:schemeClr>
              </a:solidFill>
              <a:effectLst/>
              <a:latin typeface="+mn-lt"/>
              <a:ea typeface="+mn-ea"/>
              <a:cs typeface="+mn-cs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 userDrawn="1"/>
        </p:nvPicPr>
        <p:blipFill>
          <a:blip r:embed="rId2">
            <a:grayscl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440572" y="6420358"/>
            <a:ext cx="338330" cy="341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4201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lnSpc>
                <a:spcPct val="100000"/>
              </a:lnSpc>
              <a:defRPr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6778901" y="6415303"/>
            <a:ext cx="4999441" cy="3693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ru-RU" sz="9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+mn-lt"/>
                <a:ea typeface="+mn-ea"/>
                <a:cs typeface="+mn-cs"/>
              </a:rPr>
              <a:t>ФГБОУ ВО «НОВОСИБИРСКИЙ ГОСУДАРСТВЕННЫЙ МЕДИЦИНСКИЙ УНИВЕРСИТЕТ» МИНЗДРАВА РОССИИ</a:t>
            </a:r>
            <a:endParaRPr lang="ru-RU" sz="900" kern="1200" dirty="0">
              <a:solidFill>
                <a:schemeClr val="tx1">
                  <a:lumMod val="65000"/>
                  <a:lumOff val="35000"/>
                </a:schemeClr>
              </a:solidFill>
              <a:effectLst/>
              <a:latin typeface="+mn-lt"/>
              <a:ea typeface="+mn-ea"/>
              <a:cs typeface="+mn-cs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 userDrawn="1"/>
        </p:nvPicPr>
        <p:blipFill>
          <a:blip r:embed="rId2">
            <a:grayscl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440572" y="6420358"/>
            <a:ext cx="338330" cy="341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55975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324400" y="1049878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0505" y="1807029"/>
            <a:ext cx="4279025" cy="4223657"/>
          </a:xfrm>
        </p:spPr>
        <p:txBody>
          <a:bodyPr>
            <a:normAutofit/>
          </a:bodyPr>
          <a:lstStyle>
            <a:lvl1pPr marL="0" indent="0" algn="just">
              <a:spcBef>
                <a:spcPts val="0"/>
              </a:spcBef>
              <a:spcAft>
                <a:spcPts val="1200"/>
              </a:spcAft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12" name="Заголовок 1"/>
          <p:cNvSpPr>
            <a:spLocks noGrp="1"/>
          </p:cNvSpPr>
          <p:nvPr>
            <p:ph type="title"/>
          </p:nvPr>
        </p:nvSpPr>
        <p:spPr>
          <a:xfrm>
            <a:off x="696000" y="267448"/>
            <a:ext cx="4277847" cy="1240651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11" name="Прямоугольник 10"/>
          <p:cNvSpPr/>
          <p:nvPr userDrawn="1"/>
        </p:nvSpPr>
        <p:spPr>
          <a:xfrm>
            <a:off x="6778901" y="6415303"/>
            <a:ext cx="4999441" cy="3693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ru-RU" sz="9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+mn-lt"/>
                <a:ea typeface="+mn-ea"/>
                <a:cs typeface="+mn-cs"/>
              </a:rPr>
              <a:t>ФГБОУ ВО «НОВОСИБИРСКИЙ ГОСУДАРСТВЕННЫЙ МЕДИЦИНСКИЙ УНИВЕРСИТЕТ» МИНЗДРАВА РОССИИ</a:t>
            </a:r>
            <a:endParaRPr lang="ru-RU" sz="900" kern="1200" dirty="0">
              <a:solidFill>
                <a:schemeClr val="tx1">
                  <a:lumMod val="65000"/>
                  <a:lumOff val="35000"/>
                </a:schemeClr>
              </a:solidFill>
              <a:effectLst/>
              <a:latin typeface="+mn-lt"/>
              <a:ea typeface="+mn-ea"/>
              <a:cs typeface="+mn-cs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 userDrawn="1"/>
        </p:nvPicPr>
        <p:blipFill>
          <a:blip r:embed="rId2">
            <a:grayscl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440572" y="6420358"/>
            <a:ext cx="338330" cy="341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30013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73050"/>
            <a:ext cx="103632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19200" y="1447800"/>
            <a:ext cx="49784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604000" y="1447800"/>
            <a:ext cx="49784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FF270-100E-4B6E-88C7-FF4BBE92F514}" type="datetime1">
              <a:rPr lang="ru-RU" smtClean="0"/>
              <a:pPr/>
              <a:t>31.01.2026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AE8D0-893D-4305-81DE-3E1BDB84263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half" idx="2"/>
          </p:nvPr>
        </p:nvSpPr>
        <p:spPr>
          <a:xfrm>
            <a:off x="1219200" y="2247900"/>
            <a:ext cx="49784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4"/>
          </p:nvPr>
        </p:nvSpPr>
        <p:spPr>
          <a:xfrm>
            <a:off x="6604000" y="2247900"/>
            <a:ext cx="49784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7647345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6000" y="275915"/>
            <a:ext cx="10800000" cy="12406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96000" y="1725264"/>
            <a:ext cx="108000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437864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8" r:id="rId3"/>
    <p:sldLayoutId id="2147483659" r:id="rId4"/>
    <p:sldLayoutId id="2147483650" r:id="rId5"/>
    <p:sldLayoutId id="2147483660" r:id="rId6"/>
    <p:sldLayoutId id="2147483652" r:id="rId7"/>
    <p:sldLayoutId id="2147483654" r:id="rId8"/>
    <p:sldLayoutId id="2147483657" r:id="rId9"/>
    <p:sldLayoutId id="2147483661" r:id="rId10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accent5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spcAft>
          <a:spcPts val="800"/>
        </a:spcAft>
        <a:buFont typeface="Arial" panose="020B0604020202020204" pitchFamily="34" charset="0"/>
        <a:buChar char="•"/>
        <a:defRPr sz="2800" kern="1200">
          <a:solidFill>
            <a:schemeClr val="bg2">
              <a:lumMod val="1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800"/>
        </a:spcAft>
        <a:buFont typeface="Arial" panose="020B0604020202020204" pitchFamily="34" charset="0"/>
        <a:buChar char="•"/>
        <a:defRPr sz="2400" kern="1200">
          <a:solidFill>
            <a:schemeClr val="bg2">
              <a:lumMod val="1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800"/>
        </a:spcAft>
        <a:buFont typeface="Arial" panose="020B0604020202020204" pitchFamily="34" charset="0"/>
        <a:buChar char="•"/>
        <a:defRPr sz="2000" kern="1200">
          <a:solidFill>
            <a:schemeClr val="bg2">
              <a:lumMod val="1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800"/>
        </a:spcAft>
        <a:buFont typeface="Arial" panose="020B0604020202020204" pitchFamily="34" charset="0"/>
        <a:buChar char="•"/>
        <a:defRPr sz="1800" kern="1200">
          <a:solidFill>
            <a:schemeClr val="bg2">
              <a:lumMod val="1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800"/>
        </a:spcAft>
        <a:buFont typeface="Arial" panose="020B0604020202020204" pitchFamily="34" charset="0"/>
        <a:buChar char="•"/>
        <a:defRPr sz="1800" kern="1200">
          <a:solidFill>
            <a:schemeClr val="bg2">
              <a:lumMod val="1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5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s://biokhimija.ru/uglevody/glyukoneogenez.html" TargetMode="External"/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5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5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5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5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178703" y="557822"/>
            <a:ext cx="8130852" cy="2387600"/>
          </a:xfrm>
        </p:spPr>
        <p:txBody>
          <a:bodyPr>
            <a:normAutofit/>
          </a:bodyPr>
          <a:lstStyle/>
          <a:p>
            <a:pPr algn="ctr"/>
            <a:r>
              <a:rPr lang="ru-RU" sz="4400" dirty="0"/>
              <a:t>ФЕРМЕНТЫ:</a:t>
            </a:r>
            <a:br>
              <a:rPr lang="ru-RU" sz="4400" dirty="0"/>
            </a:br>
            <a:r>
              <a:rPr lang="ru-RU" sz="4400" dirty="0"/>
              <a:t>строение, свойства, регуляция активности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638550" y="3771899"/>
            <a:ext cx="66484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err="1" smtClean="0">
                <a:solidFill>
                  <a:schemeClr val="bg1">
                    <a:lumMod val="50000"/>
                  </a:schemeClr>
                </a:solidFill>
              </a:rPr>
              <a:t>Леберфарб</a:t>
            </a:r>
            <a:r>
              <a:rPr lang="ru-RU" sz="2000" dirty="0" smtClean="0">
                <a:solidFill>
                  <a:schemeClr val="bg1">
                    <a:lumMod val="50000"/>
                  </a:schemeClr>
                </a:solidFill>
              </a:rPr>
              <a:t> Елена Юрьевна</a:t>
            </a:r>
            <a:endParaRPr lang="ru-RU" sz="20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ru-RU" sz="2000" dirty="0" smtClean="0">
                <a:solidFill>
                  <a:schemeClr val="bg1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к.м.н., доцент кафедры медицинской химии</a:t>
            </a:r>
            <a:endParaRPr lang="ru-RU" sz="2000" dirty="0">
              <a:solidFill>
                <a:schemeClr val="bg1">
                  <a:lumMod val="50000"/>
                </a:schemeClr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609201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ПЛАН ЛЕКЦИИ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0196" y="1516566"/>
            <a:ext cx="11118211" cy="4773198"/>
          </a:xfrm>
        </p:spPr>
        <p:txBody>
          <a:bodyPr/>
          <a:lstStyle/>
          <a:p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Понятие о ферментах и особенности ферментативного катализа</a:t>
            </a:r>
            <a:r>
              <a:rPr lang="en-US" sz="2000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(свойства ферментов) </a:t>
            </a:r>
          </a:p>
          <a:p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Структура и механизм действия ферментов</a:t>
            </a:r>
          </a:p>
          <a:p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Сложные ферменты и их </a:t>
            </a:r>
            <a:r>
              <a:rPr lang="ru-RU" sz="2000" dirty="0" err="1">
                <a:solidFill>
                  <a:schemeClr val="accent1">
                    <a:lumMod val="50000"/>
                  </a:schemeClr>
                </a:solidFill>
                <a:latin typeface="+mj-lt"/>
              </a:rPr>
              <a:t>кофакторы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. </a:t>
            </a:r>
            <a:r>
              <a:rPr lang="ru-RU" sz="2000" dirty="0" err="1">
                <a:solidFill>
                  <a:schemeClr val="accent1">
                    <a:lumMod val="50000"/>
                  </a:schemeClr>
                </a:solidFill>
                <a:latin typeface="+mj-lt"/>
              </a:rPr>
              <a:t>Мультиферментные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 комплексы</a:t>
            </a:r>
          </a:p>
          <a:p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Кинетика ферментативных реакций</a:t>
            </a:r>
          </a:p>
          <a:p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Регуляция активности ферментов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endParaRPr lang="ru-RU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6968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5050" y="152090"/>
            <a:ext cx="10800000" cy="1240651"/>
          </a:xfrm>
        </p:spPr>
        <p:txBody>
          <a:bodyPr>
            <a:normAutofit/>
          </a:bodyPr>
          <a:lstStyle/>
          <a:p>
            <a:r>
              <a:rPr lang="ru-RU" sz="3600" b="1" dirty="0" smtClean="0"/>
              <a:t>ЦЕЛЬ ЛЕКЦИИ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8850" y="1517494"/>
            <a:ext cx="10800000" cy="4292407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</a:rPr>
              <a:t>Знать строение</a:t>
            </a:r>
            <a:r>
              <a:rPr lang="ru-RU" sz="3200" dirty="0">
                <a:solidFill>
                  <a:schemeClr val="accent1">
                    <a:lumMod val="50000"/>
                  </a:schemeClr>
                </a:solidFill>
              </a:rPr>
              <a:t>, свойства и роль ферментов в организме </a:t>
            </a:r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</a:rPr>
              <a:t>человека; механизмы </a:t>
            </a:r>
            <a:r>
              <a:rPr lang="ru-RU" sz="3200" dirty="0">
                <a:solidFill>
                  <a:schemeClr val="accent1">
                    <a:lumMod val="50000"/>
                  </a:schemeClr>
                </a:solidFill>
              </a:rPr>
              <a:t>ферментативного катализа, условия протекания ферментативных </a:t>
            </a:r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</a:rPr>
              <a:t>реакций; механизмы </a:t>
            </a:r>
            <a:r>
              <a:rPr lang="ru-RU" sz="3200" dirty="0">
                <a:solidFill>
                  <a:schemeClr val="accent1">
                    <a:lumMod val="50000"/>
                  </a:schemeClr>
                </a:solidFill>
              </a:rPr>
              <a:t>регуляции активности ферментов</a:t>
            </a:r>
          </a:p>
          <a:p>
            <a:endParaRPr lang="ru-RU" sz="30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6102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5050" y="152090"/>
            <a:ext cx="10800000" cy="1240651"/>
          </a:xfrm>
        </p:spPr>
        <p:txBody>
          <a:bodyPr>
            <a:normAutofit/>
          </a:bodyPr>
          <a:lstStyle/>
          <a:p>
            <a:r>
              <a:rPr lang="ru-RU" sz="3600" b="1" dirty="0" smtClean="0"/>
              <a:t>ЗАДАЧИ ЛЕКЦИИ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5950" y="1288894"/>
            <a:ext cx="10800000" cy="4083206"/>
          </a:xfrm>
        </p:spPr>
        <p:txBody>
          <a:bodyPr>
            <a:noAutofit/>
          </a:bodyPr>
          <a:lstStyle/>
          <a:p>
            <a:pPr lvl="1"/>
            <a:r>
              <a:rPr lang="ru-RU" sz="2000" dirty="0">
                <a:solidFill>
                  <a:schemeClr val="accent1">
                    <a:lumMod val="50000"/>
                  </a:schemeClr>
                </a:solidFill>
              </a:rPr>
              <a:t>Изучить основные структурные компоненты ферментов (</a:t>
            </a:r>
            <a:r>
              <a:rPr lang="ru-RU" sz="2000" dirty="0" err="1">
                <a:solidFill>
                  <a:schemeClr val="accent1">
                    <a:lumMod val="50000"/>
                  </a:schemeClr>
                </a:solidFill>
              </a:rPr>
              <a:t>апо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</a:rPr>
              <a:t>-ферменты, </a:t>
            </a:r>
            <a:r>
              <a:rPr lang="ru-RU" sz="2000" dirty="0" err="1" smtClean="0">
                <a:solidFill>
                  <a:schemeClr val="accent1">
                    <a:lumMod val="50000"/>
                  </a:schemeClr>
                </a:solidFill>
              </a:rPr>
              <a:t>кo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</a:rPr>
              <a:t>-факторы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</a:rPr>
              <a:t>ко-ферменты). </a:t>
            </a:r>
            <a:endParaRPr lang="ru-RU" sz="2000" dirty="0">
              <a:solidFill>
                <a:schemeClr val="accent1">
                  <a:lumMod val="50000"/>
                </a:schemeClr>
              </a:solidFill>
            </a:endParaRPr>
          </a:p>
          <a:p>
            <a:pPr lvl="1"/>
            <a:r>
              <a:rPr lang="ru-RU" sz="2000" dirty="0">
                <a:solidFill>
                  <a:schemeClr val="accent1">
                    <a:lumMod val="50000"/>
                  </a:schemeClr>
                </a:solidFill>
              </a:rPr>
              <a:t>Объяснить особенности ферментов: специфику, эффективность, условия, влияющие на их работу.</a:t>
            </a:r>
          </a:p>
          <a:p>
            <a:pPr lvl="1"/>
            <a:r>
              <a:rPr lang="ru-RU" sz="2000" dirty="0">
                <a:solidFill>
                  <a:schemeClr val="accent1">
                    <a:lumMod val="50000"/>
                  </a:schemeClr>
                </a:solidFill>
              </a:rPr>
              <a:t>Рассмотреть понятия: скорость реакции, кинетика ферментов </a:t>
            </a:r>
            <a:endParaRPr lang="ru-RU" sz="20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lvl="1"/>
            <a:r>
              <a:rPr lang="ru-RU" sz="20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</a:rPr>
              <a:t>Обсудить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</a:rPr>
              <a:t>механизмы регуляции активности ферментов</a:t>
            </a:r>
          </a:p>
          <a:p>
            <a:pPr lvl="1"/>
            <a:r>
              <a:rPr lang="ru-RU" sz="2000" dirty="0">
                <a:solidFill>
                  <a:schemeClr val="accent1">
                    <a:lumMod val="50000"/>
                  </a:schemeClr>
                </a:solidFill>
              </a:rPr>
              <a:t>Освоить основные факторы, влияющие на активность ферментов: </a:t>
            </a:r>
            <a:r>
              <a:rPr lang="ru-RU" sz="2000" dirty="0" err="1">
                <a:solidFill>
                  <a:schemeClr val="accent1">
                    <a:lumMod val="50000"/>
                  </a:schemeClr>
                </a:solidFill>
              </a:rPr>
              <a:t>pH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</a:rPr>
              <a:t>, температура, наличие активаторов и ингибиторов.</a:t>
            </a:r>
          </a:p>
          <a:p>
            <a:pPr lvl="1"/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</a:rPr>
              <a:t>Изучить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</a:rPr>
              <a:t>способы регуляции: активация и ингибирование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</a:rPr>
              <a:t>. Виды ингибиторов.</a:t>
            </a:r>
          </a:p>
          <a:p>
            <a:pPr marL="457200" lvl="1" indent="0">
              <a:buNone/>
            </a:pPr>
            <a:r>
              <a:rPr lang="ru-RU" sz="20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3871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0685" y="205578"/>
            <a:ext cx="10800000" cy="664862"/>
          </a:xfrm>
        </p:spPr>
        <p:txBody>
          <a:bodyPr>
            <a:normAutofit/>
          </a:bodyPr>
          <a:lstStyle/>
          <a:p>
            <a:r>
              <a:rPr lang="ru-RU" sz="3600" dirty="0">
                <a:solidFill>
                  <a:srgbClr val="0070C0"/>
                </a:solidFill>
              </a:rPr>
              <a:t>Понятие о ферментах 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70685" y="1248507"/>
            <a:ext cx="10800000" cy="4775339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</a:rPr>
              <a:t>Ферменты – белковые катализаторы химических реакций в живом организме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>
                <a:solidFill>
                  <a:schemeClr val="accent1">
                    <a:lumMod val="50000"/>
                  </a:schemeClr>
                </a:solidFill>
              </a:rPr>
              <a:t>состоят из </a:t>
            </a:r>
            <a:r>
              <a:rPr lang="en-US" sz="2000" dirty="0">
                <a:solidFill>
                  <a:schemeClr val="accent1">
                    <a:lumMod val="50000"/>
                  </a:schemeClr>
                </a:solidFill>
              </a:rPr>
              <a:t>L-</a:t>
            </a:r>
            <a:r>
              <a:rPr lang="el-GR" sz="2000" dirty="0">
                <a:solidFill>
                  <a:schemeClr val="accent1">
                    <a:lumMod val="50000"/>
                  </a:schemeClr>
                </a:solidFill>
                <a:cs typeface="Times New Roman"/>
              </a:rPr>
              <a:t>α</a:t>
            </a:r>
            <a:r>
              <a:rPr lang="en-US" sz="2000" dirty="0">
                <a:solidFill>
                  <a:schemeClr val="accent1">
                    <a:lumMod val="50000"/>
                  </a:schemeClr>
                </a:solidFill>
                <a:cs typeface="Times New Roman"/>
              </a:rPr>
              <a:t>-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cs typeface="Times New Roman"/>
              </a:rPr>
              <a:t>аминокислот, соединенных пептидными связями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>
                <a:solidFill>
                  <a:schemeClr val="accent1">
                    <a:lumMod val="50000"/>
                  </a:schemeClr>
                </a:solidFill>
                <a:cs typeface="Times New Roman"/>
              </a:rPr>
              <a:t>имеют 4 уровня организации молекул</a:t>
            </a:r>
          </a:p>
          <a:p>
            <a:pPr lvl="0">
              <a:buClr>
                <a:srgbClr val="D34817"/>
              </a:buClr>
              <a:buFont typeface="Wingdings" pitchFamily="2" charset="2"/>
              <a:buChar char="Ø"/>
            </a:pPr>
            <a:r>
              <a:rPr lang="ru-RU" sz="2000" dirty="0">
                <a:solidFill>
                  <a:schemeClr val="accent1">
                    <a:lumMod val="50000"/>
                  </a:schemeClr>
                </a:solidFill>
                <a:cs typeface="Times New Roman"/>
              </a:rPr>
              <a:t>характерна конформационная 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cs typeface="Times New Roman"/>
              </a:rPr>
              <a:t>лабильность</a:t>
            </a:r>
            <a:endParaRPr lang="ru-RU" sz="2000" dirty="0">
              <a:solidFill>
                <a:schemeClr val="accent1">
                  <a:lumMod val="50000"/>
                </a:schemeClr>
              </a:solidFill>
              <a:cs typeface="Times New Roman"/>
            </a:endParaRPr>
          </a:p>
          <a:p>
            <a:pPr>
              <a:buFont typeface="Wingdings" pitchFamily="2" charset="2"/>
              <a:buChar char="Ø"/>
            </a:pPr>
            <a:r>
              <a:rPr lang="ru-RU" sz="2000" dirty="0">
                <a:solidFill>
                  <a:schemeClr val="accent1">
                    <a:lumMod val="50000"/>
                  </a:schemeClr>
                </a:solidFill>
                <a:cs typeface="Times New Roman"/>
              </a:rPr>
              <a:t>при денатурации теряют активность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>
                <a:solidFill>
                  <a:schemeClr val="accent1">
                    <a:lumMod val="50000"/>
                  </a:schemeClr>
                </a:solidFill>
                <a:cs typeface="Times New Roman"/>
              </a:rPr>
              <a:t>синтезируются как белковые молекулы </a:t>
            </a:r>
            <a:endParaRPr lang="ru-RU" sz="20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endParaRPr lang="ru-RU" b="1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F5CAE8D0-893D-4305-81DE-3E1BDB842635}" type="slidenum">
              <a:rPr lang="ru-RU" smtClean="0">
                <a:solidFill>
                  <a:schemeClr val="accent1">
                    <a:lumMod val="50000"/>
                  </a:schemeClr>
                </a:solidFill>
              </a:rPr>
              <a:pPr/>
              <a:t>5</a:t>
            </a:fld>
            <a:endParaRPr lang="ru-RU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026" name="Picture 2" descr="Практически все многочисленные и сложные биохимические реакции,  происходящие в организме животных, растений и микроорганизмов, регулируются  ферментам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4232" y="2496244"/>
            <a:ext cx="5266592" cy="3654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1827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2424" y="-78642"/>
            <a:ext cx="10363200" cy="1143000"/>
          </a:xfrm>
        </p:spPr>
        <p:txBody>
          <a:bodyPr>
            <a:normAutofit/>
          </a:bodyPr>
          <a:lstStyle/>
          <a:p>
            <a:r>
              <a:rPr lang="ru-RU" sz="2800" dirty="0"/>
              <a:t>Особенности ферментативного катализа: сравнение с неорганическими катализаторами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35624" y="1192823"/>
            <a:ext cx="4978400" cy="609600"/>
          </a:xfrm>
        </p:spPr>
        <p:txBody>
          <a:bodyPr/>
          <a:lstStyle/>
          <a:p>
            <a:r>
              <a:rPr lang="ru-RU" dirty="0" smtClean="0"/>
              <a:t>Сходства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5733563" y="1359877"/>
            <a:ext cx="5957277" cy="442546"/>
          </a:xfrm>
        </p:spPr>
        <p:txBody>
          <a:bodyPr/>
          <a:lstStyle/>
          <a:p>
            <a:r>
              <a:rPr lang="ru-RU" dirty="0" smtClean="0"/>
              <a:t>Различия (свойства ферментов)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half" idx="2"/>
          </p:nvPr>
        </p:nvSpPr>
        <p:spPr>
          <a:xfrm>
            <a:off x="436684" y="2089638"/>
            <a:ext cx="4988170" cy="3897923"/>
          </a:xfrm>
        </p:spPr>
        <p:txBody>
          <a:bodyPr>
            <a:noAutofit/>
          </a:bodyPr>
          <a:lstStyle/>
          <a:p>
            <a:r>
              <a:rPr lang="ru-RU" sz="1800" dirty="0"/>
              <a:t>Снижают энергию активации реакции</a:t>
            </a:r>
          </a:p>
          <a:p>
            <a:r>
              <a:rPr lang="ru-RU" sz="1800" dirty="0"/>
              <a:t>Катализируют реакции возможные по термодинамическим условиям</a:t>
            </a:r>
          </a:p>
          <a:p>
            <a:r>
              <a:rPr lang="ru-RU" sz="1800" dirty="0"/>
              <a:t>Не изменяют термодинамических характеристик реакции (не смещают равновесие)</a:t>
            </a:r>
          </a:p>
          <a:p>
            <a:r>
              <a:rPr lang="ru-RU" sz="1800" dirty="0"/>
              <a:t>Многие ферменты катализируют прямую и обратную реакции</a:t>
            </a:r>
          </a:p>
          <a:p>
            <a:r>
              <a:rPr lang="ru-RU" sz="1800" dirty="0"/>
              <a:t>Не расходуются в процессе реакции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half" idx="4"/>
          </p:nvPr>
        </p:nvSpPr>
        <p:spPr>
          <a:xfrm>
            <a:off x="6990861" y="2089639"/>
            <a:ext cx="4978400" cy="3886200"/>
          </a:xfrm>
        </p:spPr>
        <p:txBody>
          <a:bodyPr>
            <a:normAutofit/>
          </a:bodyPr>
          <a:lstStyle/>
          <a:p>
            <a:r>
              <a:rPr lang="ru-RU" sz="1800" dirty="0"/>
              <a:t>Уникальность структуры</a:t>
            </a:r>
          </a:p>
          <a:p>
            <a:r>
              <a:rPr lang="ru-RU" sz="1800" dirty="0"/>
              <a:t>Конформационная лабильность</a:t>
            </a:r>
          </a:p>
          <a:p>
            <a:r>
              <a:rPr lang="ru-RU" sz="1800" dirty="0"/>
              <a:t>Проявляют активность в оптимальных для организма  условиях</a:t>
            </a:r>
            <a:endParaRPr lang="ru-RU" sz="1800" b="1" dirty="0"/>
          </a:p>
          <a:p>
            <a:r>
              <a:rPr lang="ru-RU" sz="1800" b="1" dirty="0"/>
              <a:t>Высокая эффективность действия (катализа)</a:t>
            </a:r>
          </a:p>
          <a:p>
            <a:r>
              <a:rPr lang="ru-RU" sz="1800" b="1" dirty="0"/>
              <a:t>Высокая специфичность действия</a:t>
            </a:r>
          </a:p>
          <a:p>
            <a:r>
              <a:rPr lang="ru-RU" sz="1800" b="1" dirty="0"/>
              <a:t>Регулируемая активность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AE8D0-893D-4305-81DE-3E1BDB842635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184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1693" y="198559"/>
            <a:ext cx="4457700" cy="4794619"/>
          </a:xfrm>
          <a:prstGeom prst="rect">
            <a:avLst/>
          </a:prstGeom>
        </p:spPr>
      </p:pic>
      <p:pic>
        <p:nvPicPr>
          <p:cNvPr id="2050" name="Picture 2" descr="Катализ - Что такое Катализ? - Техническая Библиотека Neftegaz.R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2680" y="905608"/>
            <a:ext cx="7104790" cy="3154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5127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5854" y="183703"/>
            <a:ext cx="10800000" cy="677943"/>
          </a:xfrm>
        </p:spPr>
        <p:txBody>
          <a:bodyPr>
            <a:normAutofit/>
          </a:bodyPr>
          <a:lstStyle/>
          <a:p>
            <a:r>
              <a:rPr lang="ru-RU" dirty="0" smtClean="0"/>
              <a:t>Структура фермента: активный центр 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quarter" idx="1"/>
          </p:nvPr>
        </p:nvSpPr>
        <p:spPr>
          <a:xfrm>
            <a:off x="405854" y="1011115"/>
            <a:ext cx="10800000" cy="4766547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ru-RU" i="1" dirty="0" smtClean="0">
                <a:solidFill>
                  <a:srgbClr val="FF0000"/>
                </a:solidFill>
              </a:rPr>
              <a:t>Активный центр фермента (АЦ) </a:t>
            </a:r>
            <a:r>
              <a:rPr lang="ru-RU" dirty="0" smtClean="0"/>
              <a:t>– </a:t>
            </a:r>
            <a:r>
              <a:rPr lang="ru-RU" i="1" dirty="0" smtClean="0"/>
              <a:t>это участок молекулы фермента, способный комплементарно (специфически) связываться с субстратом </a:t>
            </a:r>
            <a:r>
              <a:rPr lang="mr-IN" i="1" dirty="0" smtClean="0"/>
              <a:t>–</a:t>
            </a:r>
            <a:r>
              <a:rPr lang="ru-RU" i="1" dirty="0" smtClean="0"/>
              <a:t> веществом, вступающим в химическую реакцию </a:t>
            </a:r>
            <a:r>
              <a:rPr lang="mr-IN" i="1" dirty="0" smtClean="0"/>
              <a:t>–</a:t>
            </a:r>
            <a:r>
              <a:rPr lang="ru-RU" i="1" dirty="0" smtClean="0"/>
              <a:t> и обеспечивать его каталитическое превращение</a:t>
            </a:r>
          </a:p>
          <a:p>
            <a:pPr algn="ctr"/>
            <a:r>
              <a:rPr lang="ru-RU" sz="1600" b="1" dirty="0" smtClean="0"/>
              <a:t>Характеристика активного центра:</a:t>
            </a:r>
          </a:p>
          <a:p>
            <a:pPr>
              <a:buFont typeface="Wingdings" pitchFamily="2" charset="2"/>
              <a:buChar char="Ø"/>
            </a:pPr>
            <a:r>
              <a:rPr lang="ru-RU" sz="1600" dirty="0" smtClean="0"/>
              <a:t>Формируется на уровне </a:t>
            </a:r>
            <a:r>
              <a:rPr lang="en-US" sz="1600" dirty="0" smtClean="0"/>
              <a:t>III</a:t>
            </a:r>
            <a:r>
              <a:rPr lang="ru-RU" sz="1600" dirty="0" smtClean="0"/>
              <a:t> структуры белка</a:t>
            </a:r>
          </a:p>
          <a:p>
            <a:pPr>
              <a:buFont typeface="Wingdings" pitchFamily="2" charset="2"/>
              <a:buChar char="Ø"/>
            </a:pPr>
            <a:r>
              <a:rPr lang="ru-RU" sz="1600" dirty="0" smtClean="0"/>
              <a:t>У простых ферментов состоит только из аминокислотных остатков</a:t>
            </a:r>
          </a:p>
          <a:p>
            <a:pPr>
              <a:buFont typeface="Wingdings" pitchFamily="2" charset="2"/>
              <a:buChar char="Ø"/>
            </a:pPr>
            <a:r>
              <a:rPr lang="ru-RU" sz="1600" dirty="0" smtClean="0"/>
              <a:t>У сложных ферментов имеет небелковую часть </a:t>
            </a:r>
            <a:r>
              <a:rPr lang="mr-IN" sz="1600" dirty="0" smtClean="0"/>
              <a:t>–</a:t>
            </a:r>
            <a:r>
              <a:rPr lang="ru-RU" sz="1600" dirty="0" smtClean="0"/>
              <a:t> </a:t>
            </a:r>
            <a:r>
              <a:rPr lang="ru-RU" sz="1600" dirty="0" err="1" smtClean="0"/>
              <a:t>кофактор</a:t>
            </a:r>
            <a:r>
              <a:rPr lang="ru-RU" sz="1600" dirty="0" smtClean="0"/>
              <a:t> (неорганическое вещество) или кофермент (органическое вещество)</a:t>
            </a:r>
          </a:p>
          <a:p>
            <a:pPr>
              <a:buFont typeface="Wingdings" pitchFamily="2" charset="2"/>
              <a:buChar char="Ø"/>
            </a:pPr>
            <a:r>
              <a:rPr lang="ru-RU" sz="1600" dirty="0" smtClean="0"/>
              <a:t>Соответствует структуре субстрата по типу «ключ-замок»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F5CAE8D0-893D-4305-81DE-3E1BDB842635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3073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12023" y="0"/>
            <a:ext cx="7772400" cy="922114"/>
          </a:xfrm>
        </p:spPr>
        <p:txBody>
          <a:bodyPr>
            <a:normAutofit/>
          </a:bodyPr>
          <a:lstStyle/>
          <a:p>
            <a:r>
              <a:rPr lang="ru-RU" sz="2800" dirty="0"/>
              <a:t>Схема строения активного центра</a:t>
            </a:r>
          </a:p>
        </p:txBody>
      </p:sp>
      <p:pic>
        <p:nvPicPr>
          <p:cNvPr id="1026" name="Picture 2" descr="C:\Users\мария\Desktop\негаенекн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081" b="71016"/>
          <a:stretch/>
        </p:blipFill>
        <p:spPr bwMode="auto">
          <a:xfrm>
            <a:off x="1801486" y="625694"/>
            <a:ext cx="8140928" cy="3943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17435" y="4832692"/>
            <a:ext cx="1070903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/>
              <a:t>Субстрат (</a:t>
            </a:r>
            <a:r>
              <a:rPr lang="en-US" sz="2000" dirty="0"/>
              <a:t>S</a:t>
            </a:r>
            <a:r>
              <a:rPr lang="ru-RU" sz="2000" dirty="0"/>
              <a:t>) – вещество, вступающее в ферментативную реакцию</a:t>
            </a:r>
          </a:p>
          <a:p>
            <a:r>
              <a:rPr lang="ru-RU" sz="2000" dirty="0"/>
              <a:t>Субстрат комплементарен АЦ фермента («ключ-замок»)</a:t>
            </a:r>
          </a:p>
          <a:p>
            <a:r>
              <a:rPr lang="ru-RU" sz="2000" dirty="0"/>
              <a:t>Продукт (Р) – вещество, которое образуется в процессе реакции</a:t>
            </a:r>
          </a:p>
          <a:p>
            <a:r>
              <a:rPr lang="ru-RU" sz="2000" dirty="0"/>
              <a:t>Продукт не имеет сродства к активному центру фермента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F5CAE8D0-893D-4305-81DE-3E1BDB842635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7796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65177" y="442969"/>
            <a:ext cx="11199992" cy="1939747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ru-RU" sz="2400" dirty="0"/>
              <a:t>Имеет два участка:</a:t>
            </a:r>
            <a:br>
              <a:rPr lang="ru-RU" sz="2400" dirty="0"/>
            </a:br>
            <a:r>
              <a:rPr lang="ru-RU" sz="2400" dirty="0" smtClean="0"/>
              <a:t>- </a:t>
            </a:r>
            <a:r>
              <a:rPr lang="ru-RU" sz="2400" b="1" dirty="0" smtClean="0"/>
              <a:t>участок </a:t>
            </a:r>
            <a:r>
              <a:rPr lang="ru-RU" sz="2400" b="1" dirty="0"/>
              <a:t>связывания </a:t>
            </a:r>
            <a:r>
              <a:rPr lang="ru-RU" sz="2400" dirty="0"/>
              <a:t>обеспечивает сродство к субстрату и формирование фермент-субстратного комплекса (</a:t>
            </a:r>
            <a:r>
              <a:rPr lang="en-US" sz="2400" dirty="0"/>
              <a:t>ES</a:t>
            </a:r>
            <a:r>
              <a:rPr lang="ru-RU" sz="2400" dirty="0"/>
              <a:t>), например, за счет ионных взаимодействий</a:t>
            </a:r>
            <a:br>
              <a:rPr lang="ru-RU" sz="2400" dirty="0"/>
            </a:br>
            <a:r>
              <a:rPr lang="ru-RU" sz="2400" dirty="0" smtClean="0"/>
              <a:t>- </a:t>
            </a:r>
            <a:r>
              <a:rPr lang="ru-RU" sz="2400" b="1" dirty="0" smtClean="0"/>
              <a:t>каталитический </a:t>
            </a:r>
            <a:r>
              <a:rPr lang="ru-RU" sz="2400" b="1" dirty="0"/>
              <a:t>участок </a:t>
            </a:r>
            <a:r>
              <a:rPr lang="ru-RU" sz="2400" dirty="0"/>
              <a:t>осуществляет химическую реакцию</a:t>
            </a:r>
            <a:br>
              <a:rPr lang="ru-RU" sz="2400" dirty="0"/>
            </a:br>
            <a:endParaRPr lang="ru-RU" sz="2400" dirty="0"/>
          </a:p>
        </p:txBody>
      </p:sp>
      <p:pic>
        <p:nvPicPr>
          <p:cNvPr id="3074" name="Picture 2" descr="Активный центр ферментов — Биологическая хими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3820" y="2499091"/>
            <a:ext cx="3616325" cy="2961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Активный и аллостерический центры фермента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129" y="2303586"/>
            <a:ext cx="4029563" cy="3661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24501" y="6435969"/>
            <a:ext cx="791777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Тимин О.А. Лекции </a:t>
            </a:r>
            <a:r>
              <a:rPr lang="ru-RU" sz="1200" dirty="0"/>
              <a:t>по общей </a:t>
            </a:r>
            <a:r>
              <a:rPr lang="ru-RU" sz="1200" dirty="0" smtClean="0"/>
              <a:t>биохимии-2020 год (</a:t>
            </a:r>
            <a:r>
              <a:rPr lang="en-US" sz="1200" dirty="0"/>
              <a:t>https://biokhimija.ru</a:t>
            </a:r>
            <a:r>
              <a:rPr lang="en-US" sz="1200" dirty="0" smtClean="0"/>
              <a:t>/</a:t>
            </a:r>
            <a:r>
              <a:rPr lang="ru-RU" sz="1200" dirty="0" smtClean="0"/>
              <a:t>)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19593410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2448" y="100379"/>
            <a:ext cx="6534150" cy="6305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01941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3584" y="100069"/>
            <a:ext cx="10800000" cy="1240651"/>
          </a:xfrm>
        </p:spPr>
        <p:txBody>
          <a:bodyPr>
            <a:normAutofit/>
          </a:bodyPr>
          <a:lstStyle/>
          <a:p>
            <a:r>
              <a:rPr lang="ru-RU" dirty="0" smtClean="0"/>
              <a:t>Связывание субстрата в активном центре фермента</a:t>
            </a:r>
            <a:endParaRPr lang="ru-RU" dirty="0"/>
          </a:p>
        </p:txBody>
      </p:sp>
      <p:pic>
        <p:nvPicPr>
          <p:cNvPr id="2051" name="Picture 3" descr="C:\Users\мария\Desktop\аепраенгвнеорвнн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975" b="80728"/>
          <a:stretch/>
        </p:blipFill>
        <p:spPr bwMode="auto">
          <a:xfrm>
            <a:off x="77013" y="1498982"/>
            <a:ext cx="6780284" cy="4913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F5CAE8D0-893D-4305-81DE-3E1BDB842635}" type="slidenum">
              <a:rPr lang="ru-RU" smtClean="0"/>
              <a:pPr/>
              <a:t>12</a:t>
            </a:fld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9880" y="1340720"/>
            <a:ext cx="4454550" cy="33695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7463656" y="1904300"/>
            <a:ext cx="4149235" cy="29495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b="1" dirty="0">
                <a:solidFill>
                  <a:srgbClr val="FF0000"/>
                </a:solidFill>
              </a:rPr>
              <a:t>Высокой специфичностью связывания АЦ фермента и субстрата</a:t>
            </a:r>
            <a:r>
              <a:rPr lang="ru-RU" dirty="0"/>
              <a:t> и образованием </a:t>
            </a:r>
            <a:r>
              <a:rPr lang="en-US" dirty="0"/>
              <a:t>ES</a:t>
            </a:r>
            <a:r>
              <a:rPr lang="ru-RU" dirty="0"/>
              <a:t>-комплекса</a:t>
            </a:r>
          </a:p>
          <a:p>
            <a:pPr algn="just">
              <a:lnSpc>
                <a:spcPct val="150000"/>
              </a:lnSpc>
            </a:pPr>
            <a:r>
              <a:rPr lang="ru-RU" b="1" dirty="0">
                <a:solidFill>
                  <a:srgbClr val="FF0000"/>
                </a:solidFill>
                <a:cs typeface="Times New Roman" pitchFamily="18" charset="0"/>
              </a:rPr>
              <a:t>Конформационной лабильностью ферментов, </a:t>
            </a:r>
            <a:r>
              <a:rPr lang="ru-RU" dirty="0">
                <a:cs typeface="Times New Roman" pitchFamily="18" charset="0"/>
              </a:rPr>
              <a:t>которая является </a:t>
            </a:r>
            <a:r>
              <a:rPr lang="ru-RU" dirty="0">
                <a:solidFill>
                  <a:prstClr val="black"/>
                </a:solidFill>
                <a:cs typeface="Times New Roman" pitchFamily="18" charset="0"/>
              </a:rPr>
              <a:t>основой их высокой специфичности</a:t>
            </a:r>
          </a:p>
        </p:txBody>
      </p:sp>
    </p:spTree>
    <p:extLst>
      <p:ext uri="{BB962C8B-B14F-4D97-AF65-F5344CB8AC3E}">
        <p14:creationId xmlns:p14="http://schemas.microsoft.com/office/powerpoint/2010/main" val="3093898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3777" y="161615"/>
            <a:ext cx="10800000" cy="814331"/>
          </a:xfrm>
        </p:spPr>
        <p:txBody>
          <a:bodyPr>
            <a:normAutofit/>
          </a:bodyPr>
          <a:lstStyle/>
          <a:p>
            <a:r>
              <a:rPr lang="ru-RU" sz="3600" dirty="0"/>
              <a:t>Фермент-субстратный комплекс (</a:t>
            </a:r>
            <a:r>
              <a:rPr lang="en-US" sz="3600" dirty="0"/>
              <a:t>ES</a:t>
            </a:r>
            <a:r>
              <a:rPr lang="ru-RU" sz="3600" dirty="0"/>
              <a:t>)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F5CAE8D0-893D-4305-81DE-3E1BDB842635}" type="slidenum">
              <a:rPr lang="ru-RU" smtClean="0"/>
              <a:pPr/>
              <a:t>13</a:t>
            </a:fld>
            <a:endParaRPr lang="ru-RU"/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344307" y="1070165"/>
            <a:ext cx="5124508" cy="2312377"/>
          </a:xfrm>
        </p:spPr>
        <p:txBody>
          <a:bodyPr/>
          <a:lstStyle/>
          <a:p>
            <a:r>
              <a:rPr lang="ru-RU" b="1" dirty="0" smtClean="0"/>
              <a:t>Теория </a:t>
            </a:r>
            <a:r>
              <a:rPr lang="ru-RU" b="1" dirty="0"/>
              <a:t>Фишера</a:t>
            </a:r>
            <a:r>
              <a:rPr lang="ru-RU" dirty="0"/>
              <a:t> (модель "жесткой матрицы", "ключ-замок") </a:t>
            </a:r>
            <a:r>
              <a:rPr lang="ru-RU" dirty="0" smtClean="0"/>
              <a:t>– </a:t>
            </a:r>
            <a:r>
              <a:rPr lang="ru-RU" dirty="0"/>
              <a:t>активный центр фермента строго соответствует конфигурации субстрата и не изменяется при его присоединении. Эта модель хорошо объясняет абсолютную специфичность, но не групповую.</a:t>
            </a:r>
          </a:p>
        </p:txBody>
      </p:sp>
      <p:pic>
        <p:nvPicPr>
          <p:cNvPr id="4098" name="Picture 2" descr="Гипотеза Фишер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5300" y="1070165"/>
            <a:ext cx="6255034" cy="1462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383872" y="3736783"/>
            <a:ext cx="504537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22"/>
                </a:solidFill>
                <a:latin typeface="Helvetica Neue"/>
              </a:rPr>
              <a:t> </a:t>
            </a:r>
            <a:r>
              <a:rPr lang="ru-RU" b="1" dirty="0">
                <a:solidFill>
                  <a:srgbClr val="663300"/>
                </a:solidFill>
                <a:latin typeface="Helvetica Neue"/>
              </a:rPr>
              <a:t>Теория </a:t>
            </a:r>
            <a:r>
              <a:rPr lang="ru-RU" b="1" dirty="0" err="1">
                <a:solidFill>
                  <a:srgbClr val="663300"/>
                </a:solidFill>
                <a:latin typeface="Helvetica Neue"/>
              </a:rPr>
              <a:t>Кошланда</a:t>
            </a:r>
            <a:r>
              <a:rPr lang="ru-RU" dirty="0">
                <a:solidFill>
                  <a:srgbClr val="000022"/>
                </a:solidFill>
                <a:latin typeface="Helvetica Neue"/>
              </a:rPr>
              <a:t> (модель "индуцированного соответствия", "рука-перчатка") – подразумевает гибкость активного центра. Присоединение субстрата к якорному участку фермента вызывает изменение конфигурации каталитического центра таким образом, чтобы его форма соответствовала форме субстрата.</a:t>
            </a:r>
            <a:endParaRPr lang="ru-RU" dirty="0"/>
          </a:p>
        </p:txBody>
      </p:sp>
      <p:pic>
        <p:nvPicPr>
          <p:cNvPr id="4100" name="Picture 4" descr="Теория Кошланд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5300" y="3982934"/>
            <a:ext cx="6266346" cy="1389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203632" y="6433065"/>
            <a:ext cx="791777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Тимин О.А. Лекции </a:t>
            </a:r>
            <a:r>
              <a:rPr lang="ru-RU" sz="1200" dirty="0"/>
              <a:t>по общей </a:t>
            </a:r>
            <a:r>
              <a:rPr lang="ru-RU" sz="1200" dirty="0" smtClean="0"/>
              <a:t>биохимии-2020 год (</a:t>
            </a:r>
            <a:r>
              <a:rPr lang="en-US" sz="1200" dirty="0"/>
              <a:t>https://biokhimija.ru</a:t>
            </a:r>
            <a:r>
              <a:rPr lang="en-US" sz="1200" dirty="0" smtClean="0"/>
              <a:t>/</a:t>
            </a:r>
            <a:r>
              <a:rPr lang="ru-RU" sz="1200" dirty="0" smtClean="0"/>
              <a:t>)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2357423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570" y="161616"/>
            <a:ext cx="10800000" cy="5066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Специфичность ферментов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05854" y="1037493"/>
            <a:ext cx="10800000" cy="4608286"/>
          </a:xfrm>
        </p:spPr>
        <p:txBody>
          <a:bodyPr>
            <a:noAutofit/>
          </a:bodyPr>
          <a:lstStyle/>
          <a:p>
            <a:r>
              <a:rPr lang="ru-RU" i="1" dirty="0">
                <a:solidFill>
                  <a:schemeClr val="tx1"/>
                </a:solidFill>
              </a:rPr>
              <a:t>Субстратная специфичность </a:t>
            </a:r>
            <a:r>
              <a:rPr lang="ru-RU" dirty="0">
                <a:solidFill>
                  <a:schemeClr val="tx1"/>
                </a:solidFill>
              </a:rPr>
              <a:t>– способность фермента взаимодействовать с одним (абсолютная) или несколькими субстратами со  сходным строением и типом связей (относительная, групповая)</a:t>
            </a:r>
          </a:p>
          <a:p>
            <a:pPr lvl="1">
              <a:buFont typeface="Wingdings" pitchFamily="2" charset="2"/>
              <a:buChar char="Ø"/>
            </a:pPr>
            <a:r>
              <a:rPr lang="ru-RU" u="sng" dirty="0">
                <a:solidFill>
                  <a:schemeClr val="tx1"/>
                </a:solidFill>
              </a:rPr>
              <a:t>абсолютная субстратная специфичность</a:t>
            </a:r>
          </a:p>
          <a:p>
            <a:pPr marL="320040" lvl="1" indent="0" algn="ctr">
              <a:buNone/>
            </a:pPr>
            <a:r>
              <a:rPr lang="ru-RU" dirty="0">
                <a:solidFill>
                  <a:schemeClr val="tx1"/>
                </a:solidFill>
              </a:rPr>
              <a:t>    </a:t>
            </a:r>
            <a:r>
              <a:rPr lang="ru-RU" dirty="0" err="1" smtClean="0">
                <a:solidFill>
                  <a:schemeClr val="tx1"/>
                </a:solidFill>
              </a:rPr>
              <a:t>уреаза</a:t>
            </a:r>
            <a:r>
              <a:rPr lang="ru-RU" dirty="0" smtClean="0">
                <a:solidFill>
                  <a:schemeClr val="tx1"/>
                </a:solidFill>
              </a:rPr>
              <a:t> связывается только с мочевиной и обеспечивает её гидролиз</a:t>
            </a:r>
            <a:endParaRPr lang="ru-RU" dirty="0">
              <a:solidFill>
                <a:schemeClr val="tx1"/>
              </a:solidFill>
            </a:endParaRPr>
          </a:p>
          <a:p>
            <a:pPr lvl="1" algn="just">
              <a:buFont typeface="Wingdings" pitchFamily="2" charset="2"/>
              <a:buChar char="Ø"/>
            </a:pPr>
            <a:r>
              <a:rPr lang="ru-RU" u="sng" dirty="0">
                <a:solidFill>
                  <a:schemeClr val="tx1"/>
                </a:solidFill>
              </a:rPr>
              <a:t>относительная субстратная специфичность</a:t>
            </a:r>
          </a:p>
          <a:p>
            <a:pPr marL="320040" lvl="1" indent="0" algn="ctr">
              <a:buNone/>
            </a:pPr>
            <a:r>
              <a:rPr lang="ru-RU" dirty="0" smtClean="0">
                <a:solidFill>
                  <a:schemeClr val="tx1"/>
                </a:solidFill>
              </a:rPr>
              <a:t>пищеварительный фермент пепсин связывается с различными белками пищи</a:t>
            </a:r>
          </a:p>
          <a:p>
            <a:pPr marL="320040" lvl="1" indent="0" algn="ctr">
              <a:buNone/>
            </a:pPr>
            <a:r>
              <a:rPr lang="ru-RU" dirty="0" smtClean="0">
                <a:solidFill>
                  <a:schemeClr val="tx1"/>
                </a:solidFill>
              </a:rPr>
              <a:t>Однако у ферментов с относительной субстратной специфичность степень сродства к разным субстратам различная </a:t>
            </a:r>
            <a:endParaRPr lang="ru-RU" dirty="0">
              <a:solidFill>
                <a:schemeClr val="tx1"/>
              </a:solidFill>
            </a:endParaRPr>
          </a:p>
          <a:p>
            <a:pPr lvl="1">
              <a:buFont typeface="Wingdings" pitchFamily="2" charset="2"/>
              <a:buChar char="Ø"/>
            </a:pPr>
            <a:r>
              <a:rPr lang="ru-RU" u="sng" dirty="0" err="1">
                <a:solidFill>
                  <a:schemeClr val="tx1"/>
                </a:solidFill>
              </a:rPr>
              <a:t>стереоспецифичность</a:t>
            </a:r>
            <a:r>
              <a:rPr lang="ru-RU" dirty="0">
                <a:solidFill>
                  <a:schemeClr val="tx1"/>
                </a:solidFill>
              </a:rPr>
              <a:t> </a:t>
            </a:r>
          </a:p>
          <a:p>
            <a:pPr marL="320040" lvl="1" indent="0" algn="ctr">
              <a:buNone/>
            </a:pPr>
            <a:r>
              <a:rPr lang="ru-RU" dirty="0" err="1">
                <a:solidFill>
                  <a:schemeClr val="tx1"/>
                </a:solidFill>
              </a:rPr>
              <a:t>л</a:t>
            </a:r>
            <a:r>
              <a:rPr lang="ru-RU" dirty="0" err="1" smtClean="0">
                <a:solidFill>
                  <a:schemeClr val="tx1"/>
                </a:solidFill>
              </a:rPr>
              <a:t>актатдегидрогеназа</a:t>
            </a:r>
            <a:r>
              <a:rPr lang="ru-RU" dirty="0" smtClean="0">
                <a:solidFill>
                  <a:schemeClr val="tx1"/>
                </a:solidFill>
              </a:rPr>
              <a:t> катализирует окисление </a:t>
            </a:r>
            <a:r>
              <a:rPr lang="ru-RU" dirty="0">
                <a:solidFill>
                  <a:schemeClr val="tx1"/>
                </a:solidFill>
              </a:rPr>
              <a:t>только </a:t>
            </a:r>
            <a:r>
              <a:rPr lang="en-US" dirty="0">
                <a:solidFill>
                  <a:schemeClr val="tx1"/>
                </a:solidFill>
              </a:rPr>
              <a:t>L</a:t>
            </a:r>
            <a:r>
              <a:rPr lang="ru-RU" dirty="0" smtClean="0">
                <a:solidFill>
                  <a:schemeClr val="tx1"/>
                </a:solidFill>
              </a:rPr>
              <a:t>-</a:t>
            </a:r>
            <a:r>
              <a:rPr lang="ru-RU" dirty="0" err="1" smtClean="0">
                <a:solidFill>
                  <a:schemeClr val="tx1"/>
                </a:solidFill>
              </a:rPr>
              <a:t>лактата</a:t>
            </a:r>
            <a:endParaRPr lang="ru-RU" dirty="0" smtClean="0">
              <a:solidFill>
                <a:schemeClr val="tx1"/>
              </a:solidFill>
            </a:endParaRPr>
          </a:p>
          <a:p>
            <a:r>
              <a:rPr lang="ru-RU" i="1" dirty="0">
                <a:solidFill>
                  <a:schemeClr val="tx1"/>
                </a:solidFill>
              </a:rPr>
              <a:t>Каталитическая (реакционная) специфичность</a:t>
            </a:r>
            <a:r>
              <a:rPr lang="ru-RU" dirty="0">
                <a:solidFill>
                  <a:schemeClr val="tx1"/>
                </a:solidFill>
              </a:rPr>
              <a:t> – способность фермента катализировать </a:t>
            </a:r>
            <a:r>
              <a:rPr lang="ru-RU" dirty="0" smtClean="0">
                <a:solidFill>
                  <a:schemeClr val="tx1"/>
                </a:solidFill>
              </a:rPr>
              <a:t>один тип химических реакций (реакции </a:t>
            </a:r>
            <a:r>
              <a:rPr lang="ru-RU" dirty="0">
                <a:solidFill>
                  <a:schemeClr val="tx1"/>
                </a:solidFill>
              </a:rPr>
              <a:t>гидролиза, окисления-восстановления и </a:t>
            </a:r>
            <a:r>
              <a:rPr lang="ru-RU" dirty="0" smtClean="0">
                <a:solidFill>
                  <a:schemeClr val="tx1"/>
                </a:solidFill>
              </a:rPr>
              <a:t>другие)</a:t>
            </a:r>
            <a:endParaRPr lang="ru-RU" dirty="0">
              <a:solidFill>
                <a:schemeClr val="tx1"/>
              </a:solidFill>
            </a:endParaRPr>
          </a:p>
          <a:p>
            <a:pPr marL="320040" lvl="1" indent="0" algn="ctr">
              <a:buNone/>
            </a:pPr>
            <a:endParaRPr lang="ru-RU" sz="1600" dirty="0">
              <a:solidFill>
                <a:schemeClr val="tx1"/>
              </a:solidFill>
            </a:endParaRPr>
          </a:p>
          <a:p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F5CAE8D0-893D-4305-81DE-3E1BDB842635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3437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4115" y="163351"/>
            <a:ext cx="11287915" cy="1240651"/>
          </a:xfrm>
        </p:spPr>
        <p:txBody>
          <a:bodyPr>
            <a:noAutofit/>
          </a:bodyPr>
          <a:lstStyle/>
          <a:p>
            <a:r>
              <a:rPr lang="ru-RU" sz="3600" dirty="0"/>
              <a:t>Механизм действия ферментов: этапы ферментативного катализа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"/>
          </p:nvPr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24638" b="71660"/>
          <a:stretch/>
        </p:blipFill>
        <p:spPr>
          <a:xfrm>
            <a:off x="1705708" y="1404002"/>
            <a:ext cx="8907355" cy="4958073"/>
          </a:xfrm>
        </p:spPr>
      </p:pic>
      <p:sp>
        <p:nvSpPr>
          <p:cNvPr id="3" name="Номер слайда 2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F5CAE8D0-893D-4305-81DE-3E1BDB842635}" type="slidenum">
              <a:rPr lang="ru-RU" smtClean="0"/>
              <a:pPr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900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569" y="13081"/>
            <a:ext cx="10800000" cy="1240651"/>
          </a:xfrm>
        </p:spPr>
        <p:txBody>
          <a:bodyPr/>
          <a:lstStyle/>
          <a:p>
            <a:r>
              <a:rPr lang="ru-RU" b="1" dirty="0" smtClean="0"/>
              <a:t>Сложные ферменты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77253" y="3150497"/>
            <a:ext cx="7392923" cy="3429644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ru-RU" dirty="0"/>
              <a:t>Белок (</a:t>
            </a:r>
            <a:r>
              <a:rPr lang="ru-RU" b="1" dirty="0"/>
              <a:t>апофермент</a:t>
            </a:r>
            <a:r>
              <a:rPr lang="ru-RU" dirty="0"/>
              <a:t>) + другое вещество (</a:t>
            </a:r>
            <a:r>
              <a:rPr lang="ru-RU" b="1" dirty="0" err="1"/>
              <a:t>кофактор</a:t>
            </a:r>
            <a:r>
              <a:rPr lang="ru-RU" b="1" dirty="0"/>
              <a:t> или кофермент</a:t>
            </a:r>
            <a:r>
              <a:rPr lang="ru-RU" dirty="0"/>
              <a:t>) </a:t>
            </a:r>
            <a:r>
              <a:rPr lang="ru-RU" dirty="0">
                <a:cs typeface="Times New Roman"/>
              </a:rPr>
              <a:t>→ активный фермент (</a:t>
            </a:r>
            <a:r>
              <a:rPr lang="ru-RU" b="1" dirty="0" err="1">
                <a:cs typeface="Times New Roman"/>
              </a:rPr>
              <a:t>холофермент</a:t>
            </a:r>
            <a:r>
              <a:rPr lang="ru-RU" dirty="0">
                <a:cs typeface="Times New Roman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ru-RU" dirty="0"/>
              <a:t>большинство природных ферментов – сложные </a:t>
            </a:r>
            <a:r>
              <a:rPr lang="ru-RU" dirty="0" smtClean="0"/>
              <a:t>белки (протеиды)</a:t>
            </a:r>
          </a:p>
          <a:p>
            <a:pPr>
              <a:lnSpc>
                <a:spcPct val="150000"/>
              </a:lnSpc>
            </a:pPr>
            <a:r>
              <a:rPr lang="ru-RU" dirty="0" smtClean="0"/>
              <a:t>апофермент – не активен</a:t>
            </a:r>
          </a:p>
          <a:p>
            <a:pPr>
              <a:lnSpc>
                <a:spcPct val="150000"/>
              </a:lnSpc>
            </a:pPr>
            <a:r>
              <a:rPr lang="ru-RU" b="1" dirty="0" err="1" smtClean="0"/>
              <a:t>Кофактор</a:t>
            </a:r>
            <a:r>
              <a:rPr lang="ru-RU" b="1" dirty="0" smtClean="0"/>
              <a:t> (кофермент)</a:t>
            </a:r>
            <a:r>
              <a:rPr lang="ru-RU" dirty="0" smtClean="0"/>
              <a:t> – небелковая часть сложного фермента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F5CAE8D0-893D-4305-81DE-3E1BDB842635}" type="slidenum">
              <a:rPr lang="ru-RU" smtClean="0"/>
              <a:pPr/>
              <a:t>16</a:t>
            </a:fld>
            <a:endParaRPr lang="ru-RU"/>
          </a:p>
        </p:txBody>
      </p:sp>
      <p:pic>
        <p:nvPicPr>
          <p:cNvPr id="1026" name="Picture 2" descr="Аспартатаминотрансфераза — Википеди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0615" y="3623934"/>
            <a:ext cx="3310361" cy="2482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Образование сложного фермент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7208" y="1008744"/>
            <a:ext cx="6594231" cy="1945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4213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6869" y="113366"/>
            <a:ext cx="10800000" cy="730696"/>
          </a:xfrm>
        </p:spPr>
        <p:txBody>
          <a:bodyPr>
            <a:normAutofit/>
          </a:bodyPr>
          <a:lstStyle/>
          <a:p>
            <a:r>
              <a:rPr lang="ru-RU" dirty="0" smtClean="0"/>
              <a:t>Небелковая часть сложного фермента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35515" y="844062"/>
            <a:ext cx="11411008" cy="4731378"/>
          </a:xfrm>
        </p:spPr>
        <p:txBody>
          <a:bodyPr>
            <a:noAutofit/>
          </a:bodyPr>
          <a:lstStyle/>
          <a:p>
            <a:r>
              <a:rPr lang="ru-RU" b="1" u="sng" dirty="0" smtClean="0"/>
              <a:t>Химическая природа:</a:t>
            </a:r>
          </a:p>
          <a:p>
            <a:pPr>
              <a:buFont typeface="Wingdings" pitchFamily="2" charset="2"/>
              <a:buChar char="Ø"/>
            </a:pPr>
            <a:r>
              <a:rPr lang="ru-RU" dirty="0"/>
              <a:t>н</a:t>
            </a:r>
            <a:r>
              <a:rPr lang="ru-RU" dirty="0" smtClean="0"/>
              <a:t>еорганические вещества (ионы металлов) - </a:t>
            </a:r>
            <a:r>
              <a:rPr lang="ru-RU" b="1" i="1" dirty="0" err="1" smtClean="0"/>
              <a:t>кофакторы</a:t>
            </a:r>
            <a:endParaRPr lang="ru-RU" b="1" i="1" dirty="0" smtClean="0"/>
          </a:p>
          <a:p>
            <a:pPr>
              <a:buFont typeface="Wingdings" pitchFamily="2" charset="2"/>
              <a:buChar char="Ø"/>
            </a:pPr>
            <a:r>
              <a:rPr lang="ru-RU" dirty="0"/>
              <a:t>о</a:t>
            </a:r>
            <a:r>
              <a:rPr lang="ru-RU" dirty="0" smtClean="0"/>
              <a:t>рганические вещества (производные витаминов) </a:t>
            </a:r>
            <a:r>
              <a:rPr lang="ru-RU" dirty="0"/>
              <a:t> </a:t>
            </a:r>
            <a:r>
              <a:rPr lang="ru-RU" dirty="0" smtClean="0"/>
              <a:t>- </a:t>
            </a:r>
            <a:r>
              <a:rPr lang="ru-RU" b="1" i="1" dirty="0" smtClean="0"/>
              <a:t>коферменты</a:t>
            </a:r>
          </a:p>
          <a:p>
            <a:r>
              <a:rPr lang="ru-RU" b="1" u="sng" dirty="0" smtClean="0"/>
              <a:t>Место в структуре фермента и роль:</a:t>
            </a:r>
          </a:p>
          <a:p>
            <a:pPr>
              <a:buFont typeface="Wingdings" charset="2"/>
              <a:buChar char="Ø"/>
            </a:pPr>
            <a:r>
              <a:rPr lang="ru-RU" dirty="0" err="1" smtClean="0"/>
              <a:t>Кофактор</a:t>
            </a:r>
            <a:r>
              <a:rPr lang="ru-RU" dirty="0" smtClean="0"/>
              <a:t> может находиться в активном центре и участвовать в химической реакции</a:t>
            </a:r>
          </a:p>
          <a:p>
            <a:pPr>
              <a:buFont typeface="Wingdings" charset="2"/>
              <a:buChar char="Ø"/>
            </a:pPr>
            <a:r>
              <a:rPr lang="ru-RU" dirty="0" err="1" smtClean="0"/>
              <a:t>Кофактор</a:t>
            </a:r>
            <a:r>
              <a:rPr lang="ru-RU" dirty="0" smtClean="0"/>
              <a:t> может находиться вне активного центра и принимать участие в создании правильной </a:t>
            </a:r>
            <a:r>
              <a:rPr lang="ru-RU" dirty="0" err="1" smtClean="0"/>
              <a:t>конформации</a:t>
            </a:r>
            <a:r>
              <a:rPr lang="ru-RU" dirty="0" smtClean="0"/>
              <a:t>, необходимой для формирования активного центра</a:t>
            </a:r>
          </a:p>
          <a:p>
            <a:r>
              <a:rPr lang="ru-RU" dirty="0" smtClean="0"/>
              <a:t>Кофермент находится в активном центре, участвует в химической реакции</a:t>
            </a:r>
            <a:endParaRPr lang="ru-RU" b="1" u="sng" dirty="0" smtClean="0"/>
          </a:p>
          <a:p>
            <a:r>
              <a:rPr lang="ru-RU" b="1" u="sng" dirty="0" smtClean="0"/>
              <a:t>Вид химической связи с апоферментом:</a:t>
            </a:r>
          </a:p>
          <a:p>
            <a:pPr>
              <a:buFont typeface="Wingdings" pitchFamily="2" charset="2"/>
              <a:buChar char="Ø"/>
            </a:pPr>
            <a:r>
              <a:rPr lang="ru-RU" dirty="0"/>
              <a:t>с</a:t>
            </a:r>
            <a:r>
              <a:rPr lang="ru-RU" dirty="0" smtClean="0"/>
              <a:t>лабые взаимодействия (присутствуют в активом центре фермента только в момент реакции, являясь </a:t>
            </a:r>
            <a:r>
              <a:rPr lang="ru-RU" dirty="0" err="1" smtClean="0"/>
              <a:t>косубстратом</a:t>
            </a:r>
            <a:r>
              <a:rPr lang="ru-RU" dirty="0" smtClean="0"/>
              <a:t>)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ковалентная связь </a:t>
            </a:r>
            <a:r>
              <a:rPr lang="ru-RU" dirty="0"/>
              <a:t>(</a:t>
            </a:r>
            <a:r>
              <a:rPr lang="ru-RU" dirty="0" err="1" smtClean="0"/>
              <a:t>простетическая</a:t>
            </a:r>
            <a:r>
              <a:rPr lang="ru-RU" dirty="0" smtClean="0"/>
              <a:t> группа</a:t>
            </a:r>
            <a:r>
              <a:rPr lang="ru-RU" dirty="0"/>
              <a:t>)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F5CAE8D0-893D-4305-81DE-3E1BDB842635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6245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4646" y="-96716"/>
            <a:ext cx="10800000" cy="1240651"/>
          </a:xfrm>
        </p:spPr>
        <p:txBody>
          <a:bodyPr>
            <a:normAutofit/>
          </a:bodyPr>
          <a:lstStyle/>
          <a:p>
            <a:r>
              <a:rPr lang="ru-RU" sz="2800" dirty="0" err="1"/>
              <a:t>Кофакторы</a:t>
            </a:r>
            <a:r>
              <a:rPr lang="ru-RU" sz="2800" dirty="0"/>
              <a:t> – ионы металлов: способы участия в ферментативном катализе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09137" y="1419851"/>
            <a:ext cx="4851947" cy="3336787"/>
          </a:xfrm>
        </p:spPr>
        <p:txBody>
          <a:bodyPr>
            <a:normAutofit fontScale="92500" lnSpcReduction="20000"/>
          </a:bodyPr>
          <a:lstStyle/>
          <a:p>
            <a:r>
              <a:rPr lang="ru-RU" sz="2400" dirty="0"/>
              <a:t>Изменяют </a:t>
            </a:r>
            <a:r>
              <a:rPr lang="ru-RU" sz="2400" dirty="0" err="1"/>
              <a:t>конформацию</a:t>
            </a:r>
            <a:r>
              <a:rPr lang="ru-RU" sz="2400" dirty="0"/>
              <a:t> субстрата (</a:t>
            </a:r>
            <a:r>
              <a:rPr lang="en-US" sz="2400" dirty="0"/>
              <a:t>Mg</a:t>
            </a:r>
            <a:r>
              <a:rPr lang="ru-RU" sz="2400" baseline="30000" dirty="0"/>
              <a:t>2+</a:t>
            </a:r>
            <a:r>
              <a:rPr lang="en-US" sz="2400" dirty="0"/>
              <a:t>-</a:t>
            </a:r>
            <a:r>
              <a:rPr lang="ru-RU" sz="2400" dirty="0"/>
              <a:t>АТФ)</a:t>
            </a:r>
          </a:p>
          <a:p>
            <a:r>
              <a:rPr lang="ru-RU" sz="2400" dirty="0"/>
              <a:t>Стабилизируют </a:t>
            </a:r>
            <a:r>
              <a:rPr lang="ru-RU" sz="2400" dirty="0" err="1"/>
              <a:t>конформацию</a:t>
            </a:r>
            <a:r>
              <a:rPr lang="ru-RU" sz="2400" dirty="0"/>
              <a:t> апофермента (</a:t>
            </a:r>
            <a:r>
              <a:rPr lang="en-US" sz="2400" dirty="0"/>
              <a:t>Zn</a:t>
            </a:r>
            <a:r>
              <a:rPr lang="en-US" sz="2400" baseline="30000" dirty="0"/>
              <a:t>2+</a:t>
            </a:r>
            <a:r>
              <a:rPr lang="ru-RU" sz="2400" baseline="30000" dirty="0"/>
              <a:t> </a:t>
            </a:r>
            <a:r>
              <a:rPr lang="ru-RU" sz="2400" dirty="0"/>
              <a:t>стабилизирует </a:t>
            </a:r>
            <a:r>
              <a:rPr lang="en-US" sz="2400" dirty="0"/>
              <a:t>IV </a:t>
            </a:r>
            <a:r>
              <a:rPr lang="ru-RU" sz="2400" dirty="0"/>
              <a:t>структуру </a:t>
            </a:r>
            <a:r>
              <a:rPr lang="ru-RU" sz="2400" dirty="0" err="1"/>
              <a:t>алкогольдегидрогеназы</a:t>
            </a:r>
            <a:r>
              <a:rPr lang="ru-RU" sz="2400" dirty="0"/>
              <a:t>)</a:t>
            </a:r>
          </a:p>
          <a:p>
            <a:r>
              <a:rPr lang="ru-RU" sz="2400" dirty="0"/>
              <a:t>Участвует в катализе (ионы железа, меди участвуют в переносе электронов)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F5CAE8D0-893D-4305-81DE-3E1BDB842635}" type="slidenum">
              <a:rPr lang="ru-RU" smtClean="0"/>
              <a:pPr/>
              <a:t>18</a:t>
            </a:fld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b="5769"/>
          <a:stretch/>
        </p:blipFill>
        <p:spPr>
          <a:xfrm>
            <a:off x="5503985" y="1419851"/>
            <a:ext cx="6477000" cy="4671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9714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570" y="187992"/>
            <a:ext cx="9889938" cy="638485"/>
          </a:xfrm>
        </p:spPr>
        <p:txBody>
          <a:bodyPr/>
          <a:lstStyle/>
          <a:p>
            <a:r>
              <a:rPr lang="ru-RU" sz="2600" b="1" i="1" dirty="0" err="1">
                <a:solidFill>
                  <a:schemeClr val="accent1"/>
                </a:solidFill>
                <a:latin typeface="Cambria"/>
                <a:ea typeface="+mn-ea"/>
                <a:cs typeface="+mn-cs"/>
              </a:rPr>
              <a:t>Cu</a:t>
            </a:r>
            <a:r>
              <a:rPr lang="ru-RU" sz="2600" b="1" i="1" dirty="0">
                <a:solidFill>
                  <a:schemeClr val="accent1"/>
                </a:solidFill>
                <a:latin typeface="Cambria"/>
                <a:ea typeface="+mn-ea"/>
                <a:cs typeface="+mn-cs"/>
              </a:rPr>
              <a:t>, </a:t>
            </a:r>
            <a:r>
              <a:rPr lang="ru-RU" sz="2600" b="1" i="1" dirty="0" err="1">
                <a:solidFill>
                  <a:schemeClr val="accent1"/>
                </a:solidFill>
                <a:latin typeface="Cambria"/>
                <a:ea typeface="+mn-ea"/>
                <a:cs typeface="+mn-cs"/>
              </a:rPr>
              <a:t>Zn-супероксиддисмутаза</a:t>
            </a:r>
            <a:r>
              <a:rPr lang="ru-RU" sz="2600" b="1" i="1" dirty="0">
                <a:solidFill>
                  <a:schemeClr val="accent1"/>
                </a:solidFill>
                <a:latin typeface="Cambria"/>
                <a:ea typeface="+mn-ea"/>
                <a:cs typeface="+mn-cs"/>
              </a:rPr>
              <a:t> (СОД)</a:t>
            </a:r>
            <a:endParaRPr lang="ru-RU" b="1" i="1" dirty="0">
              <a:solidFill>
                <a:schemeClr val="accent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502570" y="1248509"/>
            <a:ext cx="7489638" cy="5231422"/>
          </a:xfrm>
        </p:spPr>
        <p:txBody>
          <a:bodyPr>
            <a:normAutofit/>
          </a:bodyPr>
          <a:lstStyle/>
          <a:p>
            <a:pPr lvl="0"/>
            <a:r>
              <a:rPr lang="ru-RU" dirty="0" err="1" smtClean="0"/>
              <a:t>Zn</a:t>
            </a:r>
            <a:r>
              <a:rPr lang="ru-RU" dirty="0" smtClean="0"/>
              <a:t> </a:t>
            </a:r>
            <a:r>
              <a:rPr lang="ru-RU" dirty="0"/>
              <a:t>необходим для стабилизации </a:t>
            </a:r>
            <a:r>
              <a:rPr lang="ru-RU" dirty="0" smtClean="0"/>
              <a:t>молекулы</a:t>
            </a:r>
          </a:p>
          <a:p>
            <a:pPr lvl="0"/>
            <a:r>
              <a:rPr lang="ru-RU" dirty="0" err="1" smtClean="0"/>
              <a:t>Cu</a:t>
            </a:r>
            <a:r>
              <a:rPr lang="ru-RU" dirty="0" smtClean="0"/>
              <a:t> </a:t>
            </a:r>
            <a:r>
              <a:rPr lang="ru-RU" dirty="0"/>
              <a:t>– активный участник в реакции </a:t>
            </a:r>
            <a:r>
              <a:rPr lang="ru-RU" dirty="0" err="1"/>
              <a:t>дисмутации</a:t>
            </a:r>
            <a:r>
              <a:rPr lang="ru-RU" dirty="0"/>
              <a:t> </a:t>
            </a:r>
            <a:r>
              <a:rPr lang="ru-RU" dirty="0" smtClean="0"/>
              <a:t>супероксид-аниона:</a:t>
            </a:r>
          </a:p>
          <a:p>
            <a:pPr algn="l"/>
            <a:r>
              <a:rPr lang="ru-RU" dirty="0" smtClean="0"/>
              <a:t>                                       </a:t>
            </a:r>
            <a:r>
              <a:rPr lang="ru-RU" b="1" dirty="0" smtClean="0"/>
              <a:t>О</a:t>
            </a:r>
            <a:r>
              <a:rPr lang="ru-RU" b="1" baseline="-25000" dirty="0" smtClean="0"/>
              <a:t>2 </a:t>
            </a:r>
            <a:r>
              <a:rPr lang="ru-RU" b="1" baseline="30000" dirty="0" smtClean="0"/>
              <a:t>- </a:t>
            </a:r>
            <a:r>
              <a:rPr lang="ru-RU" b="1" dirty="0" smtClean="0"/>
              <a:t> + О</a:t>
            </a:r>
            <a:r>
              <a:rPr lang="ru-RU" b="1" baseline="-25000" dirty="0" smtClean="0"/>
              <a:t>2 </a:t>
            </a:r>
            <a:r>
              <a:rPr lang="ru-RU" b="1" baseline="30000" dirty="0" smtClean="0"/>
              <a:t>- </a:t>
            </a:r>
            <a:r>
              <a:rPr lang="ru-RU" b="1" dirty="0" smtClean="0"/>
              <a:t> + 2Н</a:t>
            </a:r>
            <a:r>
              <a:rPr lang="ru-RU" b="1" baseline="30000" dirty="0" smtClean="0"/>
              <a:t>+  </a:t>
            </a:r>
            <a:r>
              <a:rPr lang="ru-RU" b="1" dirty="0" smtClean="0"/>
              <a:t>= Н</a:t>
            </a:r>
            <a:r>
              <a:rPr lang="ru-RU" b="1" baseline="-25000" dirty="0" smtClean="0"/>
              <a:t>2</a:t>
            </a:r>
            <a:r>
              <a:rPr lang="ru-RU" b="1" dirty="0" smtClean="0"/>
              <a:t>О</a:t>
            </a:r>
            <a:r>
              <a:rPr lang="ru-RU" b="1" baseline="-25000" dirty="0" smtClean="0"/>
              <a:t>2 </a:t>
            </a:r>
            <a:r>
              <a:rPr lang="ru-RU" b="1" dirty="0" smtClean="0"/>
              <a:t> + О</a:t>
            </a:r>
            <a:r>
              <a:rPr lang="ru-RU" b="1" baseline="-25000" dirty="0" smtClean="0"/>
              <a:t>2</a:t>
            </a:r>
            <a:endParaRPr lang="ru-RU" b="1" dirty="0" smtClean="0"/>
          </a:p>
          <a:p>
            <a:pPr algn="l"/>
            <a:r>
              <a:rPr lang="ru-RU" dirty="0" smtClean="0"/>
              <a:t>                                      1) </a:t>
            </a:r>
            <a:r>
              <a:rPr lang="ru-RU" dirty="0"/>
              <a:t>О</a:t>
            </a:r>
            <a:r>
              <a:rPr lang="ru-RU" baseline="-25000" dirty="0"/>
              <a:t>2 </a:t>
            </a:r>
            <a:r>
              <a:rPr lang="ru-RU" baseline="30000" dirty="0"/>
              <a:t>- </a:t>
            </a:r>
            <a:r>
              <a:rPr lang="ru-RU" dirty="0"/>
              <a:t> + Cu</a:t>
            </a:r>
            <a:r>
              <a:rPr lang="ru-RU" baseline="30000" dirty="0"/>
              <a:t>2+ </a:t>
            </a:r>
            <a:r>
              <a:rPr lang="ru-RU" dirty="0"/>
              <a:t> + Н</a:t>
            </a:r>
            <a:r>
              <a:rPr lang="ru-RU" baseline="30000" dirty="0"/>
              <a:t>+ </a:t>
            </a:r>
            <a:r>
              <a:rPr lang="ru-RU" dirty="0"/>
              <a:t> = Cu</a:t>
            </a:r>
            <a:r>
              <a:rPr lang="ru-RU" baseline="30000" dirty="0"/>
              <a:t>1+ </a:t>
            </a:r>
            <a:r>
              <a:rPr lang="ru-RU" dirty="0"/>
              <a:t> + О</a:t>
            </a:r>
            <a:r>
              <a:rPr lang="ru-RU" baseline="-25000" dirty="0"/>
              <a:t>2</a:t>
            </a:r>
            <a:endParaRPr lang="ru-RU" dirty="0"/>
          </a:p>
          <a:p>
            <a:pPr algn="l"/>
            <a:r>
              <a:rPr lang="ru-RU" dirty="0"/>
              <a:t>                                     </a:t>
            </a:r>
            <a:r>
              <a:rPr lang="ru-RU" dirty="0" smtClean="0"/>
              <a:t>2)  </a:t>
            </a:r>
            <a:r>
              <a:rPr lang="ru-RU" dirty="0"/>
              <a:t>О</a:t>
            </a:r>
            <a:r>
              <a:rPr lang="ru-RU" baseline="-25000" dirty="0"/>
              <a:t>2 </a:t>
            </a:r>
            <a:r>
              <a:rPr lang="ru-RU" baseline="30000" dirty="0"/>
              <a:t>- </a:t>
            </a:r>
            <a:r>
              <a:rPr lang="ru-RU" dirty="0"/>
              <a:t> + Cu</a:t>
            </a:r>
            <a:r>
              <a:rPr lang="ru-RU" baseline="30000" dirty="0"/>
              <a:t>1+ </a:t>
            </a:r>
            <a:r>
              <a:rPr lang="ru-RU" dirty="0"/>
              <a:t> + Н</a:t>
            </a:r>
            <a:r>
              <a:rPr lang="ru-RU" baseline="30000" dirty="0"/>
              <a:t>+ </a:t>
            </a:r>
            <a:r>
              <a:rPr lang="ru-RU" dirty="0"/>
              <a:t> = Cu</a:t>
            </a:r>
            <a:r>
              <a:rPr lang="ru-RU" baseline="30000" dirty="0"/>
              <a:t>2+ </a:t>
            </a:r>
            <a:r>
              <a:rPr lang="ru-RU" dirty="0"/>
              <a:t> + </a:t>
            </a:r>
            <a:r>
              <a:rPr lang="ru-RU" dirty="0" smtClean="0"/>
              <a:t>Н</a:t>
            </a:r>
            <a:r>
              <a:rPr lang="ru-RU" baseline="-25000" dirty="0" smtClean="0"/>
              <a:t>2</a:t>
            </a:r>
            <a:r>
              <a:rPr lang="ru-RU" dirty="0" smtClean="0"/>
              <a:t>О</a:t>
            </a:r>
            <a:r>
              <a:rPr lang="ru-RU" baseline="-25000" dirty="0" smtClean="0"/>
              <a:t>2</a:t>
            </a:r>
          </a:p>
          <a:p>
            <a:pPr algn="l"/>
            <a:endParaRPr lang="ru-RU" baseline="-25000" dirty="0"/>
          </a:p>
          <a:p>
            <a:pPr algn="l"/>
            <a:r>
              <a:rPr lang="ru-RU" dirty="0"/>
              <a:t>фермент, представленный в </a:t>
            </a:r>
            <a:r>
              <a:rPr lang="ru-RU" dirty="0" err="1"/>
              <a:t>цитозоле</a:t>
            </a:r>
            <a:r>
              <a:rPr lang="ru-RU" dirty="0"/>
              <a:t> и митохондриях, выполняет функции антиоксидантного фермента, удаляя агрессивный супероксид анион-радикал и образуя при этом более устойчивый пероксид водорода.</a:t>
            </a:r>
          </a:p>
          <a:p>
            <a:pPr algn="l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F5CAE8D0-893D-4305-81DE-3E1BDB842635}" type="slidenum">
              <a:rPr lang="ru-RU" smtClean="0"/>
              <a:pPr/>
              <a:t>19</a:t>
            </a:fld>
            <a:endParaRPr lang="ru-RU"/>
          </a:p>
        </p:txBody>
      </p:sp>
      <p:pic>
        <p:nvPicPr>
          <p:cNvPr id="2050" name="Picture 2" descr="СОД (Супероксиддисмутаза стабилизированная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1158" y="826477"/>
            <a:ext cx="3594442" cy="3578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9516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6000" y="275915"/>
            <a:ext cx="10800000" cy="568147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Коферменты</a:t>
            </a:r>
            <a:r>
              <a:rPr lang="ru-RU" dirty="0" smtClean="0"/>
              <a:t>, обратимо связанные с апоферментом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49470" y="1653180"/>
            <a:ext cx="4994030" cy="4572000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en-US" sz="2400" b="1" dirty="0"/>
              <a:t>NAD</a:t>
            </a:r>
            <a:r>
              <a:rPr lang="en-US" sz="2400" b="1" baseline="30000" dirty="0"/>
              <a:t>+</a:t>
            </a:r>
            <a:r>
              <a:rPr lang="en-US" sz="2400" b="1" dirty="0"/>
              <a:t> , NADP</a:t>
            </a:r>
            <a:r>
              <a:rPr lang="en-US" sz="2400" b="1" baseline="30000" dirty="0"/>
              <a:t>+</a:t>
            </a:r>
            <a:r>
              <a:rPr lang="ru-RU" sz="2400" b="1" baseline="30000" dirty="0"/>
              <a:t> </a:t>
            </a:r>
            <a:r>
              <a:rPr lang="ru-RU" sz="2400" dirty="0"/>
              <a:t>– кофермент </a:t>
            </a:r>
            <a:r>
              <a:rPr lang="ru-RU" sz="2400" dirty="0" err="1"/>
              <a:t>оксидоредуктаз</a:t>
            </a:r>
            <a:r>
              <a:rPr lang="ru-RU" sz="2400" dirty="0"/>
              <a:t>, источник синтеза – никотиновая кислота </a:t>
            </a:r>
            <a:r>
              <a:rPr lang="ru-RU" sz="2400" dirty="0">
                <a:solidFill>
                  <a:prstClr val="black"/>
                </a:solidFill>
              </a:rPr>
              <a:t>(</a:t>
            </a:r>
            <a:r>
              <a:rPr lang="en-US" sz="2400" dirty="0" err="1">
                <a:solidFill>
                  <a:prstClr val="black"/>
                </a:solidFill>
              </a:rPr>
              <a:t>vit</a:t>
            </a:r>
            <a:r>
              <a:rPr lang="ru-RU" sz="2400" dirty="0">
                <a:solidFill>
                  <a:prstClr val="black"/>
                </a:solidFill>
              </a:rPr>
              <a:t> РР, или В</a:t>
            </a:r>
            <a:r>
              <a:rPr lang="ru-RU" sz="2400" baseline="-25000" dirty="0">
                <a:solidFill>
                  <a:prstClr val="black"/>
                </a:solidFill>
              </a:rPr>
              <a:t>3</a:t>
            </a:r>
            <a:r>
              <a:rPr lang="ru-RU" sz="2400" dirty="0">
                <a:solidFill>
                  <a:prstClr val="black"/>
                </a:solidFill>
              </a:rPr>
              <a:t>)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 smtClean="0">
                <a:solidFill>
                  <a:prstClr val="black"/>
                </a:solidFill>
              </a:rPr>
              <a:t> </a:t>
            </a:r>
            <a:r>
              <a:rPr lang="en-US" sz="2400" b="1" i="1" dirty="0"/>
              <a:t>HS</a:t>
            </a:r>
            <a:r>
              <a:rPr lang="ru-RU" sz="2400" b="1" i="1" dirty="0"/>
              <a:t>-</a:t>
            </a:r>
            <a:r>
              <a:rPr lang="en-US" sz="2400" b="1" i="1" dirty="0"/>
              <a:t>CoA</a:t>
            </a:r>
            <a:r>
              <a:rPr lang="ru-RU" sz="2400" b="1" i="1" dirty="0"/>
              <a:t> (кофермент А) </a:t>
            </a:r>
            <a:r>
              <a:rPr lang="mr-IN" sz="2400" b="1" i="1" dirty="0"/>
              <a:t>–</a:t>
            </a:r>
            <a:r>
              <a:rPr lang="ru-RU" sz="2400" b="1" i="1" dirty="0"/>
              <a:t> </a:t>
            </a:r>
            <a:r>
              <a:rPr lang="ru-RU" sz="2400" dirty="0"/>
              <a:t>кофермент </a:t>
            </a:r>
            <a:r>
              <a:rPr lang="ru-RU" sz="2400" dirty="0" err="1"/>
              <a:t>ацетилтрансфераз</a:t>
            </a:r>
            <a:r>
              <a:rPr lang="ru-RU" sz="2400" dirty="0"/>
              <a:t>,  некоторых </a:t>
            </a:r>
            <a:r>
              <a:rPr lang="ru-RU" sz="2400" dirty="0" err="1"/>
              <a:t>лигаз</a:t>
            </a:r>
            <a:r>
              <a:rPr lang="ru-RU" sz="2400" dirty="0"/>
              <a:t>, источник синтеза – пантотеновая кислота (</a:t>
            </a:r>
            <a:r>
              <a:rPr lang="en-US" sz="2400" dirty="0" err="1"/>
              <a:t>vit</a:t>
            </a:r>
            <a:r>
              <a:rPr lang="en-US" sz="2400" dirty="0"/>
              <a:t> B</a:t>
            </a:r>
            <a:r>
              <a:rPr lang="en-US" sz="2400" baseline="-25000" dirty="0"/>
              <a:t>5</a:t>
            </a:r>
            <a:r>
              <a:rPr lang="en-US" sz="2400" dirty="0">
                <a:latin typeface="Cambria" charset="0"/>
                <a:ea typeface="Cambria" charset="0"/>
                <a:cs typeface="Cambria" charset="0"/>
              </a:rPr>
              <a:t>)</a:t>
            </a:r>
            <a:endParaRPr lang="ru-RU" sz="2400" dirty="0">
              <a:latin typeface="Cambria" charset="0"/>
              <a:ea typeface="Cambria" charset="0"/>
              <a:cs typeface="Cambria" charset="0"/>
            </a:endParaRPr>
          </a:p>
          <a:p>
            <a:pPr lvl="0">
              <a:buClr>
                <a:srgbClr val="D34817"/>
              </a:buClr>
              <a:buFont typeface="Wingdings" pitchFamily="2" charset="2"/>
              <a:buChar char="Ø"/>
            </a:pPr>
            <a:r>
              <a:rPr lang="ru-RU" sz="2400" b="1" i="1" dirty="0" err="1"/>
              <a:t>тетрагидрофолат</a:t>
            </a:r>
            <a:r>
              <a:rPr lang="ru-RU" sz="2400" b="1" i="1" dirty="0"/>
              <a:t> (Н</a:t>
            </a:r>
            <a:r>
              <a:rPr lang="ru-RU" sz="2400" b="1" i="1" baseline="-25000" dirty="0"/>
              <a:t>4 </a:t>
            </a:r>
            <a:r>
              <a:rPr lang="ru-RU" sz="2400" b="1" i="1" dirty="0"/>
              <a:t>–</a:t>
            </a:r>
            <a:r>
              <a:rPr lang="ru-RU" sz="2400" b="1" i="1" dirty="0" err="1"/>
              <a:t>фолат</a:t>
            </a:r>
            <a:r>
              <a:rPr lang="ru-RU" sz="2400" b="1" i="1" dirty="0"/>
              <a:t>)</a:t>
            </a:r>
            <a:r>
              <a:rPr lang="en-US" sz="2400" dirty="0"/>
              <a:t> - </a:t>
            </a:r>
            <a:r>
              <a:rPr lang="ru-RU" sz="2400" dirty="0"/>
              <a:t>кофермент </a:t>
            </a:r>
            <a:r>
              <a:rPr lang="ru-RU" sz="2400" dirty="0" err="1"/>
              <a:t>трансфераз</a:t>
            </a:r>
            <a:r>
              <a:rPr lang="ru-RU" sz="2400" dirty="0"/>
              <a:t> - переносчиков С1-фрагментов, источник синтеза – фолиевая кислота </a:t>
            </a:r>
            <a:r>
              <a:rPr lang="ru-RU" sz="2400" dirty="0">
                <a:solidFill>
                  <a:prstClr val="black"/>
                </a:solidFill>
              </a:rPr>
              <a:t>(</a:t>
            </a:r>
            <a:r>
              <a:rPr lang="en-US" sz="2400" dirty="0" err="1">
                <a:solidFill>
                  <a:prstClr val="black"/>
                </a:solidFill>
              </a:rPr>
              <a:t>vit</a:t>
            </a:r>
            <a:r>
              <a:rPr lang="en-US" sz="2400" dirty="0">
                <a:solidFill>
                  <a:prstClr val="black"/>
                </a:solidFill>
              </a:rPr>
              <a:t> B</a:t>
            </a:r>
            <a:r>
              <a:rPr lang="ru-RU" sz="2400" baseline="-25000" dirty="0">
                <a:solidFill>
                  <a:prstClr val="black"/>
                </a:solidFill>
              </a:rPr>
              <a:t>9</a:t>
            </a:r>
            <a:r>
              <a:rPr lang="en-US" sz="2400" dirty="0">
                <a:solidFill>
                  <a:prstClr val="black"/>
                </a:solidFill>
                <a:latin typeface="Cambria" charset="0"/>
                <a:ea typeface="Cambria" charset="0"/>
                <a:cs typeface="Cambria" charset="0"/>
              </a:rPr>
              <a:t>)</a:t>
            </a:r>
          </a:p>
          <a:p>
            <a:pPr>
              <a:buFont typeface="Wingdings" pitchFamily="2" charset="2"/>
              <a:buChar char="Ø"/>
            </a:pPr>
            <a:endParaRPr lang="ru-RU" sz="2400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F5CAE8D0-893D-4305-81DE-3E1BDB842635}" type="slidenum">
              <a:rPr lang="ru-RU" smtClean="0"/>
              <a:pPr/>
              <a:t>20</a:t>
            </a:fld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6616" y="1235213"/>
            <a:ext cx="4964267" cy="3820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060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7062" y="84994"/>
            <a:ext cx="10800000" cy="574430"/>
          </a:xfrm>
        </p:spPr>
        <p:txBody>
          <a:bodyPr>
            <a:normAutofit fontScale="90000"/>
          </a:bodyPr>
          <a:lstStyle/>
          <a:p>
            <a:r>
              <a:rPr lang="ru-RU" dirty="0" err="1" smtClean="0"/>
              <a:t>Простетические</a:t>
            </a:r>
            <a:r>
              <a:rPr lang="ru-RU" dirty="0" smtClean="0"/>
              <a:t> группы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56385" y="955430"/>
            <a:ext cx="5845476" cy="5577253"/>
          </a:xfrm>
        </p:spPr>
        <p:txBody>
          <a:bodyPr>
            <a:normAutofit fontScale="85000" lnSpcReduction="20000"/>
          </a:bodyPr>
          <a:lstStyle/>
          <a:p>
            <a:r>
              <a:rPr lang="ru-RU" sz="2400" b="1" i="1" dirty="0" err="1"/>
              <a:t>флавиновые</a:t>
            </a:r>
            <a:r>
              <a:rPr lang="ru-RU" sz="2400" b="1" i="1" dirty="0"/>
              <a:t> нуклеотиды </a:t>
            </a:r>
            <a:r>
              <a:rPr lang="en-US" sz="2400" b="1" i="1" dirty="0"/>
              <a:t>FAD</a:t>
            </a:r>
            <a:r>
              <a:rPr lang="ru-RU" sz="2400" b="1" i="1" dirty="0"/>
              <a:t>, </a:t>
            </a:r>
            <a:r>
              <a:rPr lang="en-US" sz="2400" b="1" i="1" dirty="0"/>
              <a:t>FMN</a:t>
            </a:r>
            <a:r>
              <a:rPr lang="en-US" sz="2400" dirty="0"/>
              <a:t> </a:t>
            </a:r>
            <a:r>
              <a:rPr lang="ru-RU" sz="2400" dirty="0"/>
              <a:t>– коферменты </a:t>
            </a:r>
            <a:r>
              <a:rPr lang="ru-RU" sz="2400" dirty="0" err="1"/>
              <a:t>оксидоредуктаз</a:t>
            </a:r>
            <a:r>
              <a:rPr lang="ru-RU" sz="2400" dirty="0"/>
              <a:t>, источник синтеза </a:t>
            </a:r>
            <a:r>
              <a:rPr lang="mr-IN" sz="2400" dirty="0"/>
              <a:t>–</a:t>
            </a:r>
            <a:r>
              <a:rPr lang="ru-RU" sz="2400" dirty="0"/>
              <a:t> рибофлавин (</a:t>
            </a:r>
            <a:r>
              <a:rPr lang="en-US" sz="2400" dirty="0" err="1"/>
              <a:t>vit</a:t>
            </a:r>
            <a:r>
              <a:rPr lang="en-US" sz="2400" dirty="0"/>
              <a:t> </a:t>
            </a:r>
            <a:r>
              <a:rPr lang="ru-RU" sz="2400" dirty="0"/>
              <a:t>В</a:t>
            </a:r>
            <a:r>
              <a:rPr lang="ru-RU" sz="2400" baseline="-25000" dirty="0"/>
              <a:t>2</a:t>
            </a:r>
            <a:r>
              <a:rPr lang="ru-RU" sz="2400" dirty="0"/>
              <a:t>)</a:t>
            </a:r>
          </a:p>
          <a:p>
            <a:r>
              <a:rPr lang="ru-RU" sz="2400" b="1" i="1" dirty="0" err="1"/>
              <a:t>пиридоксальфосфат</a:t>
            </a:r>
            <a:r>
              <a:rPr lang="en-US" sz="2400" b="1" i="1" dirty="0"/>
              <a:t> - </a:t>
            </a:r>
            <a:r>
              <a:rPr lang="ru-RU" sz="2400" dirty="0"/>
              <a:t>кофермент </a:t>
            </a:r>
            <a:r>
              <a:rPr lang="ru-RU" sz="2400" dirty="0" err="1"/>
              <a:t>аминотрансфераз</a:t>
            </a:r>
            <a:r>
              <a:rPr lang="ru-RU" sz="2400" dirty="0"/>
              <a:t> и некоторых других ферментов, источник синтеза - пиридоксин (</a:t>
            </a:r>
            <a:r>
              <a:rPr lang="en-US" sz="2400" dirty="0" err="1">
                <a:solidFill>
                  <a:prstClr val="black"/>
                </a:solidFill>
              </a:rPr>
              <a:t>vit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ru-RU" sz="2400" dirty="0"/>
              <a:t>В</a:t>
            </a:r>
            <a:r>
              <a:rPr lang="ru-RU" sz="2400" baseline="-25000" dirty="0"/>
              <a:t>6</a:t>
            </a:r>
            <a:r>
              <a:rPr lang="ru-RU" sz="2400" dirty="0"/>
              <a:t>)</a:t>
            </a:r>
          </a:p>
          <a:p>
            <a:r>
              <a:rPr lang="ru-RU" sz="2400" b="1" i="1" dirty="0" err="1"/>
              <a:t>тиаминпирофосфат</a:t>
            </a:r>
            <a:r>
              <a:rPr lang="ru-RU" sz="2400" dirty="0"/>
              <a:t>  - кофермент в реакциях окислительного </a:t>
            </a:r>
            <a:r>
              <a:rPr lang="ru-RU" sz="2400" dirty="0" err="1"/>
              <a:t>декарбоксилирования</a:t>
            </a:r>
            <a:r>
              <a:rPr lang="ru-RU" sz="2400" dirty="0"/>
              <a:t> кетокислот, источник синтеза – тиамин (</a:t>
            </a:r>
            <a:r>
              <a:rPr lang="en-US" sz="2400" dirty="0" err="1">
                <a:solidFill>
                  <a:prstClr val="black"/>
                </a:solidFill>
              </a:rPr>
              <a:t>vit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ru-RU" sz="2400" dirty="0">
                <a:solidFill>
                  <a:prstClr val="black"/>
                </a:solidFill>
              </a:rPr>
              <a:t>В</a:t>
            </a:r>
            <a:r>
              <a:rPr lang="ru-RU" sz="2400" baseline="-25000" dirty="0">
                <a:solidFill>
                  <a:prstClr val="black"/>
                </a:solidFill>
              </a:rPr>
              <a:t>1</a:t>
            </a:r>
            <a:r>
              <a:rPr lang="ru-RU" sz="2400" dirty="0">
                <a:solidFill>
                  <a:prstClr val="black"/>
                </a:solidFill>
              </a:rPr>
              <a:t>)</a:t>
            </a:r>
          </a:p>
          <a:p>
            <a:r>
              <a:rPr lang="ru-RU" sz="2400" b="1" i="1" dirty="0" err="1"/>
              <a:t>биоцитин</a:t>
            </a:r>
            <a:r>
              <a:rPr lang="ru-RU" sz="2400" b="1" i="1" dirty="0"/>
              <a:t> - </a:t>
            </a:r>
            <a:r>
              <a:rPr lang="ru-RU" sz="2400" dirty="0"/>
              <a:t>кофермент </a:t>
            </a:r>
            <a:r>
              <a:rPr lang="ru-RU" sz="2400" dirty="0" err="1"/>
              <a:t>лигаз</a:t>
            </a:r>
            <a:r>
              <a:rPr lang="ru-RU" sz="2400" dirty="0"/>
              <a:t>, образующих связи С – С и карбоксильные группы, источник синтеза - биотин (</a:t>
            </a:r>
            <a:r>
              <a:rPr lang="en-US" sz="2400" dirty="0" err="1">
                <a:solidFill>
                  <a:prstClr val="black"/>
                </a:solidFill>
              </a:rPr>
              <a:t>vit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ru-RU" sz="2400" dirty="0"/>
              <a:t>Н, или В</a:t>
            </a:r>
            <a:r>
              <a:rPr lang="ru-RU" sz="2400" baseline="-25000" dirty="0"/>
              <a:t>7</a:t>
            </a:r>
            <a:r>
              <a:rPr lang="ru-RU" sz="2400" dirty="0"/>
              <a:t>)</a:t>
            </a:r>
          </a:p>
          <a:p>
            <a:r>
              <a:rPr lang="ru-RU" sz="2400" b="1" i="1" dirty="0" err="1"/>
              <a:t>метилкобаламин</a:t>
            </a:r>
            <a:r>
              <a:rPr lang="ru-RU" sz="2400" dirty="0"/>
              <a:t> </a:t>
            </a:r>
            <a:r>
              <a:rPr lang="mr-IN" sz="2400" dirty="0"/>
              <a:t>–</a:t>
            </a:r>
            <a:r>
              <a:rPr lang="ru-RU" sz="2400" dirty="0"/>
              <a:t> кофермент </a:t>
            </a:r>
            <a:r>
              <a:rPr lang="ru-RU" sz="2400" dirty="0" err="1"/>
              <a:t>метилтрансфераз</a:t>
            </a:r>
            <a:r>
              <a:rPr lang="ru-RU" sz="2400" dirty="0"/>
              <a:t>, источник синтеза </a:t>
            </a:r>
            <a:r>
              <a:rPr lang="mr-IN" sz="2400" dirty="0"/>
              <a:t>–</a:t>
            </a:r>
            <a:r>
              <a:rPr lang="ru-RU" sz="2400" dirty="0"/>
              <a:t> кобаламин (</a:t>
            </a:r>
            <a:r>
              <a:rPr lang="en-US" sz="2400" dirty="0" err="1"/>
              <a:t>vit</a:t>
            </a:r>
            <a:r>
              <a:rPr lang="en-US" sz="2400" dirty="0"/>
              <a:t> </a:t>
            </a:r>
            <a:r>
              <a:rPr lang="ru-RU" sz="2400" dirty="0"/>
              <a:t>В</a:t>
            </a:r>
            <a:r>
              <a:rPr lang="ru-RU" sz="2400" baseline="-25000" dirty="0"/>
              <a:t>12</a:t>
            </a:r>
            <a:r>
              <a:rPr lang="ru-RU" sz="2400" dirty="0"/>
              <a:t>)</a:t>
            </a:r>
          </a:p>
          <a:p>
            <a:endParaRPr lang="ru-RU" sz="20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F5CAE8D0-893D-4305-81DE-3E1BDB842635}" type="slidenum">
              <a:rPr lang="ru-RU" smtClean="0"/>
              <a:pPr/>
              <a:t>21</a:t>
            </a:fld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79188" y="372209"/>
            <a:ext cx="5436750" cy="288973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25154" y="3866688"/>
            <a:ext cx="2882813" cy="15994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992393" y="5539154"/>
            <a:ext cx="24103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err="1" smtClean="0"/>
              <a:t>пиридоксальфосфат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33687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b="48917"/>
          <a:stretch/>
        </p:blipFill>
        <p:spPr>
          <a:xfrm>
            <a:off x="1935896" y="0"/>
            <a:ext cx="7869116" cy="6056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73870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t="49925"/>
          <a:stretch/>
        </p:blipFill>
        <p:spPr>
          <a:xfrm>
            <a:off x="1638970" y="511006"/>
            <a:ext cx="7689667" cy="5801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89916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97723" y="151546"/>
            <a:ext cx="7772400" cy="745270"/>
          </a:xfrm>
        </p:spPr>
        <p:txBody>
          <a:bodyPr>
            <a:normAutofit/>
          </a:bodyPr>
          <a:lstStyle/>
          <a:p>
            <a:r>
              <a:rPr lang="ru-RU" sz="3600" dirty="0" err="1"/>
              <a:t>Мультиферментные</a:t>
            </a:r>
            <a:r>
              <a:rPr lang="ru-RU" sz="3600" dirty="0"/>
              <a:t> комплексы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75846" y="1063869"/>
            <a:ext cx="11429999" cy="5794131"/>
          </a:xfrm>
        </p:spPr>
        <p:txBody>
          <a:bodyPr>
            <a:normAutofit fontScale="77500" lnSpcReduction="20000"/>
          </a:bodyPr>
          <a:lstStyle/>
          <a:p>
            <a:pPr algn="ctr">
              <a:buClr>
                <a:srgbClr val="D34817"/>
              </a:buClr>
            </a:pPr>
            <a:r>
              <a:rPr lang="ru-RU" sz="2200" b="1" dirty="0">
                <a:solidFill>
                  <a:srgbClr val="FF0000"/>
                </a:solidFill>
              </a:rPr>
              <a:t>Комплексы ферментов, катализирующие последовательные этапы превращения какого-либо субстрата</a:t>
            </a:r>
          </a:p>
          <a:p>
            <a:pPr lvl="0">
              <a:buClr>
                <a:srgbClr val="D34817"/>
              </a:buClr>
            </a:pPr>
            <a:r>
              <a:rPr lang="ru-RU" sz="1900" b="1" u="sng" dirty="0">
                <a:solidFill>
                  <a:prstClr val="black"/>
                </a:solidFill>
              </a:rPr>
              <a:t>Отличительные особенности комплексов</a:t>
            </a:r>
            <a:r>
              <a:rPr lang="ru-RU" sz="1900" b="1" dirty="0">
                <a:solidFill>
                  <a:prstClr val="black"/>
                </a:solidFill>
              </a:rPr>
              <a:t>:</a:t>
            </a:r>
          </a:p>
          <a:p>
            <a:pPr lvl="0">
              <a:buClr>
                <a:srgbClr val="D34817"/>
              </a:buClr>
              <a:buFont typeface="Wingdings" pitchFamily="2" charset="2"/>
              <a:buChar char="Ø"/>
            </a:pPr>
            <a:r>
              <a:rPr lang="ru-RU" sz="1900" dirty="0">
                <a:solidFill>
                  <a:prstClr val="black"/>
                </a:solidFill>
              </a:rPr>
              <a:t>прочность ассоциации ферментов</a:t>
            </a:r>
          </a:p>
          <a:p>
            <a:pPr>
              <a:buClr>
                <a:srgbClr val="D34817"/>
              </a:buClr>
              <a:buFont typeface="Wingdings" pitchFamily="2" charset="2"/>
              <a:buChar char="Ø"/>
            </a:pPr>
            <a:r>
              <a:rPr lang="ru-RU" sz="1900" dirty="0">
                <a:solidFill>
                  <a:prstClr val="black"/>
                </a:solidFill>
              </a:rPr>
              <a:t>молекулярные массы от 2,3•10</a:t>
            </a:r>
            <a:r>
              <a:rPr lang="ru-RU" sz="1900" baseline="30000" dirty="0">
                <a:solidFill>
                  <a:prstClr val="black"/>
                </a:solidFill>
              </a:rPr>
              <a:t>6</a:t>
            </a:r>
            <a:r>
              <a:rPr lang="ru-RU" sz="1900" dirty="0">
                <a:solidFill>
                  <a:prstClr val="black"/>
                </a:solidFill>
              </a:rPr>
              <a:t> до 10•10</a:t>
            </a:r>
            <a:r>
              <a:rPr lang="ru-RU" sz="1900" baseline="30000" dirty="0">
                <a:solidFill>
                  <a:prstClr val="black"/>
                </a:solidFill>
              </a:rPr>
              <a:t>6</a:t>
            </a:r>
          </a:p>
          <a:p>
            <a:pPr lvl="0">
              <a:buClr>
                <a:srgbClr val="D34817"/>
              </a:buClr>
              <a:buFont typeface="Wingdings" pitchFamily="2" charset="2"/>
              <a:buChar char="Ø"/>
            </a:pPr>
            <a:r>
              <a:rPr lang="ru-RU" sz="1900" dirty="0">
                <a:solidFill>
                  <a:prstClr val="black"/>
                </a:solidFill>
              </a:rPr>
              <a:t>определенный порядок расположения ферментов в соответствии с  последовательностью прохождения этапов  превращения исходного субстрата</a:t>
            </a:r>
          </a:p>
          <a:p>
            <a:pPr lvl="0">
              <a:buClr>
                <a:srgbClr val="D34817"/>
              </a:buClr>
            </a:pPr>
            <a:r>
              <a:rPr lang="ru-RU" sz="1900" b="1" u="sng" dirty="0">
                <a:solidFill>
                  <a:prstClr val="black"/>
                </a:solidFill>
              </a:rPr>
              <a:t>Биологическая значимость комплексов:</a:t>
            </a:r>
            <a:r>
              <a:rPr lang="ru-RU" sz="1900" b="1" dirty="0">
                <a:solidFill>
                  <a:prstClr val="black"/>
                </a:solidFill>
              </a:rPr>
              <a:t>   повышение эффективности процесса превращения</a:t>
            </a:r>
          </a:p>
          <a:p>
            <a:pPr algn="ctr">
              <a:buClr>
                <a:srgbClr val="D34817"/>
              </a:buClr>
            </a:pPr>
            <a:r>
              <a:rPr lang="ru-RU" sz="1900" dirty="0">
                <a:solidFill>
                  <a:prstClr val="black"/>
                </a:solidFill>
              </a:rPr>
              <a:t>сокращение расстояния, на которые молекулы промежуточных продуктов должны перемещаться при действии изолированных ферментов</a:t>
            </a:r>
          </a:p>
          <a:p>
            <a:pPr lvl="0">
              <a:buClr>
                <a:srgbClr val="D34817"/>
              </a:buClr>
            </a:pPr>
            <a:r>
              <a:rPr lang="ru-RU" sz="1900" b="1" u="sng" dirty="0">
                <a:solidFill>
                  <a:schemeClr val="accent1"/>
                </a:solidFill>
              </a:rPr>
              <a:t>Примеры комплексов:</a:t>
            </a:r>
            <a:endParaRPr lang="ru-RU" sz="1900" b="1" dirty="0">
              <a:solidFill>
                <a:schemeClr val="accent1"/>
              </a:solidFill>
            </a:endParaRPr>
          </a:p>
          <a:p>
            <a:pPr lvl="0">
              <a:buClr>
                <a:srgbClr val="D34817"/>
              </a:buClr>
              <a:buFont typeface="Wingdings" pitchFamily="2" charset="2"/>
              <a:buChar char="ü"/>
            </a:pPr>
            <a:r>
              <a:rPr lang="ru-RU" sz="1900" dirty="0" err="1">
                <a:solidFill>
                  <a:prstClr val="black"/>
                </a:solidFill>
              </a:rPr>
              <a:t>митохондриальная</a:t>
            </a:r>
            <a:r>
              <a:rPr lang="ru-RU" sz="1900" dirty="0">
                <a:solidFill>
                  <a:prstClr val="black"/>
                </a:solidFill>
              </a:rPr>
              <a:t> </a:t>
            </a:r>
            <a:r>
              <a:rPr lang="ru-RU" sz="1900" dirty="0" err="1">
                <a:solidFill>
                  <a:prstClr val="black"/>
                </a:solidFill>
              </a:rPr>
              <a:t>пируватдегидрогеназа</a:t>
            </a:r>
            <a:r>
              <a:rPr lang="ru-RU" sz="1900" dirty="0">
                <a:solidFill>
                  <a:prstClr val="black"/>
                </a:solidFill>
              </a:rPr>
              <a:t> и α-</a:t>
            </a:r>
            <a:r>
              <a:rPr lang="ru-RU" sz="1900" dirty="0" err="1">
                <a:solidFill>
                  <a:prstClr val="black"/>
                </a:solidFill>
              </a:rPr>
              <a:t>кетоглутаратдегидрогеназа</a:t>
            </a:r>
            <a:r>
              <a:rPr lang="ru-RU" sz="1900" dirty="0">
                <a:solidFill>
                  <a:prstClr val="black"/>
                </a:solidFill>
              </a:rPr>
              <a:t> </a:t>
            </a:r>
          </a:p>
          <a:p>
            <a:pPr lvl="0">
              <a:buClr>
                <a:srgbClr val="D34817"/>
              </a:buClr>
              <a:buFont typeface="Wingdings" pitchFamily="2" charset="2"/>
              <a:buChar char="ü"/>
            </a:pPr>
            <a:r>
              <a:rPr lang="ru-RU" sz="1900" dirty="0">
                <a:solidFill>
                  <a:prstClr val="black"/>
                </a:solidFill>
              </a:rPr>
              <a:t>цитоплазматическая </a:t>
            </a:r>
            <a:r>
              <a:rPr lang="ru-RU" sz="1900" dirty="0" err="1">
                <a:solidFill>
                  <a:prstClr val="black"/>
                </a:solidFill>
              </a:rPr>
              <a:t>синтаза</a:t>
            </a:r>
            <a:r>
              <a:rPr lang="ru-RU" sz="1900" dirty="0">
                <a:solidFill>
                  <a:prstClr val="black"/>
                </a:solidFill>
              </a:rPr>
              <a:t> высших жирных кислот</a:t>
            </a:r>
          </a:p>
          <a:p>
            <a:pPr lvl="0">
              <a:buClr>
                <a:srgbClr val="D34817"/>
              </a:buClr>
              <a:buFont typeface="Wingdings" pitchFamily="2" charset="2"/>
              <a:buChar char="ü"/>
            </a:pPr>
            <a:r>
              <a:rPr lang="ru-RU" sz="1900" dirty="0">
                <a:solidFill>
                  <a:prstClr val="black"/>
                </a:solidFill>
              </a:rPr>
              <a:t>ферментные комплексы дыхательной цепи митохондрий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5744759D-0EFF-4FB2-9CCE-04E00944F0FE}" type="slidenum">
              <a:rPr lang="en-US" smtClean="0"/>
              <a:pPr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3051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04799" y="529606"/>
            <a:ext cx="6746631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000" b="1" dirty="0"/>
              <a:t>Примеры комплексов:</a:t>
            </a:r>
          </a:p>
          <a:p>
            <a:pPr>
              <a:lnSpc>
                <a:spcPct val="150000"/>
              </a:lnSpc>
            </a:pPr>
            <a:r>
              <a:rPr lang="ru-RU" sz="2000" dirty="0" err="1"/>
              <a:t>митохондриальная</a:t>
            </a:r>
            <a:r>
              <a:rPr lang="ru-RU" sz="2000" dirty="0"/>
              <a:t> </a:t>
            </a:r>
            <a:r>
              <a:rPr lang="ru-RU" sz="2000" dirty="0" err="1"/>
              <a:t>пируватдегидрогеназа</a:t>
            </a:r>
            <a:r>
              <a:rPr lang="ru-RU" sz="2000" dirty="0"/>
              <a:t> и </a:t>
            </a:r>
            <a:endParaRPr lang="ru-RU" sz="2000" dirty="0" smtClean="0"/>
          </a:p>
          <a:p>
            <a:pPr>
              <a:lnSpc>
                <a:spcPct val="150000"/>
              </a:lnSpc>
            </a:pPr>
            <a:r>
              <a:rPr lang="ru-RU" sz="2000" dirty="0" smtClean="0"/>
              <a:t>α-</a:t>
            </a:r>
            <a:r>
              <a:rPr lang="ru-RU" sz="2000" dirty="0" err="1" smtClean="0"/>
              <a:t>кетоглутаратдегидрогеназа</a:t>
            </a:r>
            <a:r>
              <a:rPr lang="ru-RU" sz="2000" dirty="0" smtClean="0"/>
              <a:t> </a:t>
            </a:r>
            <a:endParaRPr lang="ru-RU" sz="2000" dirty="0"/>
          </a:p>
          <a:p>
            <a:pPr>
              <a:lnSpc>
                <a:spcPct val="150000"/>
              </a:lnSpc>
            </a:pPr>
            <a:r>
              <a:rPr lang="ru-RU" sz="2000" dirty="0"/>
              <a:t>цитоплазматическая </a:t>
            </a:r>
            <a:r>
              <a:rPr lang="ru-RU" sz="2000" dirty="0" err="1"/>
              <a:t>синтаза</a:t>
            </a:r>
            <a:r>
              <a:rPr lang="ru-RU" sz="2000" dirty="0"/>
              <a:t> высших жирных кислот</a:t>
            </a:r>
          </a:p>
          <a:p>
            <a:pPr>
              <a:lnSpc>
                <a:spcPct val="150000"/>
              </a:lnSpc>
            </a:pPr>
            <a:r>
              <a:rPr lang="ru-RU" sz="2000" dirty="0"/>
              <a:t>ферментные комплексы дыхательной цепи митохондрий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/>
          <a:srcRect l="46843" t="57135" r="11034" b="8262"/>
          <a:stretch/>
        </p:blipFill>
        <p:spPr>
          <a:xfrm>
            <a:off x="2875082" y="3027910"/>
            <a:ext cx="3105400" cy="383009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82254" y="104029"/>
            <a:ext cx="3756534" cy="6070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26397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3777" y="205577"/>
            <a:ext cx="10800000" cy="1240651"/>
          </a:xfrm>
        </p:spPr>
        <p:txBody>
          <a:bodyPr>
            <a:normAutofit fontScale="90000"/>
          </a:bodyPr>
          <a:lstStyle/>
          <a:p>
            <a:r>
              <a:rPr lang="ru-RU" sz="2800" b="1" dirty="0">
                <a:solidFill>
                  <a:srgbClr val="696464"/>
                </a:solidFill>
              </a:rPr>
              <a:t>Кинетика ферментативного катализа</a:t>
            </a:r>
            <a:br>
              <a:rPr lang="ru-RU" sz="2800" b="1" dirty="0">
                <a:solidFill>
                  <a:srgbClr val="696464"/>
                </a:solidFill>
              </a:rPr>
            </a:br>
            <a:r>
              <a:rPr lang="ru-RU" sz="2800" b="1" dirty="0">
                <a:solidFill>
                  <a:srgbClr val="696464"/>
                </a:solidFill>
              </a:rPr>
              <a:t>Какие условия необходимы для проявления максимальной активности ферментов?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16052" y="1606062"/>
            <a:ext cx="8568952" cy="2965938"/>
          </a:xfrm>
        </p:spPr>
        <p:txBody>
          <a:bodyPr/>
          <a:lstStyle/>
          <a:p>
            <a:r>
              <a:rPr lang="ru-RU" u="sng" dirty="0" smtClean="0"/>
              <a:t>Активность фермента, или скорость ферментативной реакции </a:t>
            </a:r>
            <a:r>
              <a:rPr lang="ru-RU" dirty="0" smtClean="0"/>
              <a:t>определяется уменьшением количества молекул субстрата или чаще всего увеличением количества молекул продукта за единицу времени</a:t>
            </a:r>
          </a:p>
          <a:p>
            <a:r>
              <a:rPr lang="ru-RU" sz="2000" b="1" dirty="0" smtClean="0"/>
              <a:t>активность </a:t>
            </a:r>
            <a:r>
              <a:rPr lang="ru-RU" sz="2000" b="1" dirty="0"/>
              <a:t>фермента (1МЕ) = </a:t>
            </a:r>
            <a:r>
              <a:rPr lang="ru-RU" sz="2000" b="1" dirty="0" err="1"/>
              <a:t>мкмоль</a:t>
            </a:r>
            <a:r>
              <a:rPr lang="ru-RU" sz="2000" b="1" dirty="0"/>
              <a:t> (S или P) / мин</a:t>
            </a:r>
            <a:endParaRPr lang="ru-RU" sz="2000" dirty="0"/>
          </a:p>
          <a:p>
            <a:pPr lvl="0">
              <a:buClr>
                <a:srgbClr val="D34817"/>
              </a:buClr>
            </a:pPr>
            <a:r>
              <a:rPr lang="ru-RU" sz="2000" b="1" dirty="0" smtClean="0">
                <a:solidFill>
                  <a:prstClr val="black"/>
                </a:solidFill>
              </a:rPr>
              <a:t>уд</a:t>
            </a:r>
            <a:r>
              <a:rPr lang="ru-RU" sz="2000" b="1" dirty="0">
                <a:solidFill>
                  <a:prstClr val="black"/>
                </a:solidFill>
              </a:rPr>
              <a:t>. активность фермента = </a:t>
            </a:r>
            <a:r>
              <a:rPr lang="ru-RU" sz="2000" b="1" dirty="0" err="1">
                <a:solidFill>
                  <a:prstClr val="black"/>
                </a:solidFill>
              </a:rPr>
              <a:t>мкмоль</a:t>
            </a:r>
            <a:r>
              <a:rPr lang="ru-RU" sz="2000" b="1" dirty="0">
                <a:solidFill>
                  <a:prstClr val="black"/>
                </a:solidFill>
              </a:rPr>
              <a:t> (S или P) / (мин • мг белка)</a:t>
            </a:r>
          </a:p>
          <a:p>
            <a:pPr>
              <a:buFont typeface="Wingdings" pitchFamily="2" charset="2"/>
              <a:buChar char="Ø"/>
            </a:pPr>
            <a:endParaRPr lang="ru-RU" sz="2000" b="1" baseline="30000" dirty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F5CAE8D0-893D-4305-81DE-3E1BDB842635}" type="slidenum">
              <a:rPr lang="ru-RU" smtClean="0"/>
              <a:pPr/>
              <a:t>26</a:t>
            </a:fld>
            <a:endParaRPr lang="ru-RU"/>
          </a:p>
        </p:txBody>
      </p:sp>
      <p:pic>
        <p:nvPicPr>
          <p:cNvPr id="1026" name="Picture 2" descr="Изучение свойств ферментов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8217" y="2259624"/>
            <a:ext cx="2519623" cy="3112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2. ВЛИЯНИЕ ФАКТОРОВ ОКРУЖАЮЩЕЙ СРЕДЫ НА ЖИЗНЕДЕЯТЕЛЬНОСТЬ МИКРООРГАНИЗМОВ -  Петритест - Российские экспресс-тесты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128"/>
          <a:stretch/>
        </p:blipFill>
        <p:spPr bwMode="auto">
          <a:xfrm>
            <a:off x="1131521" y="3789202"/>
            <a:ext cx="5700102" cy="1885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522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Факторы, определяющие активность фермента (скорость реакции)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sz="2000" dirty="0"/>
              <a:t>Количество фермента</a:t>
            </a:r>
          </a:p>
          <a:p>
            <a:r>
              <a:rPr lang="ru-RU" sz="2000" b="1" dirty="0" smtClean="0"/>
              <a:t>Количество субстрата</a:t>
            </a:r>
          </a:p>
          <a:p>
            <a:r>
              <a:rPr lang="ru-RU" sz="2000" b="1" dirty="0"/>
              <a:t>Температура</a:t>
            </a:r>
          </a:p>
          <a:p>
            <a:r>
              <a:rPr lang="ru-RU" sz="2000" b="1" dirty="0"/>
              <a:t>рН </a:t>
            </a:r>
            <a:r>
              <a:rPr lang="ru-RU" sz="2000" b="1" dirty="0" smtClean="0"/>
              <a:t>среды</a:t>
            </a:r>
            <a:endParaRPr lang="ru-RU" sz="2000" dirty="0" smtClean="0"/>
          </a:p>
          <a:p>
            <a:r>
              <a:rPr lang="ru-RU" sz="2000" dirty="0" smtClean="0"/>
              <a:t>Количество продукта (для аллостерических ферментов)</a:t>
            </a:r>
          </a:p>
          <a:p>
            <a:r>
              <a:rPr lang="ru-RU" sz="2000" dirty="0" smtClean="0"/>
              <a:t>Концентрация </a:t>
            </a:r>
            <a:r>
              <a:rPr lang="ru-RU" sz="2000" dirty="0" err="1" smtClean="0"/>
              <a:t>кофактора</a:t>
            </a:r>
            <a:r>
              <a:rPr lang="ru-RU" sz="2000" dirty="0" smtClean="0"/>
              <a:t> и кофермента (для сложных ферментов)</a:t>
            </a:r>
          </a:p>
          <a:p>
            <a:r>
              <a:rPr lang="ru-RU" sz="2000" dirty="0" smtClean="0"/>
              <a:t>Присутствие </a:t>
            </a:r>
            <a:r>
              <a:rPr lang="ru-RU" sz="2000" b="1" dirty="0" smtClean="0"/>
              <a:t>активаторов или ингибиторов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F5CAE8D0-893D-4305-81DE-3E1BDB842635}" type="slidenum">
              <a:rPr lang="ru-RU" smtClean="0"/>
              <a:pPr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9249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38400" y="274638"/>
            <a:ext cx="7772400" cy="587008"/>
          </a:xfrm>
        </p:spPr>
        <p:txBody>
          <a:bodyPr>
            <a:normAutofit/>
          </a:bodyPr>
          <a:lstStyle/>
          <a:p>
            <a:r>
              <a:rPr lang="ru-RU" sz="2800" dirty="0"/>
              <a:t>Скорость реакции и концентрация субстрата</a:t>
            </a:r>
          </a:p>
        </p:txBody>
      </p:sp>
      <p:pic>
        <p:nvPicPr>
          <p:cNvPr id="7170" name="Picture 2" descr="C:\Users\мария\Desktop\нрганг7г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501053" y="861646"/>
            <a:ext cx="7186195" cy="4583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04446" y="5357747"/>
            <a:ext cx="105771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Константа </a:t>
            </a:r>
            <a:r>
              <a:rPr lang="ru-RU" b="1" dirty="0" err="1"/>
              <a:t>Михаэлиса</a:t>
            </a:r>
            <a:r>
              <a:rPr lang="ru-RU" b="1" dirty="0"/>
              <a:t> </a:t>
            </a:r>
            <a:r>
              <a:rPr lang="ru-RU" dirty="0"/>
              <a:t>(концентрация субстрата,  при которой скорость реакции равна 1/2 от максимальной). Характеризует сродство фермента к субстрату (чем меньше значение, тем выше сродство). Является величиной постоянной.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F5CAE8D0-893D-4305-81DE-3E1BDB842635}" type="slidenum">
              <a:rPr lang="ru-RU" smtClean="0"/>
              <a:pPr/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9098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6000" y="275915"/>
            <a:ext cx="10800000" cy="797633"/>
          </a:xfrm>
        </p:spPr>
        <p:txBody>
          <a:bodyPr/>
          <a:lstStyle/>
          <a:p>
            <a:r>
              <a:rPr lang="ru-RU" sz="2800" dirty="0">
                <a:solidFill>
                  <a:srgbClr val="696464"/>
                </a:solidFill>
              </a:rPr>
              <a:t>Скорость реакции и концентрация субстрата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F5CAE8D0-893D-4305-81DE-3E1BDB842635}" type="slidenum">
              <a:rPr lang="ru-RU" smtClean="0"/>
              <a:pPr/>
              <a:t>29</a:t>
            </a:fld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1"/>
          </p:nvPr>
        </p:nvSpPr>
        <p:spPr>
          <a:xfrm>
            <a:off x="599285" y="1160585"/>
            <a:ext cx="10800000" cy="4643455"/>
          </a:xfrm>
        </p:spPr>
        <p:txBody>
          <a:bodyPr/>
          <a:lstStyle/>
          <a:p>
            <a:r>
              <a:rPr lang="ru-RU" dirty="0" smtClean="0"/>
              <a:t>Зависимость скорости реакции от концентрации субстрата описывает уравнение </a:t>
            </a:r>
            <a:r>
              <a:rPr lang="ru-RU" dirty="0" err="1" smtClean="0"/>
              <a:t>Михаэлиса</a:t>
            </a:r>
            <a:r>
              <a:rPr lang="ru-RU" dirty="0" smtClean="0"/>
              <a:t> и </a:t>
            </a:r>
            <a:r>
              <a:rPr lang="ru-RU" dirty="0" err="1" smtClean="0"/>
              <a:t>Ментен</a:t>
            </a:r>
            <a:r>
              <a:rPr lang="ru-RU" dirty="0" smtClean="0"/>
              <a:t>:</a:t>
            </a:r>
          </a:p>
          <a:p>
            <a:endParaRPr lang="ru-RU" dirty="0"/>
          </a:p>
        </p:txBody>
      </p:sp>
      <p:pic>
        <p:nvPicPr>
          <p:cNvPr id="2052" name="Picture 4" descr="МОСКОВСКАЯ ПРЕДПРОФЕССИОНАЛЬНАЯ ОЛИМПИАДА ШКОЛЬНИКОВ БИОЛОГИЯ. ОТБ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6351" y="2105146"/>
            <a:ext cx="4416425" cy="3295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572308" y="2226997"/>
            <a:ext cx="4826977" cy="286232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000" b="1" dirty="0" smtClean="0">
                <a:solidFill>
                  <a:srgbClr val="663300"/>
                </a:solidFill>
              </a:rPr>
              <a:t>Биологический смысл: </a:t>
            </a:r>
          </a:p>
          <a:p>
            <a:pPr>
              <a:lnSpc>
                <a:spcPct val="150000"/>
              </a:lnSpc>
            </a:pPr>
            <a:r>
              <a:rPr lang="ru-RU" sz="2000" dirty="0" smtClean="0">
                <a:solidFill>
                  <a:srgbClr val="000022"/>
                </a:solidFill>
              </a:rPr>
              <a:t>определяет </a:t>
            </a:r>
            <a:r>
              <a:rPr lang="ru-RU" sz="2000" b="1" dirty="0" smtClean="0">
                <a:solidFill>
                  <a:srgbClr val="000022"/>
                </a:solidFill>
              </a:rPr>
              <a:t>сродство</a:t>
            </a:r>
            <a:r>
              <a:rPr lang="ru-RU" sz="2000" dirty="0">
                <a:solidFill>
                  <a:srgbClr val="000022"/>
                </a:solidFill>
              </a:rPr>
              <a:t> фермента к </a:t>
            </a:r>
            <a:r>
              <a:rPr lang="ru-RU" sz="2000" dirty="0" smtClean="0">
                <a:solidFill>
                  <a:srgbClr val="000022"/>
                </a:solidFill>
              </a:rPr>
              <a:t>субстрату</a:t>
            </a:r>
          </a:p>
          <a:p>
            <a:pPr>
              <a:lnSpc>
                <a:spcPct val="150000"/>
              </a:lnSpc>
            </a:pPr>
            <a:r>
              <a:rPr lang="ru-RU" sz="2000" b="1" dirty="0" smtClean="0">
                <a:solidFill>
                  <a:srgbClr val="000022"/>
                </a:solidFill>
              </a:rPr>
              <a:t>увеличение</a:t>
            </a:r>
            <a:r>
              <a:rPr lang="ru-RU" sz="2000" dirty="0">
                <a:solidFill>
                  <a:srgbClr val="000022"/>
                </a:solidFill>
              </a:rPr>
              <a:t> величины </a:t>
            </a:r>
            <a:r>
              <a:rPr lang="ru-RU" sz="2000" dirty="0" err="1">
                <a:solidFill>
                  <a:srgbClr val="000022"/>
                </a:solidFill>
              </a:rPr>
              <a:t>Кm</a:t>
            </a:r>
            <a:r>
              <a:rPr lang="ru-RU" sz="2000" dirty="0">
                <a:solidFill>
                  <a:srgbClr val="000022"/>
                </a:solidFill>
              </a:rPr>
              <a:t> означает </a:t>
            </a:r>
            <a:r>
              <a:rPr lang="ru-RU" sz="2000" b="1" dirty="0">
                <a:solidFill>
                  <a:srgbClr val="000022"/>
                </a:solidFill>
              </a:rPr>
              <a:t>снижение</a:t>
            </a:r>
            <a:r>
              <a:rPr lang="ru-RU" sz="2000" dirty="0">
                <a:solidFill>
                  <a:srgbClr val="000022"/>
                </a:solidFill>
              </a:rPr>
              <a:t> сродства фермента к субстрату.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62826810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/>
              <a:t>Скорость реакции и температура</a:t>
            </a:r>
          </a:p>
        </p:txBody>
      </p:sp>
      <p:pic>
        <p:nvPicPr>
          <p:cNvPr id="5122" name="Picture 2" descr="C:\Users\мария\Desktop\и роае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916" t="-7912" r="11215" b="7912"/>
          <a:stretch/>
        </p:blipFill>
        <p:spPr bwMode="auto">
          <a:xfrm rot="10800000">
            <a:off x="2495601" y="1340769"/>
            <a:ext cx="6688283" cy="4211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99285" y="5285928"/>
            <a:ext cx="107691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Влияние температуры обусловлено броуновским движением молекул (от нуля до 40</a:t>
            </a:r>
            <a:r>
              <a:rPr lang="ru-RU" sz="2400" dirty="0">
                <a:solidFill>
                  <a:prstClr val="black"/>
                </a:solidFill>
              </a:rPr>
              <a:t> ° С) </a:t>
            </a:r>
            <a:r>
              <a:rPr lang="ru-RU" sz="2400" dirty="0"/>
              <a:t>и денатурацией белка (выше 40° С)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F5CAE8D0-893D-4305-81DE-3E1BDB842635}" type="slidenum">
              <a:rPr lang="ru-RU" smtClean="0"/>
              <a:pPr/>
              <a:t>30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4148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6653" y="130622"/>
            <a:ext cx="7772400" cy="922114"/>
          </a:xfrm>
        </p:spPr>
        <p:txBody>
          <a:bodyPr>
            <a:normAutofit/>
          </a:bodyPr>
          <a:lstStyle/>
          <a:p>
            <a:r>
              <a:rPr lang="ru-RU" sz="2800" dirty="0"/>
              <a:t>Скорость реакции и рН</a:t>
            </a:r>
          </a:p>
        </p:txBody>
      </p:sp>
      <p:pic>
        <p:nvPicPr>
          <p:cNvPr id="6146" name="Picture 2" descr="C:\Users\мария\Desktop\Безымянный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456" r="14561" b="-3456"/>
          <a:stretch/>
        </p:blipFill>
        <p:spPr bwMode="auto">
          <a:xfrm rot="10800000">
            <a:off x="2709243" y="1052737"/>
            <a:ext cx="6768752" cy="3813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86300" y="5323426"/>
            <a:ext cx="116146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/>
              <a:t>Влияние рН обусловлено изменением </a:t>
            </a:r>
            <a:r>
              <a:rPr lang="ru-RU" sz="2000" dirty="0" smtClean="0"/>
              <a:t>ионизации функциональных </a:t>
            </a:r>
            <a:r>
              <a:rPr lang="ru-RU" sz="2000" dirty="0"/>
              <a:t>групп активного центра фермента и субстрата</a:t>
            </a:r>
            <a:r>
              <a:rPr lang="ru-RU" sz="2000" dirty="0" smtClean="0"/>
              <a:t>, а </a:t>
            </a:r>
            <a:r>
              <a:rPr lang="ru-RU" sz="2000" dirty="0"/>
              <a:t>также денатурацией фермента при значительных изменениях рН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F5CAE8D0-893D-4305-81DE-3E1BDB842635}" type="slidenum">
              <a:rPr lang="ru-RU" smtClean="0"/>
              <a:pPr/>
              <a:t>31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6479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3439" y="306295"/>
            <a:ext cx="10800000" cy="612108"/>
          </a:xfrm>
        </p:spPr>
        <p:txBody>
          <a:bodyPr/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Активаторы ферментов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5744759D-0EFF-4FB2-9CCE-04E00944F0FE}" type="slidenum">
              <a:rPr lang="en-US" smtClean="0"/>
              <a:pPr/>
              <a:t>32</a:t>
            </a:fld>
            <a:endParaRPr lang="en-US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"/>
          </p:nvPr>
        </p:nvSpPr>
        <p:spPr>
          <a:xfrm>
            <a:off x="509954" y="1447800"/>
            <a:ext cx="11324492" cy="3565376"/>
          </a:xfrm>
        </p:spPr>
        <p:txBody>
          <a:bodyPr>
            <a:normAutofit/>
          </a:bodyPr>
          <a:lstStyle/>
          <a:p>
            <a:r>
              <a:rPr lang="ru-RU" b="1" dirty="0" smtClean="0"/>
              <a:t>Активаторы – вещества, повышающие каталитическую активность ферментов</a:t>
            </a:r>
          </a:p>
          <a:p>
            <a:r>
              <a:rPr lang="ru-RU" dirty="0" smtClean="0"/>
              <a:t>Часто активаторами являются микро-, макроэлементы</a:t>
            </a:r>
          </a:p>
          <a:p>
            <a:r>
              <a:rPr lang="ru-RU" b="1" dirty="0" smtClean="0"/>
              <a:t>Активаторы не являются </a:t>
            </a:r>
            <a:r>
              <a:rPr lang="ru-RU" b="1" dirty="0" err="1" smtClean="0"/>
              <a:t>кофакторами</a:t>
            </a:r>
            <a:endParaRPr lang="ru-RU" b="1" dirty="0"/>
          </a:p>
          <a:p>
            <a:endParaRPr lang="ru-RU" sz="2400" dirty="0">
              <a:latin typeface="Times New Roman"/>
              <a:ea typeface="Calibri"/>
            </a:endParaRPr>
          </a:p>
          <a:p>
            <a:endParaRPr lang="ru-RU" sz="2400" dirty="0">
              <a:latin typeface="Times New Roman"/>
              <a:ea typeface="Calibri"/>
            </a:endParaRPr>
          </a:p>
        </p:txBody>
      </p:sp>
      <p:pic>
        <p:nvPicPr>
          <p:cNvPr id="3074" name="Picture 2" descr="Активаторы и ингибиторы ферментов - Общая и медицинская энзимологи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605" y="3077309"/>
            <a:ext cx="8030999" cy="3051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792940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8947" y="284708"/>
            <a:ext cx="10800000" cy="779162"/>
          </a:xfrm>
        </p:spPr>
        <p:txBody>
          <a:bodyPr/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Ингибиторы ферментов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696000" y="1213338"/>
            <a:ext cx="10800000" cy="4863263"/>
          </a:xfrm>
        </p:spPr>
        <p:txBody>
          <a:bodyPr>
            <a:normAutofit fontScale="92500" lnSpcReduction="10000"/>
          </a:bodyPr>
          <a:lstStyle/>
          <a:p>
            <a:r>
              <a:rPr lang="ru-RU" b="1" dirty="0" smtClean="0"/>
              <a:t>Ингибиторы – вещества, снижающие каталитическую активность фермента путем взаимодействия с ним и изменения его структуры</a:t>
            </a:r>
          </a:p>
          <a:p>
            <a:pPr algn="just">
              <a:buFont typeface="Wingdings" pitchFamily="2" charset="2"/>
              <a:buChar char="§"/>
            </a:pPr>
            <a:r>
              <a:rPr lang="ru-RU" b="1" u="sng" dirty="0"/>
              <a:t>По месту связывания с ферментом:</a:t>
            </a:r>
          </a:p>
          <a:p>
            <a:pPr>
              <a:buFont typeface="Wingdings" pitchFamily="2" charset="2"/>
              <a:buChar char="Ø"/>
            </a:pPr>
            <a:r>
              <a:rPr lang="ru-RU" dirty="0"/>
              <a:t>конкурентные (похожи по структуре на субстрат и связываются </a:t>
            </a:r>
            <a:r>
              <a:rPr lang="ru-RU" dirty="0" smtClean="0"/>
              <a:t>в </a:t>
            </a:r>
            <a:r>
              <a:rPr lang="ru-RU" dirty="0"/>
              <a:t>активном центре)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неконкурентные</a:t>
            </a:r>
            <a:endParaRPr lang="ru-RU" b="1" u="sng" dirty="0" smtClean="0"/>
          </a:p>
          <a:p>
            <a:r>
              <a:rPr lang="ru-RU" b="1" u="sng" dirty="0" smtClean="0"/>
              <a:t>По типу химической связи:</a:t>
            </a:r>
          </a:p>
          <a:p>
            <a:pPr algn="just">
              <a:buFont typeface="Wingdings" pitchFamily="2" charset="2"/>
              <a:buChar char="Ø"/>
            </a:pPr>
            <a:r>
              <a:rPr lang="ru-RU" dirty="0"/>
              <a:t>о</a:t>
            </a:r>
            <a:r>
              <a:rPr lang="ru-RU" dirty="0" smtClean="0"/>
              <a:t>братимые (слабые связи)</a:t>
            </a:r>
          </a:p>
          <a:p>
            <a:pPr algn="just">
              <a:buFont typeface="Wingdings" pitchFamily="2" charset="2"/>
              <a:buChar char="Ø"/>
            </a:pPr>
            <a:r>
              <a:rPr lang="ru-RU" dirty="0" smtClean="0"/>
              <a:t>необратимые (ковалентная связь)</a:t>
            </a:r>
          </a:p>
          <a:p>
            <a:endParaRPr lang="ru-RU" dirty="0" smtClean="0"/>
          </a:p>
          <a:p>
            <a:r>
              <a:rPr lang="ru-RU" dirty="0" smtClean="0"/>
              <a:t>Многие лекарственные препараты являются ингибиторами ферментов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5744759D-0EFF-4FB2-9CCE-04E00944F0FE}" type="slidenum">
              <a:rPr lang="en-US" smtClean="0"/>
              <a:pPr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9240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6724" y="284707"/>
            <a:ext cx="10800000" cy="445055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Конкурентные ингибиторы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03631" y="927481"/>
            <a:ext cx="7973215" cy="5851388"/>
          </a:xfrm>
        </p:spPr>
        <p:txBody>
          <a:bodyPr>
            <a:normAutofit/>
          </a:bodyPr>
          <a:lstStyle/>
          <a:p>
            <a:r>
              <a:rPr lang="ru-RU" sz="2000" dirty="0" smtClean="0"/>
              <a:t>Структурные аналоги субстратов (структурное сходство той части молекулы, которая взаимодействует с активным центром фермента  в участке связывания)</a:t>
            </a:r>
          </a:p>
          <a:p>
            <a:r>
              <a:rPr lang="ru-RU" sz="2000" dirty="0" smtClean="0"/>
              <a:t>Связываются в активном центре фермента</a:t>
            </a:r>
          </a:p>
          <a:p>
            <a:r>
              <a:rPr lang="ru-RU" sz="2000" dirty="0" smtClean="0"/>
              <a:t>Продукт реакции при этом не образуется (часть молекулы ингибитора, которая попадает в каталитический участок, не имеет структурного сходства с соответствующей частью молекулы субстрата) </a:t>
            </a:r>
          </a:p>
          <a:p>
            <a:r>
              <a:rPr lang="ru-RU" sz="2000" dirty="0" smtClean="0"/>
              <a:t>Конкурентный обратимый ингибитор вытесняется из активного центра фермента при увеличении концентрации субстрата</a:t>
            </a:r>
          </a:p>
          <a:p>
            <a:r>
              <a:rPr lang="ru-RU" sz="2000" dirty="0" smtClean="0"/>
              <a:t>Снижают скорость реакции, но не изменяют </a:t>
            </a:r>
            <a:r>
              <a:rPr lang="en-US" sz="2000" dirty="0" err="1" smtClean="0"/>
              <a:t>Vmax</a:t>
            </a:r>
            <a:r>
              <a:rPr lang="ru-RU" sz="2000" dirty="0" smtClean="0"/>
              <a:t>. </a:t>
            </a:r>
            <a:endParaRPr lang="ru-RU" sz="2000" dirty="0">
              <a:solidFill>
                <a:srgbClr val="FF0000"/>
              </a:solidFill>
            </a:endParaRPr>
          </a:p>
          <a:p>
            <a:r>
              <a:rPr lang="ru-RU" sz="2000" dirty="0" smtClean="0"/>
              <a:t>«Изменяют» (повышают) К</a:t>
            </a:r>
            <a:r>
              <a:rPr lang="en-US" sz="2000" dirty="0" smtClean="0"/>
              <a:t>m</a:t>
            </a:r>
            <a:r>
              <a:rPr lang="ru-RU" sz="2000" dirty="0" smtClean="0"/>
              <a:t>. </a:t>
            </a:r>
            <a:endParaRPr lang="ru-RU" sz="2000" dirty="0" smtClean="0">
              <a:solidFill>
                <a:srgbClr val="FF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5744759D-0EFF-4FB2-9CCE-04E00944F0FE}" type="slidenum">
              <a:rPr lang="en-US" smtClean="0"/>
              <a:pPr/>
              <a:t>34</a:t>
            </a:fld>
            <a:endParaRPr lang="en-US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76846" y="404445"/>
            <a:ext cx="3807663" cy="590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7740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86707" y="0"/>
            <a:ext cx="7772400" cy="778098"/>
          </a:xfrm>
        </p:spPr>
        <p:txBody>
          <a:bodyPr>
            <a:normAutofit/>
          </a:bodyPr>
          <a:lstStyle/>
          <a:p>
            <a:r>
              <a:rPr lang="ru-RU" sz="3600" b="1" dirty="0"/>
              <a:t>Неконкурентные ингибиторы</a:t>
            </a:r>
          </a:p>
        </p:txBody>
      </p:sp>
      <p:pic>
        <p:nvPicPr>
          <p:cNvPr id="7171" name="Picture 3" descr="C:\Users\мария\Desktop\IMG_000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865157" y="964813"/>
            <a:ext cx="4520881" cy="52802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77207" y="1533165"/>
            <a:ext cx="561257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ru-RU" sz="2400" dirty="0">
                <a:solidFill>
                  <a:prstClr val="black"/>
                </a:solidFill>
              </a:rPr>
              <a:t>Связываются не с активным центром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ru-RU" sz="2400" dirty="0">
                <a:solidFill>
                  <a:prstClr val="black"/>
                </a:solidFill>
              </a:rPr>
              <a:t>Изменяют </a:t>
            </a:r>
            <a:r>
              <a:rPr lang="ru-RU" sz="2400" dirty="0" err="1">
                <a:solidFill>
                  <a:prstClr val="black"/>
                </a:solidFill>
              </a:rPr>
              <a:t>конформацию</a:t>
            </a:r>
            <a:r>
              <a:rPr lang="ru-RU" sz="2400" dirty="0">
                <a:solidFill>
                  <a:prstClr val="black"/>
                </a:solidFill>
              </a:rPr>
              <a:t> фермента и активного центра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ru-RU" sz="2400" dirty="0">
                <a:solidFill>
                  <a:prstClr val="black"/>
                </a:solidFill>
              </a:rPr>
              <a:t>Образуется комплекс </a:t>
            </a:r>
            <a:r>
              <a:rPr lang="en-US" sz="2400" dirty="0">
                <a:solidFill>
                  <a:prstClr val="black"/>
                </a:solidFill>
              </a:rPr>
              <a:t> ESI</a:t>
            </a:r>
            <a:endParaRPr lang="ru-RU" sz="2400" dirty="0">
              <a:solidFill>
                <a:prstClr val="black"/>
              </a:solidFill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ru-RU" sz="2400" dirty="0">
                <a:solidFill>
                  <a:prstClr val="black"/>
                </a:solidFill>
              </a:rPr>
              <a:t>Снижают  </a:t>
            </a:r>
            <a:r>
              <a:rPr lang="en-US" sz="2400" dirty="0">
                <a:solidFill>
                  <a:prstClr val="black"/>
                </a:solidFill>
              </a:rPr>
              <a:t>Vmax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5744759D-0EFF-4FB2-9CCE-04E00944F0FE}" type="slidenum">
              <a:rPr lang="en-US" smtClean="0"/>
              <a:pPr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1324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7300" y="325088"/>
            <a:ext cx="8868916" cy="100811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Регуляция активности ферментов – основа регуляции метаболических процессов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78767" y="1732192"/>
            <a:ext cx="10585241" cy="4730153"/>
          </a:xfrm>
        </p:spPr>
        <p:txBody>
          <a:bodyPr>
            <a:normAutofit lnSpcReduction="10000"/>
          </a:bodyPr>
          <a:lstStyle/>
          <a:p>
            <a:pPr algn="ctr">
              <a:lnSpc>
                <a:spcPct val="150000"/>
              </a:lnSpc>
            </a:pPr>
            <a:r>
              <a:rPr lang="ru-RU" sz="2400" b="1" dirty="0" smtClean="0"/>
              <a:t>Способы регуляции активности ферментов:</a:t>
            </a:r>
            <a:endParaRPr lang="ru-RU" sz="2400" b="1" dirty="0"/>
          </a:p>
          <a:p>
            <a:pPr>
              <a:lnSpc>
                <a:spcPct val="150000"/>
              </a:lnSpc>
            </a:pPr>
            <a:r>
              <a:rPr lang="ru-RU" sz="2400" dirty="0" smtClean="0"/>
              <a:t>Изменение количества фермента (индукция или репрессия синтеза)</a:t>
            </a:r>
          </a:p>
          <a:p>
            <a:pPr>
              <a:lnSpc>
                <a:spcPct val="150000"/>
              </a:lnSpc>
            </a:pPr>
            <a:r>
              <a:rPr lang="ru-RU" sz="2400" dirty="0" smtClean="0"/>
              <a:t>Изменение </a:t>
            </a:r>
            <a:r>
              <a:rPr lang="ru-RU" sz="2400" dirty="0" err="1" smtClean="0"/>
              <a:t>конформации</a:t>
            </a:r>
            <a:r>
              <a:rPr lang="ru-RU" sz="2400" dirty="0" smtClean="0"/>
              <a:t> фермента</a:t>
            </a:r>
          </a:p>
          <a:p>
            <a:pPr>
              <a:lnSpc>
                <a:spcPct val="150000"/>
              </a:lnSpc>
            </a:pPr>
            <a:r>
              <a:rPr lang="ru-RU" sz="2400" b="1" dirty="0" smtClean="0"/>
              <a:t>Ферменты, активность которых регулируется при участии гормонов или каких-либо метаболитов, называются регуляторными, или ключевыми.</a:t>
            </a:r>
            <a:r>
              <a:rPr lang="ru-RU" sz="2400" dirty="0" smtClean="0"/>
              <a:t> С помощью ключевых ферментов регулируется скорость метаболических процессов.</a:t>
            </a:r>
            <a:endParaRPr lang="ru-RU" sz="24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5744759D-0EFF-4FB2-9CCE-04E00944F0FE}" type="slidenum">
              <a:rPr lang="en-US" smtClean="0"/>
              <a:pPr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5690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570" y="222413"/>
            <a:ext cx="10800000" cy="612825"/>
          </a:xfrm>
        </p:spPr>
        <p:txBody>
          <a:bodyPr/>
          <a:lstStyle/>
          <a:p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Изменение количества фермента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696000" y="1066822"/>
            <a:ext cx="10800000" cy="5685670"/>
          </a:xfrm>
        </p:spPr>
        <p:txBody>
          <a:bodyPr>
            <a:normAutofit/>
          </a:bodyPr>
          <a:lstStyle/>
          <a:p>
            <a:pPr algn="ctr">
              <a:buClr>
                <a:srgbClr val="D34817"/>
              </a:buClr>
            </a:pPr>
            <a:r>
              <a:rPr lang="ru-RU" sz="2000" b="1" dirty="0">
                <a:solidFill>
                  <a:prstClr val="black"/>
                </a:solidFill>
              </a:rPr>
              <a:t>Регуляция на уровне транскрипции: и</a:t>
            </a:r>
            <a:r>
              <a:rPr lang="ru-RU" sz="2000" b="1" dirty="0"/>
              <a:t>ндукция синтеза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5744759D-0EFF-4FB2-9CCE-04E00944F0FE}" type="slidenum">
              <a:rPr lang="en-US" smtClean="0"/>
              <a:pPr/>
              <a:t>37</a:t>
            </a:fld>
            <a:endParaRPr lang="en-US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/>
          <a:srcRect t="46806"/>
          <a:stretch/>
        </p:blipFill>
        <p:spPr>
          <a:xfrm>
            <a:off x="414646" y="1671007"/>
            <a:ext cx="4816777" cy="4633622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5886507" y="2143036"/>
            <a:ext cx="5890847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000" dirty="0" err="1" smtClean="0">
                <a:solidFill>
                  <a:srgbClr val="000022"/>
                </a:solidFill>
              </a:rPr>
              <a:t>Глюкокортикоиды</a:t>
            </a:r>
            <a:r>
              <a:rPr lang="ru-RU" sz="2000" dirty="0" smtClean="0">
                <a:solidFill>
                  <a:srgbClr val="000022"/>
                </a:solidFill>
              </a:rPr>
              <a:t> </a:t>
            </a:r>
            <a:r>
              <a:rPr lang="ru-RU" sz="2000" dirty="0">
                <a:solidFill>
                  <a:srgbClr val="000022"/>
                </a:solidFill>
              </a:rPr>
              <a:t> </a:t>
            </a:r>
            <a:r>
              <a:rPr lang="ru-RU" sz="2000" b="1" dirty="0">
                <a:solidFill>
                  <a:srgbClr val="000022"/>
                </a:solidFill>
              </a:rPr>
              <a:t>стимулируют</a:t>
            </a:r>
            <a:r>
              <a:rPr lang="ru-RU" sz="2000" dirty="0">
                <a:solidFill>
                  <a:srgbClr val="000022"/>
                </a:solidFill>
              </a:rPr>
              <a:t> синтез ферментов </a:t>
            </a:r>
            <a:r>
              <a:rPr lang="ru-RU" sz="2000" dirty="0">
                <a:hlinkClick r:id="rId3"/>
              </a:rPr>
              <a:t>глюконеогенеза</a:t>
            </a:r>
            <a:r>
              <a:rPr lang="ru-RU" sz="2000" dirty="0">
                <a:solidFill>
                  <a:srgbClr val="000022"/>
                </a:solidFill>
              </a:rPr>
              <a:t>, что обеспечивает стабильность концентрации глюкозы в крови при длительном </a:t>
            </a:r>
            <a:r>
              <a:rPr lang="ru-RU" sz="2000" dirty="0" smtClean="0">
                <a:solidFill>
                  <a:srgbClr val="000022"/>
                </a:solidFill>
              </a:rPr>
              <a:t>голодании </a:t>
            </a:r>
            <a:r>
              <a:rPr lang="ru-RU" sz="2000" dirty="0">
                <a:solidFill>
                  <a:srgbClr val="000022"/>
                </a:solidFill>
              </a:rPr>
              <a:t>и устойчивость ЦНС к стрессу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745927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6192" y="244200"/>
            <a:ext cx="10800000" cy="498490"/>
          </a:xfrm>
        </p:spPr>
        <p:txBody>
          <a:bodyPr>
            <a:normAutofit fontScale="90000"/>
          </a:bodyPr>
          <a:lstStyle/>
          <a:p>
            <a:r>
              <a:rPr lang="ru-RU" sz="3600" dirty="0"/>
              <a:t>Частичный </a:t>
            </a:r>
            <a:r>
              <a:rPr lang="ru-RU" sz="3600" dirty="0" err="1"/>
              <a:t>протеолиз</a:t>
            </a:r>
            <a:endParaRPr lang="ru-RU" sz="3600" dirty="0"/>
          </a:p>
        </p:txBody>
      </p:sp>
      <p:sp>
        <p:nvSpPr>
          <p:cNvPr id="3" name="TextBox 2"/>
          <p:cNvSpPr txBox="1"/>
          <p:nvPr/>
        </p:nvSpPr>
        <p:spPr>
          <a:xfrm>
            <a:off x="361651" y="5021277"/>
            <a:ext cx="843975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ru-RU" sz="2400" dirty="0">
                <a:solidFill>
                  <a:prstClr val="black"/>
                </a:solidFill>
              </a:rPr>
              <a:t>Изменение первичной структуры белка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2400" dirty="0">
                <a:solidFill>
                  <a:prstClr val="black"/>
                </a:solidFill>
              </a:rPr>
              <a:t>Изменение </a:t>
            </a:r>
            <a:r>
              <a:rPr lang="ru-RU" sz="2400" dirty="0" err="1">
                <a:solidFill>
                  <a:prstClr val="black"/>
                </a:solidFill>
              </a:rPr>
              <a:t>конформации</a:t>
            </a:r>
            <a:r>
              <a:rPr lang="ru-RU" sz="2400" dirty="0">
                <a:solidFill>
                  <a:prstClr val="black"/>
                </a:solidFill>
              </a:rPr>
              <a:t> молекулы, формирование активного центра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2400" dirty="0">
                <a:solidFill>
                  <a:prstClr val="black"/>
                </a:solidFill>
              </a:rPr>
              <a:t>Необратимая регуляция</a:t>
            </a:r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5744759D-0EFF-4FB2-9CCE-04E00944F0FE}" type="slidenum">
              <a:rPr lang="en-US" smtClean="0"/>
              <a:pPr/>
              <a:t>38</a:t>
            </a:fld>
            <a:endParaRPr lang="en-US" dirty="0"/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521" y="906290"/>
            <a:ext cx="10373058" cy="3569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6374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65122" y="221885"/>
            <a:ext cx="9338402" cy="806816"/>
          </a:xfrm>
        </p:spPr>
        <p:txBody>
          <a:bodyPr>
            <a:normAutofit/>
          </a:bodyPr>
          <a:lstStyle/>
          <a:p>
            <a:r>
              <a:rPr lang="ru-RU" dirty="0" err="1"/>
              <a:t>Фосфорилирование</a:t>
            </a:r>
            <a:r>
              <a:rPr lang="ru-RU" dirty="0"/>
              <a:t> -</a:t>
            </a:r>
            <a:r>
              <a:rPr lang="ru-RU" dirty="0" err="1"/>
              <a:t>дефосфорилирование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538644" y="1572904"/>
            <a:ext cx="8986682" cy="45845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5744759D-0EFF-4FB2-9CCE-04E00944F0FE}" type="slidenum">
              <a:rPr lang="en-US" smtClean="0"/>
              <a:pPr/>
              <a:t>39</a:t>
            </a:fld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919536" y="4869161"/>
            <a:ext cx="19442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ОН-группа в составе </a:t>
            </a:r>
            <a:r>
              <a:rPr lang="ru-RU" dirty="0" err="1"/>
              <a:t>серина</a:t>
            </a:r>
            <a:r>
              <a:rPr lang="ru-RU" dirty="0"/>
              <a:t>, </a:t>
            </a:r>
            <a:r>
              <a:rPr lang="ru-RU" dirty="0" err="1"/>
              <a:t>треонина</a:t>
            </a:r>
            <a:r>
              <a:rPr lang="ru-RU" dirty="0"/>
              <a:t>, тирозина</a:t>
            </a:r>
          </a:p>
        </p:txBody>
      </p:sp>
    </p:spTree>
    <p:extLst>
      <p:ext uri="{BB962C8B-B14F-4D97-AF65-F5344CB8AC3E}">
        <p14:creationId xmlns:p14="http://schemas.microsoft.com/office/powerpoint/2010/main" val="450070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73795" y="301015"/>
            <a:ext cx="7772400" cy="52546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Ассоциация-диссоциация </a:t>
            </a:r>
            <a:r>
              <a:rPr lang="ru-RU" dirty="0" err="1" smtClean="0"/>
              <a:t>протомеров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sharpenSoften amount="5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50939" y="1071227"/>
            <a:ext cx="6696745" cy="52794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5744759D-0EFF-4FB2-9CCE-04E00944F0FE}" type="slidenum">
              <a:rPr lang="en-US" smtClean="0"/>
              <a:pPr/>
              <a:t>40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327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6000" y="275916"/>
            <a:ext cx="10800000" cy="445053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Аллостерические ферменты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5744759D-0EFF-4FB2-9CCE-04E00944F0FE}" type="slidenum">
              <a:rPr lang="en-US" smtClean="0"/>
              <a:pPr/>
              <a:t>41</a:t>
            </a:fld>
            <a:endParaRPr lang="en-US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423439" y="992886"/>
            <a:ext cx="10800000" cy="36984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000" dirty="0">
                <a:solidFill>
                  <a:srgbClr val="000022"/>
                </a:solidFill>
              </a:rPr>
              <a:t>В качестве отрицательного регулятора может выступать конечный или промежуточный метаболит биохимического процесса или продукт данной реакции, </a:t>
            </a:r>
            <a:r>
              <a:rPr lang="ru-RU" sz="2000" dirty="0" err="1">
                <a:solidFill>
                  <a:srgbClr val="000022"/>
                </a:solidFill>
              </a:rPr>
              <a:t>т.е</a:t>
            </a:r>
            <a:r>
              <a:rPr lang="ru-RU" sz="2000" dirty="0">
                <a:solidFill>
                  <a:srgbClr val="000022"/>
                </a:solidFill>
              </a:rPr>
              <a:t> включается </a:t>
            </a:r>
            <a:r>
              <a:rPr lang="ru-RU" sz="2000" b="1" dirty="0">
                <a:solidFill>
                  <a:srgbClr val="663300"/>
                </a:solidFill>
              </a:rPr>
              <a:t>механизм обратной отрицательной связи</a:t>
            </a:r>
            <a:r>
              <a:rPr lang="ru-RU" sz="2000" dirty="0">
                <a:solidFill>
                  <a:srgbClr val="000022"/>
                </a:solidFill>
              </a:rPr>
              <a:t>. Если регуляторами являются начальный метаболит или субстрат реакции, то говорят о </a:t>
            </a:r>
            <a:r>
              <a:rPr lang="ru-RU" sz="2000" b="1" dirty="0">
                <a:solidFill>
                  <a:srgbClr val="663300"/>
                </a:solidFill>
              </a:rPr>
              <a:t>прямой регуляции</a:t>
            </a:r>
            <a:r>
              <a:rPr lang="ru-RU" sz="2000" dirty="0">
                <a:solidFill>
                  <a:srgbClr val="000022"/>
                </a:solidFill>
              </a:rPr>
              <a:t>, она может быть как положительной, так и отрицательной. Также регулятором могут быть метаболиты биохимических путей, каким то образом связанных с данной реакцией. </a:t>
            </a:r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5122" name="Picture 2" descr="Регуляция фосфофруктокиназ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439" y="4068516"/>
            <a:ext cx="7766294" cy="1789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203632" y="6433065"/>
            <a:ext cx="559929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Тимин О.А. Лекции </a:t>
            </a:r>
            <a:r>
              <a:rPr lang="ru-RU" sz="1200" dirty="0"/>
              <a:t>по общей </a:t>
            </a:r>
            <a:r>
              <a:rPr lang="ru-RU" sz="1200" dirty="0" smtClean="0"/>
              <a:t>биохимии-2020 год (</a:t>
            </a:r>
            <a:r>
              <a:rPr lang="en-US" sz="1200" dirty="0"/>
              <a:t>https://biokhimija.ru</a:t>
            </a:r>
            <a:r>
              <a:rPr lang="en-US" sz="1200" dirty="0" smtClean="0"/>
              <a:t>/</a:t>
            </a:r>
            <a:r>
              <a:rPr lang="ru-RU" sz="1200" dirty="0" smtClean="0"/>
              <a:t>)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2069914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09392" y="98792"/>
            <a:ext cx="7772400" cy="638320"/>
          </a:xfrm>
        </p:spPr>
        <p:txBody>
          <a:bodyPr>
            <a:normAutofit fontScale="90000"/>
          </a:bodyPr>
          <a:lstStyle/>
          <a:p>
            <a:r>
              <a:rPr lang="ru-RU" sz="3600" dirty="0"/>
              <a:t>Аллостерическая регуляция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sharpenSoften amount="5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344570" y="958360"/>
            <a:ext cx="5847430" cy="49302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5744759D-0EFF-4FB2-9CCE-04E00944F0FE}" type="slidenum">
              <a:rPr lang="en-US" smtClean="0"/>
              <a:pPr/>
              <a:t>42</a:t>
            </a:fld>
            <a:endParaRPr lang="en-US" dirty="0"/>
          </a:p>
        </p:txBody>
      </p:sp>
      <p:sp>
        <p:nvSpPr>
          <p:cNvPr id="6" name="Объект 2"/>
          <p:cNvSpPr>
            <a:spLocks noGrp="1"/>
          </p:cNvSpPr>
          <p:nvPr>
            <p:ph sz="quarter" idx="1"/>
          </p:nvPr>
        </p:nvSpPr>
        <p:spPr>
          <a:xfrm>
            <a:off x="164123" y="958360"/>
            <a:ext cx="5688623" cy="5416060"/>
          </a:xfrm>
        </p:spPr>
        <p:txBody>
          <a:bodyPr>
            <a:noAutofit/>
          </a:bodyPr>
          <a:lstStyle/>
          <a:p>
            <a:r>
              <a:rPr lang="ru-RU" sz="2000" dirty="0" smtClean="0"/>
              <a:t>Олигомерные белки (2 и более субъединиц)</a:t>
            </a:r>
          </a:p>
          <a:p>
            <a:r>
              <a:rPr lang="ru-RU" sz="2000" dirty="0" smtClean="0"/>
              <a:t>Имеют аллостерический центр (один или несколько)</a:t>
            </a:r>
          </a:p>
          <a:p>
            <a:pPr lvl="0">
              <a:buClr>
                <a:srgbClr val="D34817"/>
              </a:buClr>
            </a:pPr>
            <a:r>
              <a:rPr lang="ru-RU" sz="2000" dirty="0" smtClean="0">
                <a:solidFill>
                  <a:prstClr val="black"/>
                </a:solidFill>
              </a:rPr>
              <a:t>Активный и аллостерический центры находятся в разных </a:t>
            </a:r>
            <a:r>
              <a:rPr lang="ru-RU" sz="2000" dirty="0" err="1" smtClean="0">
                <a:solidFill>
                  <a:prstClr val="black"/>
                </a:solidFill>
              </a:rPr>
              <a:t>протомерах</a:t>
            </a:r>
            <a:endParaRPr lang="ru-RU" sz="2000" dirty="0">
              <a:solidFill>
                <a:prstClr val="black"/>
              </a:solidFill>
            </a:endParaRPr>
          </a:p>
          <a:p>
            <a:r>
              <a:rPr lang="ru-RU" sz="2000" dirty="0" smtClean="0"/>
              <a:t>Регуляторы активности - эффекторы (активаторы, ингибиторы)</a:t>
            </a:r>
          </a:p>
          <a:p>
            <a:r>
              <a:rPr lang="ru-RU" sz="2000" dirty="0" smtClean="0"/>
              <a:t>Изменение </a:t>
            </a:r>
            <a:r>
              <a:rPr lang="ru-RU" sz="2000" dirty="0" err="1" smtClean="0"/>
              <a:t>конформации</a:t>
            </a:r>
            <a:r>
              <a:rPr lang="ru-RU" sz="2000" dirty="0" smtClean="0"/>
              <a:t> регуляторного </a:t>
            </a:r>
            <a:r>
              <a:rPr lang="ru-RU" sz="2000" dirty="0" err="1" smtClean="0"/>
              <a:t>протомера</a:t>
            </a:r>
            <a:r>
              <a:rPr lang="ru-RU" sz="2000" dirty="0" smtClean="0"/>
              <a:t> приводит к изменению </a:t>
            </a:r>
            <a:r>
              <a:rPr lang="ru-RU" sz="2000" dirty="0" err="1" smtClean="0"/>
              <a:t>конформации</a:t>
            </a:r>
            <a:r>
              <a:rPr lang="ru-RU" sz="2000" dirty="0" smtClean="0"/>
              <a:t> молекулы в целом, а значит и активного центра</a:t>
            </a:r>
          </a:p>
          <a:p>
            <a:r>
              <a:rPr lang="ru-RU" sz="2000" dirty="0" smtClean="0"/>
              <a:t>Катализируют ключевые реакции</a:t>
            </a:r>
          </a:p>
          <a:p>
            <a:r>
              <a:rPr lang="ru-RU" sz="2000" dirty="0" smtClean="0"/>
              <a:t>Аллостерическая регуляция обратима</a:t>
            </a:r>
          </a:p>
        </p:txBody>
      </p:sp>
    </p:spTree>
    <p:extLst>
      <p:ext uri="{BB962C8B-B14F-4D97-AF65-F5344CB8AC3E}">
        <p14:creationId xmlns:p14="http://schemas.microsoft.com/office/powerpoint/2010/main" val="3518435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6531" y="152822"/>
            <a:ext cx="10800000" cy="612107"/>
          </a:xfrm>
        </p:spPr>
        <p:txBody>
          <a:bodyPr>
            <a:normAutofit/>
          </a:bodyPr>
          <a:lstStyle/>
          <a:p>
            <a:r>
              <a:rPr lang="ru-RU" dirty="0" smtClean="0"/>
              <a:t>Заключение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70685" y="896816"/>
            <a:ext cx="10800000" cy="554794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ru-RU" dirty="0">
                <a:solidFill>
                  <a:srgbClr val="002060"/>
                </a:solidFill>
              </a:rPr>
              <a:t>Все живые клетки содержат большое количество ферментов, от каталитической активности которых зависит функционирование клеток. </a:t>
            </a:r>
            <a:endParaRPr lang="ru-RU" dirty="0" smtClean="0">
              <a:solidFill>
                <a:srgbClr val="002060"/>
              </a:solidFill>
            </a:endParaRPr>
          </a:p>
          <a:p>
            <a:pPr>
              <a:lnSpc>
                <a:spcPct val="150000"/>
              </a:lnSpc>
            </a:pPr>
            <a:r>
              <a:rPr lang="ru-RU" dirty="0" smtClean="0">
                <a:solidFill>
                  <a:srgbClr val="002060"/>
                </a:solidFill>
              </a:rPr>
              <a:t>Практически </a:t>
            </a:r>
            <a:r>
              <a:rPr lang="ru-RU" dirty="0">
                <a:solidFill>
                  <a:srgbClr val="002060"/>
                </a:solidFill>
              </a:rPr>
              <a:t>каждая из множества разнообразных реакций, протекающих в клетке, требует участия специфического фермента</a:t>
            </a:r>
            <a:r>
              <a:rPr lang="ru-RU" dirty="0" smtClean="0">
                <a:solidFill>
                  <a:srgbClr val="002060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ru-RU" dirty="0">
                <a:solidFill>
                  <a:srgbClr val="002060"/>
                </a:solidFill>
              </a:rPr>
              <a:t>Структура ферментов обусловливает их каталитическую эффективность и специфику.</a:t>
            </a:r>
          </a:p>
          <a:p>
            <a:pPr>
              <a:lnSpc>
                <a:spcPct val="150000"/>
              </a:lnSpc>
            </a:pPr>
            <a:r>
              <a:rPr lang="ru-RU" dirty="0">
                <a:solidFill>
                  <a:srgbClr val="002060"/>
                </a:solidFill>
              </a:rPr>
              <a:t>Регуляция активности ферментов — сложный многогранный процесс, важный для поддержания гомеостаза.</a:t>
            </a:r>
          </a:p>
          <a:p>
            <a:pPr>
              <a:lnSpc>
                <a:spcPct val="150000"/>
              </a:lnSpc>
            </a:pPr>
            <a:r>
              <a:rPr lang="ru-RU" dirty="0">
                <a:solidFill>
                  <a:srgbClr val="002060"/>
                </a:solidFill>
              </a:rPr>
              <a:t>Нарушения в ферментативных системах приводят к серьёзным патологиям, что подчеркивает их клиническое значение.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7160345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6000" y="275916"/>
            <a:ext cx="10800000" cy="54177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Вопросы для самоконтроля: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7739" y="1116623"/>
            <a:ext cx="10800000" cy="4828093"/>
          </a:xfrm>
        </p:spPr>
        <p:txBody>
          <a:bodyPr/>
          <a:lstStyle/>
          <a:p>
            <a:pPr marL="342900" indent="-342900">
              <a:buAutoNum type="arabicParenR"/>
            </a:pPr>
            <a:r>
              <a:rPr lang="ru-RU" dirty="0" smtClean="0">
                <a:solidFill>
                  <a:srgbClr val="002060"/>
                </a:solidFill>
              </a:rPr>
              <a:t>Дайте </a:t>
            </a:r>
            <a:r>
              <a:rPr lang="ru-RU" dirty="0">
                <a:solidFill>
                  <a:srgbClr val="002060"/>
                </a:solidFill>
              </a:rPr>
              <a:t>определение понятия «фермент». Проведите сравнительную характеристику ферментов и неорганических катализаторов. В чём их сходства и отличия? </a:t>
            </a:r>
            <a:endParaRPr lang="ru-RU" dirty="0" smtClean="0">
              <a:solidFill>
                <a:srgbClr val="002060"/>
              </a:solidFill>
            </a:endParaRPr>
          </a:p>
          <a:p>
            <a:pPr marL="342900" indent="-342900">
              <a:buAutoNum type="arabicParenR"/>
            </a:pPr>
            <a:r>
              <a:rPr lang="ru-RU" dirty="0" smtClean="0">
                <a:solidFill>
                  <a:srgbClr val="002060"/>
                </a:solidFill>
              </a:rPr>
              <a:t> </a:t>
            </a:r>
            <a:r>
              <a:rPr lang="ru-RU" dirty="0">
                <a:solidFill>
                  <a:srgbClr val="002060"/>
                </a:solidFill>
              </a:rPr>
              <a:t>Дате определения понятий «кофермент», «апофермент», «</a:t>
            </a:r>
            <a:r>
              <a:rPr lang="ru-RU" dirty="0" err="1">
                <a:solidFill>
                  <a:srgbClr val="002060"/>
                </a:solidFill>
              </a:rPr>
              <a:t>холофермент</a:t>
            </a:r>
            <a:r>
              <a:rPr lang="ru-RU" dirty="0">
                <a:solidFill>
                  <a:srgbClr val="002060"/>
                </a:solidFill>
              </a:rPr>
              <a:t>». В чём различия коферментов, </a:t>
            </a:r>
            <a:r>
              <a:rPr lang="ru-RU" dirty="0" err="1">
                <a:solidFill>
                  <a:srgbClr val="002060"/>
                </a:solidFill>
              </a:rPr>
              <a:t>кофакторов</a:t>
            </a:r>
            <a:r>
              <a:rPr lang="ru-RU" dirty="0">
                <a:solidFill>
                  <a:srgbClr val="002060"/>
                </a:solidFill>
              </a:rPr>
              <a:t> и </a:t>
            </a:r>
            <a:r>
              <a:rPr lang="ru-RU" dirty="0" err="1">
                <a:solidFill>
                  <a:srgbClr val="002060"/>
                </a:solidFill>
              </a:rPr>
              <a:t>простетических</a:t>
            </a:r>
            <a:r>
              <a:rPr lang="ru-RU" dirty="0">
                <a:solidFill>
                  <a:srgbClr val="002060"/>
                </a:solidFill>
              </a:rPr>
              <a:t> групп? </a:t>
            </a:r>
            <a:endParaRPr lang="ru-RU" dirty="0" smtClean="0">
              <a:solidFill>
                <a:srgbClr val="002060"/>
              </a:solidFill>
            </a:endParaRPr>
          </a:p>
          <a:p>
            <a:pPr marL="342900" indent="-342900">
              <a:buAutoNum type="arabicParenR"/>
            </a:pPr>
            <a:r>
              <a:rPr lang="ru-RU" dirty="0">
                <a:solidFill>
                  <a:srgbClr val="002060"/>
                </a:solidFill>
              </a:rPr>
              <a:t>Специфичность ферментов, ее виды, примеры. </a:t>
            </a:r>
            <a:endParaRPr lang="ru-RU" dirty="0" smtClean="0">
              <a:solidFill>
                <a:srgbClr val="002060"/>
              </a:solidFill>
            </a:endParaRPr>
          </a:p>
          <a:p>
            <a:pPr marL="342900" indent="-342900">
              <a:buAutoNum type="arabicParenR"/>
            </a:pPr>
            <a:r>
              <a:rPr lang="ru-RU" dirty="0" err="1" smtClean="0">
                <a:solidFill>
                  <a:srgbClr val="002060"/>
                </a:solidFill>
              </a:rPr>
              <a:t>Мультиферментные</a:t>
            </a:r>
            <a:r>
              <a:rPr lang="ru-RU" dirty="0" smtClean="0">
                <a:solidFill>
                  <a:srgbClr val="002060"/>
                </a:solidFill>
              </a:rPr>
              <a:t> </a:t>
            </a:r>
            <a:r>
              <a:rPr lang="ru-RU" dirty="0">
                <a:solidFill>
                  <a:srgbClr val="002060"/>
                </a:solidFill>
              </a:rPr>
              <a:t>комплексы: понятие, примеры, биологическая роль</a:t>
            </a:r>
            <a:r>
              <a:rPr lang="ru-RU" dirty="0" smtClean="0">
                <a:solidFill>
                  <a:srgbClr val="002060"/>
                </a:solidFill>
              </a:rPr>
              <a:t>. Приведите примеры таких комплексов, работающих в организме человека</a:t>
            </a:r>
          </a:p>
          <a:p>
            <a:pPr marL="342900" indent="-342900">
              <a:buAutoNum type="arabicParenR"/>
            </a:pPr>
            <a:r>
              <a:rPr lang="ru-RU" dirty="0" smtClean="0">
                <a:solidFill>
                  <a:srgbClr val="002060"/>
                </a:solidFill>
              </a:rPr>
              <a:t> Охарактеризуйте все возможные способы регуляции </a:t>
            </a:r>
            <a:r>
              <a:rPr lang="ru-RU" dirty="0">
                <a:solidFill>
                  <a:srgbClr val="002060"/>
                </a:solidFill>
              </a:rPr>
              <a:t>скорости биохимических процессов в клетке. </a:t>
            </a:r>
          </a:p>
        </p:txBody>
      </p:sp>
    </p:spTree>
    <p:extLst>
      <p:ext uri="{BB962C8B-B14F-4D97-AF65-F5344CB8AC3E}">
        <p14:creationId xmlns:p14="http://schemas.microsoft.com/office/powerpoint/2010/main" val="112128776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5050" y="152091"/>
            <a:ext cx="10800000" cy="639218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/>
              <a:t>Рекомендуемая литература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3004" y="791309"/>
            <a:ext cx="10800000" cy="4292407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sz="2000" dirty="0">
                <a:solidFill>
                  <a:schemeClr val="accent5">
                    <a:lumMod val="75000"/>
                  </a:schemeClr>
                </a:solidFill>
              </a:rPr>
              <a:t>1. Биологическая химия с упражнениями и задачами : учебник / под ред. С. Е. </a:t>
            </a:r>
            <a:r>
              <a:rPr lang="ru-RU" sz="2000" dirty="0" err="1">
                <a:solidFill>
                  <a:schemeClr val="accent5">
                    <a:lumMod val="75000"/>
                  </a:schemeClr>
                </a:solidFill>
              </a:rPr>
              <a:t>Северина</a:t>
            </a:r>
            <a:r>
              <a:rPr lang="ru-RU" sz="2000" dirty="0">
                <a:solidFill>
                  <a:schemeClr val="accent5">
                    <a:lumMod val="75000"/>
                  </a:schemeClr>
                </a:solidFill>
              </a:rPr>
              <a:t>, А. И. Глухова. - 3-е изд. , стереотипное. - Москва : ГЭОТАР-Медиа, 2023. - 624 с. - Текст : электронный // ЭБС "Консультант студента" : [сайт]. - URL : https://www.studentlibrary.ru/book/ISBN9785970472088.html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sz="2000" dirty="0">
                <a:solidFill>
                  <a:schemeClr val="accent5">
                    <a:lumMod val="75000"/>
                  </a:schemeClr>
                </a:solidFill>
              </a:rPr>
              <a:t>2. Биохимия : учебник для студентов медицинских вузов / ред. Е. С. </a:t>
            </a:r>
            <a:r>
              <a:rPr lang="ru-RU" sz="2000" dirty="0" err="1">
                <a:solidFill>
                  <a:schemeClr val="accent5">
                    <a:lumMod val="75000"/>
                  </a:schemeClr>
                </a:solidFill>
              </a:rPr>
              <a:t>Северин</a:t>
            </a:r>
            <a:r>
              <a:rPr lang="ru-RU" sz="2000" dirty="0">
                <a:solidFill>
                  <a:schemeClr val="accent5">
                    <a:lumMod val="75000"/>
                  </a:schemeClr>
                </a:solidFill>
              </a:rPr>
              <a:t>. - 5-е </a:t>
            </a:r>
            <a:r>
              <a:rPr lang="ru-RU" sz="2000" dirty="0" err="1">
                <a:solidFill>
                  <a:schemeClr val="accent5">
                    <a:lumMod val="75000"/>
                  </a:schemeClr>
                </a:solidFill>
              </a:rPr>
              <a:t>изд</a:t>
            </a:r>
            <a:r>
              <a:rPr lang="ru-RU" sz="2000" dirty="0">
                <a:solidFill>
                  <a:schemeClr val="accent5">
                    <a:lumMod val="75000"/>
                  </a:schemeClr>
                </a:solidFill>
              </a:rPr>
              <a:t>.,</a:t>
            </a:r>
            <a:r>
              <a:rPr lang="ru-RU" sz="2000" dirty="0" err="1">
                <a:solidFill>
                  <a:schemeClr val="accent5">
                    <a:lumMod val="75000"/>
                  </a:schemeClr>
                </a:solidFill>
              </a:rPr>
              <a:t>испр</a:t>
            </a:r>
            <a:r>
              <a:rPr lang="ru-RU" sz="2000" dirty="0">
                <a:solidFill>
                  <a:schemeClr val="accent5">
                    <a:lumMod val="75000"/>
                  </a:schemeClr>
                </a:solidFill>
              </a:rPr>
              <a:t>. и доп. - М. : ГЭОТАР-Медиа, 2016. - 768 с.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sz="2000" dirty="0">
                <a:solidFill>
                  <a:schemeClr val="accent5">
                    <a:lumMod val="75000"/>
                  </a:schemeClr>
                </a:solidFill>
              </a:rPr>
              <a:t>3. Биохимия [Электронный ресурс] : учебник / Под ред. </a:t>
            </a:r>
            <a:r>
              <a:rPr lang="ru-RU" sz="2000" dirty="0" err="1">
                <a:solidFill>
                  <a:schemeClr val="accent5">
                    <a:lumMod val="75000"/>
                  </a:schemeClr>
                </a:solidFill>
              </a:rPr>
              <a:t>Северина</a:t>
            </a:r>
            <a:r>
              <a:rPr lang="ru-RU" sz="2000" dirty="0">
                <a:solidFill>
                  <a:schemeClr val="accent5">
                    <a:lumMod val="75000"/>
                  </a:schemeClr>
                </a:solidFill>
              </a:rPr>
              <a:t> Е.С. - 5-е изд., </a:t>
            </a:r>
            <a:r>
              <a:rPr lang="ru-RU" sz="2000" dirty="0" err="1">
                <a:solidFill>
                  <a:schemeClr val="accent5">
                    <a:lumMod val="75000"/>
                  </a:schemeClr>
                </a:solidFill>
              </a:rPr>
              <a:t>испр</a:t>
            </a:r>
            <a:r>
              <a:rPr lang="ru-RU" sz="2000" dirty="0">
                <a:solidFill>
                  <a:schemeClr val="accent5">
                    <a:lumMod val="75000"/>
                  </a:schemeClr>
                </a:solidFill>
              </a:rPr>
              <a:t>. и доп. - М. : ГЭОТАР-Медиа, 2012. -768 с. - Режим доступа: https://medbase.ru/book/ISBN9785970423950.html</a:t>
            </a:r>
            <a:endParaRPr lang="ru-RU" sz="20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6756" y="5758869"/>
            <a:ext cx="11700444" cy="107721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600" i="1" dirty="0"/>
              <a:t>Рисунки и схемы, используемые в презентации цитируются </a:t>
            </a:r>
            <a:r>
              <a:rPr lang="ru-RU" sz="1600" i="1" dirty="0" smtClean="0"/>
              <a:t>по:</a:t>
            </a:r>
          </a:p>
          <a:p>
            <a:pPr marL="342900" indent="-342900">
              <a:buAutoNum type="arabicPeriod"/>
            </a:pPr>
            <a:r>
              <a:rPr lang="ru-RU" sz="1600" i="1" dirty="0" smtClean="0"/>
              <a:t>У</a:t>
            </a:r>
            <a:r>
              <a:rPr lang="ru-RU" sz="1600" i="1" dirty="0" smtClean="0"/>
              <a:t>чебник </a:t>
            </a:r>
            <a:r>
              <a:rPr lang="ru-RU" sz="1600" i="1" dirty="0"/>
              <a:t>под редакцией С.Е. </a:t>
            </a:r>
            <a:r>
              <a:rPr lang="ru-RU" sz="1600" i="1" dirty="0" err="1"/>
              <a:t>Северина</a:t>
            </a:r>
            <a:r>
              <a:rPr lang="ru-RU" sz="1600" i="1" dirty="0"/>
              <a:t> «Биологическая химия с упражнениями и задачами»- Москва- Изд-во «ГЭОТАР-Медиа»-</a:t>
            </a:r>
            <a:r>
              <a:rPr lang="ru-RU" sz="1600" i="1" dirty="0" smtClean="0"/>
              <a:t>2011</a:t>
            </a:r>
          </a:p>
          <a:p>
            <a:pPr marL="342900" indent="-342900">
              <a:buAutoNum type="arabicPeriod"/>
            </a:pPr>
            <a:r>
              <a:rPr lang="ru-RU" sz="1600" i="1" dirty="0" smtClean="0"/>
              <a:t>Справочное издание </a:t>
            </a:r>
            <a:r>
              <a:rPr lang="ru-RU" sz="1600" i="1" dirty="0" err="1" smtClean="0"/>
              <a:t>Я.Кольман</a:t>
            </a:r>
            <a:r>
              <a:rPr lang="ru-RU" sz="1600" i="1" dirty="0" smtClean="0"/>
              <a:t>, К.-Г. Рем «Наглядная Биохимия» – Москва- Изд-во «Мир» - 2004</a:t>
            </a:r>
            <a:endParaRPr lang="ru-RU" sz="1600" i="1" dirty="0"/>
          </a:p>
        </p:txBody>
      </p:sp>
    </p:spTree>
    <p:extLst>
      <p:ext uri="{BB962C8B-B14F-4D97-AF65-F5344CB8AC3E}">
        <p14:creationId xmlns:p14="http://schemas.microsoft.com/office/powerpoint/2010/main" val="1438846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6e90acc3ad4c74301322f6f1933cd3fb75ac3ca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Другая 1">
      <a:majorFont>
        <a:latin typeface="Open Sans"/>
        <a:ea typeface=""/>
        <a:cs typeface=""/>
      </a:majorFont>
      <a:minorFont>
        <a:latin typeface="Open Sans"/>
        <a:ea typeface=""/>
        <a:cs typeface="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Корпоративный</Template>
  <TotalTime>4018</TotalTime>
  <Words>2031</Words>
  <Application>Microsoft Office PowerPoint</Application>
  <PresentationFormat>Широкоэкранный</PresentationFormat>
  <Paragraphs>256</Paragraphs>
  <Slides>45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45</vt:i4>
      </vt:variant>
    </vt:vector>
  </HeadingPairs>
  <TitlesOfParts>
    <vt:vector size="53" baseType="lpstr">
      <vt:lpstr>Arial</vt:lpstr>
      <vt:lpstr>Calibri</vt:lpstr>
      <vt:lpstr>Cambria</vt:lpstr>
      <vt:lpstr>Helvetica Neue</vt:lpstr>
      <vt:lpstr>Open Sans</vt:lpstr>
      <vt:lpstr>Times New Roman</vt:lpstr>
      <vt:lpstr>Wingdings</vt:lpstr>
      <vt:lpstr>Тема Office</vt:lpstr>
      <vt:lpstr>ФЕРМЕНТЫ: строение, свойства, регуляция активности</vt:lpstr>
      <vt:lpstr>ПЛАН ЛЕКЦИИ</vt:lpstr>
      <vt:lpstr>ЦЕЛЬ ЛЕКЦИИ</vt:lpstr>
      <vt:lpstr>ЗАДАЧИ ЛЕКЦИИ</vt:lpstr>
      <vt:lpstr>Понятие о ферментах </vt:lpstr>
      <vt:lpstr>Особенности ферментативного катализа: сравнение с неорганическими катализаторами</vt:lpstr>
      <vt:lpstr>Презентация PowerPoint</vt:lpstr>
      <vt:lpstr>Структура фермента: активный центр </vt:lpstr>
      <vt:lpstr>Схема строения активного центра</vt:lpstr>
      <vt:lpstr>Имеет два участка: - участок связывания обеспечивает сродство к субстрату и формирование фермент-субстратного комплекса (ES), например, за счет ионных взаимодействий - каталитический участок осуществляет химическую реакцию </vt:lpstr>
      <vt:lpstr>Презентация PowerPoint</vt:lpstr>
      <vt:lpstr>Связывание субстрата в активном центре фермента</vt:lpstr>
      <vt:lpstr>Фермент-субстратный комплекс (ES)</vt:lpstr>
      <vt:lpstr>Специфичность ферментов</vt:lpstr>
      <vt:lpstr>Механизм действия ферментов: этапы ферментативного катализа</vt:lpstr>
      <vt:lpstr>Сложные ферменты</vt:lpstr>
      <vt:lpstr>Небелковая часть сложного фермента </vt:lpstr>
      <vt:lpstr>Кофакторы – ионы металлов: способы участия в ферментативном катализе</vt:lpstr>
      <vt:lpstr>Cu, Zn-супероксиддисмутаза (СОД)</vt:lpstr>
      <vt:lpstr>Коферменты, обратимо связанные с апоферментом</vt:lpstr>
      <vt:lpstr>Простетические группы</vt:lpstr>
      <vt:lpstr>Презентация PowerPoint</vt:lpstr>
      <vt:lpstr>Презентация PowerPoint</vt:lpstr>
      <vt:lpstr>Мультиферментные комплексы</vt:lpstr>
      <vt:lpstr>Презентация PowerPoint</vt:lpstr>
      <vt:lpstr>Кинетика ферментативного катализа Какие условия необходимы для проявления максимальной активности ферментов?</vt:lpstr>
      <vt:lpstr>Факторы, определяющие активность фермента (скорость реакции)</vt:lpstr>
      <vt:lpstr>Скорость реакции и концентрация субстрата</vt:lpstr>
      <vt:lpstr>Скорость реакции и концентрация субстрата</vt:lpstr>
      <vt:lpstr>Скорость реакции и температура</vt:lpstr>
      <vt:lpstr>Скорость реакции и рН</vt:lpstr>
      <vt:lpstr>Активаторы ферментов</vt:lpstr>
      <vt:lpstr>Ингибиторы ферментов</vt:lpstr>
      <vt:lpstr>Конкурентные ингибиторы</vt:lpstr>
      <vt:lpstr>Неконкурентные ингибиторы</vt:lpstr>
      <vt:lpstr>Регуляция активности ферментов – основа регуляции метаболических процессов</vt:lpstr>
      <vt:lpstr>Изменение количества фермента</vt:lpstr>
      <vt:lpstr>Частичный протеолиз</vt:lpstr>
      <vt:lpstr>Фосфорилирование -дефосфорилирование</vt:lpstr>
      <vt:lpstr>Ассоциация-диссоциация протомеров</vt:lpstr>
      <vt:lpstr>Аллостерические ферменты</vt:lpstr>
      <vt:lpstr>Аллостерическая регуляция</vt:lpstr>
      <vt:lpstr>Заключение</vt:lpstr>
      <vt:lpstr>Вопросы для самоконтроля:</vt:lpstr>
      <vt:lpstr>Рекомендуемая литература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Home</cp:lastModifiedBy>
  <cp:revision>106</cp:revision>
  <dcterms:created xsi:type="dcterms:W3CDTF">2021-02-22T06:08:17Z</dcterms:created>
  <dcterms:modified xsi:type="dcterms:W3CDTF">2026-01-31T16:34:55Z</dcterms:modified>
</cp:coreProperties>
</file>