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272" r:id="rId2"/>
    <p:sldId id="285" r:id="rId3"/>
    <p:sldId id="279" r:id="rId4"/>
    <p:sldId id="280" r:id="rId5"/>
    <p:sldId id="286" r:id="rId6"/>
    <p:sldId id="287" r:id="rId7"/>
    <p:sldId id="288" r:id="rId8"/>
    <p:sldId id="290" r:id="rId9"/>
    <p:sldId id="291" r:id="rId10"/>
    <p:sldId id="337" r:id="rId11"/>
    <p:sldId id="293" r:id="rId12"/>
    <p:sldId id="294" r:id="rId13"/>
    <p:sldId id="331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32" r:id="rId28"/>
    <p:sldId id="308" r:id="rId29"/>
    <p:sldId id="309" r:id="rId30"/>
    <p:sldId id="310" r:id="rId31"/>
    <p:sldId id="336" r:id="rId32"/>
    <p:sldId id="311" r:id="rId33"/>
    <p:sldId id="312" r:id="rId34"/>
    <p:sldId id="313" r:id="rId35"/>
    <p:sldId id="314" r:id="rId36"/>
    <p:sldId id="315" r:id="rId37"/>
    <p:sldId id="316" r:id="rId38"/>
    <p:sldId id="317" r:id="rId39"/>
    <p:sldId id="318" r:id="rId40"/>
    <p:sldId id="319" r:id="rId41"/>
    <p:sldId id="320" r:id="rId42"/>
    <p:sldId id="321" r:id="rId43"/>
    <p:sldId id="322" r:id="rId44"/>
    <p:sldId id="323" r:id="rId45"/>
    <p:sldId id="324" r:id="rId46"/>
    <p:sldId id="329" r:id="rId47"/>
    <p:sldId id="334" r:id="rId48"/>
    <p:sldId id="335" r:id="rId49"/>
  </p:sldIdLst>
  <p:sldSz cx="12192000" cy="6858000"/>
  <p:notesSz cx="6858000" cy="9144000"/>
  <p:custDataLst>
    <p:tags r:id="rId5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63" autoAdjust="0"/>
  </p:normalViewPr>
  <p:slideViewPr>
    <p:cSldViewPr snapToGrid="0">
      <p:cViewPr varScale="1">
        <p:scale>
          <a:sx n="109" d="100"/>
          <a:sy n="109" d="100"/>
        </p:scale>
        <p:origin x="678" y="13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37F03C-B1E8-46C5-8595-8F99007DA0BB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8B57A0-1014-4808-AC9E-41E2EB9AC1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783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58378D-35E4-4F92-9642-C53570AE7993}" type="datetimeFigureOut">
              <a:rPr lang="ru-RU" smtClean="0"/>
              <a:t>01.02.2026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0BBA5-3E8F-4536-85EE-BF170960CA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0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8FEE4A-CE6C-4434-8906-0AB2DCF7785B}" type="slidenum">
              <a:rPr lang="ru-RU" smtClean="0"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808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D9F310-D743-4958-B02D-DDD108119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435" r="10761"/>
          <a:stretch/>
        </p:blipFill>
        <p:spPr>
          <a:xfrm>
            <a:off x="1808" y="0"/>
            <a:ext cx="25926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765502" y="1122363"/>
            <a:ext cx="8280000" cy="2387600"/>
          </a:xfrm>
        </p:spPr>
        <p:txBody>
          <a:bodyPr anchor="t">
            <a:normAutofit/>
          </a:bodyPr>
          <a:lstStyle>
            <a:lvl1pPr algn="l">
              <a:defRPr sz="5400" baseline="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80330" y="6198583"/>
            <a:ext cx="5400274" cy="430887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1100" b="1" i="0" kern="1200" baseline="0" dirty="0" smtClean="0"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1100" b="1" i="0" kern="1200" baseline="0" dirty="0">
              <a:solidFill>
                <a:schemeClr val="tx2"/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169" y="6076051"/>
            <a:ext cx="675950" cy="67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685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ED9F310-D743-4958-B02D-DDD108119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435" r="10761"/>
          <a:stretch/>
        </p:blipFill>
        <p:spPr>
          <a:xfrm>
            <a:off x="1808" y="0"/>
            <a:ext cx="25926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780838" y="2002632"/>
            <a:ext cx="8715762" cy="2852737"/>
          </a:xfrm>
        </p:spPr>
        <p:txBody>
          <a:bodyPr anchor="t">
            <a:normAutofit/>
          </a:bodyPr>
          <a:lstStyle>
            <a:lvl1pPr>
              <a:defRPr sz="5400" baseline="0"/>
            </a:lvl1pPr>
          </a:lstStyle>
          <a:p>
            <a:r>
              <a:rPr lang="ru-RU" dirty="0" smtClean="0"/>
              <a:t>ЗАГОЛОВОК РАЗДЕЛА </a:t>
            </a:r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7573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под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D9F310-D743-4958-B02D-DDD1081192B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435" r="10761"/>
          <a:stretch/>
        </p:blipFill>
        <p:spPr>
          <a:xfrm>
            <a:off x="1808" y="0"/>
            <a:ext cx="259260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996641" y="554695"/>
            <a:ext cx="8329054" cy="1325563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ru-RU" dirty="0" smtClean="0"/>
              <a:t>Заголовок подраздела</a:t>
            </a:r>
            <a:endParaRPr lang="ru-RU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4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2807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РУКТУРА УЧЕБНОГО СОДЕ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СТРУКТУРА УЧЕБНОГО СОДЕРЖАНИЯ</a:t>
            </a:r>
            <a:endParaRPr lang="ru-RU" dirty="0"/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696000" y="1796268"/>
            <a:ext cx="10800000" cy="4320000"/>
          </a:xfrm>
        </p:spPr>
        <p:txBody>
          <a:bodyPr wrap="none">
            <a:noAutofit/>
          </a:bodyPr>
          <a:lstStyle>
            <a:lvl1pPr marL="432000" indent="-432000" algn="just">
              <a:lnSpc>
                <a:spcPct val="100000"/>
              </a:lnSpc>
              <a:spcBef>
                <a:spcPts val="600"/>
              </a:spcBef>
              <a:spcAft>
                <a:spcPts val="1200"/>
              </a:spcAft>
              <a:buClrTx/>
              <a:buFont typeface="+mj-lt"/>
              <a:buAutoNum type="arabicPeriod"/>
              <a:defRPr sz="1800" b="0">
                <a:solidFill>
                  <a:schemeClr val="bg2">
                    <a:lumMod val="10000"/>
                  </a:schemeClr>
                </a:solidFill>
              </a:defRPr>
            </a:lvl1pPr>
            <a:lvl2pPr marL="790575" indent="-358775" algn="just">
              <a:lnSpc>
                <a:spcPct val="100000"/>
              </a:lnSpc>
              <a:spcBef>
                <a:spcPts val="200"/>
              </a:spcBef>
              <a:spcAft>
                <a:spcPts val="1200"/>
              </a:spcAft>
              <a:buClr>
                <a:schemeClr val="bg2">
                  <a:lumMod val="10000"/>
                </a:schemeClr>
              </a:buClr>
              <a:buFont typeface="+mj-lt"/>
              <a:buAutoNum type="arabicPeriod"/>
              <a:defRPr sz="1800">
                <a:solidFill>
                  <a:schemeClr val="bg2">
                    <a:lumMod val="10000"/>
                  </a:schemeClr>
                </a:solidFill>
              </a:defRPr>
            </a:lvl2pPr>
            <a:lvl3pPr marL="1152000" indent="-358775" algn="just">
              <a:lnSpc>
                <a:spcPct val="100000"/>
              </a:lnSpc>
              <a:spcBef>
                <a:spcPts val="50"/>
              </a:spcBef>
              <a:spcAft>
                <a:spcPts val="1200"/>
              </a:spcAft>
              <a:buClrTx/>
              <a:buFont typeface="+mj-lt"/>
              <a:buAutoNum type="arabicPeriod"/>
              <a:defRPr sz="1800">
                <a:solidFill>
                  <a:schemeClr val="bg2">
                    <a:lumMod val="10000"/>
                  </a:schemeClr>
                </a:solidFill>
              </a:defRPr>
            </a:lvl3pPr>
            <a:lvl4pPr marL="1481138" indent="-457200">
              <a:buClr>
                <a:schemeClr val="accent1"/>
              </a:buClr>
              <a:buFont typeface="+mj-lt"/>
              <a:buAutoNum type="arabicPeriod"/>
              <a:defRPr sz="2000"/>
            </a:lvl4pPr>
            <a:lvl5pPr marL="1752600" indent="-457200">
              <a:buClr>
                <a:schemeClr val="accent1"/>
              </a:buClr>
              <a:buFont typeface="+mj-lt"/>
              <a:buAutoNum type="arabicPeriod"/>
              <a:defRPr sz="20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 smtClean="0"/>
              <a:t>Второй </a:t>
            </a:r>
            <a:r>
              <a:rPr lang="ru-RU" dirty="0"/>
              <a:t>уровень</a:t>
            </a:r>
          </a:p>
          <a:p>
            <a:pPr lvl="2"/>
            <a:r>
              <a:rPr lang="ru-RU" dirty="0"/>
              <a:t>Третий уровень</a:t>
            </a:r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386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текст по всей ширин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6000" y="1784194"/>
            <a:ext cx="10800000" cy="4292407"/>
          </a:xfrm>
        </p:spPr>
        <p:txBody>
          <a:bodyPr/>
          <a:lstStyle>
            <a:lvl1pPr marL="0" indent="0" algn="just">
              <a:lnSpc>
                <a:spcPct val="100000"/>
              </a:lnSpc>
              <a:spcAft>
                <a:spcPts val="1200"/>
              </a:spcAft>
              <a:buNone/>
              <a:defRPr sz="1800"/>
            </a:lvl1pPr>
            <a:lvl2pPr marL="6858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§"/>
              <a:defRPr sz="1800"/>
            </a:lvl2pPr>
            <a:lvl3pPr marL="11430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ü"/>
              <a:defRPr sz="1800"/>
            </a:lvl3pPr>
            <a:lvl4pPr marL="16002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q"/>
              <a:defRPr/>
            </a:lvl4pPr>
            <a:lvl5pPr marL="2057400" indent="-228600" algn="just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Char char="Ø"/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0969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871930939"/>
              </p:ext>
            </p:extLst>
          </p:nvPr>
        </p:nvGraphicFramePr>
        <p:xfrm>
          <a:off x="696000" y="2134809"/>
          <a:ext cx="10800000" cy="148336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2700000">
                  <a:extLst>
                    <a:ext uri="{9D8B030D-6E8A-4147-A177-3AD203B41FA5}">
                      <a16:colId xmlns:a16="http://schemas.microsoft.com/office/drawing/2014/main" val="2197793136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3973714599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2418584000"/>
                    </a:ext>
                  </a:extLst>
                </a:gridCol>
                <a:gridCol w="2700000">
                  <a:extLst>
                    <a:ext uri="{9D8B030D-6E8A-4147-A177-3AD203B41FA5}">
                      <a16:colId xmlns:a16="http://schemas.microsoft.com/office/drawing/2014/main" val="41948682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11343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85326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583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1859722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17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Заголовок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121949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70505" y="1780309"/>
            <a:ext cx="5328851" cy="4398654"/>
          </a:xfrm>
        </p:spPr>
        <p:txBody>
          <a:bodyPr>
            <a:normAutofit/>
          </a:bodyPr>
          <a:lstStyle>
            <a:lvl1pPr marL="0" indent="0" algn="just">
              <a:spcAft>
                <a:spcPts val="1200"/>
              </a:spcAft>
              <a:buNone/>
              <a:defRPr sz="1800"/>
            </a:lvl1pPr>
            <a:lvl2pPr marL="685800" indent="-228600" algn="just">
              <a:spcAft>
                <a:spcPts val="1200"/>
              </a:spcAft>
              <a:buFont typeface="Wingdings" panose="05000000000000000000" pitchFamily="2" charset="2"/>
              <a:buChar char="§"/>
              <a:defRPr sz="1800"/>
            </a:lvl2pPr>
            <a:lvl3pPr marL="1143000" indent="-228600" algn="just">
              <a:spcAft>
                <a:spcPts val="1200"/>
              </a:spcAft>
              <a:buFont typeface="Wingdings" panose="05000000000000000000" pitchFamily="2" charset="2"/>
              <a:buChar char="ü"/>
              <a:defRPr sz="1800"/>
            </a:lvl3pPr>
            <a:lvl4pPr marL="1600200" indent="-228600" algn="just">
              <a:spcAft>
                <a:spcPts val="1200"/>
              </a:spcAft>
              <a:buFont typeface="Wingdings" panose="05000000000000000000" pitchFamily="2" charset="2"/>
              <a:buChar char="q"/>
              <a:defRPr sz="1800"/>
            </a:lvl4pPr>
            <a:lvl5pPr>
              <a:spcAft>
                <a:spcPts val="1200"/>
              </a:spcAft>
              <a:defRPr sz="18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1884" y="1780309"/>
            <a:ext cx="5304116" cy="4398654"/>
          </a:xfrm>
        </p:spPr>
        <p:txBody>
          <a:bodyPr>
            <a:normAutofit/>
          </a:bodyPr>
          <a:lstStyle>
            <a:lvl1pPr marL="0" indent="0" algn="just">
              <a:spcAft>
                <a:spcPts val="1200"/>
              </a:spcAft>
              <a:buNone/>
              <a:defRPr sz="1800"/>
            </a:lvl1pPr>
            <a:lvl2pPr marL="685800" indent="-228600" algn="just">
              <a:spcAft>
                <a:spcPts val="1200"/>
              </a:spcAft>
              <a:buFont typeface="Wingdings" panose="05000000000000000000" pitchFamily="2" charset="2"/>
              <a:buChar char="§"/>
              <a:defRPr sz="1800"/>
            </a:lvl2pPr>
            <a:lvl3pPr marL="1143000" indent="-228600" algn="just">
              <a:spcAft>
                <a:spcPts val="1200"/>
              </a:spcAft>
              <a:buFont typeface="Wingdings" panose="05000000000000000000" pitchFamily="2" charset="2"/>
              <a:buChar char="ü"/>
              <a:defRPr sz="1800"/>
            </a:lvl3pPr>
            <a:lvl4pPr marL="1600200" indent="-228600" algn="just">
              <a:spcAft>
                <a:spcPts val="1200"/>
              </a:spcAft>
              <a:buFont typeface="Wingdings" panose="05000000000000000000" pitchFamily="2" charset="2"/>
              <a:buChar char="q"/>
              <a:defRPr sz="1800"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201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59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324400" y="104987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0505" y="1807029"/>
            <a:ext cx="4279025" cy="4223657"/>
          </a:xfrm>
        </p:spPr>
        <p:txBody>
          <a:bodyPr>
            <a:normAutofit/>
          </a:bodyPr>
          <a:lstStyle>
            <a:lvl1pPr marL="0" indent="0" algn="just">
              <a:spcBef>
                <a:spcPts val="0"/>
              </a:spcBef>
              <a:spcAft>
                <a:spcPts val="1200"/>
              </a:spcAft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696000" y="267448"/>
            <a:ext cx="4277847" cy="1240651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6778901" y="6415303"/>
            <a:ext cx="4999441" cy="36933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ru-RU" sz="9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ФГБОУ ВО «НОВОСИБИРСКИЙ ГОСУДАРСТВЕННЫЙ МЕДИЦИНСКИЙ УНИВЕРСИТЕТ» МИНЗДРАВА РОССИИ</a:t>
            </a:r>
            <a:endParaRPr lang="ru-RU" sz="900" kern="12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lt"/>
              <a:ea typeface="+mn-ea"/>
              <a:cs typeface="+mn-cs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40572" y="6420358"/>
            <a:ext cx="338330" cy="34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013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12406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6000" y="1725264"/>
            <a:ext cx="1080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3786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8" r:id="rId3"/>
    <p:sldLayoutId id="2147483659" r:id="rId4"/>
    <p:sldLayoutId id="2147483650" r:id="rId5"/>
    <p:sldLayoutId id="2147483660" r:id="rId6"/>
    <p:sldLayoutId id="2147483652" r:id="rId7"/>
    <p:sldLayoutId id="2147483654" r:id="rId8"/>
    <p:sldLayoutId id="2147483657" r:id="rId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5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24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20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800" kern="1200">
          <a:solidFill>
            <a:schemeClr val="bg2">
              <a:lumMod val="1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%D0%93%D0%BB%D1%83%D1%82%D0%B0%D1%82%D0%B8%D0%BE%D0%BD%D1%80%D0%B5%D0%B4%D1%83%D0%BA%D1%82%D0%B0%D0%B7%D0%B0&amp;sca_esv=2e645401c35289e6&amp;biw=1920&amp;bih=919&amp;aic=0&amp;sxsrf=ANbL-n7jTDy2sQF6UTBJycJha8RYL_sXEw:1769878038474&amp;ei=FjJ-aeDFHIT87_UPqcep4AI&amp;ved=2ahUKEwjL_q_LnbaSAxW1-QIHHTj8BgkQgK4QegQIARAB&amp;uact=5&amp;oq=%D1%81%D0%B8%D1%81%D1%82%D0%B5%D0%BC%D0%B0+%D0%B3%D0%BB%D1%83%D1%82%D0%B0%D1%82%D0%B8%D0%BE%D0%BD%D0%B0+%D0%B4%D0%B5%D0%B3%D0%B8%D0%B4%D1%80%D0%BE%D0%B3%D0%B5%D0%BD%D0%B0%D0%B7%D0%B0+%D0%B8+%D1%80%D0%B5%D0%B4%D1%83%D0%BA%D1%82%D0%B0%D0%B7%D0%B0&amp;gs_lp=Egxnd3Mtd2l6LXNlcnAiVNGB0LjRgdGC0LXQvNCwINCz0LvRg9GC0LDRgtC40L7QvdCwINC00LXQs9C40LTRgNC-0LPQtdC90LDQt9CwINC4INGA0LXQtNGD0LrRgtCw0LfQsDIIEAAYogQYiQUyCBAAGIAEGKIEMgUQABjvBUjGYFDRBViKXnABeAGQAQCYAYsCoAH8JaoBBjAuMjEuNbgBA8gBAPgBAZgCG6AC3ifCAgoQABiwAxjWBBhHwgIGEAAYFhgewgIFECEYoAHCAgUQIRifBcICBxAhGKABGAqYAwCIBgGQBgiSBwYxLjE5LjegB_R2sgcGMC4xOS43uAfRJ8IHCDAuNi4xOS4yyAd7gAgA&amp;sclient=gws-wiz-serp&amp;mstk=AUtExfCtGAO8Td3vgu6ZqlU4zVOPvW2LJiwyd3iXBjjbwIi3WLMJJTI_wL7q75GaQ3stF8Lcs-GIkn1bEdx74FPZ2fwrCpvatQDfLeLJov2KMbSpJi7YsokANC-qiQDXiFeX5Z6R6Qn-Jkprse1fN9VTdphW9LUsVn1L9gBWD9klkks_GGLbAwoyAjpQLFxJvDqJYIh6ag1dIkl5uUWhdx_3haQzZbc9EAm7tqyvBzSLfb_sd6d0OOGaPALuc0yeR7yt2H59c_wKmSCK9pF3jBIVFGv-oR6Ct64wBGB53ydzeUtqdw&amp;csui=3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Relationship Id="rId5" Type="http://schemas.microsoft.com/office/2007/relationships/hdphoto" Target="../media/hdphoto4.wdp"/><Relationship Id="rId4" Type="http://schemas.openxmlformats.org/officeDocument/2006/relationships/image" Target="../media/image26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638550" y="3771899"/>
            <a:ext cx="66484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err="1" smtClean="0">
                <a:solidFill>
                  <a:schemeClr val="bg1">
                    <a:lumMod val="50000"/>
                  </a:schemeClr>
                </a:solidFill>
              </a:rPr>
              <a:t>Леберфарб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</a:rPr>
              <a:t> Елена Юрьевна</a:t>
            </a:r>
          </a:p>
          <a:p>
            <a:pPr algn="ctr"/>
            <a:r>
              <a:rPr lang="ru-RU" sz="14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К</a:t>
            </a:r>
            <a:r>
              <a:rPr lang="ru-RU" sz="2000" dirty="0" smtClean="0"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.м.н., доцент кафедры медицинской химии</a:t>
            </a:r>
          </a:p>
          <a:p>
            <a:pPr algn="ctr"/>
            <a:endParaRPr lang="ru-RU" sz="2000" dirty="0">
              <a:solidFill>
                <a:schemeClr val="bg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Текст 2"/>
          <p:cNvSpPr>
            <a:spLocks noGrp="1"/>
          </p:cNvSpPr>
          <p:nvPr>
            <p:ph type="ctrTitle"/>
          </p:nvPr>
        </p:nvSpPr>
        <p:spPr>
          <a:xfrm>
            <a:off x="3710354" y="1122363"/>
            <a:ext cx="7939454" cy="2387600"/>
          </a:xfrm>
        </p:spPr>
        <p:txBody>
          <a:bodyPr>
            <a:normAutofit/>
          </a:bodyPr>
          <a:lstStyle/>
          <a:p>
            <a:pPr lvl="0">
              <a:buClr>
                <a:srgbClr val="D34817"/>
              </a:buClr>
            </a:pPr>
            <a:r>
              <a:rPr lang="ru-RU" sz="4400" b="1" dirty="0">
                <a:solidFill>
                  <a:srgbClr val="69646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КЛАССИФИКАЦИЯ ФЕРМЕНТОВ</a:t>
            </a:r>
            <a:endParaRPr lang="ru-RU" sz="4400" dirty="0">
              <a:solidFill>
                <a:prstClr val="black">
                  <a:tint val="7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20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6641" y="282134"/>
            <a:ext cx="8329054" cy="1325563"/>
          </a:xfrm>
        </p:spPr>
        <p:txBody>
          <a:bodyPr/>
          <a:lstStyle/>
          <a:p>
            <a:r>
              <a:rPr lang="ru-RU" dirty="0" smtClean="0"/>
              <a:t>План лекции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2857500" y="1516063"/>
            <a:ext cx="8678008" cy="4292600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1. Общие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принципы классификации ферментов</a:t>
            </a:r>
          </a:p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2. Международная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система классификации (ИЮПАК)</a:t>
            </a:r>
          </a:p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3. Основные классы ферментов: характеристика структурных единиц классификатора (классов, подклассов); примеры ферментов</a:t>
            </a:r>
          </a:p>
          <a:p>
            <a:pPr>
              <a:buFont typeface="Wingdings" pitchFamily="2" charset="2"/>
              <a:buChar char="ü"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489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7987" y="290926"/>
            <a:ext cx="8329054" cy="623474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ЦЕЛЬ ЛЕКЦИИ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81354" y="1054589"/>
            <a:ext cx="11095892" cy="42926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ru-RU" sz="3000" i="1" dirty="0">
                <a:solidFill>
                  <a:schemeClr val="accent5">
                    <a:lumMod val="75000"/>
                  </a:schemeClr>
                </a:solidFill>
              </a:rPr>
              <a:t>знать принципы номенклатуры и классификации ферментов, характеристику классов ферментов и основных подклассов, примеры реакций, катализируемых ферментами разных классов</a:t>
            </a:r>
          </a:p>
        </p:txBody>
      </p:sp>
    </p:spTree>
    <p:extLst>
      <p:ext uri="{BB962C8B-B14F-4D97-AF65-F5344CB8AC3E}">
        <p14:creationId xmlns:p14="http://schemas.microsoft.com/office/powerpoint/2010/main" val="162610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050" y="152091"/>
            <a:ext cx="10800000" cy="885402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ЗАДАЧИ ЛЕКЦИИ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911" y="1151793"/>
            <a:ext cx="10800000" cy="4693278"/>
          </a:xfrm>
        </p:spPr>
        <p:txBody>
          <a:bodyPr>
            <a:noAutofit/>
          </a:bodyPr>
          <a:lstStyle/>
          <a:p>
            <a:pPr marL="457200" indent="-457200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Продемонстрировать, как классификация ферментов отражает их функции и механизмы действия.</a:t>
            </a:r>
          </a:p>
          <a:p>
            <a:pPr marL="457200" indent="-457200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Ознакомить с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классами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ферментов по типу катализируемых реакций: </a:t>
            </a:r>
            <a:r>
              <a:rPr lang="ru-RU" sz="2400" dirty="0" err="1">
                <a:solidFill>
                  <a:schemeClr val="accent5">
                    <a:lumMod val="75000"/>
                  </a:schemeClr>
                </a:solidFill>
              </a:rPr>
              <a:t>окислительно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-восстановительные,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перенос функциональных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групп, </a:t>
            </a: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гидролиз, изомеризация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, соединение.</a:t>
            </a:r>
          </a:p>
          <a:p>
            <a:pPr marL="457200" indent="-457200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Показать, как понимание функций ферментов помогает в диагностике заболеваний и оценке метаболических нарушений.</a:t>
            </a:r>
          </a:p>
          <a:p>
            <a:pPr marL="457200" indent="-457200"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2400" dirty="0" smtClean="0">
                <a:solidFill>
                  <a:schemeClr val="accent5">
                    <a:lumMod val="75000"/>
                  </a:schemeClr>
                </a:solidFill>
              </a:rPr>
              <a:t>Акцентировать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внимание на том, что правильная классификация ферментов позволяет не только определить их функцию, но и выбрать эффективные методы вмешательства при нарушениях работы ферментов.</a:t>
            </a:r>
          </a:p>
        </p:txBody>
      </p:sp>
    </p:spTree>
    <p:extLst>
      <p:ext uri="{BB962C8B-B14F-4D97-AF65-F5344CB8AC3E}">
        <p14:creationId xmlns:p14="http://schemas.microsoft.com/office/powerpoint/2010/main" val="297387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7772400" cy="922114"/>
          </a:xfrm>
        </p:spPr>
        <p:txBody>
          <a:bodyPr>
            <a:normAutofit/>
          </a:bodyPr>
          <a:lstStyle/>
          <a:p>
            <a:r>
              <a:rPr lang="ru-RU" smtClean="0"/>
              <a:t>Номенклатура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18745" y="1447800"/>
            <a:ext cx="10717823" cy="4572000"/>
          </a:xfrm>
        </p:spPr>
        <p:txBody>
          <a:bodyPr>
            <a:normAutofit/>
          </a:bodyPr>
          <a:lstStyle/>
          <a:p>
            <a:pPr>
              <a:buClr>
                <a:srgbClr val="D34817"/>
              </a:buClr>
            </a:pPr>
            <a:r>
              <a:rPr lang="ru-RU" dirty="0"/>
              <a:t>В 1961 г в Москве V Международный биохимический союз принял современную классификацию </a:t>
            </a:r>
            <a:r>
              <a:rPr lang="ru-RU" dirty="0" smtClean="0"/>
              <a:t>ферментов.</a:t>
            </a:r>
            <a:r>
              <a:rPr lang="ru-RU" b="1" dirty="0">
                <a:solidFill>
                  <a:prstClr val="black"/>
                </a:solidFill>
              </a:rPr>
              <a:t> </a:t>
            </a:r>
            <a:endParaRPr lang="ru-RU" b="1" dirty="0" smtClean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r>
              <a:rPr lang="ru-RU" dirty="0">
                <a:solidFill>
                  <a:prstClr val="black"/>
                </a:solidFill>
              </a:rPr>
              <a:t>	</a:t>
            </a:r>
            <a:r>
              <a:rPr lang="ru-RU" sz="2000" b="1" dirty="0">
                <a:solidFill>
                  <a:srgbClr val="FF0000"/>
                </a:solidFill>
              </a:rPr>
              <a:t>название субстрата (или субстратов) + </a:t>
            </a:r>
            <a:r>
              <a:rPr lang="ru-RU" sz="2000" b="1" u="sng" dirty="0">
                <a:solidFill>
                  <a:srgbClr val="FF0000"/>
                </a:solidFill>
              </a:rPr>
              <a:t>тип реакции </a:t>
            </a:r>
            <a:r>
              <a:rPr lang="ru-RU" sz="2000" b="1" dirty="0">
                <a:solidFill>
                  <a:srgbClr val="FF0000"/>
                </a:solidFill>
              </a:rPr>
              <a:t>+ аза</a:t>
            </a:r>
            <a:endParaRPr lang="en-US" sz="2000" b="1" dirty="0">
              <a:solidFill>
                <a:srgbClr val="FF0000"/>
              </a:solidFill>
            </a:endParaRPr>
          </a:p>
          <a:p>
            <a:pPr>
              <a:buClr>
                <a:srgbClr val="D34817"/>
              </a:buClr>
            </a:pPr>
            <a:r>
              <a:rPr lang="ru-RU" sz="2400" b="1" dirty="0">
                <a:solidFill>
                  <a:schemeClr val="accent1"/>
                </a:solidFill>
              </a:rPr>
              <a:t>ПРИМЕР:</a:t>
            </a:r>
          </a:p>
          <a:p>
            <a:pPr algn="ctr">
              <a:buClr>
                <a:srgbClr val="D34817"/>
              </a:buClr>
            </a:pPr>
            <a:r>
              <a:rPr lang="ru-RU" sz="2800" b="1" dirty="0">
                <a:solidFill>
                  <a:schemeClr val="accent1"/>
                </a:solidFill>
              </a:rPr>
              <a:t>алкоголь: </a:t>
            </a:r>
            <a:r>
              <a:rPr lang="en-US" sz="2800" b="1" dirty="0">
                <a:solidFill>
                  <a:schemeClr val="accent1"/>
                </a:solidFill>
              </a:rPr>
              <a:t>NAD</a:t>
            </a:r>
            <a:r>
              <a:rPr lang="ru-RU" sz="2800" b="1" baseline="30000" dirty="0">
                <a:solidFill>
                  <a:schemeClr val="accent1"/>
                </a:solidFill>
              </a:rPr>
              <a:t>+  </a:t>
            </a:r>
            <a:r>
              <a:rPr lang="ru-RU" sz="2800" b="1" dirty="0" err="1">
                <a:solidFill>
                  <a:schemeClr val="accent1"/>
                </a:solidFill>
              </a:rPr>
              <a:t>оксидоредуктаза</a:t>
            </a:r>
            <a:r>
              <a:rPr lang="ru-RU" sz="2800" b="1" dirty="0">
                <a:solidFill>
                  <a:schemeClr val="accent1"/>
                </a:solidFill>
              </a:rPr>
              <a:t> (</a:t>
            </a:r>
            <a:r>
              <a:rPr lang="ru-RU" sz="2800" b="1" dirty="0" err="1">
                <a:solidFill>
                  <a:schemeClr val="accent1"/>
                </a:solidFill>
              </a:rPr>
              <a:t>алкогольдегидрогеназа</a:t>
            </a:r>
            <a:r>
              <a:rPr lang="ru-RU" sz="2800" b="1" dirty="0">
                <a:solidFill>
                  <a:schemeClr val="accent1"/>
                </a:solidFill>
              </a:rPr>
              <a:t>)</a:t>
            </a:r>
          </a:p>
          <a:p>
            <a:pPr>
              <a:buClr>
                <a:srgbClr val="D34817"/>
              </a:buClr>
            </a:pPr>
            <a:endParaRPr lang="ru-RU" sz="2400" b="1" dirty="0">
              <a:solidFill>
                <a:schemeClr val="accent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13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187992"/>
            <a:ext cx="10800000" cy="761577"/>
          </a:xfrm>
        </p:spPr>
        <p:txBody>
          <a:bodyPr>
            <a:normAutofit/>
          </a:bodyPr>
          <a:lstStyle/>
          <a:p>
            <a:r>
              <a:rPr lang="ru-RU" dirty="0" smtClean="0"/>
              <a:t>Номенклатура ферментов: исключения из правила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25662" y="1107832"/>
            <a:ext cx="10800000" cy="5556738"/>
          </a:xfrm>
        </p:spPr>
        <p:txBody>
          <a:bodyPr>
            <a:normAutofit fontScale="92500" lnSpcReduction="10000"/>
          </a:bodyPr>
          <a:lstStyle/>
          <a:p>
            <a:pPr lvl="0">
              <a:buClr>
                <a:srgbClr val="D34817"/>
              </a:buClr>
              <a:buFont typeface="Wingdings" panose="05000000000000000000" pitchFamily="2" charset="2"/>
              <a:buChar char="Ø"/>
            </a:pPr>
            <a:r>
              <a:rPr lang="ru-RU" sz="2100" b="1" dirty="0" smtClean="0">
                <a:solidFill>
                  <a:prstClr val="black"/>
                </a:solidFill>
              </a:rPr>
              <a:t>Исключение 1.</a:t>
            </a:r>
          </a:p>
          <a:p>
            <a:pPr>
              <a:buClr>
                <a:srgbClr val="D34817"/>
              </a:buClr>
            </a:pPr>
            <a:r>
              <a:rPr lang="ru-RU" sz="2100" dirty="0" smtClean="0">
                <a:solidFill>
                  <a:prstClr val="black"/>
                </a:solidFill>
              </a:rPr>
              <a:t>Тривиальные </a:t>
            </a:r>
            <a:r>
              <a:rPr lang="ru-RU" sz="2100" dirty="0">
                <a:solidFill>
                  <a:prstClr val="black"/>
                </a:solidFill>
              </a:rPr>
              <a:t>названия: пепсин, трипсин, </a:t>
            </a:r>
            <a:r>
              <a:rPr lang="ru-RU" sz="2100" dirty="0" smtClean="0">
                <a:solidFill>
                  <a:prstClr val="black"/>
                </a:solidFill>
              </a:rPr>
              <a:t>ренин – сложились исторически</a:t>
            </a:r>
            <a:endParaRPr lang="ru-RU" sz="2100" dirty="0">
              <a:solidFill>
                <a:prstClr val="black"/>
              </a:solidFill>
            </a:endParaRPr>
          </a:p>
          <a:p>
            <a:endParaRPr lang="ru-RU" sz="21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2100" b="1" dirty="0" smtClean="0"/>
              <a:t>Исключение 2</a:t>
            </a:r>
            <a:r>
              <a:rPr lang="ru-RU" sz="2100" b="1" dirty="0"/>
              <a:t>.</a:t>
            </a:r>
            <a:r>
              <a:rPr lang="ru-RU" sz="2100" dirty="0"/>
              <a:t> </a:t>
            </a:r>
            <a:r>
              <a:rPr lang="ru-RU" sz="2100" b="1" dirty="0">
                <a:solidFill>
                  <a:srgbClr val="FF0000"/>
                </a:solidFill>
              </a:rPr>
              <a:t>Субстрат + аза</a:t>
            </a:r>
          </a:p>
          <a:p>
            <a:r>
              <a:rPr lang="ru-RU" sz="2100" dirty="0" err="1" smtClean="0">
                <a:solidFill>
                  <a:srgbClr val="0070C0"/>
                </a:solidFill>
              </a:rPr>
              <a:t>Карбоксипептид</a:t>
            </a:r>
            <a:r>
              <a:rPr lang="ru-RU" sz="2100" dirty="0" err="1" smtClean="0">
                <a:solidFill>
                  <a:srgbClr val="FF0000"/>
                </a:solidFill>
              </a:rPr>
              <a:t>аза</a:t>
            </a:r>
            <a:endParaRPr lang="ru-RU" sz="2100" dirty="0" smtClean="0">
              <a:solidFill>
                <a:srgbClr val="FF0000"/>
              </a:solidFill>
            </a:endParaRPr>
          </a:p>
          <a:p>
            <a:r>
              <a:rPr lang="ru-RU" sz="2100" dirty="0" smtClean="0">
                <a:solidFill>
                  <a:srgbClr val="0070C0"/>
                </a:solidFill>
              </a:rPr>
              <a:t>Амил</a:t>
            </a:r>
            <a:r>
              <a:rPr lang="ru-RU" sz="2100" dirty="0" smtClean="0">
                <a:solidFill>
                  <a:srgbClr val="FF0000"/>
                </a:solidFill>
              </a:rPr>
              <a:t>аза </a:t>
            </a:r>
            <a:endParaRPr lang="ru-RU" sz="2300" dirty="0">
              <a:cs typeface="Times New Roman" pitchFamily="18" charset="0"/>
            </a:endParaRPr>
          </a:p>
          <a:p>
            <a:r>
              <a:rPr lang="ru-RU" sz="2100" dirty="0" smtClean="0">
                <a:solidFill>
                  <a:srgbClr val="0070C0"/>
                </a:solidFill>
              </a:rPr>
              <a:t>Лип</a:t>
            </a:r>
            <a:r>
              <a:rPr lang="ru-RU" sz="2100" dirty="0" smtClean="0">
                <a:solidFill>
                  <a:srgbClr val="FF0000"/>
                </a:solidFill>
              </a:rPr>
              <a:t>аза</a:t>
            </a:r>
          </a:p>
          <a:p>
            <a:r>
              <a:rPr lang="ru-RU" sz="2100" dirty="0" err="1" smtClean="0">
                <a:solidFill>
                  <a:srgbClr val="0070C0"/>
                </a:solidFill>
              </a:rPr>
              <a:t>РНК</a:t>
            </a:r>
            <a:r>
              <a:rPr lang="ru-RU" sz="2100" dirty="0" err="1" smtClean="0">
                <a:solidFill>
                  <a:srgbClr val="FF0000"/>
                </a:solidFill>
              </a:rPr>
              <a:t>аза</a:t>
            </a:r>
            <a:endParaRPr lang="ru-RU" sz="2100" dirty="0" smtClean="0">
              <a:solidFill>
                <a:srgbClr val="FF0000"/>
              </a:solidFill>
            </a:endParaRPr>
          </a:p>
          <a:p>
            <a:r>
              <a:rPr lang="ru-RU" sz="2100" dirty="0" err="1" smtClean="0">
                <a:solidFill>
                  <a:srgbClr val="0070C0"/>
                </a:solidFill>
              </a:rPr>
              <a:t>Альдол</a:t>
            </a:r>
            <a:r>
              <a:rPr lang="ru-RU" sz="2100" dirty="0" err="1" smtClean="0">
                <a:solidFill>
                  <a:srgbClr val="FF0000"/>
                </a:solidFill>
              </a:rPr>
              <a:t>аза</a:t>
            </a:r>
            <a:endParaRPr lang="ru-RU" sz="2100" dirty="0" smtClean="0">
              <a:solidFill>
                <a:srgbClr val="FF0000"/>
              </a:solidFill>
            </a:endParaRPr>
          </a:p>
          <a:p>
            <a:r>
              <a:rPr lang="ru-RU" sz="2100" dirty="0" err="1" smtClean="0">
                <a:solidFill>
                  <a:srgbClr val="0070C0"/>
                </a:solidFill>
              </a:rPr>
              <a:t>Енол</a:t>
            </a:r>
            <a:r>
              <a:rPr lang="ru-RU" sz="2100" dirty="0" err="1" smtClean="0">
                <a:solidFill>
                  <a:srgbClr val="FF0000"/>
                </a:solidFill>
              </a:rPr>
              <a:t>аза</a:t>
            </a:r>
            <a:endParaRPr lang="ru-RU" sz="2100" dirty="0" smtClean="0">
              <a:solidFill>
                <a:srgbClr val="FF0000"/>
              </a:solidFill>
            </a:endParaRPr>
          </a:p>
          <a:p>
            <a:endParaRPr lang="ru-RU" dirty="0" smtClean="0">
              <a:solidFill>
                <a:srgbClr val="FF0000"/>
              </a:solidFill>
            </a:endParaRPr>
          </a:p>
          <a:p>
            <a:endParaRPr lang="ru-RU" dirty="0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2372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96000" y="298938"/>
            <a:ext cx="10800000" cy="57776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b="1" dirty="0" smtClean="0"/>
              <a:t>Исключение 3. </a:t>
            </a:r>
            <a:r>
              <a:rPr lang="ru-RU" sz="2000" b="1" dirty="0" smtClean="0">
                <a:solidFill>
                  <a:srgbClr val="FF0000"/>
                </a:solidFill>
              </a:rPr>
              <a:t>Продукт +</a:t>
            </a:r>
            <a:r>
              <a:rPr lang="ru-RU" sz="2000" dirty="0" smtClean="0"/>
              <a:t> </a:t>
            </a:r>
            <a:r>
              <a:rPr lang="ru-RU" sz="2000" b="1" dirty="0" err="1" smtClean="0">
                <a:solidFill>
                  <a:srgbClr val="FF0000"/>
                </a:solidFill>
              </a:rPr>
              <a:t>синтаза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Метионин</a:t>
            </a:r>
            <a:r>
              <a:rPr lang="ru-RU" sz="2000" dirty="0" err="1" smtClean="0">
                <a:solidFill>
                  <a:srgbClr val="FF0000"/>
                </a:solidFill>
              </a:rPr>
              <a:t>синтаза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Тимидилат</a:t>
            </a:r>
            <a:r>
              <a:rPr lang="ru-RU" sz="2000" dirty="0" err="1" smtClean="0">
                <a:solidFill>
                  <a:srgbClr val="FF0000"/>
                </a:solidFill>
              </a:rPr>
              <a:t>синтаза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Цитрат</a:t>
            </a:r>
            <a:r>
              <a:rPr lang="ru-RU" sz="2000" dirty="0" err="1" smtClean="0">
                <a:solidFill>
                  <a:srgbClr val="FF0000"/>
                </a:solidFill>
              </a:rPr>
              <a:t>синтаза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Аминолевулинат</a:t>
            </a:r>
            <a:r>
              <a:rPr lang="ru-RU" sz="2000" dirty="0" err="1" smtClean="0">
                <a:solidFill>
                  <a:srgbClr val="FF0000"/>
                </a:solidFill>
              </a:rPr>
              <a:t>синтаза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ФРДФ</a:t>
            </a:r>
            <a:r>
              <a:rPr lang="ru-RU" sz="2000" dirty="0" err="1" smtClean="0">
                <a:solidFill>
                  <a:srgbClr val="FF0000"/>
                </a:solidFill>
              </a:rPr>
              <a:t>синтаза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Гликоген</a:t>
            </a:r>
            <a:r>
              <a:rPr lang="ru-RU" sz="2000" dirty="0" err="1" smtClean="0">
                <a:solidFill>
                  <a:srgbClr val="FF0000"/>
                </a:solidFill>
              </a:rPr>
              <a:t>синтаза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smtClean="0"/>
              <a:t> </a:t>
            </a:r>
          </a:p>
          <a:p>
            <a:r>
              <a:rPr lang="ru-RU" sz="2000" dirty="0" err="1" smtClean="0"/>
              <a:t>Синтазы</a:t>
            </a:r>
            <a:r>
              <a:rPr lang="ru-RU" sz="2000" dirty="0" smtClean="0"/>
              <a:t> </a:t>
            </a:r>
            <a:r>
              <a:rPr lang="ru-RU" sz="2000" dirty="0"/>
              <a:t>встречаются и среди ферментов других классов (например, </a:t>
            </a:r>
            <a:r>
              <a:rPr lang="ru-RU" sz="2000" dirty="0" err="1" smtClean="0"/>
              <a:t>трансферазы</a:t>
            </a:r>
            <a:r>
              <a:rPr lang="ru-RU" sz="2000" dirty="0" smtClean="0"/>
              <a:t> – </a:t>
            </a:r>
            <a:r>
              <a:rPr lang="ru-RU" sz="2000" dirty="0" err="1" smtClean="0"/>
              <a:t>метионинсинтаза</a:t>
            </a:r>
            <a:r>
              <a:rPr lang="ru-RU" sz="2000" dirty="0" smtClean="0"/>
              <a:t>)</a:t>
            </a:r>
            <a:endParaRPr lang="ru-RU" sz="2000" dirty="0"/>
          </a:p>
        </p:txBody>
      </p:sp>
      <p:sp>
        <p:nvSpPr>
          <p:cNvPr id="6" name="Объект 3"/>
          <p:cNvSpPr txBox="1">
            <a:spLocks/>
          </p:cNvSpPr>
          <p:nvPr/>
        </p:nvSpPr>
        <p:spPr>
          <a:xfrm>
            <a:off x="5883460" y="298938"/>
            <a:ext cx="7208285" cy="4292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just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Wingdings" panose="05000000000000000000" pitchFamily="2" charset="2"/>
              <a:buChar char="§"/>
              <a:defRPr sz="18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Wingdings" panose="05000000000000000000" pitchFamily="2" charset="2"/>
              <a:buChar char="ü"/>
              <a:defRPr sz="18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 sz="18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just" defTabSz="914400" rtl="0" eaLnBrk="1" latinLnBrk="0" hangingPunct="1">
              <a:lnSpc>
                <a:spcPct val="100000"/>
              </a:lnSpc>
              <a:spcBef>
                <a:spcPts val="500"/>
              </a:spcBef>
              <a:spcAft>
                <a:spcPts val="1200"/>
              </a:spcAft>
              <a:buFont typeface="Wingdings" panose="05000000000000000000" pitchFamily="2" charset="2"/>
              <a:buChar char="Ø"/>
              <a:defRPr sz="1800" kern="1200">
                <a:solidFill>
                  <a:schemeClr val="bg2">
                    <a:lumMod val="1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b="1" dirty="0" smtClean="0"/>
              <a:t>Исключение 4.</a:t>
            </a:r>
            <a:r>
              <a:rPr lang="ru-RU" sz="2000" dirty="0" smtClean="0"/>
              <a:t> </a:t>
            </a:r>
            <a:r>
              <a:rPr lang="ru-RU" sz="2000" b="1" dirty="0" smtClean="0">
                <a:solidFill>
                  <a:srgbClr val="FF0000"/>
                </a:solidFill>
              </a:rPr>
              <a:t>Продукт + </a:t>
            </a:r>
            <a:r>
              <a:rPr lang="ru-RU" sz="2000" b="1" dirty="0" err="1" smtClean="0">
                <a:solidFill>
                  <a:srgbClr val="FF0000"/>
                </a:solidFill>
              </a:rPr>
              <a:t>синтетаза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Ацил-КоА</a:t>
            </a:r>
            <a:r>
              <a:rPr lang="ru-RU" sz="2000" dirty="0" smtClean="0"/>
              <a:t> </a:t>
            </a:r>
            <a:r>
              <a:rPr lang="ru-RU" sz="2000" dirty="0" err="1" smtClean="0">
                <a:solidFill>
                  <a:srgbClr val="FF0000"/>
                </a:solidFill>
              </a:rPr>
              <a:t>синтетаза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Глутамил</a:t>
            </a:r>
            <a:r>
              <a:rPr lang="ru-RU" sz="2000" dirty="0" smtClean="0">
                <a:solidFill>
                  <a:srgbClr val="0070C0"/>
                </a:solidFill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</a:rPr>
              <a:t>синтетаза</a:t>
            </a:r>
            <a:endParaRPr lang="ru-RU" sz="2000" dirty="0" smtClean="0">
              <a:solidFill>
                <a:srgbClr val="FF0000"/>
              </a:solidFill>
            </a:endParaRPr>
          </a:p>
          <a:p>
            <a:r>
              <a:rPr lang="ru-RU" sz="2000" dirty="0" err="1" smtClean="0">
                <a:solidFill>
                  <a:srgbClr val="0070C0"/>
                </a:solidFill>
              </a:rPr>
              <a:t>Аминоацил-тРНК</a:t>
            </a:r>
            <a:r>
              <a:rPr lang="ru-RU" sz="2000" dirty="0" smtClean="0"/>
              <a:t> </a:t>
            </a:r>
            <a:r>
              <a:rPr lang="ru-RU" sz="2000" dirty="0" err="1" smtClean="0">
                <a:solidFill>
                  <a:srgbClr val="FF0000"/>
                </a:solidFill>
              </a:rPr>
              <a:t>синтетаза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693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1685" y="177922"/>
            <a:ext cx="7772400" cy="551839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Классы ферментов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23094" y="899482"/>
            <a:ext cx="10928838" cy="6169533"/>
          </a:xfrm>
        </p:spPr>
        <p:txBody>
          <a:bodyPr>
            <a:normAutofit fontScale="92500" lnSpcReduction="20000"/>
          </a:bodyPr>
          <a:lstStyle/>
          <a:p>
            <a:pPr lvl="0">
              <a:buClr>
                <a:srgbClr val="D34817"/>
              </a:buClr>
            </a:pPr>
            <a:r>
              <a:rPr lang="ru-RU" sz="2400" b="1" u="sng" dirty="0">
                <a:solidFill>
                  <a:srgbClr val="FF0000"/>
                </a:solidFill>
              </a:rPr>
              <a:t>Основа деления ферментов на классы:</a:t>
            </a:r>
          </a:p>
          <a:p>
            <a:pPr algn="ctr">
              <a:buClr>
                <a:srgbClr val="D34817"/>
              </a:buClr>
            </a:pPr>
            <a:r>
              <a:rPr lang="ru-RU" sz="2400" b="1" dirty="0">
                <a:solidFill>
                  <a:srgbClr val="FF0000"/>
                </a:solidFill>
              </a:rPr>
              <a:t>тип катализируемой реакции (реакционная, или каталитическая специфичность)</a:t>
            </a:r>
          </a:p>
          <a:p>
            <a:pPr lvl="0">
              <a:buClr>
                <a:srgbClr val="D34817"/>
              </a:buClr>
            </a:pPr>
            <a:r>
              <a:rPr lang="ru-RU" sz="2400" b="1" dirty="0">
                <a:solidFill>
                  <a:prstClr val="black"/>
                </a:solidFill>
              </a:rPr>
              <a:t>6 КЛАССОВ ФЕРМЕНТОВ :</a:t>
            </a:r>
            <a:endParaRPr lang="ru-RU" sz="24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400" b="1" dirty="0">
                <a:solidFill>
                  <a:schemeClr val="accent1"/>
                </a:solidFill>
              </a:rPr>
              <a:t>1.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200" b="1" dirty="0" err="1" smtClean="0">
                <a:solidFill>
                  <a:schemeClr val="accent1"/>
                </a:solidFill>
              </a:rPr>
              <a:t>Оксидоредуктазы</a:t>
            </a:r>
            <a:endParaRPr lang="ru-RU" sz="2200" b="1" dirty="0" smtClean="0">
              <a:solidFill>
                <a:schemeClr val="accent1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200" b="1" dirty="0" smtClean="0">
                <a:solidFill>
                  <a:schemeClr val="accent1"/>
                </a:solidFill>
              </a:rPr>
              <a:t>2. </a:t>
            </a:r>
            <a:r>
              <a:rPr lang="ru-RU" sz="2200" b="1" dirty="0" err="1" smtClean="0">
                <a:solidFill>
                  <a:schemeClr val="accent1"/>
                </a:solidFill>
              </a:rPr>
              <a:t>Трансферазы</a:t>
            </a:r>
            <a:endParaRPr lang="ru-RU" sz="2200" b="1" dirty="0" smtClean="0">
              <a:solidFill>
                <a:schemeClr val="accent1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200" b="1" dirty="0" smtClean="0">
                <a:solidFill>
                  <a:schemeClr val="accent1"/>
                </a:solidFill>
              </a:rPr>
              <a:t>3. Гидролазы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200" b="1" dirty="0" smtClean="0">
                <a:solidFill>
                  <a:schemeClr val="accent1"/>
                </a:solidFill>
              </a:rPr>
              <a:t>4. </a:t>
            </a:r>
            <a:r>
              <a:rPr lang="ru-RU" sz="2200" b="1" dirty="0" err="1" smtClean="0">
                <a:solidFill>
                  <a:schemeClr val="accent1"/>
                </a:solidFill>
              </a:rPr>
              <a:t>Лиазы</a:t>
            </a:r>
            <a:endParaRPr lang="ru-RU" sz="2200" b="1" dirty="0" smtClean="0">
              <a:solidFill>
                <a:schemeClr val="accent1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200" b="1" dirty="0" smtClean="0">
                <a:solidFill>
                  <a:schemeClr val="accent1"/>
                </a:solidFill>
              </a:rPr>
              <a:t>5. </a:t>
            </a:r>
            <a:r>
              <a:rPr lang="ru-RU" sz="2200" b="1" dirty="0" err="1" smtClean="0">
                <a:solidFill>
                  <a:schemeClr val="accent1"/>
                </a:solidFill>
              </a:rPr>
              <a:t>Изомеразы</a:t>
            </a:r>
            <a:endParaRPr lang="ru-RU" sz="2200" b="1" dirty="0" smtClean="0">
              <a:solidFill>
                <a:schemeClr val="accent1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200" b="1" dirty="0" smtClean="0">
                <a:solidFill>
                  <a:schemeClr val="accent1"/>
                </a:solidFill>
              </a:rPr>
              <a:t>6. </a:t>
            </a:r>
            <a:r>
              <a:rPr lang="ru-RU" sz="2200" b="1" dirty="0" err="1" smtClean="0">
                <a:solidFill>
                  <a:schemeClr val="accent1"/>
                </a:solidFill>
              </a:rPr>
              <a:t>Лигазы</a:t>
            </a:r>
            <a:endParaRPr lang="ru-RU" sz="2200" b="1" dirty="0">
              <a:solidFill>
                <a:schemeClr val="accent1"/>
              </a:solidFill>
            </a:endParaRPr>
          </a:p>
          <a:p>
            <a:pPr lvl="0">
              <a:buClr>
                <a:srgbClr val="D34817"/>
              </a:buClr>
            </a:pPr>
            <a:r>
              <a:rPr lang="ru-RU" sz="2200" dirty="0">
                <a:solidFill>
                  <a:prstClr val="black"/>
                </a:solidFill>
              </a:rPr>
              <a:t>Классы делят на подклассы, </a:t>
            </a:r>
            <a:r>
              <a:rPr lang="ru-RU" sz="2200" dirty="0" err="1">
                <a:solidFill>
                  <a:prstClr val="black"/>
                </a:solidFill>
              </a:rPr>
              <a:t>подподклассы</a:t>
            </a:r>
            <a:r>
              <a:rPr lang="ru-RU" sz="2200" dirty="0">
                <a:solidFill>
                  <a:prstClr val="black"/>
                </a:solidFill>
              </a:rPr>
              <a:t> </a:t>
            </a:r>
          </a:p>
          <a:p>
            <a:pPr>
              <a:buClr>
                <a:srgbClr val="D34817"/>
              </a:buClr>
            </a:pPr>
            <a:r>
              <a:rPr lang="ru-RU" sz="2200" dirty="0">
                <a:solidFill>
                  <a:prstClr val="black"/>
                </a:solidFill>
              </a:rPr>
              <a:t>Каждый фермент имеет кодовый номер</a:t>
            </a:r>
          </a:p>
          <a:p>
            <a:pPr lvl="0">
              <a:buClr>
                <a:srgbClr val="D34817"/>
              </a:buClr>
            </a:pPr>
            <a:endParaRPr lang="ru-RU" sz="24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442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611" y="80210"/>
            <a:ext cx="10800000" cy="847032"/>
          </a:xfrm>
        </p:spPr>
        <p:txBody>
          <a:bodyPr>
            <a:normAutofit/>
          </a:bodyPr>
          <a:lstStyle/>
          <a:p>
            <a:r>
              <a:rPr lang="ru-RU" sz="3600" dirty="0"/>
              <a:t>Что означает код фермента (КФ)?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65972" y="1484173"/>
            <a:ext cx="8147248" cy="4572000"/>
          </a:xfrm>
        </p:spPr>
        <p:txBody>
          <a:bodyPr>
            <a:normAutofit fontScale="92500" lnSpcReduction="10000"/>
          </a:bodyPr>
          <a:lstStyle/>
          <a:p>
            <a:pPr lvl="0">
              <a:buClr>
                <a:srgbClr val="D34817"/>
              </a:buClr>
            </a:pPr>
            <a:r>
              <a:rPr lang="ru-RU" sz="2400" b="1" dirty="0">
                <a:solidFill>
                  <a:schemeClr val="accent1"/>
                </a:solidFill>
              </a:rPr>
              <a:t>КФ 1.1.1.1. Алкоголь: </a:t>
            </a:r>
            <a:r>
              <a:rPr lang="en-US" sz="2400" b="1" dirty="0">
                <a:solidFill>
                  <a:schemeClr val="accent1"/>
                </a:solidFill>
              </a:rPr>
              <a:t>NAD</a:t>
            </a:r>
            <a:r>
              <a:rPr lang="ru-RU" sz="2400" b="1" baseline="30000" dirty="0">
                <a:solidFill>
                  <a:schemeClr val="accent1"/>
                </a:solidFill>
              </a:rPr>
              <a:t>+  </a:t>
            </a:r>
            <a:r>
              <a:rPr lang="ru-RU" sz="2400" b="1" dirty="0" err="1">
                <a:solidFill>
                  <a:schemeClr val="accent1"/>
                </a:solidFill>
              </a:rPr>
              <a:t>оксидоредуктаза</a:t>
            </a:r>
            <a:r>
              <a:rPr lang="ru-RU" sz="2400" b="1" dirty="0">
                <a:solidFill>
                  <a:schemeClr val="accent1"/>
                </a:solidFill>
              </a:rPr>
              <a:t> </a:t>
            </a:r>
            <a:r>
              <a:rPr lang="ru-RU" sz="2000" dirty="0">
                <a:solidFill>
                  <a:prstClr val="black"/>
                </a:solidFill>
              </a:rPr>
              <a:t>(</a:t>
            </a:r>
            <a:r>
              <a:rPr lang="ru-RU" sz="2000" dirty="0" err="1">
                <a:solidFill>
                  <a:prstClr val="black"/>
                </a:solidFill>
              </a:rPr>
              <a:t>алкогольдегидрогеназа</a:t>
            </a:r>
            <a:r>
              <a:rPr lang="ru-RU" sz="2000" dirty="0">
                <a:solidFill>
                  <a:prstClr val="black"/>
                </a:solidFill>
              </a:rPr>
              <a:t>)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2400" dirty="0">
                <a:solidFill>
                  <a:prstClr val="black"/>
                </a:solidFill>
              </a:rPr>
              <a:t>1 - Класс: </a:t>
            </a:r>
            <a:r>
              <a:rPr lang="ru-RU" sz="2400" dirty="0" err="1">
                <a:solidFill>
                  <a:prstClr val="black"/>
                </a:solidFill>
              </a:rPr>
              <a:t>оксидоредуктазы</a:t>
            </a:r>
            <a:r>
              <a:rPr lang="ru-RU" sz="2400" dirty="0">
                <a:solidFill>
                  <a:prstClr val="black"/>
                </a:solidFill>
              </a:rPr>
              <a:t> (реакции окисления-восстановления)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2400" dirty="0">
                <a:solidFill>
                  <a:prstClr val="black"/>
                </a:solidFill>
              </a:rPr>
              <a:t>1 - Подкласс: действующие на СН-ОН группу доноров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2400" dirty="0">
                <a:solidFill>
                  <a:prstClr val="black"/>
                </a:solidFill>
              </a:rPr>
              <a:t>1 - </a:t>
            </a:r>
            <a:r>
              <a:rPr lang="ru-RU" sz="2400" dirty="0" err="1">
                <a:solidFill>
                  <a:prstClr val="black"/>
                </a:solidFill>
              </a:rPr>
              <a:t>Подподкласс</a:t>
            </a:r>
            <a:r>
              <a:rPr lang="ru-RU" sz="2400" dirty="0">
                <a:solidFill>
                  <a:prstClr val="black"/>
                </a:solidFill>
              </a:rPr>
              <a:t>: с</a:t>
            </a:r>
            <a:r>
              <a:rPr lang="en-US" sz="2400" dirty="0">
                <a:solidFill>
                  <a:prstClr val="black"/>
                </a:solidFill>
              </a:rPr>
              <a:t> NAD</a:t>
            </a:r>
            <a:r>
              <a:rPr lang="ru-RU" sz="2400" baseline="30000" dirty="0">
                <a:solidFill>
                  <a:prstClr val="black"/>
                </a:solidFill>
              </a:rPr>
              <a:t>+ </a:t>
            </a:r>
            <a:r>
              <a:rPr lang="ru-RU" sz="2400" dirty="0">
                <a:solidFill>
                  <a:prstClr val="black"/>
                </a:solidFill>
              </a:rPr>
              <a:t>в качестве акцептора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2400" dirty="0">
                <a:solidFill>
                  <a:prstClr val="black"/>
                </a:solidFill>
              </a:rPr>
              <a:t>1 – Порядковый номер фермента в группе</a:t>
            </a:r>
          </a:p>
          <a:p>
            <a:pPr>
              <a:buClr>
                <a:srgbClr val="D34817"/>
              </a:buClr>
            </a:pPr>
            <a:endParaRPr lang="ru-RU" dirty="0" smtClean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r>
              <a:rPr lang="en-US" sz="2200" dirty="0" smtClean="0">
                <a:solidFill>
                  <a:prstClr val="black"/>
                </a:solidFill>
              </a:rPr>
              <a:t>CH</a:t>
            </a:r>
            <a:r>
              <a:rPr lang="en-US" sz="2200" baseline="-25000" dirty="0" smtClean="0">
                <a:solidFill>
                  <a:prstClr val="black"/>
                </a:solidFill>
              </a:rPr>
              <a:t>3</a:t>
            </a:r>
            <a:r>
              <a:rPr lang="en-US" sz="2200" dirty="0" smtClean="0">
                <a:solidFill>
                  <a:prstClr val="black"/>
                </a:solidFill>
              </a:rPr>
              <a:t> </a:t>
            </a:r>
            <a:r>
              <a:rPr lang="en-US" sz="2200" dirty="0">
                <a:solidFill>
                  <a:prstClr val="black"/>
                </a:solidFill>
              </a:rPr>
              <a:t>CH</a:t>
            </a:r>
            <a:r>
              <a:rPr lang="en-US" sz="2200" baseline="-25000" dirty="0">
                <a:solidFill>
                  <a:prstClr val="black"/>
                </a:solidFill>
              </a:rPr>
              <a:t>2</a:t>
            </a:r>
            <a:r>
              <a:rPr lang="en-US" sz="2200" dirty="0">
                <a:solidFill>
                  <a:prstClr val="black"/>
                </a:solidFill>
              </a:rPr>
              <a:t>OH  + NAD</a:t>
            </a:r>
            <a:r>
              <a:rPr lang="en-US" sz="2200" baseline="30000" dirty="0">
                <a:solidFill>
                  <a:prstClr val="black"/>
                </a:solidFill>
              </a:rPr>
              <a:t>+</a:t>
            </a:r>
            <a:r>
              <a:rPr lang="en-US" sz="2200" dirty="0">
                <a:solidFill>
                  <a:prstClr val="black"/>
                </a:solidFill>
              </a:rPr>
              <a:t>  ↔   CH</a:t>
            </a:r>
            <a:r>
              <a:rPr lang="en-US" sz="2200" baseline="-25000" dirty="0">
                <a:solidFill>
                  <a:prstClr val="black"/>
                </a:solidFill>
              </a:rPr>
              <a:t>3</a:t>
            </a:r>
            <a:r>
              <a:rPr lang="en-US" sz="2200" dirty="0">
                <a:solidFill>
                  <a:prstClr val="black"/>
                </a:solidFill>
              </a:rPr>
              <a:t>CHO +  NADH  +  H</a:t>
            </a:r>
            <a:r>
              <a:rPr lang="en-US" sz="2200" baseline="30000" dirty="0">
                <a:solidFill>
                  <a:prstClr val="black"/>
                </a:solidFill>
              </a:rPr>
              <a:t>+</a:t>
            </a:r>
            <a:endParaRPr lang="ru-RU" sz="22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1026" name="Picture 2" descr="Принцип нумерац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2581" y="263500"/>
            <a:ext cx="3555761" cy="1327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Алкогольдегидрогеназа иллюстрация штока. иллюстрации насчитывающей  органическо - 270116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829" y="3329093"/>
            <a:ext cx="4085513" cy="272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603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2692" y="0"/>
            <a:ext cx="6930537" cy="683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7288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Класс 1. </a:t>
            </a:r>
            <a:r>
              <a:rPr lang="ru-RU" b="1" dirty="0" err="1"/>
              <a:t>Оксидоредуктазы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Тип реакций: окислительно-восстановительные (перенос электронов (и протонов водорода) с одного субстрата на другой)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Подклассы и </a:t>
            </a:r>
            <a:r>
              <a:rPr lang="ru-RU" sz="2400" dirty="0" err="1">
                <a:solidFill>
                  <a:prstClr val="black"/>
                </a:solidFill>
              </a:rPr>
              <a:t>подподклассы</a:t>
            </a:r>
            <a:r>
              <a:rPr lang="ru-RU" sz="2400" dirty="0">
                <a:solidFill>
                  <a:prstClr val="black"/>
                </a:solidFill>
              </a:rPr>
              <a:t> характеризуют группу донора и вид акцептора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акцепторы-коферменты: </a:t>
            </a:r>
            <a:r>
              <a:rPr lang="en-US" sz="2400" dirty="0">
                <a:solidFill>
                  <a:prstClr val="black"/>
                </a:solidFill>
              </a:rPr>
              <a:t>NAD</a:t>
            </a:r>
            <a:r>
              <a:rPr lang="ru-RU" sz="2400" baseline="30000" dirty="0">
                <a:solidFill>
                  <a:prstClr val="black"/>
                </a:solidFill>
              </a:rPr>
              <a:t>+</a:t>
            </a:r>
            <a:r>
              <a:rPr lang="ru-RU" sz="2400" dirty="0">
                <a:solidFill>
                  <a:prstClr val="black"/>
                </a:solidFill>
              </a:rPr>
              <a:t> , </a:t>
            </a:r>
            <a:r>
              <a:rPr lang="en-US" sz="2400" dirty="0">
                <a:solidFill>
                  <a:prstClr val="black"/>
                </a:solidFill>
              </a:rPr>
              <a:t>NADP</a:t>
            </a:r>
            <a:r>
              <a:rPr lang="ru-RU" sz="2400" baseline="30000" dirty="0">
                <a:solidFill>
                  <a:prstClr val="black"/>
                </a:solidFill>
              </a:rPr>
              <a:t> +</a:t>
            </a:r>
            <a:r>
              <a:rPr lang="en-US" sz="2400" baseline="30000" dirty="0">
                <a:solidFill>
                  <a:prstClr val="black"/>
                </a:solidFill>
              </a:rPr>
              <a:t> </a:t>
            </a:r>
            <a:r>
              <a:rPr lang="en-US" sz="2400" dirty="0">
                <a:solidFill>
                  <a:prstClr val="black"/>
                </a:solidFill>
              </a:rPr>
              <a:t>(</a:t>
            </a:r>
            <a:r>
              <a:rPr lang="en-US" sz="2400" dirty="0" err="1">
                <a:solidFill>
                  <a:prstClr val="black"/>
                </a:solidFill>
              </a:rPr>
              <a:t>vit</a:t>
            </a:r>
            <a:r>
              <a:rPr lang="en-US" sz="2400" dirty="0">
                <a:solidFill>
                  <a:prstClr val="black"/>
                </a:solidFill>
              </a:rPr>
              <a:t> PP), FAD</a:t>
            </a:r>
            <a:r>
              <a:rPr lang="ru-RU" sz="2400" dirty="0">
                <a:solidFill>
                  <a:prstClr val="black"/>
                </a:solidFill>
              </a:rPr>
              <a:t>, </a:t>
            </a:r>
            <a:r>
              <a:rPr lang="en-US" sz="2400" dirty="0">
                <a:solidFill>
                  <a:prstClr val="black"/>
                </a:solidFill>
              </a:rPr>
              <a:t>FMN (</a:t>
            </a:r>
            <a:r>
              <a:rPr lang="en-US" sz="2400" dirty="0" err="1">
                <a:solidFill>
                  <a:prstClr val="black"/>
                </a:solidFill>
              </a:rPr>
              <a:t>vit</a:t>
            </a:r>
            <a:r>
              <a:rPr lang="en-US" sz="2400" dirty="0">
                <a:solidFill>
                  <a:prstClr val="black"/>
                </a:solidFill>
              </a:rPr>
              <a:t> B2)</a:t>
            </a:r>
            <a:endParaRPr lang="ru-RU" sz="2400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r>
              <a:rPr lang="ru-RU" i="1" dirty="0">
                <a:solidFill>
                  <a:prstClr val="black"/>
                </a:solidFill>
              </a:rPr>
              <a:t> </a:t>
            </a:r>
          </a:p>
          <a:p>
            <a:pPr>
              <a:buClr>
                <a:srgbClr val="D34817"/>
              </a:buClr>
            </a:pPr>
            <a:endParaRPr lang="ru-RU" i="1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endParaRPr lang="ru-RU" i="1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endParaRPr lang="ru-RU" i="1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1026" name="Picture 2" descr="F:\картинки для лекции\IMG_0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666" y="3420299"/>
            <a:ext cx="8431798" cy="288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65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664" y="275916"/>
            <a:ext cx="10800000" cy="478064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Оксидоредуктазы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96000" y="753980"/>
            <a:ext cx="10800000" cy="5322621"/>
          </a:xfrm>
        </p:spPr>
        <p:txBody>
          <a:bodyPr>
            <a:noAutofit/>
          </a:bodyPr>
          <a:lstStyle/>
          <a:p>
            <a:pPr algn="ctr"/>
            <a:r>
              <a:rPr lang="ru-RU" b="1" u="sng" dirty="0" smtClean="0"/>
              <a:t> </a:t>
            </a:r>
            <a:r>
              <a:rPr lang="ru-RU" b="1" u="sng" dirty="0" smtClean="0">
                <a:solidFill>
                  <a:srgbClr val="FF0000"/>
                </a:solidFill>
              </a:rPr>
              <a:t>Реакции с участием О</a:t>
            </a:r>
            <a:r>
              <a:rPr lang="ru-RU" b="1" u="sng" baseline="-25000" dirty="0" smtClean="0">
                <a:solidFill>
                  <a:srgbClr val="FF0000"/>
                </a:solidFill>
              </a:rPr>
              <a:t>2 </a:t>
            </a:r>
            <a:r>
              <a:rPr lang="ru-RU" b="1" u="sng" dirty="0" smtClean="0">
                <a:solidFill>
                  <a:srgbClr val="FF0000"/>
                </a:solidFill>
              </a:rPr>
              <a:t>как окислителя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smtClean="0"/>
              <a:t>О</a:t>
            </a:r>
            <a:r>
              <a:rPr lang="ru-RU" b="1" baseline="-25000" dirty="0" smtClean="0"/>
              <a:t>2</a:t>
            </a:r>
            <a:r>
              <a:rPr lang="ru-RU" b="1" dirty="0" smtClean="0"/>
              <a:t> – акцептор </a:t>
            </a:r>
            <a:r>
              <a:rPr lang="ru-RU" dirty="0" smtClean="0"/>
              <a:t>электронов и протонов (атома водорода), переносимых с окисляемого субстрата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Оксидазы, Аэробные </a:t>
            </a:r>
            <a:r>
              <a:rPr lang="ru-RU" dirty="0" err="1" smtClean="0">
                <a:solidFill>
                  <a:schemeClr val="accent1"/>
                </a:solidFill>
              </a:rPr>
              <a:t>дегидрогеназы</a:t>
            </a:r>
            <a:endParaRPr lang="ru-RU" dirty="0" smtClean="0">
              <a:solidFill>
                <a:schemeClr val="accent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 smtClean="0"/>
              <a:t>О</a:t>
            </a:r>
            <a:r>
              <a:rPr lang="ru-RU" b="1" baseline="-25000" dirty="0" smtClean="0"/>
              <a:t>2</a:t>
            </a:r>
            <a:r>
              <a:rPr lang="ru-RU" b="1" dirty="0" smtClean="0"/>
              <a:t> – встраивается в субстрат</a:t>
            </a:r>
            <a:r>
              <a:rPr lang="ru-RU" dirty="0" smtClean="0"/>
              <a:t>, окисляя его (меняя степень окисления атома С)</a:t>
            </a:r>
          </a:p>
          <a:p>
            <a:r>
              <a:rPr lang="ru-RU" dirty="0" err="1" smtClean="0">
                <a:solidFill>
                  <a:schemeClr val="accent1"/>
                </a:solidFill>
              </a:rPr>
              <a:t>Оксигеназы</a:t>
            </a:r>
            <a:r>
              <a:rPr lang="ru-RU" dirty="0" smtClean="0">
                <a:solidFill>
                  <a:schemeClr val="accent1"/>
                </a:solidFill>
              </a:rPr>
              <a:t>: моно- и </a:t>
            </a:r>
            <a:r>
              <a:rPr lang="ru-RU" dirty="0" err="1" smtClean="0">
                <a:solidFill>
                  <a:schemeClr val="accent1"/>
                </a:solidFill>
              </a:rPr>
              <a:t>диоксигеназы</a:t>
            </a:r>
            <a:endParaRPr lang="ru-RU" dirty="0" smtClean="0">
              <a:solidFill>
                <a:schemeClr val="accent1"/>
              </a:solidFill>
            </a:endParaRPr>
          </a:p>
          <a:p>
            <a:pPr algn="ctr"/>
            <a:r>
              <a:rPr lang="ru-RU" b="1" u="sng" dirty="0" smtClean="0">
                <a:solidFill>
                  <a:srgbClr val="FF0000"/>
                </a:solidFill>
              </a:rPr>
              <a:t>Реакции без участия О</a:t>
            </a:r>
            <a:r>
              <a:rPr lang="ru-RU" b="1" u="sng" baseline="-25000" dirty="0" smtClean="0">
                <a:solidFill>
                  <a:srgbClr val="FF0000"/>
                </a:solidFill>
              </a:rPr>
              <a:t>2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Роль акцептора выполняют другие вещества или коферменты </a:t>
            </a:r>
            <a:r>
              <a:rPr lang="en-US" dirty="0" smtClean="0"/>
              <a:t>NAD, NADP</a:t>
            </a:r>
            <a:r>
              <a:rPr lang="ru-RU" dirty="0" smtClean="0"/>
              <a:t> (производные вит. РР, или В</a:t>
            </a:r>
            <a:r>
              <a:rPr lang="ru-RU" baseline="-25000" dirty="0" smtClean="0"/>
              <a:t>3</a:t>
            </a:r>
            <a:r>
              <a:rPr lang="ru-RU" dirty="0" smtClean="0"/>
              <a:t>)</a:t>
            </a:r>
            <a:r>
              <a:rPr lang="en-US" dirty="0" smtClean="0"/>
              <a:t>, </a:t>
            </a:r>
            <a:r>
              <a:rPr lang="ru-RU" dirty="0" smtClean="0"/>
              <a:t>реже </a:t>
            </a:r>
            <a:r>
              <a:rPr lang="en-US" dirty="0" smtClean="0"/>
              <a:t>FAD, FMN</a:t>
            </a:r>
            <a:r>
              <a:rPr lang="ru-RU" dirty="0" smtClean="0"/>
              <a:t> (производные вит. В</a:t>
            </a:r>
            <a:r>
              <a:rPr lang="ru-RU" baseline="-25000" dirty="0" smtClean="0"/>
              <a:t>2</a:t>
            </a:r>
            <a:r>
              <a:rPr lang="ru-RU" dirty="0" smtClean="0"/>
              <a:t>)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Анаэробные </a:t>
            </a:r>
            <a:r>
              <a:rPr lang="ru-RU" dirty="0" err="1" smtClean="0">
                <a:solidFill>
                  <a:schemeClr val="accent1"/>
                </a:solidFill>
              </a:rPr>
              <a:t>дегидрогеназы</a:t>
            </a:r>
            <a:endParaRPr lang="ru-RU" dirty="0" smtClean="0">
              <a:solidFill>
                <a:schemeClr val="accent1"/>
              </a:solidFill>
            </a:endParaRPr>
          </a:p>
          <a:p>
            <a:pPr algn="ctr"/>
            <a:r>
              <a:rPr lang="ru-RU" b="1" u="sng" dirty="0" smtClean="0">
                <a:solidFill>
                  <a:srgbClr val="FF0000"/>
                </a:solidFill>
              </a:rPr>
              <a:t>Реакции с участием Н</a:t>
            </a:r>
            <a:r>
              <a:rPr lang="ru-RU" b="1" u="sng" baseline="-25000" dirty="0" smtClean="0">
                <a:solidFill>
                  <a:srgbClr val="FF0000"/>
                </a:solidFill>
              </a:rPr>
              <a:t>2</a:t>
            </a:r>
            <a:r>
              <a:rPr lang="ru-RU" b="1" u="sng" dirty="0" smtClean="0">
                <a:solidFill>
                  <a:srgbClr val="FF0000"/>
                </a:solidFill>
              </a:rPr>
              <a:t>О</a:t>
            </a:r>
            <a:r>
              <a:rPr lang="ru-RU" b="1" u="sng" baseline="-25000" dirty="0" smtClean="0">
                <a:solidFill>
                  <a:srgbClr val="FF0000"/>
                </a:solidFill>
              </a:rPr>
              <a:t>2</a:t>
            </a:r>
            <a:r>
              <a:rPr lang="ru-RU" b="1" u="sng" dirty="0" smtClean="0">
                <a:solidFill>
                  <a:srgbClr val="FF0000"/>
                </a:solidFill>
              </a:rPr>
              <a:t> как окислителя</a:t>
            </a:r>
          </a:p>
          <a:p>
            <a:pPr algn="just"/>
            <a:r>
              <a:rPr lang="ru-RU" dirty="0" err="1" smtClean="0">
                <a:solidFill>
                  <a:schemeClr val="accent1"/>
                </a:solidFill>
              </a:rPr>
              <a:t>Гидропероксидазы</a:t>
            </a:r>
            <a:r>
              <a:rPr lang="ru-RU" dirty="0" smtClean="0">
                <a:solidFill>
                  <a:schemeClr val="accent1"/>
                </a:solidFill>
              </a:rPr>
              <a:t> </a:t>
            </a:r>
            <a:r>
              <a:rPr lang="ru-RU" dirty="0" smtClean="0"/>
              <a:t>(Н</a:t>
            </a:r>
            <a:r>
              <a:rPr lang="ru-RU" baseline="-25000" dirty="0" smtClean="0"/>
              <a:t>2</a:t>
            </a:r>
            <a:r>
              <a:rPr lang="ru-RU" dirty="0" smtClean="0"/>
              <a:t>О</a:t>
            </a:r>
            <a:r>
              <a:rPr lang="ru-RU" baseline="-25000" dirty="0" smtClean="0"/>
              <a:t>2</a:t>
            </a:r>
            <a:r>
              <a:rPr lang="ru-RU" dirty="0" smtClean="0"/>
              <a:t> превращается в воду)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1866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8000" y="-79653"/>
            <a:ext cx="6096000" cy="70173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Если рассматривать все подклассы, то в них выделяются группы ферментов, действующие на:</a:t>
            </a:r>
          </a:p>
          <a:p>
            <a:r>
              <a:rPr lang="ru-RU" dirty="0"/>
              <a:t>1.1. CH-OH группу доноров;</a:t>
            </a:r>
          </a:p>
          <a:p>
            <a:r>
              <a:rPr lang="ru-RU" dirty="0"/>
              <a:t>1.2. альдегидную или кетоновую группу доноров;</a:t>
            </a:r>
          </a:p>
          <a:p>
            <a:r>
              <a:rPr lang="ru-RU" dirty="0"/>
              <a:t>1.3. CH-СH группу доноров;</a:t>
            </a:r>
          </a:p>
          <a:p>
            <a:r>
              <a:rPr lang="ru-RU" dirty="0"/>
              <a:t>1.4. CH-NH2 группу доноров;</a:t>
            </a:r>
          </a:p>
          <a:p>
            <a:r>
              <a:rPr lang="ru-RU" dirty="0"/>
              <a:t>1.5. CH-NН группу доноров;</a:t>
            </a:r>
          </a:p>
          <a:p>
            <a:r>
              <a:rPr lang="ru-RU" dirty="0"/>
              <a:t>1.6. НАДH или НАДФН в качестве доноров;</a:t>
            </a:r>
          </a:p>
          <a:p>
            <a:r>
              <a:rPr lang="ru-RU" dirty="0"/>
              <a:t>1.8. содержащие серу группы доноров;</a:t>
            </a:r>
          </a:p>
          <a:p>
            <a:r>
              <a:rPr lang="ru-RU" dirty="0"/>
              <a:t>1.9. </a:t>
            </a:r>
            <a:r>
              <a:rPr lang="ru-RU" dirty="0" err="1"/>
              <a:t>гем</a:t>
            </a:r>
            <a:r>
              <a:rPr lang="ru-RU" dirty="0"/>
              <a:t>-содержащие доноры;</a:t>
            </a:r>
          </a:p>
          <a:p>
            <a:r>
              <a:rPr lang="ru-RU" dirty="0"/>
              <a:t>1.10. </a:t>
            </a:r>
            <a:r>
              <a:rPr lang="ru-RU" dirty="0" err="1"/>
              <a:t>дифенолы</a:t>
            </a:r>
            <a:r>
              <a:rPr lang="ru-RU" dirty="0"/>
              <a:t> в качестве доноров;</a:t>
            </a:r>
          </a:p>
          <a:p>
            <a:r>
              <a:rPr lang="ru-RU" dirty="0"/>
              <a:t>1.11. пероксид водорода в качестве акцептора;</a:t>
            </a:r>
          </a:p>
          <a:p>
            <a:r>
              <a:rPr lang="ru-RU" dirty="0"/>
              <a:t>1.11. водород в качестве донора;</a:t>
            </a:r>
          </a:p>
          <a:p>
            <a:r>
              <a:rPr lang="ru-RU" dirty="0"/>
              <a:t>1.13. один донор с включением молекулярного кислорода;</a:t>
            </a:r>
          </a:p>
          <a:p>
            <a:r>
              <a:rPr lang="ru-RU" dirty="0"/>
              <a:t>1.14. два донора с включением молекулярного кислорода;</a:t>
            </a:r>
          </a:p>
          <a:p>
            <a:r>
              <a:rPr lang="ru-RU" dirty="0"/>
              <a:t>1.15. </a:t>
            </a:r>
            <a:r>
              <a:rPr lang="ru-RU" dirty="0" err="1"/>
              <a:t>супероксидные</a:t>
            </a:r>
            <a:r>
              <a:rPr lang="ru-RU" dirty="0"/>
              <a:t> радикалы в качестве акцептора;</a:t>
            </a:r>
          </a:p>
          <a:p>
            <a:r>
              <a:rPr lang="ru-RU" dirty="0"/>
              <a:t>1.17. СН2 группу доноров;</a:t>
            </a:r>
          </a:p>
          <a:p>
            <a:r>
              <a:rPr lang="ru-RU" dirty="0"/>
              <a:t>1.18. </a:t>
            </a:r>
            <a:r>
              <a:rPr lang="ru-RU" dirty="0" err="1"/>
              <a:t>ферредоксин</a:t>
            </a:r>
            <a:r>
              <a:rPr lang="ru-RU" dirty="0"/>
              <a:t> в качестве донора;</a:t>
            </a:r>
          </a:p>
          <a:p>
            <a:r>
              <a:rPr lang="ru-RU" dirty="0"/>
              <a:t>1.19. </a:t>
            </a:r>
            <a:r>
              <a:rPr lang="ru-RU" dirty="0" err="1"/>
              <a:t>флаводоксин</a:t>
            </a:r>
            <a:r>
              <a:rPr lang="ru-RU" dirty="0"/>
              <a:t> в качестве донора;</a:t>
            </a:r>
          </a:p>
          <a:p>
            <a:r>
              <a:rPr lang="ru-RU" dirty="0"/>
              <a:t>1.20. фосфор или мышьяк в качестве донора;</a:t>
            </a:r>
          </a:p>
          <a:p>
            <a:r>
              <a:rPr lang="ru-RU" dirty="0"/>
              <a:t>1.21. на вещества Х-Н и Y-Н с образованием X-Y-связи;</a:t>
            </a:r>
          </a:p>
          <a:p>
            <a:r>
              <a:rPr lang="ru-RU" dirty="0"/>
              <a:t>1.22. галоген в качестве донора;</a:t>
            </a:r>
          </a:p>
          <a:p>
            <a:r>
              <a:rPr lang="ru-RU" dirty="0"/>
              <a:t>1.97. другие </a:t>
            </a:r>
            <a:r>
              <a:rPr lang="ru-RU" dirty="0" err="1"/>
              <a:t>оксидоредуктазы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10576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0154" y="100069"/>
            <a:ext cx="10800000" cy="823123"/>
          </a:xfrm>
        </p:spPr>
        <p:txBody>
          <a:bodyPr/>
          <a:lstStyle/>
          <a:p>
            <a:r>
              <a:rPr lang="ru-RU" b="1" dirty="0" smtClean="0"/>
              <a:t>Группы </a:t>
            </a:r>
            <a:r>
              <a:rPr lang="ru-RU" b="1" dirty="0" err="1" smtClean="0"/>
              <a:t>оксидоредуктаз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96000" y="1671900"/>
            <a:ext cx="10800000" cy="4292407"/>
          </a:xfrm>
        </p:spPr>
        <p:txBody>
          <a:bodyPr>
            <a:normAutofit fontScale="85000" lnSpcReduction="20000"/>
          </a:bodyPr>
          <a:lstStyle/>
          <a:p>
            <a:pPr>
              <a:buClr>
                <a:srgbClr val="D34817"/>
              </a:buClr>
            </a:pPr>
            <a:r>
              <a:rPr lang="ru-RU" sz="3200" dirty="0" err="1"/>
              <a:t>Оксидоредуктазы</a:t>
            </a:r>
            <a:r>
              <a:rPr lang="ru-RU" sz="3200" dirty="0"/>
              <a:t> можно разделить на </a:t>
            </a:r>
            <a:r>
              <a:rPr lang="ru-RU" sz="3200" dirty="0" smtClean="0"/>
              <a:t>группы. </a:t>
            </a:r>
            <a:r>
              <a:rPr lang="ru-RU" sz="3200" dirty="0"/>
              <a:t>В одной группе могут быть ферменты разных подклассов. 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3600" b="1" dirty="0">
                <a:solidFill>
                  <a:schemeClr val="accent1"/>
                </a:solidFill>
              </a:rPr>
              <a:t> </a:t>
            </a:r>
            <a:r>
              <a:rPr lang="ru-RU" sz="3600" b="1" dirty="0">
                <a:solidFill>
                  <a:srgbClr val="0070C0"/>
                </a:solidFill>
              </a:rPr>
              <a:t>Оксидазы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3600" b="1" dirty="0">
                <a:solidFill>
                  <a:srgbClr val="0070C0"/>
                </a:solidFill>
              </a:rPr>
              <a:t> Аэробные </a:t>
            </a:r>
            <a:r>
              <a:rPr lang="ru-RU" sz="3600" b="1" dirty="0" err="1" smtClean="0">
                <a:solidFill>
                  <a:srgbClr val="0070C0"/>
                </a:solidFill>
              </a:rPr>
              <a:t>дегидрогеназы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3600" b="1" dirty="0">
                <a:solidFill>
                  <a:srgbClr val="0070C0"/>
                </a:solidFill>
              </a:rPr>
              <a:t>Анаэробные </a:t>
            </a:r>
            <a:r>
              <a:rPr lang="ru-RU" sz="3600" b="1" dirty="0" err="1">
                <a:solidFill>
                  <a:srgbClr val="0070C0"/>
                </a:solidFill>
              </a:rPr>
              <a:t>дегидрогеназы</a:t>
            </a:r>
            <a:endParaRPr lang="ru-RU" sz="3600" b="1" dirty="0">
              <a:solidFill>
                <a:srgbClr val="0070C0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36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 err="1">
                <a:solidFill>
                  <a:srgbClr val="0070C0"/>
                </a:solidFill>
              </a:rPr>
              <a:t>Оксигеназы</a:t>
            </a:r>
            <a:endParaRPr lang="ru-RU" sz="3600" b="1" dirty="0">
              <a:solidFill>
                <a:srgbClr val="0070C0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3600" b="1" dirty="0" err="1" smtClean="0">
                <a:solidFill>
                  <a:srgbClr val="0070C0"/>
                </a:solidFill>
              </a:rPr>
              <a:t>Гидропероксидазы</a:t>
            </a:r>
            <a:endParaRPr lang="ru-RU" sz="3600" b="1" dirty="0" smtClean="0">
              <a:solidFill>
                <a:srgbClr val="0070C0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40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7772400" cy="922114"/>
          </a:xfrm>
        </p:spPr>
        <p:txBody>
          <a:bodyPr>
            <a:normAutofit/>
          </a:bodyPr>
          <a:lstStyle/>
          <a:p>
            <a:r>
              <a:rPr lang="ru-RU" sz="3600" b="1" dirty="0" err="1">
                <a:solidFill>
                  <a:schemeClr val="accent1"/>
                </a:solidFill>
              </a:rPr>
              <a:t>Оксидоредуктазы</a:t>
            </a:r>
            <a:r>
              <a:rPr lang="ru-RU" sz="3600" b="1" dirty="0">
                <a:solidFill>
                  <a:schemeClr val="accent1"/>
                </a:solidFill>
              </a:rPr>
              <a:t>: Оксидазы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49178" y="1196752"/>
            <a:ext cx="10828421" cy="5284258"/>
          </a:xfrm>
        </p:spPr>
        <p:txBody>
          <a:bodyPr>
            <a:normAutofit fontScale="62500" lnSpcReduction="20000"/>
          </a:bodyPr>
          <a:lstStyle/>
          <a:p>
            <a:pPr lvl="0">
              <a:buClr>
                <a:srgbClr val="D34817"/>
              </a:buClr>
            </a:pPr>
            <a:r>
              <a:rPr lang="ru-RU" sz="2300" dirty="0" smtClean="0">
                <a:solidFill>
                  <a:prstClr val="black"/>
                </a:solidFill>
              </a:rPr>
              <a:t>Тип реакций:  перенос электронов и протонов водорода (дегидрирование) с одного субстрата на другой</a:t>
            </a:r>
            <a:endParaRPr lang="ru-RU" sz="23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</a:pPr>
            <a:r>
              <a:rPr lang="ru-RU" sz="2300" dirty="0" smtClean="0">
                <a:solidFill>
                  <a:prstClr val="black"/>
                </a:solidFill>
              </a:rPr>
              <a:t>Акцептор водорода: </a:t>
            </a:r>
            <a:r>
              <a:rPr lang="ru-RU" sz="2300" dirty="0" smtClean="0"/>
              <a:t>кислород</a:t>
            </a:r>
          </a:p>
          <a:p>
            <a:pPr lvl="0">
              <a:buClr>
                <a:srgbClr val="D34817"/>
              </a:buClr>
            </a:pPr>
            <a:r>
              <a:rPr lang="ru-RU" sz="2300" dirty="0" smtClean="0">
                <a:solidFill>
                  <a:prstClr val="black"/>
                </a:solidFill>
              </a:rPr>
              <a:t>Продукт реакции: </a:t>
            </a:r>
            <a:r>
              <a:rPr lang="ru-RU" sz="2300" dirty="0" smtClean="0"/>
              <a:t>вода</a:t>
            </a:r>
            <a:endParaRPr lang="ru-RU" sz="2300" dirty="0"/>
          </a:p>
          <a:p>
            <a:pPr lvl="0">
              <a:buClr>
                <a:srgbClr val="D34817"/>
              </a:buClr>
            </a:pPr>
            <a:r>
              <a:rPr lang="ru-RU" sz="2300" dirty="0" err="1" smtClean="0"/>
              <a:t>Кофакторы</a:t>
            </a:r>
            <a:r>
              <a:rPr lang="ru-RU" sz="2300" dirty="0" smtClean="0"/>
              <a:t>: </a:t>
            </a:r>
            <a:r>
              <a:rPr lang="ru-RU" sz="2300" dirty="0" smtClean="0">
                <a:solidFill>
                  <a:prstClr val="black"/>
                </a:solidFill>
              </a:rPr>
              <a:t>медь</a:t>
            </a:r>
            <a:r>
              <a:rPr lang="ru-RU" sz="2300" dirty="0">
                <a:solidFill>
                  <a:prstClr val="black"/>
                </a:solidFill>
              </a:rPr>
              <a:t>, </a:t>
            </a:r>
            <a:r>
              <a:rPr lang="ru-RU" sz="2300" dirty="0" smtClean="0">
                <a:solidFill>
                  <a:prstClr val="black"/>
                </a:solidFill>
              </a:rPr>
              <a:t>железо (в активном центре участвуют в переносе электронов)</a:t>
            </a:r>
          </a:p>
          <a:p>
            <a:pPr lvl="0">
              <a:buClr>
                <a:srgbClr val="D34817"/>
              </a:buClr>
            </a:pPr>
            <a:r>
              <a:rPr lang="ru-RU" sz="2300" dirty="0" smtClean="0">
                <a:solidFill>
                  <a:prstClr val="black"/>
                </a:solidFill>
              </a:rPr>
              <a:t>Название: </a:t>
            </a:r>
            <a:r>
              <a:rPr lang="ru-RU" sz="2300" b="1" dirty="0" smtClean="0">
                <a:solidFill>
                  <a:srgbClr val="0070C0"/>
                </a:solidFill>
              </a:rPr>
              <a:t>субстрат + оксидаза</a:t>
            </a:r>
            <a:endParaRPr lang="ru-RU" sz="2300" b="1" dirty="0">
              <a:solidFill>
                <a:srgbClr val="0070C0"/>
              </a:solidFill>
            </a:endParaRPr>
          </a:p>
          <a:p>
            <a:pPr>
              <a:buClr>
                <a:srgbClr val="D34817"/>
              </a:buClr>
            </a:pPr>
            <a:r>
              <a:rPr lang="ru-RU" sz="2300" b="1" dirty="0">
                <a:solidFill>
                  <a:schemeClr val="accent1"/>
                </a:solidFill>
              </a:rPr>
              <a:t>ПРИМЕР:</a:t>
            </a:r>
            <a:r>
              <a:rPr lang="ru-RU" sz="2300" dirty="0">
                <a:solidFill>
                  <a:prstClr val="black"/>
                </a:solidFill>
              </a:rPr>
              <a:t> </a:t>
            </a:r>
            <a:r>
              <a:rPr lang="ru-RU" sz="2300" b="1" dirty="0" err="1" smtClean="0">
                <a:solidFill>
                  <a:schemeClr val="accent1"/>
                </a:solidFill>
              </a:rPr>
              <a:t>цитохром</a:t>
            </a:r>
            <a:r>
              <a:rPr lang="ru-RU" sz="2300" b="1" dirty="0" smtClean="0">
                <a:solidFill>
                  <a:schemeClr val="accent1"/>
                </a:solidFill>
              </a:rPr>
              <a:t>-с оксидаза</a:t>
            </a:r>
          </a:p>
          <a:p>
            <a:pPr>
              <a:buClr>
                <a:srgbClr val="D34817"/>
              </a:buClr>
            </a:pPr>
            <a:r>
              <a:rPr lang="ru-RU" sz="2400" dirty="0">
                <a:latin typeface="Cambria" pitchFamily="18" charset="0"/>
              </a:rPr>
              <a:t>Фермент процесса тканевого дыхания в митохондриях, где электроны, высвобождаемые из молекул различных 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субстратов при их полном окислении в клетке, переносятся на кислород с образованием метаболический воды</a:t>
            </a:r>
          </a:p>
          <a:p>
            <a:pPr algn="ctr">
              <a:buClr>
                <a:srgbClr val="D34817"/>
              </a:buClr>
            </a:pPr>
            <a:r>
              <a:rPr lang="ru-RU" sz="3000" b="1" dirty="0">
                <a:solidFill>
                  <a:prstClr val="black"/>
                </a:solidFill>
                <a:latin typeface="Cambria" pitchFamily="18" charset="0"/>
              </a:rPr>
              <a:t>О</a:t>
            </a:r>
            <a:r>
              <a:rPr lang="ru-RU" sz="3000" b="1" baseline="-25000" dirty="0">
                <a:solidFill>
                  <a:prstClr val="black"/>
                </a:solidFill>
                <a:latin typeface="Cambria" pitchFamily="18" charset="0"/>
              </a:rPr>
              <a:t>2</a:t>
            </a:r>
            <a:r>
              <a:rPr lang="ru-RU" sz="3000" b="1" dirty="0">
                <a:solidFill>
                  <a:prstClr val="black"/>
                </a:solidFill>
                <a:latin typeface="Cambria" pitchFamily="18" charset="0"/>
              </a:rPr>
              <a:t> + 4Н</a:t>
            </a:r>
            <a:r>
              <a:rPr lang="ru-RU" sz="3000" b="1" baseline="30000" dirty="0">
                <a:solidFill>
                  <a:prstClr val="black"/>
                </a:solidFill>
                <a:latin typeface="Cambria" pitchFamily="18" charset="0"/>
              </a:rPr>
              <a:t>+</a:t>
            </a:r>
            <a:r>
              <a:rPr lang="ru-RU" sz="3000" b="1" dirty="0">
                <a:solidFill>
                  <a:prstClr val="black"/>
                </a:solidFill>
                <a:latin typeface="Cambria" pitchFamily="18" charset="0"/>
              </a:rPr>
              <a:t> + 4 е- → 2Н</a:t>
            </a:r>
            <a:r>
              <a:rPr lang="ru-RU" sz="3000" b="1" baseline="-25000" dirty="0">
                <a:solidFill>
                  <a:prstClr val="black"/>
                </a:solidFill>
                <a:latin typeface="Cambria" pitchFamily="18" charset="0"/>
              </a:rPr>
              <a:t>2</a:t>
            </a:r>
            <a:r>
              <a:rPr lang="ru-RU" sz="3000" b="1" dirty="0">
                <a:solidFill>
                  <a:prstClr val="black"/>
                </a:solidFill>
                <a:latin typeface="Cambria" pitchFamily="18" charset="0"/>
              </a:rPr>
              <a:t>О</a:t>
            </a:r>
          </a:p>
          <a:p>
            <a:pPr algn="ctr">
              <a:buClr>
                <a:srgbClr val="D34817"/>
              </a:buClr>
            </a:pP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Fe 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3+</a:t>
            </a: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 + e- → Fe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2+  </a:t>
            </a: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 </a:t>
            </a:r>
            <a:r>
              <a:rPr lang="ru-RU" sz="3000" dirty="0">
                <a:solidFill>
                  <a:prstClr val="black"/>
                </a:solidFill>
                <a:latin typeface="Cambria" pitchFamily="18" charset="0"/>
              </a:rPr>
              <a:t>/ </a:t>
            </a: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Fe 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2+</a:t>
            </a: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 - e- → Fe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3+ </a:t>
            </a:r>
          </a:p>
          <a:p>
            <a:pPr algn="ctr">
              <a:buClr>
                <a:srgbClr val="D34817"/>
              </a:buClr>
            </a:pP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Cu 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2+</a:t>
            </a: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 + e- → Cu 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1+ </a:t>
            </a:r>
            <a:r>
              <a:rPr lang="ru-RU" sz="3000" dirty="0">
                <a:solidFill>
                  <a:prstClr val="black"/>
                </a:solidFill>
                <a:latin typeface="Cambria" pitchFamily="18" charset="0"/>
              </a:rPr>
              <a:t>/</a:t>
            </a: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 Cu 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1+</a:t>
            </a:r>
            <a:r>
              <a:rPr lang="en-US" sz="3000" dirty="0">
                <a:solidFill>
                  <a:prstClr val="black"/>
                </a:solidFill>
                <a:latin typeface="Cambria" pitchFamily="18" charset="0"/>
              </a:rPr>
              <a:t> - e- → Cu </a:t>
            </a:r>
            <a:r>
              <a:rPr lang="en-US" sz="3000" baseline="30000" dirty="0">
                <a:solidFill>
                  <a:prstClr val="black"/>
                </a:solidFill>
                <a:latin typeface="Cambria" pitchFamily="18" charset="0"/>
              </a:rPr>
              <a:t>2+ </a:t>
            </a:r>
            <a:endParaRPr lang="ru-RU" sz="3000" baseline="30000" dirty="0">
              <a:solidFill>
                <a:prstClr val="black"/>
              </a:solidFill>
              <a:latin typeface="Cambria" pitchFamily="18" charset="0"/>
            </a:endParaRPr>
          </a:p>
          <a:p>
            <a:pPr lvl="0">
              <a:buClr>
                <a:srgbClr val="D34817"/>
              </a:buClr>
            </a:pPr>
            <a:endParaRPr lang="ru-RU" i="1" dirty="0" smtClean="0">
              <a:solidFill>
                <a:srgbClr val="9B2D1F"/>
              </a:solidFill>
              <a:latin typeface="Cambria" pitchFamily="18" charset="0"/>
            </a:endParaRPr>
          </a:p>
          <a:p>
            <a:pPr lvl="0">
              <a:buClr>
                <a:srgbClr val="D34817"/>
              </a:buClr>
            </a:pPr>
            <a:endParaRPr lang="ru-RU" i="1" dirty="0">
              <a:solidFill>
                <a:srgbClr val="9B2D1F"/>
              </a:solidFill>
              <a:latin typeface="Cambria" pitchFamily="18" charset="0"/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27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59035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Аэробные </a:t>
            </a:r>
            <a:r>
              <a:rPr lang="ru-RU" b="1" dirty="0" err="1">
                <a:solidFill>
                  <a:schemeClr val="accent1"/>
                </a:solidFill>
              </a:rPr>
              <a:t>дегидрогеназы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96000" y="1171074"/>
            <a:ext cx="10800000" cy="5502442"/>
          </a:xfrm>
        </p:spPr>
        <p:txBody>
          <a:bodyPr>
            <a:normAutofit fontScale="70000" lnSpcReduction="20000"/>
          </a:bodyPr>
          <a:lstStyle/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Тип реакций: дегидрирование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Акцептор водорода: кислород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Продукт реакции: Н</a:t>
            </a:r>
            <a:r>
              <a:rPr lang="ru-RU" sz="2400" baseline="-25000" dirty="0">
                <a:solidFill>
                  <a:prstClr val="black"/>
                </a:solidFill>
                <a:latin typeface="Cambria" pitchFamily="18" charset="0"/>
              </a:rPr>
              <a:t>2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О</a:t>
            </a:r>
            <a:r>
              <a:rPr lang="ru-RU" sz="2400" baseline="-25000" dirty="0">
                <a:solidFill>
                  <a:prstClr val="black"/>
                </a:solidFill>
                <a:latin typeface="Cambria" pitchFamily="18" charset="0"/>
              </a:rPr>
              <a:t>2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Кофермент (</a:t>
            </a:r>
            <a:r>
              <a:rPr lang="ru-RU" sz="2400" dirty="0" err="1">
                <a:solidFill>
                  <a:prstClr val="black"/>
                </a:solidFill>
                <a:latin typeface="Cambria" pitchFamily="18" charset="0"/>
              </a:rPr>
              <a:t>простетическая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 группа): </a:t>
            </a:r>
            <a:r>
              <a:rPr lang="en-US" sz="2400" dirty="0">
                <a:solidFill>
                  <a:prstClr val="black"/>
                </a:solidFill>
                <a:latin typeface="Cambria" pitchFamily="18" charset="0"/>
              </a:rPr>
              <a:t>FMN, FAD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 (производные вит. В</a:t>
            </a:r>
            <a:r>
              <a:rPr lang="ru-RU" sz="2400" baseline="-25000" dirty="0">
                <a:solidFill>
                  <a:prstClr val="black"/>
                </a:solidFill>
                <a:latin typeface="Cambria" pitchFamily="18" charset="0"/>
              </a:rPr>
              <a:t>2 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 - рибофлавина)</a:t>
            </a:r>
          </a:p>
          <a:p>
            <a:pPr lvl="0">
              <a:buClr>
                <a:srgbClr val="D34817"/>
              </a:buClr>
            </a:pPr>
            <a:r>
              <a:rPr lang="ru-RU" sz="2400" dirty="0" err="1">
                <a:solidFill>
                  <a:prstClr val="black"/>
                </a:solidFill>
                <a:latin typeface="Cambria" pitchFamily="18" charset="0"/>
              </a:rPr>
              <a:t>Кофакторы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: ионы металлов</a:t>
            </a:r>
          </a:p>
          <a:p>
            <a:pPr lvl="0">
              <a:buClr>
                <a:srgbClr val="D34817"/>
              </a:buClr>
            </a:pPr>
            <a:r>
              <a:rPr lang="ru-RU" sz="2400" dirty="0" err="1">
                <a:solidFill>
                  <a:prstClr val="black"/>
                </a:solidFill>
                <a:latin typeface="Cambria" pitchFamily="18" charset="0"/>
              </a:rPr>
              <a:t>Кофакторы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 и коферменты – посредники в переносе электронов и протонов. В структуре кофермента именно витамин принимает и передает электроны, являясь, таким образом, «рабочей частью» кофермента.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Название: </a:t>
            </a:r>
            <a:r>
              <a:rPr lang="ru-RU" sz="2400" b="1" dirty="0">
                <a:solidFill>
                  <a:srgbClr val="0070C0"/>
                </a:solidFill>
                <a:latin typeface="Cambria" pitchFamily="18" charset="0"/>
              </a:rPr>
              <a:t>субстрат + оксидаза</a:t>
            </a:r>
          </a:p>
          <a:p>
            <a:pPr>
              <a:buClr>
                <a:srgbClr val="D34817"/>
              </a:buClr>
            </a:pPr>
            <a:r>
              <a:rPr lang="ru-RU" sz="2400" b="1" dirty="0">
                <a:solidFill>
                  <a:schemeClr val="accent1"/>
                </a:solidFill>
                <a:latin typeface="Cambria" pitchFamily="18" charset="0"/>
              </a:rPr>
              <a:t>ПРИМЕР: </a:t>
            </a:r>
            <a:r>
              <a:rPr lang="ru-RU" sz="2400" b="1" dirty="0" err="1">
                <a:solidFill>
                  <a:schemeClr val="accent1"/>
                </a:solidFill>
                <a:latin typeface="Cambria" pitchFamily="18" charset="0"/>
              </a:rPr>
              <a:t>ксантиноксидаза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 (</a:t>
            </a:r>
            <a:r>
              <a:rPr lang="en-US" sz="2400" dirty="0">
                <a:latin typeface="Cambria" pitchFamily="18" charset="0"/>
              </a:rPr>
              <a:t>FAD</a:t>
            </a:r>
            <a:r>
              <a:rPr lang="ru-RU" sz="2400" dirty="0">
                <a:latin typeface="Cambria" pitchFamily="18" charset="0"/>
              </a:rPr>
              <a:t>, </a:t>
            </a:r>
            <a:r>
              <a:rPr lang="en-US" sz="2400" dirty="0">
                <a:latin typeface="Cambria" pitchFamily="18" charset="0"/>
              </a:rPr>
              <a:t>Mo</a:t>
            </a:r>
            <a:r>
              <a:rPr lang="en-US" sz="2400" baseline="30000" dirty="0">
                <a:latin typeface="Cambria" pitchFamily="18" charset="0"/>
              </a:rPr>
              <a:t>2+</a:t>
            </a:r>
            <a:r>
              <a:rPr lang="ru-RU" sz="2400" dirty="0">
                <a:latin typeface="Cambria" pitchFamily="18" charset="0"/>
              </a:rPr>
              <a:t>, </a:t>
            </a:r>
            <a:r>
              <a:rPr lang="en-US" sz="2400" dirty="0">
                <a:latin typeface="Cambria" pitchFamily="18" charset="0"/>
              </a:rPr>
              <a:t>Fe</a:t>
            </a:r>
            <a:r>
              <a:rPr lang="ru-RU" sz="2400" baseline="30000" dirty="0">
                <a:latin typeface="Cambria" pitchFamily="18" charset="0"/>
              </a:rPr>
              <a:t>3+</a:t>
            </a:r>
            <a:r>
              <a:rPr lang="ru-RU" sz="2400" dirty="0">
                <a:latin typeface="Cambria" pitchFamily="18" charset="0"/>
              </a:rPr>
              <a:t>)</a:t>
            </a:r>
          </a:p>
          <a:p>
            <a:pPr algn="ctr">
              <a:buClr>
                <a:srgbClr val="D34817"/>
              </a:buClr>
            </a:pPr>
            <a:r>
              <a:rPr lang="ru-RU" sz="2400" b="1" dirty="0" err="1">
                <a:solidFill>
                  <a:prstClr val="black"/>
                </a:solidFill>
              </a:rPr>
              <a:t>ксантин</a:t>
            </a:r>
            <a:r>
              <a:rPr lang="ru-RU" sz="2400" b="1" dirty="0">
                <a:solidFill>
                  <a:prstClr val="black"/>
                </a:solidFill>
              </a:rPr>
              <a:t> + </a:t>
            </a:r>
            <a:r>
              <a:rPr lang="en-US" sz="2400" b="1" dirty="0">
                <a:solidFill>
                  <a:prstClr val="black"/>
                </a:solidFill>
              </a:rPr>
              <a:t>O</a:t>
            </a:r>
            <a:r>
              <a:rPr lang="en-US" sz="2400" b="1" baseline="-25000" dirty="0">
                <a:solidFill>
                  <a:prstClr val="black"/>
                </a:solidFill>
              </a:rPr>
              <a:t>2</a:t>
            </a:r>
            <a:r>
              <a:rPr lang="en-US" sz="2400" b="1" dirty="0">
                <a:solidFill>
                  <a:prstClr val="black"/>
                </a:solidFill>
              </a:rPr>
              <a:t> + H</a:t>
            </a:r>
            <a:r>
              <a:rPr lang="en-US" sz="2400" b="1" baseline="-25000" dirty="0">
                <a:solidFill>
                  <a:prstClr val="black"/>
                </a:solidFill>
              </a:rPr>
              <a:t>2</a:t>
            </a:r>
            <a:r>
              <a:rPr lang="en-US" sz="2400" b="1" dirty="0">
                <a:solidFill>
                  <a:prstClr val="black"/>
                </a:solidFill>
              </a:rPr>
              <a:t>O → </a:t>
            </a:r>
            <a:r>
              <a:rPr lang="ru-RU" sz="2400" b="1" dirty="0">
                <a:solidFill>
                  <a:prstClr val="black"/>
                </a:solidFill>
              </a:rPr>
              <a:t>мочевая кислота + Н</a:t>
            </a:r>
            <a:r>
              <a:rPr lang="ru-RU" sz="2400" b="1" baseline="-25000" dirty="0">
                <a:solidFill>
                  <a:prstClr val="black"/>
                </a:solidFill>
              </a:rPr>
              <a:t>2</a:t>
            </a:r>
            <a:r>
              <a:rPr lang="ru-RU" sz="2400" b="1" dirty="0">
                <a:solidFill>
                  <a:prstClr val="black"/>
                </a:solidFill>
              </a:rPr>
              <a:t>О</a:t>
            </a:r>
            <a:r>
              <a:rPr lang="ru-RU" sz="2400" b="1" baseline="-25000" dirty="0">
                <a:solidFill>
                  <a:prstClr val="black"/>
                </a:solidFill>
              </a:rPr>
              <a:t>2</a:t>
            </a:r>
          </a:p>
          <a:p>
            <a:pPr algn="ctr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(реакция катаболизма пуриновых нуклеотидов)</a:t>
            </a:r>
            <a:endParaRPr lang="ru-RU" sz="2400" dirty="0">
              <a:solidFill>
                <a:srgbClr val="9B2D1F"/>
              </a:solidFill>
            </a:endParaRPr>
          </a:p>
          <a:p>
            <a:pPr lvl="0">
              <a:buClr>
                <a:srgbClr val="D34817"/>
              </a:buClr>
              <a:buFont typeface="Arial" pitchFamily="34" charset="0"/>
              <a:buChar char="•"/>
            </a:pPr>
            <a:endParaRPr lang="ru-RU" sz="24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006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2737" y="274638"/>
            <a:ext cx="9168063" cy="671846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1"/>
                </a:solidFill>
              </a:rPr>
              <a:t>Анаэробные </a:t>
            </a:r>
            <a:r>
              <a:rPr lang="ru-RU" b="1" dirty="0" err="1">
                <a:solidFill>
                  <a:schemeClr val="accent1"/>
                </a:solidFill>
              </a:rPr>
              <a:t>дегидрогеназы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85011" y="1196752"/>
            <a:ext cx="11069052" cy="5220090"/>
          </a:xfrm>
        </p:spPr>
        <p:txBody>
          <a:bodyPr>
            <a:normAutofit fontScale="77500" lnSpcReduction="20000"/>
          </a:bodyPr>
          <a:lstStyle/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Тип реакций: дегидрирование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Акцептор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 водорода – коферменты:</a:t>
            </a:r>
          </a:p>
          <a:p>
            <a:pPr lvl="0">
              <a:buClr>
                <a:srgbClr val="D34817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обычно </a:t>
            </a:r>
            <a:r>
              <a:rPr lang="en-US" sz="2400" dirty="0">
                <a:latin typeface="Cambria" pitchFamily="18" charset="0"/>
              </a:rPr>
              <a:t>NAD</a:t>
            </a:r>
            <a:r>
              <a:rPr lang="en-US" sz="2400" baseline="30000" dirty="0">
                <a:latin typeface="Cambria" pitchFamily="18" charset="0"/>
              </a:rPr>
              <a:t>+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ru-RU" sz="2400" dirty="0">
                <a:latin typeface="Cambria" pitchFamily="18" charset="0"/>
              </a:rPr>
              <a:t>, </a:t>
            </a:r>
            <a:r>
              <a:rPr lang="en-US" sz="2400" dirty="0">
                <a:latin typeface="Cambria" pitchFamily="18" charset="0"/>
              </a:rPr>
              <a:t>NADP</a:t>
            </a:r>
            <a:r>
              <a:rPr lang="en-US" sz="2400" baseline="30000" dirty="0">
                <a:latin typeface="Cambria" pitchFamily="18" charset="0"/>
              </a:rPr>
              <a:t>+</a:t>
            </a:r>
            <a:r>
              <a:rPr lang="en-US" sz="2400" dirty="0">
                <a:latin typeface="Cambria" pitchFamily="18" charset="0"/>
              </a:rPr>
              <a:t> </a:t>
            </a:r>
            <a:r>
              <a:rPr lang="ru-RU" sz="2400" dirty="0">
                <a:latin typeface="Cambria" pitchFamily="18" charset="0"/>
              </a:rPr>
              <a:t>(производные вит. РР, или В</a:t>
            </a:r>
            <a:r>
              <a:rPr lang="ru-RU" sz="2400" baseline="-25000" dirty="0">
                <a:latin typeface="Cambria" pitchFamily="18" charset="0"/>
              </a:rPr>
              <a:t>3</a:t>
            </a:r>
            <a:r>
              <a:rPr lang="ru-RU" sz="2400" dirty="0">
                <a:latin typeface="Cambria" pitchFamily="18" charset="0"/>
              </a:rPr>
              <a:t> – никотиновой кислоты)</a:t>
            </a:r>
          </a:p>
          <a:p>
            <a:pPr lvl="0">
              <a:buClr>
                <a:srgbClr val="D34817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latin typeface="Cambria" pitchFamily="18" charset="0"/>
              </a:rPr>
              <a:t>реже </a:t>
            </a:r>
            <a:r>
              <a:rPr lang="en-US" sz="2400" dirty="0">
                <a:latin typeface="Cambria" pitchFamily="18" charset="0"/>
              </a:rPr>
              <a:t>FMN, FAD</a:t>
            </a:r>
            <a:r>
              <a:rPr lang="ru-RU" sz="2400" dirty="0">
                <a:latin typeface="Cambria" pitchFamily="18" charset="0"/>
              </a:rPr>
              <a:t> (производные вит. В</a:t>
            </a:r>
            <a:r>
              <a:rPr lang="ru-RU" sz="2400" baseline="-25000" dirty="0">
                <a:latin typeface="Cambria" pitchFamily="18" charset="0"/>
              </a:rPr>
              <a:t>2</a:t>
            </a:r>
            <a:r>
              <a:rPr lang="ru-RU" sz="2400" dirty="0">
                <a:latin typeface="Cambria" pitchFamily="18" charset="0"/>
              </a:rPr>
              <a:t> – рибофлавина)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latin typeface="Cambria" pitchFamily="18" charset="0"/>
              </a:rPr>
              <a:t>Образуются восстановленные формы коферментов – </a:t>
            </a:r>
            <a:r>
              <a:rPr lang="en-US" sz="2400" dirty="0">
                <a:latin typeface="Cambria" pitchFamily="18" charset="0"/>
              </a:rPr>
              <a:t>NADH+H</a:t>
            </a:r>
            <a:r>
              <a:rPr lang="en-US" sz="2400" baseline="30000" dirty="0">
                <a:latin typeface="Cambria" pitchFamily="18" charset="0"/>
              </a:rPr>
              <a:t>+</a:t>
            </a:r>
            <a:r>
              <a:rPr lang="en-US" sz="2400" dirty="0">
                <a:latin typeface="Cambria" pitchFamily="18" charset="0"/>
              </a:rPr>
              <a:t>,  NADPH+H</a:t>
            </a:r>
            <a:r>
              <a:rPr lang="en-US" sz="2400" baseline="30000" dirty="0">
                <a:latin typeface="Cambria" pitchFamily="18" charset="0"/>
              </a:rPr>
              <a:t>+</a:t>
            </a:r>
            <a:r>
              <a:rPr lang="en-US" sz="2400" dirty="0">
                <a:latin typeface="Cambria" pitchFamily="18" charset="0"/>
              </a:rPr>
              <a:t>,  FADH</a:t>
            </a:r>
            <a:r>
              <a:rPr lang="en-US" sz="2400" baseline="-25000" dirty="0">
                <a:latin typeface="Cambria" pitchFamily="18" charset="0"/>
              </a:rPr>
              <a:t>2</a:t>
            </a:r>
            <a:r>
              <a:rPr lang="en-US" sz="2400" dirty="0">
                <a:latin typeface="Cambria" pitchFamily="18" charset="0"/>
              </a:rPr>
              <a:t>,  FMNH</a:t>
            </a:r>
            <a:r>
              <a:rPr lang="en-US" sz="2400" baseline="-25000" dirty="0">
                <a:latin typeface="Cambria" pitchFamily="18" charset="0"/>
              </a:rPr>
              <a:t>2</a:t>
            </a:r>
            <a:endParaRPr lang="ru-RU" sz="2400" baseline="-25000" dirty="0">
              <a:latin typeface="Cambria" pitchFamily="18" charset="0"/>
            </a:endParaRPr>
          </a:p>
          <a:p>
            <a:pPr lvl="0">
              <a:buClr>
                <a:srgbClr val="D34817"/>
              </a:buClr>
            </a:pPr>
            <a:r>
              <a:rPr lang="ru-RU" sz="2400" dirty="0">
                <a:latin typeface="Cambria" pitchFamily="18" charset="0"/>
              </a:rPr>
              <a:t>«Рабочей частью» коферментов, принимающей электроны и протоны, являются витамины</a:t>
            </a:r>
            <a:endParaRPr lang="ru-RU" sz="2400" baseline="-25000" dirty="0">
              <a:latin typeface="Cambria" pitchFamily="18" charset="0"/>
            </a:endParaRPr>
          </a:p>
          <a:p>
            <a:pPr lvl="0">
              <a:buClr>
                <a:srgbClr val="D34817"/>
              </a:buClr>
            </a:pPr>
            <a:r>
              <a:rPr lang="ru-RU" sz="2400" dirty="0">
                <a:latin typeface="Cambria" pitchFamily="18" charset="0"/>
              </a:rPr>
              <a:t>Название: </a:t>
            </a:r>
            <a:r>
              <a:rPr lang="ru-RU" sz="2400" b="1" dirty="0">
                <a:solidFill>
                  <a:srgbClr val="0070C0"/>
                </a:solidFill>
                <a:latin typeface="Cambria" pitchFamily="18" charset="0"/>
              </a:rPr>
              <a:t>субстрат + </a:t>
            </a:r>
            <a:r>
              <a:rPr lang="ru-RU" sz="2400" b="1" dirty="0" err="1">
                <a:solidFill>
                  <a:srgbClr val="0070C0"/>
                </a:solidFill>
                <a:latin typeface="Cambria" pitchFamily="18" charset="0"/>
              </a:rPr>
              <a:t>дегидрогеназа</a:t>
            </a:r>
            <a:r>
              <a:rPr lang="ru-RU" sz="2400" b="1" dirty="0">
                <a:solidFill>
                  <a:srgbClr val="0070C0"/>
                </a:solidFill>
                <a:latin typeface="Cambria" pitchFamily="18" charset="0"/>
              </a:rPr>
              <a:t> или </a:t>
            </a:r>
            <a:r>
              <a:rPr lang="ru-RU" sz="2400" b="1" dirty="0" err="1">
                <a:solidFill>
                  <a:srgbClr val="0070C0"/>
                </a:solidFill>
                <a:latin typeface="Cambria" pitchFamily="18" charset="0"/>
              </a:rPr>
              <a:t>редуктаза</a:t>
            </a:r>
            <a:endParaRPr lang="ru-RU" sz="2400" b="1" dirty="0">
              <a:solidFill>
                <a:srgbClr val="0070C0"/>
              </a:solidFill>
              <a:latin typeface="Cambria" pitchFamily="18" charset="0"/>
            </a:endParaRPr>
          </a:p>
          <a:p>
            <a:pPr>
              <a:buClr>
                <a:srgbClr val="D34817"/>
              </a:buClr>
            </a:pPr>
            <a:r>
              <a:rPr lang="ru-RU" sz="2400" b="1" dirty="0">
                <a:solidFill>
                  <a:schemeClr val="accent1"/>
                </a:solidFill>
                <a:latin typeface="Cambria" pitchFamily="18" charset="0"/>
              </a:rPr>
              <a:t>ПРИМЕР: </a:t>
            </a:r>
            <a:r>
              <a:rPr lang="ru-RU" sz="2400" b="1" dirty="0" err="1">
                <a:solidFill>
                  <a:schemeClr val="accent1"/>
                </a:solidFill>
                <a:latin typeface="Cambria" pitchFamily="18" charset="0"/>
              </a:rPr>
              <a:t>алкогольдегидрогеназа</a:t>
            </a:r>
            <a:r>
              <a:rPr lang="ru-RU" sz="2400" b="1" dirty="0">
                <a:solidFill>
                  <a:schemeClr val="accent1"/>
                </a:solidFill>
                <a:latin typeface="Cambria" pitchFamily="18" charset="0"/>
              </a:rPr>
              <a:t>, </a:t>
            </a:r>
            <a:r>
              <a:rPr lang="ru-RU" sz="2400" b="1" dirty="0" err="1">
                <a:solidFill>
                  <a:schemeClr val="accent1"/>
                </a:solidFill>
                <a:latin typeface="Cambria" pitchFamily="18" charset="0"/>
              </a:rPr>
              <a:t>глутатионредуктаза</a:t>
            </a:r>
            <a:endParaRPr lang="ru-RU" sz="2400" dirty="0">
              <a:latin typeface="Cambria" pitchFamily="18" charset="0"/>
            </a:endParaRPr>
          </a:p>
          <a:p>
            <a:pPr>
              <a:buClr>
                <a:srgbClr val="D34817"/>
              </a:buClr>
            </a:pPr>
            <a:r>
              <a:rPr lang="ru-RU" sz="2400" dirty="0">
                <a:latin typeface="Cambria" pitchFamily="18" charset="0"/>
              </a:rPr>
              <a:t>Название «</a:t>
            </a:r>
            <a:r>
              <a:rPr lang="ru-RU" sz="2400" dirty="0" err="1">
                <a:latin typeface="Cambria" pitchFamily="18" charset="0"/>
              </a:rPr>
              <a:t>субстрат+дегидрогеназа</a:t>
            </a:r>
            <a:r>
              <a:rPr lang="ru-RU" sz="2400" dirty="0">
                <a:latin typeface="Cambria" pitchFamily="18" charset="0"/>
              </a:rPr>
              <a:t>» подчеркивает важную роль процесса окисления субстрата</a:t>
            </a:r>
          </a:p>
          <a:p>
            <a:pPr>
              <a:buClr>
                <a:srgbClr val="D34817"/>
              </a:buClr>
            </a:pPr>
            <a:r>
              <a:rPr lang="ru-RU" sz="2400" dirty="0">
                <a:latin typeface="Cambria" pitchFamily="18" charset="0"/>
              </a:rPr>
              <a:t>Название «</a:t>
            </a:r>
            <a:r>
              <a:rPr lang="ru-RU" sz="2400" dirty="0" err="1">
                <a:latin typeface="Cambria" pitchFamily="18" charset="0"/>
              </a:rPr>
              <a:t>субстрат+редуктаза</a:t>
            </a:r>
            <a:r>
              <a:rPr lang="ru-RU" sz="2400" dirty="0">
                <a:latin typeface="Cambria" pitchFamily="18" charset="0"/>
              </a:rPr>
              <a:t>» подчеркивает </a:t>
            </a:r>
            <a:r>
              <a:rPr lang="ru-RU" sz="2400" dirty="0">
                <a:solidFill>
                  <a:prstClr val="black"/>
                </a:solidFill>
                <a:latin typeface="Cambria" pitchFamily="18" charset="0"/>
              </a:rPr>
              <a:t>важную роль процесса восстановления субстрата</a:t>
            </a:r>
            <a:endParaRPr lang="ru-RU" sz="2400" dirty="0">
              <a:latin typeface="Cambria" pitchFamily="18" charset="0"/>
            </a:endParaRPr>
          </a:p>
          <a:p>
            <a:pPr lvl="0">
              <a:buClr>
                <a:srgbClr val="D34817"/>
              </a:buClr>
            </a:pPr>
            <a:endParaRPr lang="ru-RU" sz="2400" dirty="0">
              <a:latin typeface="Cambria" pitchFamily="18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5209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622443"/>
          </a:xfrm>
        </p:spPr>
        <p:txBody>
          <a:bodyPr/>
          <a:lstStyle/>
          <a:p>
            <a:r>
              <a:rPr lang="ru-RU" b="1" dirty="0" smtClean="0">
                <a:solidFill>
                  <a:srgbClr val="0070C0"/>
                </a:solidFill>
              </a:rPr>
              <a:t>Анаэробные </a:t>
            </a:r>
            <a:r>
              <a:rPr lang="ru-RU" b="1" dirty="0" err="1">
                <a:solidFill>
                  <a:srgbClr val="0070C0"/>
                </a:solidFill>
              </a:rPr>
              <a:t>дегидрогеназы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671" y="1363579"/>
            <a:ext cx="7258956" cy="4332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61085" y="5872756"/>
            <a:ext cx="8635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Ферменты цикла Кребса – метаболического процесса энергетического обмена</a:t>
            </a:r>
          </a:p>
        </p:txBody>
      </p:sp>
    </p:spTree>
    <p:extLst>
      <p:ext uri="{BB962C8B-B14F-4D97-AF65-F5344CB8AC3E}">
        <p14:creationId xmlns:p14="http://schemas.microsoft.com/office/powerpoint/2010/main" val="3138063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3768" y="178385"/>
            <a:ext cx="7772400" cy="736015"/>
          </a:xfrm>
        </p:spPr>
        <p:txBody>
          <a:bodyPr>
            <a:normAutofit/>
          </a:bodyPr>
          <a:lstStyle/>
          <a:p>
            <a:r>
              <a:rPr lang="ru-RU" b="1" dirty="0" err="1">
                <a:solidFill>
                  <a:schemeClr val="accent1"/>
                </a:solidFill>
              </a:rPr>
              <a:t>Оксидоредуктазы</a:t>
            </a:r>
            <a:r>
              <a:rPr lang="ru-RU" b="1" dirty="0">
                <a:solidFill>
                  <a:schemeClr val="accent1"/>
                </a:solidFill>
              </a:rPr>
              <a:t>: </a:t>
            </a:r>
            <a:r>
              <a:rPr lang="ru-RU" b="1" dirty="0" err="1">
                <a:solidFill>
                  <a:schemeClr val="accent1"/>
                </a:solidFill>
              </a:rPr>
              <a:t>Оксигеназы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92505" y="1192068"/>
            <a:ext cx="11341769" cy="5192689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Тип реакций: окисление субстрата путем включения кислорода в субстрат (</a:t>
            </a:r>
            <a:r>
              <a:rPr lang="ru-RU" sz="2400" dirty="0" err="1">
                <a:solidFill>
                  <a:prstClr val="black"/>
                </a:solidFill>
              </a:rPr>
              <a:t>диоксигеназы</a:t>
            </a:r>
            <a:r>
              <a:rPr lang="ru-RU" sz="2400" dirty="0">
                <a:solidFill>
                  <a:prstClr val="black"/>
                </a:solidFill>
              </a:rPr>
              <a:t> и </a:t>
            </a:r>
            <a:r>
              <a:rPr lang="ru-RU" sz="2400" dirty="0" err="1">
                <a:solidFill>
                  <a:prstClr val="black"/>
                </a:solidFill>
              </a:rPr>
              <a:t>монооксигеназы</a:t>
            </a:r>
            <a:r>
              <a:rPr lang="ru-RU" sz="2400" dirty="0">
                <a:solidFill>
                  <a:prstClr val="black"/>
                </a:solidFill>
              </a:rPr>
              <a:t>)</a:t>
            </a:r>
          </a:p>
          <a:p>
            <a:pPr lvl="0">
              <a:buClr>
                <a:srgbClr val="D34817"/>
              </a:buClr>
            </a:pPr>
            <a:r>
              <a:rPr lang="ru-RU" sz="2400" dirty="0" err="1">
                <a:solidFill>
                  <a:prstClr val="black"/>
                </a:solidFill>
              </a:rPr>
              <a:t>Кофакторами</a:t>
            </a:r>
            <a:r>
              <a:rPr lang="ru-RU" sz="2400" dirty="0">
                <a:solidFill>
                  <a:prstClr val="black"/>
                </a:solidFill>
              </a:rPr>
              <a:t> могут быть железо или медь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Коферментами могут быть </a:t>
            </a:r>
            <a:r>
              <a:rPr lang="en-US" sz="2400" dirty="0">
                <a:solidFill>
                  <a:prstClr val="black"/>
                </a:solidFill>
              </a:rPr>
              <a:t>NADPH+H</a:t>
            </a:r>
            <a:r>
              <a:rPr lang="en-US" sz="2400" baseline="30000" dirty="0">
                <a:solidFill>
                  <a:prstClr val="black"/>
                </a:solidFill>
              </a:rPr>
              <a:t>+</a:t>
            </a:r>
            <a:r>
              <a:rPr lang="ru-RU" sz="2400" dirty="0">
                <a:solidFill>
                  <a:prstClr val="black"/>
                </a:solidFill>
              </a:rPr>
              <a:t>,  витамин С</a:t>
            </a:r>
          </a:p>
          <a:p>
            <a:pPr lvl="0">
              <a:buClr>
                <a:srgbClr val="D34817"/>
              </a:buClr>
            </a:pPr>
            <a:r>
              <a:rPr lang="ru-RU" sz="2400" dirty="0" err="1">
                <a:solidFill>
                  <a:prstClr val="black"/>
                </a:solidFill>
              </a:rPr>
              <a:t>Монооксигеназы</a:t>
            </a:r>
            <a:r>
              <a:rPr lang="ru-RU" sz="2400" dirty="0">
                <a:solidFill>
                  <a:prstClr val="black"/>
                </a:solidFill>
              </a:rPr>
              <a:t> (или </a:t>
            </a:r>
            <a:r>
              <a:rPr lang="ru-RU" sz="2400" dirty="0" err="1">
                <a:solidFill>
                  <a:prstClr val="black"/>
                </a:solidFill>
              </a:rPr>
              <a:t>гидроксилазы</a:t>
            </a:r>
            <a:r>
              <a:rPr lang="ru-RU" sz="2400" dirty="0">
                <a:solidFill>
                  <a:prstClr val="black"/>
                </a:solidFill>
              </a:rPr>
              <a:t>) – включают в субстрат 1 атом кислорода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с образованием в субстрате -ОН, другой атом кислорода восстанавливается до воды с участием </a:t>
            </a:r>
            <a:r>
              <a:rPr lang="ru-RU" sz="2400" dirty="0" err="1">
                <a:solidFill>
                  <a:prstClr val="black"/>
                </a:solidFill>
              </a:rPr>
              <a:t>косубстрата</a:t>
            </a:r>
            <a:r>
              <a:rPr lang="ru-RU" sz="2400" dirty="0">
                <a:solidFill>
                  <a:prstClr val="black"/>
                </a:solidFill>
              </a:rPr>
              <a:t> как донора Н</a:t>
            </a:r>
            <a:r>
              <a:rPr lang="ru-RU" sz="2400" baseline="-25000" dirty="0">
                <a:solidFill>
                  <a:prstClr val="black"/>
                </a:solidFill>
              </a:rPr>
              <a:t>2 </a:t>
            </a:r>
            <a:r>
              <a:rPr lang="ru-RU" sz="2400" dirty="0">
                <a:solidFill>
                  <a:prstClr val="black"/>
                </a:solidFill>
              </a:rPr>
              <a:t>(обычно это </a:t>
            </a:r>
            <a:r>
              <a:rPr lang="en-US" sz="2400" dirty="0">
                <a:solidFill>
                  <a:prstClr val="black"/>
                </a:solidFill>
              </a:rPr>
              <a:t>NADPH+H</a:t>
            </a:r>
            <a:r>
              <a:rPr lang="en-US" sz="2400" baseline="30000" dirty="0">
                <a:solidFill>
                  <a:prstClr val="black"/>
                </a:solidFill>
              </a:rPr>
              <a:t>+</a:t>
            </a:r>
            <a:r>
              <a:rPr lang="en-US" sz="2400" dirty="0">
                <a:solidFill>
                  <a:prstClr val="black"/>
                </a:solidFill>
              </a:rPr>
              <a:t>)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Название </a:t>
            </a:r>
            <a:r>
              <a:rPr lang="ru-RU" sz="2400" dirty="0" err="1">
                <a:solidFill>
                  <a:prstClr val="black"/>
                </a:solidFill>
              </a:rPr>
              <a:t>монооксигеназ</a:t>
            </a:r>
            <a:r>
              <a:rPr lang="ru-RU" sz="2400" dirty="0">
                <a:solidFill>
                  <a:prstClr val="black"/>
                </a:solidFill>
              </a:rPr>
              <a:t>: </a:t>
            </a:r>
            <a:r>
              <a:rPr lang="ru-RU" sz="2400" b="1" dirty="0">
                <a:solidFill>
                  <a:srgbClr val="0070C0"/>
                </a:solidFill>
              </a:rPr>
              <a:t>субстрат + </a:t>
            </a:r>
            <a:r>
              <a:rPr lang="ru-RU" sz="2400" b="1" dirty="0" err="1">
                <a:solidFill>
                  <a:srgbClr val="0070C0"/>
                </a:solidFill>
              </a:rPr>
              <a:t>гидроксилаза</a:t>
            </a:r>
            <a:r>
              <a:rPr lang="ru-RU" sz="2400" b="1" dirty="0">
                <a:solidFill>
                  <a:srgbClr val="0070C0"/>
                </a:solidFill>
              </a:rPr>
              <a:t> или </a:t>
            </a:r>
            <a:r>
              <a:rPr lang="ru-RU" sz="2400" b="1" dirty="0" err="1">
                <a:solidFill>
                  <a:srgbClr val="0070C0"/>
                </a:solidFill>
              </a:rPr>
              <a:t>монооксигеназа</a:t>
            </a:r>
            <a:endParaRPr lang="ru-RU" sz="2400" dirty="0"/>
          </a:p>
          <a:p>
            <a:pPr lvl="0">
              <a:buClr>
                <a:srgbClr val="D34817"/>
              </a:buClr>
              <a:buNone/>
            </a:pPr>
            <a:r>
              <a:rPr lang="ru-RU" sz="2200" b="1" dirty="0">
                <a:solidFill>
                  <a:schemeClr val="accent1"/>
                </a:solidFill>
                <a:latin typeface="Cambria" pitchFamily="18" charset="0"/>
              </a:rPr>
              <a:t>ПРИМЕР: </a:t>
            </a:r>
            <a:r>
              <a:rPr lang="ru-RU" sz="2200" b="1" dirty="0" err="1">
                <a:solidFill>
                  <a:schemeClr val="accent1"/>
                </a:solidFill>
                <a:latin typeface="Cambria" pitchFamily="18" charset="0"/>
              </a:rPr>
              <a:t>фенилаланингидроксилаза</a:t>
            </a:r>
            <a:r>
              <a:rPr lang="ru-RU" sz="2200" b="1" dirty="0">
                <a:solidFill>
                  <a:schemeClr val="accent1"/>
                </a:solidFill>
                <a:latin typeface="Cambria" pitchFamily="18" charset="0"/>
              </a:rPr>
              <a:t> </a:t>
            </a:r>
            <a:r>
              <a:rPr lang="ru-RU" sz="1900" dirty="0">
                <a:latin typeface="Cambria" pitchFamily="18" charset="0"/>
              </a:rPr>
              <a:t>(реакция окисления </a:t>
            </a:r>
            <a:r>
              <a:rPr lang="ru-RU" sz="1900" dirty="0" err="1">
                <a:latin typeface="Cambria" pitchFamily="18" charset="0"/>
              </a:rPr>
              <a:t>фенилаланина</a:t>
            </a:r>
            <a:r>
              <a:rPr lang="ru-RU" sz="1900" dirty="0">
                <a:latin typeface="Cambria" pitchFamily="18" charset="0"/>
              </a:rPr>
              <a:t> с образованием тирозина)</a:t>
            </a:r>
            <a:endParaRPr lang="ru-RU" sz="1900" dirty="0"/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Название </a:t>
            </a:r>
            <a:r>
              <a:rPr lang="ru-RU" sz="2400" dirty="0" err="1">
                <a:solidFill>
                  <a:prstClr val="black"/>
                </a:solidFill>
              </a:rPr>
              <a:t>диоксигеназ</a:t>
            </a:r>
            <a:r>
              <a:rPr lang="ru-RU" sz="2400" dirty="0">
                <a:solidFill>
                  <a:prstClr val="black"/>
                </a:solidFill>
              </a:rPr>
              <a:t>: </a:t>
            </a:r>
            <a:r>
              <a:rPr lang="ru-RU" sz="2400" b="1" dirty="0" err="1">
                <a:solidFill>
                  <a:srgbClr val="0070C0"/>
                </a:solidFill>
              </a:rPr>
              <a:t>диоксигеназа</a:t>
            </a:r>
            <a:r>
              <a:rPr lang="ru-RU" sz="2400" b="1" dirty="0">
                <a:solidFill>
                  <a:srgbClr val="0070C0"/>
                </a:solidFill>
              </a:rPr>
              <a:t> + субстрат</a:t>
            </a:r>
            <a:endParaRPr lang="ru-RU" sz="2400" dirty="0">
              <a:solidFill>
                <a:srgbClr val="9B2D1F"/>
              </a:solidFill>
            </a:endParaRPr>
          </a:p>
          <a:p>
            <a:pPr>
              <a:buNone/>
            </a:pPr>
            <a:r>
              <a:rPr lang="ru-RU" sz="2200" b="1" dirty="0">
                <a:solidFill>
                  <a:schemeClr val="accent1"/>
                </a:solidFill>
                <a:latin typeface="Cambria" pitchFamily="18" charset="0"/>
              </a:rPr>
              <a:t>ПРИМЕР: </a:t>
            </a:r>
            <a:r>
              <a:rPr lang="ru-RU" sz="2200" b="1" dirty="0" err="1">
                <a:solidFill>
                  <a:schemeClr val="accent1"/>
                </a:solidFill>
                <a:latin typeface="Cambria" pitchFamily="18" charset="0"/>
              </a:rPr>
              <a:t>диоксигеназа</a:t>
            </a:r>
            <a:r>
              <a:rPr lang="ru-RU" sz="2200" b="1" dirty="0">
                <a:solidFill>
                  <a:schemeClr val="accent1"/>
                </a:solidFill>
                <a:latin typeface="Cambria" pitchFamily="18" charset="0"/>
              </a:rPr>
              <a:t> </a:t>
            </a:r>
            <a:r>
              <a:rPr lang="ru-RU" sz="2200" b="1" dirty="0" err="1">
                <a:solidFill>
                  <a:schemeClr val="accent1"/>
                </a:solidFill>
                <a:latin typeface="Cambria" pitchFamily="18" charset="0"/>
              </a:rPr>
              <a:t>гомогентизиновой</a:t>
            </a:r>
            <a:r>
              <a:rPr lang="ru-RU" sz="2200" b="1" dirty="0">
                <a:solidFill>
                  <a:schemeClr val="accent1"/>
                </a:solidFill>
                <a:latin typeface="Cambria" pitchFamily="18" charset="0"/>
              </a:rPr>
              <a:t> кислоты </a:t>
            </a:r>
            <a:r>
              <a:rPr lang="ru-RU" sz="1900" dirty="0">
                <a:latin typeface="Cambria" pitchFamily="18" charset="0"/>
              </a:rPr>
              <a:t>(реакция катаболизма тирозина)</a:t>
            </a:r>
            <a:endParaRPr lang="ru-RU" sz="19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30902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622443"/>
          </a:xfrm>
        </p:spPr>
        <p:txBody>
          <a:bodyPr/>
          <a:lstStyle/>
          <a:p>
            <a:r>
              <a:rPr lang="ru-RU" b="1" dirty="0" err="1">
                <a:solidFill>
                  <a:srgbClr val="0070C0"/>
                </a:solidFill>
              </a:rPr>
              <a:t>Оксидоредуктазы</a:t>
            </a:r>
            <a:r>
              <a:rPr lang="ru-RU" b="1" dirty="0">
                <a:solidFill>
                  <a:srgbClr val="0070C0"/>
                </a:solidFill>
              </a:rPr>
              <a:t>: </a:t>
            </a:r>
            <a:r>
              <a:rPr lang="ru-RU" b="1" dirty="0" err="1">
                <a:solidFill>
                  <a:srgbClr val="0070C0"/>
                </a:solidFill>
              </a:rPr>
              <a:t>Оксигеназы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0" y="1187097"/>
            <a:ext cx="9553456" cy="4106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06575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782864"/>
          </a:xfrm>
        </p:spPr>
        <p:txBody>
          <a:bodyPr/>
          <a:lstStyle/>
          <a:p>
            <a:r>
              <a:rPr lang="ru-RU" dirty="0" smtClean="0"/>
              <a:t>Роль </a:t>
            </a:r>
            <a:r>
              <a:rPr lang="ru-RU" dirty="0" err="1" smtClean="0"/>
              <a:t>монооксигеназных</a:t>
            </a:r>
            <a:r>
              <a:rPr lang="ru-RU" dirty="0" smtClean="0"/>
              <a:t> реакций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96000" y="1058780"/>
            <a:ext cx="10800000" cy="559869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фенилаланина</a:t>
            </a:r>
            <a:r>
              <a:rPr lang="ru-RU" sz="2400" dirty="0" smtClean="0"/>
              <a:t> с образованием тирозина, условно заменимой аминокислоты, необходимой для синтеза </a:t>
            </a:r>
            <a:r>
              <a:rPr lang="ru-RU" sz="2400" dirty="0" err="1" smtClean="0"/>
              <a:t>тиреоидных</a:t>
            </a:r>
            <a:r>
              <a:rPr lang="ru-RU" sz="2400" dirty="0" smtClean="0"/>
              <a:t> гормонов, катехоламинов, меланина.</a:t>
            </a:r>
          </a:p>
          <a:p>
            <a:r>
              <a:rPr lang="ru-RU" sz="2400" dirty="0" smtClean="0"/>
              <a:t>Окисление холестерина с образованием желчных кислот, необходимых для усвоения пищевого жира.</a:t>
            </a:r>
          </a:p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холекальциферола</a:t>
            </a:r>
            <a:r>
              <a:rPr lang="ru-RU" sz="2400" dirty="0" smtClean="0"/>
              <a:t> (витамина Д</a:t>
            </a:r>
            <a:r>
              <a:rPr lang="ru-RU" sz="2400" baseline="-25000" dirty="0" smtClean="0"/>
              <a:t>3</a:t>
            </a:r>
            <a:r>
              <a:rPr lang="ru-RU" sz="2400" dirty="0" smtClean="0"/>
              <a:t>) с образованием </a:t>
            </a:r>
            <a:r>
              <a:rPr lang="ru-RU" sz="2400" dirty="0" err="1" smtClean="0"/>
              <a:t>кальцитриола</a:t>
            </a:r>
            <a:r>
              <a:rPr lang="ru-RU" sz="2400" dirty="0" smtClean="0"/>
              <a:t> – гормона , регулирующего обмен кальция и фосфора.</a:t>
            </a:r>
          </a:p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прегненолона</a:t>
            </a:r>
            <a:r>
              <a:rPr lang="ru-RU" sz="2400" dirty="0" smtClean="0"/>
              <a:t> и прогестерона с образованием стероидных гормонов (кортизола, альдостерона, половых гормонов).</a:t>
            </a:r>
          </a:p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ксенобиотиков</a:t>
            </a:r>
            <a:r>
              <a:rPr lang="ru-RU" sz="2400" dirty="0" smtClean="0"/>
              <a:t>, включая лекарственные препараты, в процессе их обезвреживания в печени.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3915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46202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Роль </a:t>
            </a:r>
            <a:r>
              <a:rPr lang="ru-RU" dirty="0" err="1" smtClean="0"/>
              <a:t>монооксигеназных</a:t>
            </a:r>
            <a:r>
              <a:rPr lang="ru-RU" dirty="0" smtClean="0"/>
              <a:t> реакций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333221" y="737938"/>
            <a:ext cx="11361474" cy="5775158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фенилаланина</a:t>
            </a:r>
            <a:r>
              <a:rPr lang="ru-RU" sz="2400" dirty="0" smtClean="0"/>
              <a:t> с образованием тирозина, условно заменимой аминокислоты, необходимой для синтеза </a:t>
            </a:r>
            <a:r>
              <a:rPr lang="ru-RU" sz="2400" dirty="0" err="1" smtClean="0"/>
              <a:t>тиреоидных</a:t>
            </a:r>
            <a:r>
              <a:rPr lang="ru-RU" sz="2400" dirty="0" smtClean="0"/>
              <a:t> гормонов, катехоламинов, меланина.</a:t>
            </a:r>
          </a:p>
          <a:p>
            <a:r>
              <a:rPr lang="ru-RU" sz="2400" dirty="0" smtClean="0"/>
              <a:t>Окисление холестерина с образованием желчных кислот, необходимых для усвоения пищевого жира.</a:t>
            </a:r>
          </a:p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холекальциферола</a:t>
            </a:r>
            <a:r>
              <a:rPr lang="ru-RU" sz="2400" dirty="0" smtClean="0"/>
              <a:t> (витамина Д</a:t>
            </a:r>
            <a:r>
              <a:rPr lang="ru-RU" sz="2400" baseline="-25000" dirty="0" smtClean="0"/>
              <a:t>3</a:t>
            </a:r>
            <a:r>
              <a:rPr lang="ru-RU" sz="2400" dirty="0" smtClean="0"/>
              <a:t>) с образованием </a:t>
            </a:r>
            <a:r>
              <a:rPr lang="ru-RU" sz="2400" dirty="0" err="1" smtClean="0"/>
              <a:t>кальцитриола</a:t>
            </a:r>
            <a:r>
              <a:rPr lang="ru-RU" sz="2400" dirty="0" smtClean="0"/>
              <a:t> – гормона , регулирующего обмен кальция и фосфора.</a:t>
            </a:r>
          </a:p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прегненолона</a:t>
            </a:r>
            <a:r>
              <a:rPr lang="ru-RU" sz="2400" dirty="0" smtClean="0"/>
              <a:t> и прогестерона с образованием стероидных гормонов (кортизола, альдостерона, половых гормонов).</a:t>
            </a:r>
          </a:p>
          <a:p>
            <a:r>
              <a:rPr lang="ru-RU" sz="2400" dirty="0" smtClean="0"/>
              <a:t>Окисление </a:t>
            </a:r>
            <a:r>
              <a:rPr lang="ru-RU" sz="2400" dirty="0" err="1" smtClean="0"/>
              <a:t>ксенобиотиков</a:t>
            </a:r>
            <a:r>
              <a:rPr lang="ru-RU" sz="2400" dirty="0" smtClean="0"/>
              <a:t>, включая лекарственные препараты, в процессе их обезвреживания в печени.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32433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031" y="227789"/>
            <a:ext cx="11383705" cy="702653"/>
          </a:xfrm>
        </p:spPr>
        <p:txBody>
          <a:bodyPr>
            <a:normAutofit fontScale="90000"/>
          </a:bodyPr>
          <a:lstStyle/>
          <a:p>
            <a:r>
              <a:rPr lang="ru-RU" sz="2800" dirty="0" err="1"/>
              <a:t>Монооксигеназы</a:t>
            </a:r>
            <a:r>
              <a:rPr lang="ru-RU" sz="2800" dirty="0"/>
              <a:t> как ферменты </a:t>
            </a:r>
            <a:r>
              <a:rPr lang="ru-RU" sz="2800" dirty="0" err="1"/>
              <a:t>микросомальной</a:t>
            </a:r>
            <a:r>
              <a:rPr lang="ru-RU" sz="2800" dirty="0"/>
              <a:t> системы </a:t>
            </a:r>
            <a:r>
              <a:rPr lang="ru-RU" sz="2800" dirty="0" err="1"/>
              <a:t>гидроксилирования</a:t>
            </a:r>
            <a:r>
              <a:rPr lang="ru-RU" sz="2800" dirty="0"/>
              <a:t> (МСГ)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7031" y="1447800"/>
            <a:ext cx="11383705" cy="4920916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D34817"/>
              </a:buClr>
            </a:pPr>
            <a:r>
              <a:rPr lang="ru-RU" i="1" dirty="0" err="1">
                <a:solidFill>
                  <a:srgbClr val="9B2D1F"/>
                </a:solidFill>
              </a:rPr>
              <a:t>цитохром</a:t>
            </a:r>
            <a:r>
              <a:rPr lang="ru-RU" i="1" dirty="0">
                <a:solidFill>
                  <a:srgbClr val="9B2D1F"/>
                </a:solidFill>
              </a:rPr>
              <a:t> Р-450-содержащие </a:t>
            </a:r>
            <a:r>
              <a:rPr lang="ru-RU" i="1" dirty="0" err="1">
                <a:solidFill>
                  <a:srgbClr val="9B2D1F"/>
                </a:solidFill>
              </a:rPr>
              <a:t>монооксигеназы</a:t>
            </a:r>
            <a:r>
              <a:rPr lang="ru-RU" i="1" dirty="0">
                <a:solidFill>
                  <a:srgbClr val="9B2D1F"/>
                </a:solidFill>
              </a:rPr>
              <a:t> </a:t>
            </a:r>
            <a:r>
              <a:rPr lang="ru-RU" dirty="0">
                <a:solidFill>
                  <a:prstClr val="black"/>
                </a:solidFill>
              </a:rPr>
              <a:t>микросом </a:t>
            </a:r>
            <a:r>
              <a:rPr lang="ru-RU" dirty="0" smtClean="0">
                <a:solidFill>
                  <a:prstClr val="black"/>
                </a:solidFill>
              </a:rPr>
              <a:t>печени – ферменты метаболизма </a:t>
            </a:r>
            <a:r>
              <a:rPr lang="ru-RU" dirty="0" err="1" smtClean="0">
                <a:solidFill>
                  <a:prstClr val="black"/>
                </a:solidFill>
              </a:rPr>
              <a:t>ксенобиотиков</a:t>
            </a:r>
            <a:r>
              <a:rPr lang="ru-RU" dirty="0" smtClean="0">
                <a:solidFill>
                  <a:prstClr val="black"/>
                </a:solidFill>
              </a:rPr>
              <a:t> (например, лекарственных препаратов)</a:t>
            </a:r>
            <a:endParaRPr lang="ru-RU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endParaRPr lang="en-US" sz="1400" b="1" dirty="0">
              <a:solidFill>
                <a:srgbClr val="00B050"/>
              </a:solidFill>
            </a:endParaRPr>
          </a:p>
          <a:p>
            <a:pPr>
              <a:buClr>
                <a:srgbClr val="D34817"/>
              </a:buClr>
            </a:pPr>
            <a:r>
              <a:rPr lang="en-US" sz="2400" b="1" dirty="0">
                <a:solidFill>
                  <a:srgbClr val="00B050"/>
                </a:solidFill>
              </a:rPr>
              <a:t>R</a:t>
            </a:r>
            <a:r>
              <a:rPr lang="ru-RU" sz="2400" b="1" dirty="0">
                <a:solidFill>
                  <a:srgbClr val="00B050"/>
                </a:solidFill>
              </a:rPr>
              <a:t>-Н </a:t>
            </a:r>
            <a:r>
              <a:rPr lang="ru-RU" sz="2400" dirty="0">
                <a:solidFill>
                  <a:prstClr val="black"/>
                </a:solidFill>
              </a:rPr>
              <a:t>+ О</a:t>
            </a:r>
            <a:r>
              <a:rPr lang="ru-RU" sz="2400" baseline="-25000" dirty="0">
                <a:solidFill>
                  <a:prstClr val="black"/>
                </a:solidFill>
              </a:rPr>
              <a:t>2 </a:t>
            </a:r>
            <a:r>
              <a:rPr lang="ru-RU" sz="2400" dirty="0">
                <a:solidFill>
                  <a:prstClr val="black"/>
                </a:solidFill>
              </a:rPr>
              <a:t> + </a:t>
            </a:r>
            <a:r>
              <a:rPr lang="ru-RU" sz="2400" dirty="0" err="1">
                <a:solidFill>
                  <a:prstClr val="black"/>
                </a:solidFill>
              </a:rPr>
              <a:t>цитохром</a:t>
            </a:r>
            <a:r>
              <a:rPr lang="ru-RU" sz="2400" dirty="0">
                <a:solidFill>
                  <a:prstClr val="black"/>
                </a:solidFill>
              </a:rPr>
              <a:t> Р-450 (</a:t>
            </a:r>
            <a:r>
              <a:rPr lang="en-US" sz="2400" dirty="0">
                <a:solidFill>
                  <a:prstClr val="black"/>
                </a:solidFill>
              </a:rPr>
              <a:t>Fe</a:t>
            </a:r>
            <a:r>
              <a:rPr lang="ru-RU" sz="2400" baseline="30000" dirty="0">
                <a:solidFill>
                  <a:prstClr val="black"/>
                </a:solidFill>
              </a:rPr>
              <a:t> 3</a:t>
            </a:r>
            <a:r>
              <a:rPr lang="en-US" sz="2400" baseline="30000" dirty="0">
                <a:solidFill>
                  <a:prstClr val="black"/>
                </a:solidFill>
              </a:rPr>
              <a:t>+</a:t>
            </a:r>
            <a:r>
              <a:rPr lang="ru-RU" sz="2400" dirty="0">
                <a:solidFill>
                  <a:prstClr val="black"/>
                </a:solidFill>
              </a:rPr>
              <a:t>)</a:t>
            </a:r>
            <a:r>
              <a:rPr lang="en-US" sz="2400" dirty="0">
                <a:solidFill>
                  <a:prstClr val="black"/>
                </a:solidFill>
              </a:rPr>
              <a:t> + NADPH + H</a:t>
            </a:r>
            <a:r>
              <a:rPr lang="en-US" sz="2400" baseline="30000" dirty="0">
                <a:solidFill>
                  <a:prstClr val="black"/>
                </a:solidFill>
              </a:rPr>
              <a:t>+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Cambria"/>
              </a:rPr>
              <a:t>→ </a:t>
            </a:r>
            <a:r>
              <a:rPr lang="ru-RU" sz="2400" dirty="0" smtClean="0">
                <a:solidFill>
                  <a:prstClr val="black"/>
                </a:solidFill>
                <a:latin typeface="Cambria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ambria"/>
              </a:rPr>
              <a:t>R</a:t>
            </a:r>
            <a:r>
              <a:rPr lang="ru-RU" sz="2400" b="1" dirty="0">
                <a:solidFill>
                  <a:srgbClr val="FF0000"/>
                </a:solidFill>
              </a:rPr>
              <a:t>-ОН </a:t>
            </a:r>
            <a:r>
              <a:rPr lang="ru-RU" sz="2400" dirty="0">
                <a:solidFill>
                  <a:prstClr val="black"/>
                </a:solidFill>
              </a:rPr>
              <a:t>+ Н</a:t>
            </a:r>
            <a:r>
              <a:rPr lang="ru-RU" sz="2400" baseline="-25000" dirty="0">
                <a:solidFill>
                  <a:prstClr val="black"/>
                </a:solidFill>
              </a:rPr>
              <a:t>2</a:t>
            </a:r>
            <a:r>
              <a:rPr lang="ru-RU" sz="2400" dirty="0">
                <a:solidFill>
                  <a:prstClr val="black"/>
                </a:solidFill>
              </a:rPr>
              <a:t>О</a:t>
            </a:r>
            <a:r>
              <a:rPr lang="en-US" sz="2400" dirty="0">
                <a:solidFill>
                  <a:prstClr val="black"/>
                </a:solidFill>
              </a:rPr>
              <a:t> + NADP</a:t>
            </a:r>
            <a:r>
              <a:rPr lang="en-US" sz="2400" baseline="30000" dirty="0">
                <a:solidFill>
                  <a:prstClr val="black"/>
                </a:solidFill>
              </a:rPr>
              <a:t>+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endParaRPr lang="ru-RU" sz="2400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endParaRPr lang="ru-RU" sz="2400" b="1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r>
              <a:rPr lang="en-US" sz="2400" b="1" dirty="0">
                <a:solidFill>
                  <a:srgbClr val="00B050"/>
                </a:solidFill>
              </a:rPr>
              <a:t>R-H</a:t>
            </a:r>
            <a:r>
              <a:rPr lang="ru-RU" sz="2400" dirty="0">
                <a:solidFill>
                  <a:prstClr val="black"/>
                </a:solidFill>
              </a:rPr>
              <a:t> – субстрат окисления (гидрофобный ксенобиотик)</a:t>
            </a:r>
          </a:p>
          <a:p>
            <a:pPr>
              <a:buClr>
                <a:srgbClr val="D34817"/>
              </a:buClr>
            </a:pPr>
            <a:r>
              <a:rPr lang="en-US" sz="2400" b="1" dirty="0">
                <a:solidFill>
                  <a:srgbClr val="FF0000"/>
                </a:solidFill>
              </a:rPr>
              <a:t>R-OH</a:t>
            </a:r>
            <a:r>
              <a:rPr lang="ru-RU" sz="2400" dirty="0">
                <a:solidFill>
                  <a:prstClr val="black"/>
                </a:solidFill>
              </a:rPr>
              <a:t> – продукт </a:t>
            </a:r>
            <a:r>
              <a:rPr lang="ru-RU" sz="2400" dirty="0" err="1">
                <a:solidFill>
                  <a:prstClr val="black"/>
                </a:solidFill>
              </a:rPr>
              <a:t>микросомального</a:t>
            </a:r>
            <a:r>
              <a:rPr lang="ru-RU" sz="2400" dirty="0">
                <a:solidFill>
                  <a:prstClr val="black"/>
                </a:solidFill>
              </a:rPr>
              <a:t> окисления (гидрофильный за счет образования -ОН, что способствует его выведению из организма с мочой)</a:t>
            </a:r>
          </a:p>
          <a:p>
            <a:pPr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Железо в составе </a:t>
            </a:r>
            <a:r>
              <a:rPr lang="ru-RU" sz="2400" dirty="0" err="1">
                <a:solidFill>
                  <a:prstClr val="black"/>
                </a:solidFill>
              </a:rPr>
              <a:t>гема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 err="1">
                <a:solidFill>
                  <a:prstClr val="black"/>
                </a:solidFill>
              </a:rPr>
              <a:t>цитохрома</a:t>
            </a:r>
            <a:r>
              <a:rPr lang="ru-RU" sz="2400" dirty="0">
                <a:solidFill>
                  <a:prstClr val="black"/>
                </a:solidFill>
              </a:rPr>
              <a:t> Р-450 участвует в передаче электронов с </a:t>
            </a:r>
            <a:r>
              <a:rPr lang="en-US" sz="2400" dirty="0">
                <a:solidFill>
                  <a:prstClr val="black"/>
                </a:solidFill>
              </a:rPr>
              <a:t>NADPH + H+ </a:t>
            </a:r>
            <a:r>
              <a:rPr lang="ru-RU" sz="2400" dirty="0">
                <a:solidFill>
                  <a:prstClr val="black"/>
                </a:solidFill>
              </a:rPr>
              <a:t>на атом кислорода с образованием Н</a:t>
            </a:r>
            <a:r>
              <a:rPr lang="ru-RU" sz="2400" baseline="-25000" dirty="0">
                <a:solidFill>
                  <a:prstClr val="black"/>
                </a:solidFill>
              </a:rPr>
              <a:t>2</a:t>
            </a:r>
            <a:r>
              <a:rPr lang="ru-RU" sz="2400" dirty="0">
                <a:solidFill>
                  <a:prstClr val="black"/>
                </a:solidFill>
              </a:rPr>
              <a:t>О.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9015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9536" y="274638"/>
            <a:ext cx="8496944" cy="706090"/>
          </a:xfrm>
        </p:spPr>
        <p:txBody>
          <a:bodyPr>
            <a:normAutofit fontScale="90000"/>
          </a:bodyPr>
          <a:lstStyle/>
          <a:p>
            <a:r>
              <a:rPr lang="ru-RU" sz="2800" dirty="0">
                <a:solidFill>
                  <a:srgbClr val="696464"/>
                </a:solidFill>
              </a:rPr>
              <a:t>Механизм работы </a:t>
            </a:r>
            <a:r>
              <a:rPr lang="ru-RU" sz="2800" dirty="0" err="1">
                <a:solidFill>
                  <a:srgbClr val="696464"/>
                </a:solidFill>
              </a:rPr>
              <a:t>электронтранспортной</a:t>
            </a:r>
            <a:r>
              <a:rPr lang="ru-RU" sz="2800" dirty="0">
                <a:solidFill>
                  <a:srgbClr val="696464"/>
                </a:solidFill>
              </a:rPr>
              <a:t> цепи МСГ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1123655"/>
            <a:ext cx="9862846" cy="5098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34933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4739" y="318181"/>
            <a:ext cx="9822521" cy="1143000"/>
          </a:xfrm>
        </p:spPr>
        <p:txBody>
          <a:bodyPr>
            <a:normAutofit/>
          </a:bodyPr>
          <a:lstStyle/>
          <a:p>
            <a:r>
              <a:rPr lang="ru-RU" sz="2800" dirty="0"/>
              <a:t>Механизм работы </a:t>
            </a:r>
            <a:r>
              <a:rPr lang="ru-RU" sz="2800" dirty="0" err="1"/>
              <a:t>электронтранспортной</a:t>
            </a:r>
            <a:r>
              <a:rPr lang="ru-RU" sz="2800" dirty="0"/>
              <a:t> цепи </a:t>
            </a:r>
            <a:r>
              <a:rPr lang="ru-RU" sz="2800" dirty="0" smtClean="0"/>
              <a:t>МСГ</a:t>
            </a:r>
            <a:endParaRPr lang="ru-RU" sz="28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(</a:t>
            </a:r>
            <a:r>
              <a:rPr lang="en-US" dirty="0" smtClean="0"/>
              <a:t>1</a:t>
            </a:r>
            <a:r>
              <a:rPr lang="ru-RU" dirty="0" smtClean="0"/>
              <a:t>) Связывание  в </a:t>
            </a:r>
            <a:r>
              <a:rPr lang="ru-RU" dirty="0"/>
              <a:t>активном центре </a:t>
            </a:r>
            <a:r>
              <a:rPr lang="ru-RU" dirty="0" err="1"/>
              <a:t>цитохрома</a:t>
            </a:r>
            <a:r>
              <a:rPr lang="ru-RU" dirty="0"/>
              <a:t> Р</a:t>
            </a:r>
            <a:r>
              <a:rPr lang="ru-RU" baseline="-25000" dirty="0"/>
              <a:t>450</a:t>
            </a:r>
            <a:r>
              <a:rPr lang="ru-RU" dirty="0"/>
              <a:t> вещества RH активирует восстановление железа в </a:t>
            </a:r>
            <a:r>
              <a:rPr lang="ru-RU" dirty="0" err="1" smtClean="0"/>
              <a:t>геме</a:t>
            </a:r>
            <a:r>
              <a:rPr lang="ru-RU" dirty="0" smtClean="0"/>
              <a:t> </a:t>
            </a:r>
            <a:r>
              <a:rPr lang="ru-RU" dirty="0"/>
              <a:t>- присоединяется первый электрон (2). Изменение валентности железа увеличивает сродство комплекса P</a:t>
            </a:r>
            <a:r>
              <a:rPr lang="ru-RU" baseline="-25000" dirty="0"/>
              <a:t>450</a:t>
            </a:r>
            <a:r>
              <a:rPr lang="ru-RU" dirty="0"/>
              <a:t>-Fe</a:t>
            </a:r>
            <a:r>
              <a:rPr lang="ru-RU" baseline="30000" dirty="0"/>
              <a:t>2+</a:t>
            </a:r>
            <a:r>
              <a:rPr lang="ru-RU" dirty="0"/>
              <a:t>·RH к молекуле кислорода (3). Появление в центре связывания </a:t>
            </a:r>
            <a:r>
              <a:rPr lang="ru-RU" dirty="0" err="1"/>
              <a:t>цитохрома</a:t>
            </a:r>
            <a:r>
              <a:rPr lang="ru-RU" dirty="0"/>
              <a:t> Р</a:t>
            </a:r>
            <a:r>
              <a:rPr lang="ru-RU" baseline="-25000" dirty="0"/>
              <a:t>450</a:t>
            </a:r>
            <a:r>
              <a:rPr lang="ru-RU" dirty="0"/>
              <a:t> молекулы О</a:t>
            </a:r>
            <a:r>
              <a:rPr lang="ru-RU" baseline="-25000" dirty="0"/>
              <a:t>2</a:t>
            </a:r>
            <a:r>
              <a:rPr lang="ru-RU" dirty="0"/>
              <a:t> ускоряет присоединение второго электрона и образование комплекса P</a:t>
            </a:r>
            <a:r>
              <a:rPr lang="ru-RU" baseline="-25000" dirty="0"/>
              <a:t>450</a:t>
            </a:r>
            <a:r>
              <a:rPr lang="ru-RU" dirty="0"/>
              <a:t>-Fe</a:t>
            </a:r>
            <a:r>
              <a:rPr lang="ru-RU" baseline="30000" dirty="0"/>
              <a:t>2+</a:t>
            </a:r>
            <a:r>
              <a:rPr lang="ru-RU" dirty="0"/>
              <a:t>O</a:t>
            </a:r>
            <a:r>
              <a:rPr lang="ru-RU" baseline="-25000" dirty="0"/>
              <a:t>2</a:t>
            </a:r>
            <a:r>
              <a:rPr lang="ru-RU" baseline="30000" dirty="0"/>
              <a:t>-</a:t>
            </a:r>
            <a:r>
              <a:rPr lang="ru-RU" dirty="0"/>
              <a:t>-RH (4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На </a:t>
            </a:r>
            <a:r>
              <a:rPr lang="ru-RU" dirty="0"/>
              <a:t>следующем этапе (5) Fe</a:t>
            </a:r>
            <a:r>
              <a:rPr lang="ru-RU" baseline="30000" dirty="0"/>
              <a:t>2+</a:t>
            </a:r>
            <a:r>
              <a:rPr lang="ru-RU" dirty="0"/>
              <a:t> окисляется, второй электрон присоединяется к молекуле кислорода P</a:t>
            </a:r>
            <a:r>
              <a:rPr lang="ru-RU" baseline="-25000" dirty="0"/>
              <a:t>450</a:t>
            </a:r>
            <a:r>
              <a:rPr lang="ru-RU" dirty="0"/>
              <a:t>-Fe</a:t>
            </a:r>
            <a:r>
              <a:rPr lang="ru-RU" baseline="30000" dirty="0"/>
              <a:t>3+</a:t>
            </a:r>
            <a:r>
              <a:rPr lang="ru-RU" dirty="0"/>
              <a:t>O</a:t>
            </a:r>
            <a:r>
              <a:rPr lang="ru-RU" baseline="-25000" dirty="0"/>
              <a:t>2</a:t>
            </a:r>
            <a:r>
              <a:rPr lang="ru-RU" baseline="30000" dirty="0"/>
              <a:t>2-</a:t>
            </a:r>
            <a:r>
              <a:rPr lang="ru-RU" dirty="0"/>
              <a:t>. Восстановленный атом кислорода (О</a:t>
            </a:r>
            <a:r>
              <a:rPr lang="ru-RU" baseline="30000" dirty="0"/>
              <a:t>2-</a:t>
            </a:r>
            <a:r>
              <a:rPr lang="ru-RU" dirty="0"/>
              <a:t>) связывает 2 протона, и образуется 1 молекула воды. Второй атом кислорода идёт на построение ОН-группы (6). Модифицированное вещество R-OH отделяется от фермента (7).</a:t>
            </a:r>
          </a:p>
        </p:txBody>
      </p:sp>
    </p:spTree>
    <p:extLst>
      <p:ext uri="{BB962C8B-B14F-4D97-AF65-F5344CB8AC3E}">
        <p14:creationId xmlns:p14="http://schemas.microsoft.com/office/powerpoint/2010/main" val="37256907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347" y="226511"/>
            <a:ext cx="7772400" cy="607678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chemeClr val="accent1"/>
                </a:solidFill>
              </a:rPr>
              <a:t>Оксидоредуктазы</a:t>
            </a:r>
            <a:r>
              <a:rPr lang="ru-RU" b="1" dirty="0">
                <a:solidFill>
                  <a:schemeClr val="accent1"/>
                </a:solidFill>
              </a:rPr>
              <a:t>: </a:t>
            </a:r>
            <a:r>
              <a:rPr lang="ru-RU" b="1" dirty="0" err="1">
                <a:solidFill>
                  <a:schemeClr val="accent1"/>
                </a:solidFill>
              </a:rPr>
              <a:t>Гидропероксидазы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95794" y="1070802"/>
            <a:ext cx="11861074" cy="5149552"/>
          </a:xfrm>
        </p:spPr>
        <p:txBody>
          <a:bodyPr>
            <a:noAutofit/>
          </a:bodyPr>
          <a:lstStyle/>
          <a:p>
            <a:pPr lvl="0">
              <a:buClr>
                <a:srgbClr val="D34817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Тип реакции: перенос электронов и протонов с окисляемого субстрата на Н</a:t>
            </a:r>
            <a:r>
              <a:rPr lang="ru-RU" sz="1600" baseline="-25000" dirty="0" smtClean="0">
                <a:solidFill>
                  <a:prstClr val="black"/>
                </a:solidFill>
              </a:rPr>
              <a:t>2</a:t>
            </a:r>
            <a:r>
              <a:rPr lang="ru-RU" sz="1600" dirty="0" smtClean="0">
                <a:solidFill>
                  <a:prstClr val="black"/>
                </a:solidFill>
              </a:rPr>
              <a:t>О</a:t>
            </a:r>
            <a:r>
              <a:rPr lang="ru-RU" sz="1600" baseline="-25000" dirty="0" smtClean="0">
                <a:solidFill>
                  <a:prstClr val="black"/>
                </a:solidFill>
              </a:rPr>
              <a:t>2 </a:t>
            </a:r>
            <a:r>
              <a:rPr lang="ru-RU" sz="1600" dirty="0" smtClean="0">
                <a:solidFill>
                  <a:prstClr val="black"/>
                </a:solidFill>
              </a:rPr>
              <a:t>с образованием Н</a:t>
            </a:r>
            <a:r>
              <a:rPr lang="ru-RU" sz="1600" baseline="-25000" dirty="0" smtClean="0">
                <a:solidFill>
                  <a:prstClr val="black"/>
                </a:solidFill>
              </a:rPr>
              <a:t>2</a:t>
            </a:r>
            <a:r>
              <a:rPr lang="ru-RU" sz="1600" dirty="0" smtClean="0">
                <a:solidFill>
                  <a:prstClr val="black"/>
                </a:solidFill>
              </a:rPr>
              <a:t>О</a:t>
            </a:r>
          </a:p>
          <a:p>
            <a:pPr lvl="0">
              <a:buClr>
                <a:srgbClr val="D34817"/>
              </a:buClr>
            </a:pPr>
            <a:r>
              <a:rPr lang="ru-RU" sz="1600" dirty="0" err="1" smtClean="0">
                <a:solidFill>
                  <a:prstClr val="black"/>
                </a:solidFill>
              </a:rPr>
              <a:t>Кофакторы</a:t>
            </a:r>
            <a:r>
              <a:rPr lang="ru-RU" sz="1600" dirty="0" smtClean="0">
                <a:solidFill>
                  <a:prstClr val="black"/>
                </a:solidFill>
              </a:rPr>
              <a:t>: железо, селен</a:t>
            </a:r>
          </a:p>
          <a:p>
            <a:pPr lvl="0">
              <a:buClr>
                <a:srgbClr val="D34817"/>
              </a:buClr>
            </a:pPr>
            <a:r>
              <a:rPr lang="ru-RU" sz="1600" dirty="0" smtClean="0">
                <a:solidFill>
                  <a:prstClr val="black"/>
                </a:solidFill>
              </a:rPr>
              <a:t>Название: </a:t>
            </a:r>
            <a:r>
              <a:rPr lang="ru-RU" sz="1600" b="1" dirty="0" smtClean="0">
                <a:solidFill>
                  <a:srgbClr val="0070C0"/>
                </a:solidFill>
              </a:rPr>
              <a:t>субстрат + </a:t>
            </a:r>
            <a:r>
              <a:rPr lang="ru-RU" sz="1600" b="1" dirty="0" err="1" smtClean="0">
                <a:solidFill>
                  <a:srgbClr val="0070C0"/>
                </a:solidFill>
              </a:rPr>
              <a:t>пероксидаза</a:t>
            </a:r>
            <a:endParaRPr lang="ru-RU" sz="1600" b="1" dirty="0" smtClean="0">
              <a:solidFill>
                <a:srgbClr val="0070C0"/>
              </a:solidFill>
            </a:endParaRPr>
          </a:p>
          <a:p>
            <a:pPr algn="just">
              <a:buClr>
                <a:srgbClr val="D34817"/>
              </a:buClr>
            </a:pPr>
            <a:r>
              <a:rPr lang="ru-RU" sz="1600" b="1" dirty="0">
                <a:solidFill>
                  <a:schemeClr val="accent1"/>
                </a:solidFill>
              </a:rPr>
              <a:t>Пример: </a:t>
            </a:r>
            <a:r>
              <a:rPr lang="ru-RU" sz="1600" b="1" dirty="0" err="1">
                <a:solidFill>
                  <a:schemeClr val="accent1"/>
                </a:solidFill>
              </a:rPr>
              <a:t>глутатиопероксидаза</a:t>
            </a:r>
            <a:r>
              <a:rPr lang="ru-RU" sz="1600" b="1" dirty="0">
                <a:solidFill>
                  <a:schemeClr val="accent1"/>
                </a:solidFill>
              </a:rPr>
              <a:t> (ГПО)</a:t>
            </a:r>
          </a:p>
          <a:p>
            <a:pPr lvl="0" algn="just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</a:rPr>
              <a:t>Реакция необходима для восстановления (обезвреживания) сильного окислителя (Н</a:t>
            </a:r>
            <a:r>
              <a:rPr lang="ru-RU" sz="1600" baseline="-25000" dirty="0">
                <a:solidFill>
                  <a:prstClr val="black"/>
                </a:solidFill>
              </a:rPr>
              <a:t>2</a:t>
            </a:r>
            <a:r>
              <a:rPr lang="ru-RU" sz="1600" dirty="0">
                <a:solidFill>
                  <a:prstClr val="black"/>
                </a:solidFill>
              </a:rPr>
              <a:t>О</a:t>
            </a:r>
            <a:r>
              <a:rPr lang="ru-RU" sz="1600" baseline="-25000" dirty="0">
                <a:solidFill>
                  <a:prstClr val="black"/>
                </a:solidFill>
              </a:rPr>
              <a:t>2</a:t>
            </a:r>
            <a:r>
              <a:rPr lang="ru-RU" sz="1600" dirty="0">
                <a:solidFill>
                  <a:prstClr val="black"/>
                </a:solidFill>
              </a:rPr>
              <a:t>), способного запускать процессы ПОЛ, окислительной модификации белков и нуклеиновых кислот в клетке </a:t>
            </a:r>
          </a:p>
          <a:p>
            <a:pPr lvl="0" algn="just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1600" dirty="0">
                <a:solidFill>
                  <a:prstClr val="black"/>
                </a:solidFill>
              </a:rPr>
              <a:t>Кофермент-донор водорода: </a:t>
            </a:r>
            <a:r>
              <a:rPr lang="ru-RU" sz="1600" dirty="0" err="1"/>
              <a:t>глутатион</a:t>
            </a:r>
            <a:r>
              <a:rPr lang="ru-RU" sz="1600" dirty="0"/>
              <a:t> </a:t>
            </a:r>
            <a:r>
              <a:rPr lang="en-US" sz="1600" dirty="0">
                <a:solidFill>
                  <a:prstClr val="black"/>
                </a:solidFill>
              </a:rPr>
              <a:t>GSH</a:t>
            </a:r>
            <a:r>
              <a:rPr lang="ru-RU" sz="1600" dirty="0">
                <a:solidFill>
                  <a:prstClr val="black"/>
                </a:solidFill>
              </a:rPr>
              <a:t> </a:t>
            </a:r>
            <a:r>
              <a:rPr lang="ru-RU" sz="1600" dirty="0"/>
              <a:t>(</a:t>
            </a:r>
            <a:r>
              <a:rPr lang="ru-RU" sz="1600" dirty="0" err="1"/>
              <a:t>трипептид</a:t>
            </a:r>
            <a:r>
              <a:rPr lang="ru-RU" sz="1600" dirty="0"/>
              <a:t>:</a:t>
            </a:r>
            <a:r>
              <a:rPr lang="el-GR" sz="1600" dirty="0">
                <a:solidFill>
                  <a:prstClr val="black"/>
                </a:solidFill>
              </a:rPr>
              <a:t> γ</a:t>
            </a:r>
            <a:r>
              <a:rPr lang="ru-RU" sz="1600" dirty="0">
                <a:solidFill>
                  <a:prstClr val="black"/>
                </a:solidFill>
              </a:rPr>
              <a:t>-</a:t>
            </a:r>
            <a:r>
              <a:rPr lang="ru-RU" sz="1600" dirty="0" err="1">
                <a:solidFill>
                  <a:prstClr val="black"/>
                </a:solidFill>
              </a:rPr>
              <a:t>глутамил</a:t>
            </a:r>
            <a:r>
              <a:rPr lang="ru-RU" sz="1600" dirty="0">
                <a:solidFill>
                  <a:prstClr val="black"/>
                </a:solidFill>
              </a:rPr>
              <a:t>-</a:t>
            </a:r>
            <a:r>
              <a:rPr lang="ru-RU" sz="1600" dirty="0" err="1">
                <a:solidFill>
                  <a:prstClr val="black"/>
                </a:solidFill>
              </a:rPr>
              <a:t>цистеинил</a:t>
            </a:r>
            <a:r>
              <a:rPr lang="ru-RU" sz="1600" dirty="0">
                <a:solidFill>
                  <a:prstClr val="black"/>
                </a:solidFill>
              </a:rPr>
              <a:t>-глицин</a:t>
            </a:r>
            <a:r>
              <a:rPr lang="ru-RU" sz="1600" dirty="0"/>
              <a:t>)</a:t>
            </a:r>
          </a:p>
          <a:p>
            <a:pPr lvl="0" algn="just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1600" dirty="0" err="1"/>
              <a:t>Кофактор</a:t>
            </a:r>
            <a:r>
              <a:rPr lang="ru-RU" sz="1600" dirty="0"/>
              <a:t>: </a:t>
            </a:r>
            <a:r>
              <a:rPr lang="ru-RU" sz="1600" dirty="0" smtClean="0"/>
              <a:t>селен                                   </a:t>
            </a:r>
            <a:r>
              <a:rPr lang="ru-RU" sz="1600" b="1" dirty="0" smtClean="0">
                <a:solidFill>
                  <a:prstClr val="black"/>
                </a:solidFill>
              </a:rPr>
              <a:t>Н</a:t>
            </a:r>
            <a:r>
              <a:rPr lang="ru-RU" sz="1600" b="1" baseline="-25000" dirty="0" smtClean="0">
                <a:solidFill>
                  <a:prstClr val="black"/>
                </a:solidFill>
              </a:rPr>
              <a:t>2</a:t>
            </a:r>
            <a:r>
              <a:rPr lang="ru-RU" sz="1600" b="1" dirty="0" smtClean="0">
                <a:solidFill>
                  <a:prstClr val="black"/>
                </a:solidFill>
              </a:rPr>
              <a:t>О</a:t>
            </a:r>
            <a:r>
              <a:rPr lang="ru-RU" sz="1600" b="1" baseline="-25000" dirty="0" smtClean="0">
                <a:solidFill>
                  <a:prstClr val="black"/>
                </a:solidFill>
              </a:rPr>
              <a:t>2 </a:t>
            </a:r>
            <a:r>
              <a:rPr lang="ru-RU" sz="1600" b="1" dirty="0">
                <a:solidFill>
                  <a:prstClr val="black"/>
                </a:solidFill>
              </a:rPr>
              <a:t>+ </a:t>
            </a:r>
            <a:r>
              <a:rPr lang="ru-RU" sz="1600" b="1" dirty="0"/>
              <a:t>2</a:t>
            </a:r>
            <a:r>
              <a:rPr lang="en-US" sz="1600" b="1" dirty="0"/>
              <a:t>GSH</a:t>
            </a:r>
            <a:r>
              <a:rPr lang="ru-RU" sz="1600" b="1" baseline="-25000" dirty="0"/>
              <a:t> </a:t>
            </a:r>
            <a:r>
              <a:rPr lang="ru-RU" sz="1600" b="1" dirty="0"/>
              <a:t>→ </a:t>
            </a:r>
            <a:r>
              <a:rPr lang="ru-RU" sz="1600" b="1" dirty="0">
                <a:solidFill>
                  <a:prstClr val="black"/>
                </a:solidFill>
              </a:rPr>
              <a:t>2Н</a:t>
            </a:r>
            <a:r>
              <a:rPr lang="ru-RU" sz="1600" b="1" baseline="-25000" dirty="0">
                <a:solidFill>
                  <a:prstClr val="black"/>
                </a:solidFill>
              </a:rPr>
              <a:t>2</a:t>
            </a:r>
            <a:r>
              <a:rPr lang="ru-RU" sz="1600" b="1" dirty="0">
                <a:solidFill>
                  <a:prstClr val="black"/>
                </a:solidFill>
              </a:rPr>
              <a:t>О + </a:t>
            </a:r>
            <a:r>
              <a:rPr lang="en-US" sz="1600" b="1" dirty="0"/>
              <a:t>GSSG</a:t>
            </a:r>
            <a:r>
              <a:rPr lang="ru-RU" sz="1600" b="1" dirty="0"/>
              <a:t> </a:t>
            </a:r>
          </a:p>
          <a:p>
            <a:r>
              <a:rPr lang="en-US" sz="1600" dirty="0">
                <a:solidFill>
                  <a:prstClr val="black"/>
                </a:solidFill>
              </a:rPr>
              <a:t>GSH</a:t>
            </a:r>
            <a:r>
              <a:rPr lang="ru-RU" sz="1600" dirty="0">
                <a:solidFill>
                  <a:prstClr val="black"/>
                </a:solidFill>
              </a:rPr>
              <a:t> – восстановленный </a:t>
            </a:r>
            <a:r>
              <a:rPr lang="ru-RU" sz="1600" dirty="0" err="1">
                <a:solidFill>
                  <a:prstClr val="black"/>
                </a:solidFill>
              </a:rPr>
              <a:t>глутатион</a:t>
            </a:r>
            <a:r>
              <a:rPr lang="ru-RU" sz="1600" dirty="0">
                <a:solidFill>
                  <a:prstClr val="black"/>
                </a:solidFill>
              </a:rPr>
              <a:t> (</a:t>
            </a:r>
            <a:r>
              <a:rPr lang="en-US" sz="1600" dirty="0">
                <a:solidFill>
                  <a:prstClr val="black"/>
                </a:solidFill>
              </a:rPr>
              <a:t>SH</a:t>
            </a:r>
            <a:r>
              <a:rPr lang="ru-RU" sz="1600" dirty="0">
                <a:solidFill>
                  <a:prstClr val="black"/>
                </a:solidFill>
              </a:rPr>
              <a:t> - группы цистеина)</a:t>
            </a:r>
          </a:p>
          <a:p>
            <a:r>
              <a:rPr lang="en-US" sz="1600" dirty="0">
                <a:solidFill>
                  <a:prstClr val="black"/>
                </a:solidFill>
              </a:rPr>
              <a:t>GSSG</a:t>
            </a:r>
            <a:r>
              <a:rPr lang="ru-RU" sz="1600" dirty="0">
                <a:solidFill>
                  <a:prstClr val="black"/>
                </a:solidFill>
              </a:rPr>
              <a:t> – окисленный </a:t>
            </a:r>
            <a:r>
              <a:rPr lang="ru-RU" sz="1600" dirty="0" err="1">
                <a:solidFill>
                  <a:prstClr val="black"/>
                </a:solidFill>
              </a:rPr>
              <a:t>глутатион</a:t>
            </a:r>
            <a:endParaRPr lang="ru-RU" sz="1600" dirty="0">
              <a:solidFill>
                <a:prstClr val="black"/>
              </a:solidFill>
            </a:endParaRPr>
          </a:p>
          <a:p>
            <a:r>
              <a:rPr lang="ru-RU" sz="1600" dirty="0">
                <a:solidFill>
                  <a:prstClr val="black"/>
                </a:solidFill>
              </a:rPr>
              <a:t>Восстановление </a:t>
            </a:r>
            <a:r>
              <a:rPr lang="ru-RU" sz="1600" dirty="0" err="1">
                <a:solidFill>
                  <a:prstClr val="black"/>
                </a:solidFill>
              </a:rPr>
              <a:t>глутатиона</a:t>
            </a:r>
            <a:r>
              <a:rPr lang="ru-RU" sz="1600" dirty="0">
                <a:solidFill>
                  <a:prstClr val="black"/>
                </a:solidFill>
              </a:rPr>
              <a:t> после реакции обеспечивает </a:t>
            </a:r>
            <a:r>
              <a:rPr lang="ru-RU" sz="1600" b="1" dirty="0" err="1">
                <a:solidFill>
                  <a:schemeClr val="accent1"/>
                </a:solidFill>
              </a:rPr>
              <a:t>глутатион</a:t>
            </a:r>
            <a:r>
              <a:rPr lang="ru-RU" sz="1600" b="1" dirty="0">
                <a:solidFill>
                  <a:schemeClr val="accent1"/>
                </a:solidFill>
              </a:rPr>
              <a:t> </a:t>
            </a:r>
            <a:r>
              <a:rPr lang="ru-RU" sz="1600" b="1" dirty="0" err="1">
                <a:solidFill>
                  <a:schemeClr val="accent1"/>
                </a:solidFill>
              </a:rPr>
              <a:t>редуктаза</a:t>
            </a:r>
            <a:r>
              <a:rPr lang="ru-RU" sz="1600" b="1" dirty="0">
                <a:solidFill>
                  <a:schemeClr val="accent1"/>
                </a:solidFill>
              </a:rPr>
              <a:t> </a:t>
            </a:r>
            <a:r>
              <a:rPr lang="ru-RU" sz="1600" dirty="0">
                <a:solidFill>
                  <a:prstClr val="black"/>
                </a:solidFill>
              </a:rPr>
              <a:t>(донор водорода – </a:t>
            </a:r>
            <a:r>
              <a:rPr lang="en-US" sz="1600" dirty="0">
                <a:solidFill>
                  <a:prstClr val="black"/>
                </a:solidFill>
              </a:rPr>
              <a:t>NADPH</a:t>
            </a:r>
            <a:r>
              <a:rPr lang="ru-RU" sz="1600" dirty="0">
                <a:solidFill>
                  <a:prstClr val="black"/>
                </a:solidFill>
              </a:rPr>
              <a:t>+Н</a:t>
            </a:r>
            <a:r>
              <a:rPr lang="ru-RU" sz="1600" baseline="30000" dirty="0">
                <a:solidFill>
                  <a:prstClr val="black"/>
                </a:solidFill>
              </a:rPr>
              <a:t>+</a:t>
            </a:r>
            <a:r>
              <a:rPr lang="en-US" sz="1600" dirty="0">
                <a:solidFill>
                  <a:prstClr val="black"/>
                </a:solidFill>
              </a:rPr>
              <a:t>)</a:t>
            </a: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5969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резентация на тему: Антирадикальный механизм действия витамина 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50"/>
          <a:stretch/>
        </p:blipFill>
        <p:spPr bwMode="auto">
          <a:xfrm>
            <a:off x="402318" y="393036"/>
            <a:ext cx="4126139" cy="4106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339771" y="393036"/>
            <a:ext cx="740228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Система </a:t>
            </a:r>
            <a:r>
              <a:rPr lang="ru-RU" sz="2000" dirty="0" err="1"/>
              <a:t>глутатиона</a:t>
            </a:r>
            <a:r>
              <a:rPr lang="ru-RU" sz="2000" dirty="0"/>
              <a:t> (</a:t>
            </a:r>
            <a:r>
              <a:rPr lang="ru-RU" sz="2000" dirty="0" err="1"/>
              <a:t>глутатионредуктаза</a:t>
            </a:r>
            <a:r>
              <a:rPr lang="ru-RU" sz="2000" dirty="0"/>
              <a:t> и сопряженные </a:t>
            </a:r>
            <a:r>
              <a:rPr lang="ru-RU" sz="2000" dirty="0" err="1"/>
              <a:t>дегидрогеназы</a:t>
            </a:r>
            <a:r>
              <a:rPr lang="ru-RU" sz="2000" dirty="0"/>
              <a:t>) — это ключевой клеточный антиоксидантный механизм. </a:t>
            </a:r>
            <a:r>
              <a:rPr lang="ru-RU" sz="2000" dirty="0" err="1">
                <a:hlinkClick r:id="rId3"/>
              </a:rPr>
              <a:t>Глутатионредуктаза</a:t>
            </a:r>
            <a:r>
              <a:rPr lang="ru-RU" sz="2000" dirty="0">
                <a:solidFill>
                  <a:srgbClr val="0A0A0A"/>
                </a:solidFill>
              </a:rPr>
              <a:t> (ГР) использует НАДФН (получаемый, например, от глюкозо-6-фосфат-дегидрогеназы) для восстановления окисленного </a:t>
            </a:r>
            <a:r>
              <a:rPr lang="ru-RU" sz="2000" dirty="0" err="1">
                <a:solidFill>
                  <a:srgbClr val="0A0A0A"/>
                </a:solidFill>
              </a:rPr>
              <a:t>глутатиона</a:t>
            </a:r>
            <a:r>
              <a:rPr lang="ru-RU" sz="2000" dirty="0">
                <a:solidFill>
                  <a:srgbClr val="0A0A0A"/>
                </a:solidFill>
              </a:rPr>
              <a:t> (GSSG) обратно в восстановленную форму (GSH), защищая клетки от окислительного стресса. </a:t>
            </a:r>
            <a:endParaRPr lang="ru-RU" sz="2000" dirty="0"/>
          </a:p>
        </p:txBody>
      </p:sp>
      <p:pic>
        <p:nvPicPr>
          <p:cNvPr id="2052" name="Picture 4" descr="поис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799" y="2633679"/>
            <a:ext cx="6328228" cy="3732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6860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586234"/>
          </a:xfrm>
        </p:spPr>
        <p:txBody>
          <a:bodyPr/>
          <a:lstStyle/>
          <a:p>
            <a:r>
              <a:rPr lang="ru-RU" b="1" dirty="0" err="1">
                <a:solidFill>
                  <a:srgbClr val="0070C0"/>
                </a:solidFill>
              </a:rPr>
              <a:t>Оксидоредуктазы</a:t>
            </a:r>
            <a:r>
              <a:rPr lang="ru-RU" b="1" dirty="0">
                <a:solidFill>
                  <a:srgbClr val="0070C0"/>
                </a:solidFill>
              </a:rPr>
              <a:t>: </a:t>
            </a:r>
            <a:r>
              <a:rPr lang="ru-RU" b="1" dirty="0" err="1">
                <a:solidFill>
                  <a:srgbClr val="0070C0"/>
                </a:solidFill>
              </a:rPr>
              <a:t>Гидропероксидазы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696000" y="1183303"/>
            <a:ext cx="10800000" cy="4292407"/>
          </a:xfrm>
        </p:spPr>
        <p:txBody>
          <a:bodyPr>
            <a:normAutofit/>
          </a:bodyPr>
          <a:lstStyle/>
          <a:p>
            <a:pPr lvl="0">
              <a:buClr>
                <a:srgbClr val="D34817"/>
              </a:buClr>
            </a:pPr>
            <a:r>
              <a:rPr lang="ru-RU" sz="2800" b="1" dirty="0">
                <a:solidFill>
                  <a:schemeClr val="accent1"/>
                </a:solidFill>
              </a:rPr>
              <a:t>Пример: каталаза </a:t>
            </a:r>
            <a:endParaRPr lang="ru-RU" sz="2000" dirty="0"/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2800" dirty="0">
                <a:solidFill>
                  <a:prstClr val="black"/>
                </a:solidFill>
              </a:rPr>
              <a:t>«Чемпион» в мире катализа (один из самых «быстрых» ферментов)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r>
              <a:rPr lang="ru-RU" sz="2800" dirty="0" err="1">
                <a:solidFill>
                  <a:prstClr val="black"/>
                </a:solidFill>
              </a:rPr>
              <a:t>Кофактор</a:t>
            </a:r>
            <a:r>
              <a:rPr lang="ru-RU" sz="2800" dirty="0">
                <a:solidFill>
                  <a:prstClr val="black"/>
                </a:solidFill>
              </a:rPr>
              <a:t>: </a:t>
            </a:r>
            <a:r>
              <a:rPr lang="ru-RU" sz="2800" dirty="0" err="1">
                <a:solidFill>
                  <a:prstClr val="black"/>
                </a:solidFill>
              </a:rPr>
              <a:t>гем</a:t>
            </a:r>
            <a:r>
              <a:rPr lang="ru-RU" sz="2800" dirty="0">
                <a:solidFill>
                  <a:prstClr val="black"/>
                </a:solidFill>
              </a:rPr>
              <a:t> (</a:t>
            </a:r>
            <a:r>
              <a:rPr lang="en-US" sz="2800" dirty="0">
                <a:solidFill>
                  <a:prstClr val="black"/>
                </a:solidFill>
              </a:rPr>
              <a:t>Fe </a:t>
            </a:r>
            <a:r>
              <a:rPr lang="en-US" sz="2800" baseline="30000" dirty="0">
                <a:solidFill>
                  <a:prstClr val="black"/>
                </a:solidFill>
              </a:rPr>
              <a:t>3+</a:t>
            </a:r>
            <a:r>
              <a:rPr lang="ru-RU" sz="2800" dirty="0">
                <a:solidFill>
                  <a:prstClr val="black"/>
                </a:solidFill>
              </a:rPr>
              <a:t>) </a:t>
            </a:r>
          </a:p>
          <a:p>
            <a:pPr algn="ctr">
              <a:buClr>
                <a:srgbClr val="D34817"/>
              </a:buClr>
            </a:pPr>
            <a:r>
              <a:rPr lang="ru-RU" sz="2800" b="1" dirty="0" smtClean="0">
                <a:solidFill>
                  <a:prstClr val="black"/>
                </a:solidFill>
              </a:rPr>
              <a:t>2Н</a:t>
            </a:r>
            <a:r>
              <a:rPr lang="ru-RU" sz="2800" b="1" baseline="-25000" dirty="0" smtClean="0">
                <a:solidFill>
                  <a:prstClr val="black"/>
                </a:solidFill>
              </a:rPr>
              <a:t>2</a:t>
            </a:r>
            <a:r>
              <a:rPr lang="ru-RU" sz="2800" b="1" dirty="0" smtClean="0">
                <a:solidFill>
                  <a:prstClr val="black"/>
                </a:solidFill>
              </a:rPr>
              <a:t>О</a:t>
            </a:r>
            <a:r>
              <a:rPr lang="ru-RU" sz="2800" b="1" baseline="-25000" dirty="0" smtClean="0">
                <a:solidFill>
                  <a:prstClr val="black"/>
                </a:solidFill>
              </a:rPr>
              <a:t>2</a:t>
            </a:r>
            <a:r>
              <a:rPr lang="ru-RU" sz="2800" b="1" dirty="0" smtClean="0">
                <a:solidFill>
                  <a:prstClr val="black"/>
                </a:solidFill>
              </a:rPr>
              <a:t> </a:t>
            </a:r>
            <a:r>
              <a:rPr lang="ru-RU" sz="2800" b="1" dirty="0">
                <a:solidFill>
                  <a:prstClr val="black"/>
                </a:solidFill>
              </a:rPr>
              <a:t>→ 2Н</a:t>
            </a:r>
            <a:r>
              <a:rPr lang="ru-RU" sz="2800" b="1" baseline="-25000" dirty="0">
                <a:solidFill>
                  <a:prstClr val="black"/>
                </a:solidFill>
              </a:rPr>
              <a:t>2</a:t>
            </a:r>
            <a:r>
              <a:rPr lang="ru-RU" sz="2800" b="1" dirty="0">
                <a:solidFill>
                  <a:prstClr val="black"/>
                </a:solidFill>
              </a:rPr>
              <a:t>О + О</a:t>
            </a:r>
            <a:r>
              <a:rPr lang="ru-RU" sz="2800" b="1" baseline="-25000" dirty="0">
                <a:solidFill>
                  <a:prstClr val="black"/>
                </a:solidFill>
              </a:rPr>
              <a:t>2</a:t>
            </a:r>
            <a:r>
              <a:rPr lang="ru-RU" sz="2800" b="1" dirty="0">
                <a:solidFill>
                  <a:prstClr val="black"/>
                </a:solidFill>
              </a:rPr>
              <a:t> </a:t>
            </a:r>
            <a:endParaRPr lang="en-US" sz="2800" b="1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4098" name="Picture 2" descr="Каталаза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3854" y="2810906"/>
            <a:ext cx="2774217" cy="280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3709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Оксидоредуктазы</a:t>
            </a:r>
            <a:r>
              <a:rPr lang="ru-RU" b="1" dirty="0" smtClean="0"/>
              <a:t> - антиоксиданты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96000" y="1450732"/>
            <a:ext cx="10800000" cy="4625870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dirty="0"/>
              <a:t>Антиоксиданты</a:t>
            </a:r>
            <a:r>
              <a:rPr lang="ru-RU" sz="2400" dirty="0"/>
              <a:t> – ингибиторы процессов свободно-радикального окисления </a:t>
            </a:r>
            <a:r>
              <a:rPr lang="ru-RU" sz="2400" dirty="0" err="1"/>
              <a:t>биомолекул</a:t>
            </a:r>
            <a:r>
              <a:rPr lang="ru-RU" sz="2400" dirty="0"/>
              <a:t> (перекисного окисления липидов, окислительной модификации белков и нуклеиновых кислот) под действием активных метаболитов кислорода</a:t>
            </a:r>
          </a:p>
          <a:p>
            <a:r>
              <a:rPr lang="ru-RU" sz="2400" dirty="0"/>
              <a:t>Активные метаболиты кислорода – окислители (НО</a:t>
            </a:r>
            <a:r>
              <a:rPr lang="ru-RU" sz="2400" dirty="0">
                <a:latin typeface="Cambria"/>
              </a:rPr>
              <a:t>•, </a:t>
            </a:r>
            <a:r>
              <a:rPr lang="ru-RU" sz="2400" dirty="0">
                <a:solidFill>
                  <a:prstClr val="black"/>
                </a:solidFill>
              </a:rPr>
              <a:t>Н</a:t>
            </a:r>
            <a:r>
              <a:rPr lang="ru-RU" sz="2400" baseline="-25000" dirty="0">
                <a:solidFill>
                  <a:prstClr val="black"/>
                </a:solidFill>
              </a:rPr>
              <a:t>2</a:t>
            </a:r>
            <a:r>
              <a:rPr lang="ru-RU" sz="2400" dirty="0">
                <a:solidFill>
                  <a:prstClr val="black"/>
                </a:solidFill>
              </a:rPr>
              <a:t>О</a:t>
            </a:r>
            <a:r>
              <a:rPr lang="ru-RU" sz="2400" baseline="-25000" dirty="0">
                <a:solidFill>
                  <a:prstClr val="black"/>
                </a:solidFill>
              </a:rPr>
              <a:t>2</a:t>
            </a:r>
            <a:r>
              <a:rPr lang="ru-RU" sz="2400" dirty="0">
                <a:solidFill>
                  <a:prstClr val="black"/>
                </a:solidFill>
              </a:rPr>
              <a:t> , </a:t>
            </a:r>
            <a:r>
              <a:rPr lang="ru-RU" sz="2800" dirty="0">
                <a:solidFill>
                  <a:prstClr val="black"/>
                </a:solidFill>
              </a:rPr>
              <a:t>О</a:t>
            </a:r>
            <a:r>
              <a:rPr lang="ru-RU" sz="2800" baseline="-25000" dirty="0">
                <a:solidFill>
                  <a:prstClr val="black"/>
                </a:solidFill>
              </a:rPr>
              <a:t>2</a:t>
            </a:r>
            <a:r>
              <a:rPr lang="ru-RU" sz="2800" baseline="30000" dirty="0">
                <a:solidFill>
                  <a:prstClr val="black"/>
                </a:solidFill>
              </a:rPr>
              <a:t>·- </a:t>
            </a:r>
            <a:r>
              <a:rPr lang="ru-RU" sz="2400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  <a:latin typeface="Cambria"/>
              </a:rPr>
              <a:t>)</a:t>
            </a:r>
            <a:endParaRPr lang="ru-RU" sz="2400" dirty="0"/>
          </a:p>
          <a:p>
            <a:r>
              <a:rPr lang="ru-RU" sz="2400" b="1" dirty="0">
                <a:solidFill>
                  <a:schemeClr val="accent2"/>
                </a:solidFill>
              </a:rPr>
              <a:t>Ферменты-антиоксиданты: каталаза, ГПО, СОД</a:t>
            </a:r>
          </a:p>
          <a:p>
            <a:pPr algn="ctr"/>
            <a:r>
              <a:rPr lang="ru-RU" sz="2400" b="1" dirty="0">
                <a:solidFill>
                  <a:schemeClr val="accent2"/>
                </a:solidFill>
              </a:rPr>
              <a:t> </a:t>
            </a:r>
            <a:r>
              <a:rPr lang="ru-RU" sz="2400" b="1" dirty="0" err="1">
                <a:solidFill>
                  <a:schemeClr val="accent2"/>
                </a:solidFill>
              </a:rPr>
              <a:t>Супероксиддисмутаза</a:t>
            </a:r>
            <a:r>
              <a:rPr lang="ru-RU" sz="2400" b="1" dirty="0">
                <a:solidFill>
                  <a:schemeClr val="accent2"/>
                </a:solidFill>
              </a:rPr>
              <a:t> (СОД)</a:t>
            </a:r>
          </a:p>
          <a:p>
            <a:pPr algn="ctr" fontAlgn="base">
              <a:spcBef>
                <a:spcPts val="600"/>
              </a:spcBef>
              <a:spcAft>
                <a:spcPct val="0"/>
              </a:spcAft>
              <a:buClr>
                <a:srgbClr val="FE8637"/>
              </a:buClr>
              <a:buSzPct val="70000"/>
              <a:defRPr/>
            </a:pPr>
            <a:r>
              <a:rPr lang="ru-RU" sz="2800" b="1" dirty="0">
                <a:solidFill>
                  <a:prstClr val="black"/>
                </a:solidFill>
                <a:latin typeface="Century Schoolbook"/>
              </a:rPr>
              <a:t>О</a:t>
            </a:r>
            <a:r>
              <a:rPr lang="ru-RU" sz="2800" b="1" baseline="-25000" dirty="0">
                <a:solidFill>
                  <a:prstClr val="black"/>
                </a:solidFill>
                <a:latin typeface="Century Schoolbook"/>
              </a:rPr>
              <a:t>2</a:t>
            </a:r>
            <a:r>
              <a:rPr lang="ru-RU" sz="2800" b="1" baseline="30000" dirty="0">
                <a:solidFill>
                  <a:prstClr val="black"/>
                </a:solidFill>
                <a:latin typeface="Century Schoolbook"/>
              </a:rPr>
              <a:t>·- </a:t>
            </a:r>
            <a:r>
              <a:rPr lang="ru-RU" sz="2800" b="1" dirty="0">
                <a:solidFill>
                  <a:prstClr val="black"/>
                </a:solidFill>
                <a:latin typeface="Century Schoolbook"/>
              </a:rPr>
              <a:t>+ О</a:t>
            </a:r>
            <a:r>
              <a:rPr lang="ru-RU" sz="2800" b="1" baseline="-25000" dirty="0">
                <a:solidFill>
                  <a:prstClr val="black"/>
                </a:solidFill>
                <a:latin typeface="Century Schoolbook"/>
              </a:rPr>
              <a:t>2</a:t>
            </a:r>
            <a:r>
              <a:rPr lang="ru-RU" sz="2800" b="1" baseline="30000" dirty="0">
                <a:solidFill>
                  <a:prstClr val="black"/>
                </a:solidFill>
                <a:latin typeface="Century Schoolbook"/>
              </a:rPr>
              <a:t>·-  </a:t>
            </a:r>
            <a:r>
              <a:rPr lang="ru-RU" sz="2800" b="1" dirty="0">
                <a:solidFill>
                  <a:prstClr val="black"/>
                </a:solidFill>
                <a:latin typeface="Century Schoolbook"/>
              </a:rPr>
              <a:t>+ 2Н</a:t>
            </a:r>
            <a:r>
              <a:rPr lang="ru-RU" sz="2800" b="1" baseline="30000" dirty="0">
                <a:solidFill>
                  <a:prstClr val="black"/>
                </a:solidFill>
                <a:latin typeface="Century Schoolbook"/>
              </a:rPr>
              <a:t>+</a:t>
            </a:r>
            <a:r>
              <a:rPr lang="ru-RU" sz="2800" b="1" dirty="0">
                <a:solidFill>
                  <a:prstClr val="black"/>
                </a:solidFill>
                <a:latin typeface="Century Schoolbook"/>
              </a:rPr>
              <a:t> → Н</a:t>
            </a:r>
            <a:r>
              <a:rPr lang="ru-RU" sz="2800" b="1" baseline="-25000" dirty="0">
                <a:solidFill>
                  <a:prstClr val="black"/>
                </a:solidFill>
                <a:latin typeface="Century Schoolbook"/>
              </a:rPr>
              <a:t>2</a:t>
            </a:r>
            <a:r>
              <a:rPr lang="ru-RU" sz="2800" b="1" dirty="0">
                <a:solidFill>
                  <a:prstClr val="black"/>
                </a:solidFill>
                <a:latin typeface="Century Schoolbook"/>
              </a:rPr>
              <a:t>О</a:t>
            </a:r>
            <a:r>
              <a:rPr lang="ru-RU" sz="2800" b="1" baseline="-25000" dirty="0">
                <a:solidFill>
                  <a:prstClr val="black"/>
                </a:solidFill>
                <a:latin typeface="Century Schoolbook"/>
              </a:rPr>
              <a:t>2 </a:t>
            </a:r>
            <a:r>
              <a:rPr lang="ru-RU" sz="2800" b="1" dirty="0">
                <a:solidFill>
                  <a:prstClr val="black"/>
                </a:solidFill>
                <a:latin typeface="Century Schoolbook"/>
              </a:rPr>
              <a:t>+ О</a:t>
            </a:r>
            <a:r>
              <a:rPr lang="ru-RU" sz="2800" b="1" baseline="-25000" dirty="0">
                <a:solidFill>
                  <a:prstClr val="black"/>
                </a:solidFill>
                <a:latin typeface="Century Schoolbook"/>
              </a:rPr>
              <a:t>2</a:t>
            </a:r>
            <a:endParaRPr lang="ru-RU" sz="2800" b="1" dirty="0">
              <a:solidFill>
                <a:prstClr val="black"/>
              </a:solidFill>
              <a:latin typeface="Century Schoolbook"/>
            </a:endParaRPr>
          </a:p>
          <a:p>
            <a:pPr>
              <a:buFont typeface="Wingdings" pitchFamily="2" charset="2"/>
              <a:buChar char="§"/>
            </a:pPr>
            <a:r>
              <a:rPr lang="ru-RU" sz="2000" dirty="0"/>
              <a:t>Реакция </a:t>
            </a:r>
            <a:r>
              <a:rPr lang="ru-RU" sz="2000" dirty="0" err="1"/>
              <a:t>дисмутации</a:t>
            </a:r>
            <a:r>
              <a:rPr lang="ru-RU" sz="2000" dirty="0"/>
              <a:t> супероксид-аниона довольно быстро протекает спонтанно, но супероксид ещё быстрее реагирует с NO, образуя </a:t>
            </a:r>
            <a:r>
              <a:rPr lang="ru-RU" sz="2000" dirty="0" err="1"/>
              <a:t>пероксинитрит</a:t>
            </a:r>
            <a:r>
              <a:rPr lang="ru-RU" sz="2000" dirty="0"/>
              <a:t> – сильнейший окислитель</a:t>
            </a:r>
          </a:p>
          <a:p>
            <a:pPr>
              <a:buFont typeface="Wingdings" pitchFamily="2" charset="2"/>
              <a:buChar char="§"/>
            </a:pPr>
            <a:r>
              <a:rPr lang="ru-RU" sz="2000" dirty="0" err="1"/>
              <a:t>Супероксиддисмутаза</a:t>
            </a:r>
            <a:r>
              <a:rPr lang="ru-RU" sz="2000" dirty="0"/>
              <a:t> обладает самой высокой скоростью катализа</a:t>
            </a:r>
            <a:endParaRPr lang="ru-RU" sz="2000" i="1" dirty="0">
              <a:solidFill>
                <a:schemeClr val="accent2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9490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7772400" cy="17377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Класс 2. </a:t>
            </a:r>
            <a:r>
              <a:rPr lang="ru-RU" b="1" dirty="0" err="1" smtClean="0"/>
              <a:t>Трансферазы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58261" y="1124744"/>
            <a:ext cx="11139853" cy="5233214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120000"/>
              </a:lnSpc>
              <a:buClr>
                <a:srgbClr val="D34817"/>
              </a:buClr>
            </a:pPr>
            <a:r>
              <a:rPr lang="ru-RU" sz="8000" dirty="0">
                <a:solidFill>
                  <a:prstClr val="black"/>
                </a:solidFill>
              </a:rPr>
              <a:t>Тип реакций: перенос групп атомов с одного субстрата на другой</a:t>
            </a:r>
          </a:p>
          <a:p>
            <a:pPr lvl="0">
              <a:lnSpc>
                <a:spcPct val="120000"/>
              </a:lnSpc>
              <a:buClr>
                <a:srgbClr val="D34817"/>
              </a:buClr>
            </a:pPr>
            <a:r>
              <a:rPr lang="ru-RU" sz="8000" dirty="0">
                <a:solidFill>
                  <a:prstClr val="black"/>
                </a:solidFill>
              </a:rPr>
              <a:t>Подклассы характеризуют переносящую группу:</a:t>
            </a:r>
          </a:p>
          <a:p>
            <a:pPr lvl="0">
              <a:lnSpc>
                <a:spcPct val="120000"/>
              </a:lnSpc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8000" b="1" dirty="0">
                <a:solidFill>
                  <a:schemeClr val="accent1"/>
                </a:solidFill>
              </a:rPr>
              <a:t> </a:t>
            </a:r>
            <a:r>
              <a:rPr lang="ru-RU" sz="8000" b="1" dirty="0" err="1">
                <a:solidFill>
                  <a:schemeClr val="accent1"/>
                </a:solidFill>
              </a:rPr>
              <a:t>Аминотрансферазы</a:t>
            </a:r>
            <a:endParaRPr lang="ru-RU" sz="8000" b="1" dirty="0">
              <a:solidFill>
                <a:schemeClr val="accent1"/>
              </a:solidFill>
            </a:endParaRPr>
          </a:p>
          <a:p>
            <a:pPr lvl="0">
              <a:lnSpc>
                <a:spcPct val="120000"/>
              </a:lnSpc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8000" b="1" dirty="0">
                <a:solidFill>
                  <a:schemeClr val="accent1"/>
                </a:solidFill>
              </a:rPr>
              <a:t> </a:t>
            </a:r>
            <a:r>
              <a:rPr lang="ru-RU" sz="8000" b="1" dirty="0" err="1">
                <a:solidFill>
                  <a:schemeClr val="accent1"/>
                </a:solidFill>
              </a:rPr>
              <a:t>Метилтрансферазы</a:t>
            </a:r>
            <a:endParaRPr lang="ru-RU" sz="8000" b="1" dirty="0">
              <a:solidFill>
                <a:schemeClr val="accent1"/>
              </a:solidFill>
            </a:endParaRPr>
          </a:p>
          <a:p>
            <a:pPr lvl="0">
              <a:lnSpc>
                <a:spcPct val="120000"/>
              </a:lnSpc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8000" b="1" dirty="0">
                <a:solidFill>
                  <a:schemeClr val="accent1"/>
                </a:solidFill>
              </a:rPr>
              <a:t> </a:t>
            </a:r>
            <a:r>
              <a:rPr lang="ru-RU" sz="8000" b="1" dirty="0" err="1">
                <a:solidFill>
                  <a:schemeClr val="accent1"/>
                </a:solidFill>
              </a:rPr>
              <a:t>Фосфотрансферазы</a:t>
            </a:r>
            <a:r>
              <a:rPr lang="ru-RU" sz="8000" b="1" dirty="0">
                <a:solidFill>
                  <a:schemeClr val="accent1"/>
                </a:solidFill>
              </a:rPr>
              <a:t> (</a:t>
            </a:r>
            <a:r>
              <a:rPr lang="ru-RU" sz="8000" b="1" dirty="0" err="1">
                <a:solidFill>
                  <a:schemeClr val="accent1"/>
                </a:solidFill>
              </a:rPr>
              <a:t>киназы</a:t>
            </a:r>
            <a:r>
              <a:rPr lang="ru-RU" sz="8000" b="1" dirty="0">
                <a:solidFill>
                  <a:schemeClr val="accent1"/>
                </a:solidFill>
              </a:rPr>
              <a:t>) </a:t>
            </a:r>
            <a:r>
              <a:rPr lang="ru-RU" sz="8000" dirty="0">
                <a:solidFill>
                  <a:prstClr val="black"/>
                </a:solidFill>
              </a:rPr>
              <a:t>и др.</a:t>
            </a: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sz="8000" dirty="0">
                <a:solidFill>
                  <a:prstClr val="black"/>
                </a:solidFill>
              </a:rPr>
              <a:t>Название по номенклатуре:</a:t>
            </a:r>
          </a:p>
          <a:p>
            <a:pPr algn="ctr">
              <a:lnSpc>
                <a:spcPct val="120000"/>
              </a:lnSpc>
              <a:buClr>
                <a:srgbClr val="D34817"/>
              </a:buClr>
            </a:pPr>
            <a:r>
              <a:rPr lang="ru-RU" sz="8000" b="1" dirty="0">
                <a:solidFill>
                  <a:srgbClr val="0070C0"/>
                </a:solidFill>
              </a:rPr>
              <a:t>Два субстрата + переносимая группа + аза</a:t>
            </a: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sz="8000" dirty="0"/>
              <a:t> </a:t>
            </a:r>
            <a:r>
              <a:rPr lang="ru-RU" sz="8000" b="1" dirty="0">
                <a:solidFill>
                  <a:schemeClr val="accent1"/>
                </a:solidFill>
              </a:rPr>
              <a:t>лецитин: </a:t>
            </a:r>
            <a:r>
              <a:rPr lang="ru-RU" sz="8000" b="1" dirty="0" err="1">
                <a:solidFill>
                  <a:schemeClr val="accent1"/>
                </a:solidFill>
              </a:rPr>
              <a:t>холестерол</a:t>
            </a:r>
            <a:r>
              <a:rPr lang="ru-RU" sz="8000" b="1" dirty="0">
                <a:solidFill>
                  <a:schemeClr val="accent1"/>
                </a:solidFill>
              </a:rPr>
              <a:t> </a:t>
            </a:r>
            <a:r>
              <a:rPr lang="ru-RU" sz="8000" b="1" dirty="0" err="1">
                <a:solidFill>
                  <a:schemeClr val="accent1"/>
                </a:solidFill>
              </a:rPr>
              <a:t>ацилтрансфераза</a:t>
            </a:r>
            <a:r>
              <a:rPr lang="ru-RU" sz="8000" b="1" dirty="0">
                <a:solidFill>
                  <a:schemeClr val="accent1"/>
                </a:solidFill>
              </a:rPr>
              <a:t> </a:t>
            </a:r>
            <a:r>
              <a:rPr lang="ru-RU" sz="8000" dirty="0"/>
              <a:t>(перенос </a:t>
            </a:r>
            <a:r>
              <a:rPr lang="ru-RU" sz="8000" dirty="0" err="1"/>
              <a:t>ацила</a:t>
            </a:r>
            <a:r>
              <a:rPr lang="ru-RU" sz="8000" dirty="0"/>
              <a:t> – остатка жирной кислоты – с лецитина на </a:t>
            </a:r>
            <a:r>
              <a:rPr lang="ru-RU" sz="8000" dirty="0" err="1"/>
              <a:t>холестерол</a:t>
            </a:r>
            <a:r>
              <a:rPr lang="ru-RU" sz="8000" dirty="0"/>
              <a:t> в процессе его транспорта из крови в печень)</a:t>
            </a:r>
            <a:endParaRPr lang="ru-RU" sz="8000" dirty="0">
              <a:solidFill>
                <a:srgbClr val="0070C0"/>
              </a:solidFill>
            </a:endParaRPr>
          </a:p>
          <a:p>
            <a:pPr algn="ctr">
              <a:lnSpc>
                <a:spcPct val="120000"/>
              </a:lnSpc>
              <a:buClr>
                <a:srgbClr val="D34817"/>
              </a:buClr>
            </a:pPr>
            <a:endParaRPr lang="ru-RU" sz="3400" b="1" dirty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  <a:buFont typeface="Wingdings" pitchFamily="2" charset="2"/>
              <a:buChar char="Ø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1476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65993" y="339236"/>
            <a:ext cx="1084970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buClr>
                <a:srgbClr val="D34817"/>
              </a:buClr>
            </a:pPr>
            <a:r>
              <a:rPr lang="ru-RU" sz="2400" b="1" dirty="0">
                <a:solidFill>
                  <a:srgbClr val="0070C0"/>
                </a:solidFill>
              </a:rPr>
              <a:t>Субстрат (с которого или на который идет перенос) + переносимая группа + аза</a:t>
            </a: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b="1" dirty="0">
                <a:solidFill>
                  <a:schemeClr val="accent1"/>
                </a:solidFill>
              </a:rPr>
              <a:t>ПРИМЕРЫ:</a:t>
            </a: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dirty="0"/>
              <a:t> </a:t>
            </a:r>
            <a:r>
              <a:rPr lang="ru-RU" b="1" dirty="0" err="1">
                <a:solidFill>
                  <a:schemeClr val="accent1"/>
                </a:solidFill>
              </a:rPr>
              <a:t>аланинаминотрансфераза</a:t>
            </a:r>
            <a:r>
              <a:rPr lang="ru-RU" dirty="0"/>
              <a:t> (перенос аминогруппы с </a:t>
            </a:r>
            <a:r>
              <a:rPr lang="ru-RU" dirty="0" err="1"/>
              <a:t>аланина</a:t>
            </a:r>
            <a:r>
              <a:rPr lang="ru-RU" dirty="0"/>
              <a:t> на кетокислоту)</a:t>
            </a: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dirty="0"/>
              <a:t> </a:t>
            </a:r>
            <a:r>
              <a:rPr lang="ru-RU" b="1" dirty="0" err="1">
                <a:solidFill>
                  <a:schemeClr val="accent1"/>
                </a:solidFill>
              </a:rPr>
              <a:t>норадреналинметилтрансфераза</a:t>
            </a:r>
            <a:r>
              <a:rPr lang="ru-RU" dirty="0"/>
              <a:t> (перенос </a:t>
            </a:r>
            <a:r>
              <a:rPr lang="ru-RU" dirty="0" err="1"/>
              <a:t>метильной</a:t>
            </a:r>
            <a:r>
              <a:rPr lang="ru-RU" dirty="0"/>
              <a:t> группы на норадреналин с активной формы метионина)</a:t>
            </a:r>
          </a:p>
          <a:p>
            <a:pPr algn="ctr">
              <a:lnSpc>
                <a:spcPct val="120000"/>
              </a:lnSpc>
              <a:buClr>
                <a:srgbClr val="D34817"/>
              </a:buClr>
            </a:pPr>
            <a:r>
              <a:rPr lang="ru-RU" sz="2400" b="1" dirty="0">
                <a:solidFill>
                  <a:srgbClr val="0070C0"/>
                </a:solidFill>
              </a:rPr>
              <a:t>Субстрат (на который идет перенос) + </a:t>
            </a:r>
            <a:r>
              <a:rPr lang="ru-RU" sz="2400" b="1" dirty="0" err="1">
                <a:solidFill>
                  <a:srgbClr val="0070C0"/>
                </a:solidFill>
              </a:rPr>
              <a:t>киназа</a:t>
            </a:r>
            <a:r>
              <a:rPr lang="ru-RU" sz="2400" b="1" dirty="0">
                <a:solidFill>
                  <a:srgbClr val="0070C0"/>
                </a:solidFill>
              </a:rPr>
              <a:t> (перенос фосфатных групп с АТФ)</a:t>
            </a: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dirty="0"/>
              <a:t> </a:t>
            </a:r>
            <a:r>
              <a:rPr lang="ru-RU" b="1" dirty="0" err="1">
                <a:solidFill>
                  <a:schemeClr val="accent1"/>
                </a:solidFill>
              </a:rPr>
              <a:t>глюкокиназа</a:t>
            </a:r>
            <a:r>
              <a:rPr lang="ru-RU" dirty="0"/>
              <a:t> (перенос фосфата с АТФ на глюкозу)</a:t>
            </a:r>
            <a:endParaRPr lang="ru-RU" sz="2400" dirty="0"/>
          </a:p>
          <a:p>
            <a:pPr algn="ctr">
              <a:lnSpc>
                <a:spcPct val="120000"/>
              </a:lnSpc>
              <a:buClr>
                <a:srgbClr val="D34817"/>
              </a:buClr>
            </a:pPr>
            <a:r>
              <a:rPr lang="ru-RU" sz="2400" b="1" dirty="0">
                <a:solidFill>
                  <a:srgbClr val="0070C0"/>
                </a:solidFill>
              </a:rPr>
              <a:t>Субстрат + </a:t>
            </a:r>
            <a:r>
              <a:rPr lang="ru-RU" sz="2400" b="1" dirty="0" err="1">
                <a:solidFill>
                  <a:srgbClr val="0070C0"/>
                </a:solidFill>
              </a:rPr>
              <a:t>фосфорилаза</a:t>
            </a:r>
            <a:r>
              <a:rPr lang="ru-RU" sz="2400" b="1" dirty="0">
                <a:solidFill>
                  <a:srgbClr val="0070C0"/>
                </a:solidFill>
              </a:rPr>
              <a:t> (перенос части субстрата на фосфорную кислоту)</a:t>
            </a: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sz="2000" b="1" dirty="0">
                <a:solidFill>
                  <a:srgbClr val="0070C0"/>
                </a:solidFill>
              </a:rPr>
              <a:t> </a:t>
            </a:r>
            <a:r>
              <a:rPr lang="ru-RU" b="1" dirty="0" err="1">
                <a:solidFill>
                  <a:schemeClr val="accent1"/>
                </a:solidFill>
              </a:rPr>
              <a:t>гликогенфосфорилаза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dirty="0"/>
              <a:t>(отщепление от гликогена остатка глюкозы с переносом на фосфорную кислоту)</a:t>
            </a:r>
            <a:r>
              <a:rPr lang="ru-RU" b="1" dirty="0"/>
              <a:t>  </a:t>
            </a:r>
          </a:p>
          <a:p>
            <a:pPr algn="ctr">
              <a:lnSpc>
                <a:spcPct val="120000"/>
              </a:lnSpc>
              <a:buClr>
                <a:srgbClr val="D34817"/>
              </a:buClr>
            </a:pPr>
            <a:r>
              <a:rPr lang="ru-RU" sz="2400" b="1" dirty="0" smtClean="0">
                <a:solidFill>
                  <a:srgbClr val="0070C0"/>
                </a:solidFill>
              </a:rPr>
              <a:t> Продукт </a:t>
            </a:r>
            <a:r>
              <a:rPr lang="ru-RU" sz="2400" b="1" dirty="0">
                <a:solidFill>
                  <a:srgbClr val="0070C0"/>
                </a:solidFill>
              </a:rPr>
              <a:t>+ </a:t>
            </a:r>
            <a:r>
              <a:rPr lang="ru-RU" sz="2400" b="1" dirty="0" err="1" smtClean="0">
                <a:solidFill>
                  <a:srgbClr val="0070C0"/>
                </a:solidFill>
              </a:rPr>
              <a:t>синтаза</a:t>
            </a:r>
            <a:endParaRPr lang="ru-RU" sz="2400" b="1" dirty="0" smtClean="0">
              <a:solidFill>
                <a:srgbClr val="0070C0"/>
              </a:solidFill>
            </a:endParaRPr>
          </a:p>
          <a:p>
            <a:pPr>
              <a:lnSpc>
                <a:spcPct val="120000"/>
              </a:lnSpc>
              <a:buClr>
                <a:srgbClr val="D34817"/>
              </a:buClr>
            </a:pP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</a:t>
            </a: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етионинсинтаза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smtClean="0"/>
              <a:t>(реакция регенерации метионина из </a:t>
            </a:r>
            <a:r>
              <a:rPr lang="ru-RU" dirty="0" err="1" smtClean="0"/>
              <a:t>гомоцистеина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9524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805539"/>
          </a:xfrm>
        </p:spPr>
        <p:txBody>
          <a:bodyPr>
            <a:normAutofit/>
          </a:bodyPr>
          <a:lstStyle/>
          <a:p>
            <a:r>
              <a:rPr lang="ru-RU" sz="3600" dirty="0" err="1"/>
              <a:t>Аминотрансферазы</a:t>
            </a:r>
            <a:endParaRPr lang="ru-RU" sz="3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441023" y="1081454"/>
            <a:ext cx="10800000" cy="4292407"/>
          </a:xfrm>
        </p:spPr>
        <p:txBody>
          <a:bodyPr/>
          <a:lstStyle/>
          <a:p>
            <a:pPr algn="just">
              <a:buClr>
                <a:srgbClr val="D34817"/>
              </a:buClr>
            </a:pPr>
            <a:r>
              <a:rPr lang="ru-RU" sz="2400" dirty="0"/>
              <a:t>Перенос </a:t>
            </a:r>
            <a:r>
              <a:rPr lang="en-US" sz="2400" dirty="0"/>
              <a:t>NH</a:t>
            </a:r>
            <a:r>
              <a:rPr lang="en-US" sz="2400" baseline="-25000" dirty="0"/>
              <a:t>2</a:t>
            </a:r>
            <a:r>
              <a:rPr lang="en-US" sz="2400" dirty="0"/>
              <a:t>-</a:t>
            </a:r>
            <a:r>
              <a:rPr lang="ru-RU" sz="2400" dirty="0"/>
              <a:t>группы с аминокислоты на кетокислоту с образованием другой кетокислоты (из аминокислоты) и другой аминокислоты (из кетокислоты). </a:t>
            </a:r>
          </a:p>
          <a:p>
            <a:pPr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Кофермент: </a:t>
            </a:r>
            <a:r>
              <a:rPr lang="ru-RU" sz="2400" dirty="0" err="1">
                <a:solidFill>
                  <a:prstClr val="black"/>
                </a:solidFill>
              </a:rPr>
              <a:t>пиридоксальфосфат</a:t>
            </a:r>
            <a:r>
              <a:rPr lang="ru-RU" sz="2400" dirty="0">
                <a:solidFill>
                  <a:prstClr val="black"/>
                </a:solidFill>
              </a:rPr>
              <a:t> (производное вит. В</a:t>
            </a:r>
            <a:r>
              <a:rPr lang="ru-RU" sz="2400" baseline="-25000" dirty="0">
                <a:solidFill>
                  <a:prstClr val="black"/>
                </a:solidFill>
              </a:rPr>
              <a:t>6</a:t>
            </a:r>
            <a:r>
              <a:rPr lang="ru-RU" sz="2400" dirty="0">
                <a:solidFill>
                  <a:prstClr val="black"/>
                </a:solidFill>
              </a:rPr>
              <a:t>, пиридоксина). Витамин принимает и передает аминогруппу.</a:t>
            </a:r>
          </a:p>
          <a:p>
            <a:pPr>
              <a:buClr>
                <a:srgbClr val="D34817"/>
              </a:buClr>
            </a:pPr>
            <a:r>
              <a:rPr lang="ru-RU" sz="2000" b="1" dirty="0" smtClean="0">
                <a:solidFill>
                  <a:srgbClr val="0070C0"/>
                </a:solidFill>
              </a:rPr>
              <a:t>Пример</a:t>
            </a:r>
            <a:r>
              <a:rPr lang="ru-RU" sz="2000" b="1" dirty="0">
                <a:solidFill>
                  <a:srgbClr val="0070C0"/>
                </a:solidFill>
              </a:rPr>
              <a:t>: </a:t>
            </a:r>
            <a:r>
              <a:rPr lang="ru-RU" sz="2000" b="1" dirty="0" err="1">
                <a:solidFill>
                  <a:srgbClr val="0070C0"/>
                </a:solidFill>
              </a:rPr>
              <a:t>аспартатаминотрансфераза</a:t>
            </a:r>
            <a:endParaRPr lang="ru-RU" sz="2000" b="1" dirty="0">
              <a:solidFill>
                <a:srgbClr val="0070C0"/>
              </a:solidFill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2" r="7796"/>
          <a:stretch/>
        </p:blipFill>
        <p:spPr bwMode="auto">
          <a:xfrm>
            <a:off x="263770" y="3956564"/>
            <a:ext cx="7746023" cy="2250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66376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7772400" cy="778098"/>
          </a:xfrm>
        </p:spPr>
        <p:txBody>
          <a:bodyPr>
            <a:normAutofit/>
          </a:bodyPr>
          <a:lstStyle/>
          <a:p>
            <a:r>
              <a:rPr lang="ru-RU" sz="3600" dirty="0" err="1">
                <a:solidFill>
                  <a:srgbClr val="0070C0"/>
                </a:solidFill>
              </a:rPr>
              <a:t>Метилтрансферазы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2351584" y="1124744"/>
            <a:ext cx="7772400" cy="4572000"/>
          </a:xfrm>
        </p:spPr>
        <p:txBody>
          <a:bodyPr/>
          <a:lstStyle/>
          <a:p>
            <a:pPr>
              <a:buClr>
                <a:srgbClr val="D34817"/>
              </a:buClr>
            </a:pPr>
            <a:endParaRPr lang="ru-RU" sz="2400" b="1" dirty="0">
              <a:solidFill>
                <a:srgbClr val="D34817"/>
              </a:solidFill>
            </a:endParaRPr>
          </a:p>
          <a:p>
            <a:endParaRPr lang="ru-RU" dirty="0"/>
          </a:p>
        </p:txBody>
      </p:sp>
      <p:pic>
        <p:nvPicPr>
          <p:cNvPr id="4098" name="Picture 2" descr="F:\картинки\метилтрансфераз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1037169"/>
            <a:ext cx="6336704" cy="548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8529" y="3826366"/>
            <a:ext cx="4519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SAM</a:t>
            </a:r>
            <a:r>
              <a:rPr lang="ru-RU" dirty="0"/>
              <a:t> (</a:t>
            </a:r>
            <a:r>
              <a:rPr lang="en-US" dirty="0"/>
              <a:t>S</a:t>
            </a:r>
            <a:r>
              <a:rPr lang="ru-RU" dirty="0"/>
              <a:t>-</a:t>
            </a:r>
            <a:r>
              <a:rPr lang="ru-RU" dirty="0" err="1"/>
              <a:t>аденозилметионин</a:t>
            </a:r>
            <a:r>
              <a:rPr lang="ru-RU" dirty="0"/>
              <a:t>) – активная форма метионина – донора </a:t>
            </a:r>
            <a:r>
              <a:rPr lang="en-US" dirty="0"/>
              <a:t>CH</a:t>
            </a:r>
            <a:r>
              <a:rPr lang="en-US" baseline="-25000" dirty="0"/>
              <a:t>3</a:t>
            </a:r>
            <a:endParaRPr lang="ru-RU" baseline="-25000" dirty="0"/>
          </a:p>
          <a:p>
            <a:r>
              <a:rPr lang="ru-RU" dirty="0"/>
              <a:t>Источник </a:t>
            </a:r>
            <a:r>
              <a:rPr lang="ru-RU" dirty="0" err="1"/>
              <a:t>аденозила</a:t>
            </a:r>
            <a:r>
              <a:rPr lang="ru-RU" dirty="0"/>
              <a:t> - АТФ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52185" y="3503201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Норадреналин-</a:t>
            </a:r>
            <a:r>
              <a:rPr lang="ru-RU" b="1" dirty="0" err="1">
                <a:solidFill>
                  <a:schemeClr val="accent1"/>
                </a:solidFill>
              </a:rPr>
              <a:t>метилтрансфераза</a:t>
            </a:r>
            <a:endParaRPr lang="ru-RU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956942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629693"/>
          </a:xfrm>
        </p:spPr>
        <p:txBody>
          <a:bodyPr>
            <a:normAutofit fontScale="90000"/>
          </a:bodyPr>
          <a:lstStyle/>
          <a:p>
            <a:r>
              <a:rPr lang="ru-RU" sz="3600" dirty="0" err="1">
                <a:solidFill>
                  <a:srgbClr val="0070C0"/>
                </a:solidFill>
              </a:rPr>
              <a:t>Фосфотрансферазы</a:t>
            </a:r>
            <a:r>
              <a:rPr lang="ru-RU" sz="3600" dirty="0">
                <a:solidFill>
                  <a:srgbClr val="0070C0"/>
                </a:solidFill>
              </a:rPr>
              <a:t> (</a:t>
            </a:r>
            <a:r>
              <a:rPr lang="ru-RU" sz="3600" dirty="0" err="1">
                <a:solidFill>
                  <a:srgbClr val="0070C0"/>
                </a:solidFill>
              </a:rPr>
              <a:t>киназы</a:t>
            </a:r>
            <a:r>
              <a:rPr lang="ru-RU" sz="3600" dirty="0">
                <a:solidFill>
                  <a:srgbClr val="0070C0"/>
                </a:solidFill>
              </a:rPr>
              <a:t>)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3074" name="Picture 2" descr="C:\Users\1\Desktop\1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5521" y="1772817"/>
            <a:ext cx="8738949" cy="341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4112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0830" y="179199"/>
            <a:ext cx="10800000" cy="524185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Класс 3. Гидролазы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653" y="764931"/>
            <a:ext cx="11183815" cy="5254869"/>
          </a:xfrm>
        </p:spPr>
        <p:txBody>
          <a:bodyPr>
            <a:normAutofit fontScale="25000" lnSpcReduction="20000"/>
          </a:bodyPr>
          <a:lstStyle/>
          <a:p>
            <a:pPr lvl="0">
              <a:buClr>
                <a:srgbClr val="D34817"/>
              </a:buClr>
            </a:pPr>
            <a:r>
              <a:rPr lang="ru-RU" sz="7200" dirty="0">
                <a:solidFill>
                  <a:prstClr val="black"/>
                </a:solidFill>
              </a:rPr>
              <a:t>Тип реакций: гидролиз (расщепление ковалентной связи с присоединением молекулы воды по месту разрыва)</a:t>
            </a:r>
          </a:p>
          <a:p>
            <a:pPr>
              <a:buClr>
                <a:srgbClr val="D34817"/>
              </a:buClr>
            </a:pPr>
            <a:r>
              <a:rPr lang="ru-RU" sz="7200" dirty="0">
                <a:solidFill>
                  <a:prstClr val="black"/>
                </a:solidFill>
              </a:rPr>
              <a:t>Подклассы характеризуют тип </a:t>
            </a:r>
            <a:r>
              <a:rPr lang="ru-RU" sz="7200" dirty="0" err="1">
                <a:solidFill>
                  <a:prstClr val="black"/>
                </a:solidFill>
              </a:rPr>
              <a:t>гидролизуемой</a:t>
            </a:r>
            <a:r>
              <a:rPr lang="ru-RU" sz="7200" dirty="0">
                <a:solidFill>
                  <a:prstClr val="black"/>
                </a:solidFill>
              </a:rPr>
              <a:t> связи:</a:t>
            </a:r>
          </a:p>
          <a:p>
            <a:pPr lvl="0">
              <a:buClr>
                <a:srgbClr val="D34817"/>
              </a:buClr>
            </a:pPr>
            <a:r>
              <a:rPr lang="ru-RU" sz="7200" b="1" dirty="0">
                <a:solidFill>
                  <a:schemeClr val="accent1"/>
                </a:solidFill>
              </a:rPr>
              <a:t>Пептидазы</a:t>
            </a:r>
            <a:r>
              <a:rPr lang="ru-RU" sz="7200" dirty="0">
                <a:solidFill>
                  <a:prstClr val="black"/>
                </a:solidFill>
              </a:rPr>
              <a:t> (гидролиз пептидных связей)</a:t>
            </a:r>
          </a:p>
          <a:p>
            <a:pPr lvl="0">
              <a:buClr>
                <a:srgbClr val="D34817"/>
              </a:buClr>
              <a:buFont typeface="Wingdings" panose="05000000000000000000" pitchFamily="2" charset="2"/>
              <a:buChar char="ü"/>
            </a:pPr>
            <a:r>
              <a:rPr lang="ru-RU" sz="7200" dirty="0">
                <a:solidFill>
                  <a:prstClr val="black"/>
                </a:solidFill>
              </a:rPr>
              <a:t>Пример: </a:t>
            </a:r>
            <a:r>
              <a:rPr lang="ru-RU" sz="7200" dirty="0"/>
              <a:t>пепсин (переваривание белков пищи)</a:t>
            </a:r>
          </a:p>
          <a:p>
            <a:pPr lvl="0">
              <a:buClr>
                <a:srgbClr val="D34817"/>
              </a:buClr>
            </a:pPr>
            <a:r>
              <a:rPr lang="ru-RU" sz="7200" b="1" dirty="0" err="1">
                <a:solidFill>
                  <a:schemeClr val="accent1"/>
                </a:solidFill>
              </a:rPr>
              <a:t>Гликозидазы</a:t>
            </a:r>
            <a:r>
              <a:rPr lang="ru-RU" sz="7200" dirty="0">
                <a:solidFill>
                  <a:prstClr val="black"/>
                </a:solidFill>
              </a:rPr>
              <a:t> (гидролиз </a:t>
            </a:r>
            <a:r>
              <a:rPr lang="ru-RU" sz="7200" dirty="0" err="1">
                <a:solidFill>
                  <a:prstClr val="black"/>
                </a:solidFill>
              </a:rPr>
              <a:t>гликозидных</a:t>
            </a:r>
            <a:r>
              <a:rPr lang="ru-RU" sz="7200" dirty="0">
                <a:solidFill>
                  <a:prstClr val="black"/>
                </a:solidFill>
              </a:rPr>
              <a:t> связей)</a:t>
            </a: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7200" dirty="0">
                <a:solidFill>
                  <a:prstClr val="black"/>
                </a:solidFill>
              </a:rPr>
              <a:t>Пример: </a:t>
            </a:r>
            <a:r>
              <a:rPr lang="ru-RU" sz="7200" dirty="0"/>
              <a:t>амилаза (переваривание углеводов пищи)</a:t>
            </a:r>
          </a:p>
          <a:p>
            <a:pPr lvl="0">
              <a:buClr>
                <a:srgbClr val="D34817"/>
              </a:buClr>
            </a:pPr>
            <a:r>
              <a:rPr lang="ru-RU" sz="7200" b="1" dirty="0">
                <a:solidFill>
                  <a:schemeClr val="accent1"/>
                </a:solidFill>
              </a:rPr>
              <a:t>Гидролазы эфирных связей </a:t>
            </a:r>
            <a:r>
              <a:rPr lang="ru-RU" sz="7200" dirty="0"/>
              <a:t>и другие</a:t>
            </a:r>
          </a:p>
          <a:p>
            <a:pPr lvl="0">
              <a:buClr>
                <a:srgbClr val="D34817"/>
              </a:buClr>
              <a:buFont typeface="Wingdings" panose="05000000000000000000" pitchFamily="2" charset="2"/>
              <a:buChar char="ü"/>
            </a:pPr>
            <a:r>
              <a:rPr lang="ru-RU" sz="7200" dirty="0"/>
              <a:t>Примеры:</a:t>
            </a:r>
            <a:r>
              <a:rPr lang="ru-RU" sz="7200" b="1" dirty="0">
                <a:solidFill>
                  <a:schemeClr val="accent1"/>
                </a:solidFill>
              </a:rPr>
              <a:t> </a:t>
            </a:r>
            <a:r>
              <a:rPr lang="ru-RU" sz="7200" dirty="0" err="1"/>
              <a:t>эстеразы</a:t>
            </a:r>
            <a:r>
              <a:rPr lang="ru-RU" sz="7200" dirty="0"/>
              <a:t>, липазы (гидролазы эфирных связей, образованных карбоновыми кислотами), фосфатазы (гидролазы эфирных связей, образованных фосфорной кислотой)</a:t>
            </a:r>
          </a:p>
          <a:p>
            <a:pPr>
              <a:buClr>
                <a:srgbClr val="D34817"/>
              </a:buClr>
            </a:pPr>
            <a:r>
              <a:rPr lang="ru-RU" sz="7200" dirty="0">
                <a:solidFill>
                  <a:prstClr val="black"/>
                </a:solidFill>
              </a:rPr>
              <a:t>Название по </a:t>
            </a:r>
            <a:r>
              <a:rPr lang="ru-RU" sz="7200" dirty="0" smtClean="0">
                <a:solidFill>
                  <a:prstClr val="black"/>
                </a:solidFill>
              </a:rPr>
              <a:t>номенклатуре:    </a:t>
            </a:r>
            <a:r>
              <a:rPr lang="ru-RU" sz="7200" b="1" dirty="0" smtClean="0">
                <a:solidFill>
                  <a:srgbClr val="0070C0"/>
                </a:solidFill>
              </a:rPr>
              <a:t>Субстрат </a:t>
            </a:r>
            <a:r>
              <a:rPr lang="ru-RU" sz="7200" b="1" dirty="0">
                <a:solidFill>
                  <a:srgbClr val="0070C0"/>
                </a:solidFill>
              </a:rPr>
              <a:t>+ </a:t>
            </a:r>
            <a:r>
              <a:rPr lang="ru-RU" sz="7200" b="1" dirty="0" smtClean="0">
                <a:solidFill>
                  <a:srgbClr val="0070C0"/>
                </a:solidFill>
              </a:rPr>
              <a:t>аза</a:t>
            </a:r>
          </a:p>
          <a:p>
            <a:pPr>
              <a:buClr>
                <a:srgbClr val="D34817"/>
              </a:buClr>
            </a:pPr>
            <a:r>
              <a:rPr lang="ru-RU" sz="7200" b="1" dirty="0">
                <a:solidFill>
                  <a:srgbClr val="0070C0"/>
                </a:solidFill>
              </a:rPr>
              <a:t> </a:t>
            </a:r>
            <a:r>
              <a:rPr lang="ru-RU" sz="7200" b="1" dirty="0" smtClean="0">
                <a:solidFill>
                  <a:srgbClr val="0070C0"/>
                </a:solidFill>
              </a:rPr>
              <a:t>                                                 Субстрат </a:t>
            </a:r>
            <a:r>
              <a:rPr lang="ru-RU" sz="7200" b="1" dirty="0">
                <a:solidFill>
                  <a:srgbClr val="0070C0"/>
                </a:solidFill>
              </a:rPr>
              <a:t>+ фосфатаза</a:t>
            </a:r>
            <a:endParaRPr lang="ru-RU" sz="7200" b="1" dirty="0">
              <a:solidFill>
                <a:schemeClr val="accent1"/>
              </a:solidFill>
            </a:endParaRPr>
          </a:p>
          <a:p>
            <a:pPr>
              <a:buClr>
                <a:srgbClr val="D34817"/>
              </a:buClr>
            </a:pPr>
            <a:r>
              <a:rPr lang="ru-RU" sz="7200" b="1" dirty="0">
                <a:solidFill>
                  <a:schemeClr val="accent1"/>
                </a:solidFill>
              </a:rPr>
              <a:t> </a:t>
            </a:r>
            <a:r>
              <a:rPr lang="ru-RU" sz="7200" b="1" dirty="0" err="1">
                <a:solidFill>
                  <a:schemeClr val="accent1"/>
                </a:solidFill>
              </a:rPr>
              <a:t>фосфопротеинфосфатаза</a:t>
            </a:r>
            <a:r>
              <a:rPr lang="ru-RU" sz="7200" b="1" dirty="0">
                <a:solidFill>
                  <a:schemeClr val="accent1"/>
                </a:solidFill>
              </a:rPr>
              <a:t> </a:t>
            </a:r>
            <a:r>
              <a:rPr lang="ru-RU" sz="7200" dirty="0"/>
              <a:t>(реакция регуляции активности ферментов путем их </a:t>
            </a:r>
            <a:r>
              <a:rPr lang="ru-RU" sz="7200" dirty="0" err="1"/>
              <a:t>дефосфорилирования</a:t>
            </a:r>
            <a:r>
              <a:rPr lang="ru-RU" sz="7200" dirty="0"/>
              <a:t>)</a:t>
            </a:r>
            <a:endParaRPr lang="ru-RU" sz="7200" b="1" dirty="0"/>
          </a:p>
          <a:p>
            <a:pPr lvl="0">
              <a:buClr>
                <a:srgbClr val="D34817"/>
              </a:buClr>
              <a:buNone/>
            </a:pPr>
            <a:endParaRPr lang="ru-RU" sz="2800" dirty="0"/>
          </a:p>
          <a:p>
            <a:pPr lvl="0">
              <a:buClr>
                <a:srgbClr val="D34817"/>
              </a:buClr>
              <a:buFont typeface="Wingdings" panose="05000000000000000000" pitchFamily="2" charset="2"/>
              <a:buChar char="ü"/>
            </a:pPr>
            <a:endParaRPr lang="ru-RU" sz="2800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3085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468" y="161616"/>
            <a:ext cx="10800000" cy="664862"/>
          </a:xfrm>
        </p:spPr>
        <p:txBody>
          <a:bodyPr>
            <a:normAutofit/>
          </a:bodyPr>
          <a:lstStyle/>
          <a:p>
            <a:r>
              <a:rPr lang="ru-RU" dirty="0" smtClean="0"/>
              <a:t>Гидролаза эфирных связей карбоновых кислот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36</a:t>
            </a:fld>
            <a:endParaRPr lang="en-US" dirty="0"/>
          </a:p>
        </p:txBody>
      </p:sp>
      <p:pic>
        <p:nvPicPr>
          <p:cNvPr id="5122" name="Picture 2" descr="C:\Users\1\Desktop\ппппппппппппппппппппппппппппппппппппппппппппппппппппппппппппппппппппппппппппппппппп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604" y="899889"/>
            <a:ext cx="7991960" cy="516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2818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532977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Класс 4. </a:t>
            </a:r>
            <a:r>
              <a:rPr lang="ru-RU" sz="3600" b="1" dirty="0" err="1"/>
              <a:t>Лиазы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37391" y="949569"/>
            <a:ext cx="11667393" cy="5070231"/>
          </a:xfrm>
        </p:spPr>
        <p:txBody>
          <a:bodyPr>
            <a:normAutofit fontScale="25000" lnSpcReduction="20000"/>
          </a:bodyPr>
          <a:lstStyle/>
          <a:p>
            <a:pPr lvl="0">
              <a:buClr>
                <a:srgbClr val="D34817"/>
              </a:buClr>
            </a:pPr>
            <a:r>
              <a:rPr lang="ru-RU" sz="6200" dirty="0">
                <a:solidFill>
                  <a:prstClr val="black"/>
                </a:solidFill>
              </a:rPr>
              <a:t>Катализируют </a:t>
            </a:r>
            <a:r>
              <a:rPr lang="ru-RU" sz="6200" b="1" u="sng" dirty="0">
                <a:solidFill>
                  <a:prstClr val="black"/>
                </a:solidFill>
              </a:rPr>
              <a:t>два типа реакций</a:t>
            </a:r>
            <a:r>
              <a:rPr lang="ru-RU" sz="6200" b="1" dirty="0">
                <a:solidFill>
                  <a:prstClr val="black"/>
                </a:solidFill>
              </a:rPr>
              <a:t>:</a:t>
            </a:r>
          </a:p>
          <a:p>
            <a:pPr>
              <a:buClr>
                <a:srgbClr val="D34817"/>
              </a:buClr>
            </a:pPr>
            <a:r>
              <a:rPr lang="ru-RU" sz="6200" u="sng" dirty="0">
                <a:solidFill>
                  <a:prstClr val="black"/>
                </a:solidFill>
              </a:rPr>
              <a:t>Тип реакций 1: </a:t>
            </a:r>
            <a:r>
              <a:rPr lang="ru-RU" sz="6200" dirty="0">
                <a:solidFill>
                  <a:prstClr val="black"/>
                </a:solidFill>
              </a:rPr>
              <a:t>Расщепление связей </a:t>
            </a:r>
            <a:r>
              <a:rPr lang="ru-RU" sz="6200" dirty="0" err="1">
                <a:solidFill>
                  <a:prstClr val="black"/>
                </a:solidFill>
              </a:rPr>
              <a:t>негидролитическим</a:t>
            </a:r>
            <a:r>
              <a:rPr lang="ru-RU" sz="6200" dirty="0">
                <a:solidFill>
                  <a:prstClr val="black"/>
                </a:solidFill>
              </a:rPr>
              <a:t> путем и отщепление простых молекул (СО</a:t>
            </a:r>
            <a:r>
              <a:rPr lang="ru-RU" sz="6200" baseline="-25000" dirty="0">
                <a:solidFill>
                  <a:prstClr val="black"/>
                </a:solidFill>
              </a:rPr>
              <a:t>2</a:t>
            </a:r>
            <a:r>
              <a:rPr lang="ru-RU" sz="6200" dirty="0">
                <a:solidFill>
                  <a:prstClr val="black"/>
                </a:solidFill>
              </a:rPr>
              <a:t>, Н</a:t>
            </a:r>
            <a:r>
              <a:rPr lang="ru-RU" sz="6200" baseline="-25000" dirty="0">
                <a:solidFill>
                  <a:prstClr val="black"/>
                </a:solidFill>
              </a:rPr>
              <a:t>2</a:t>
            </a:r>
            <a:r>
              <a:rPr lang="ru-RU" sz="6200" dirty="0">
                <a:solidFill>
                  <a:prstClr val="black"/>
                </a:solidFill>
              </a:rPr>
              <a:t>О, </a:t>
            </a:r>
            <a:r>
              <a:rPr lang="en-US" sz="6200" dirty="0">
                <a:solidFill>
                  <a:prstClr val="black"/>
                </a:solidFill>
              </a:rPr>
              <a:t>NH</a:t>
            </a:r>
            <a:r>
              <a:rPr lang="en-US" sz="6200" baseline="-25000" dirty="0">
                <a:solidFill>
                  <a:prstClr val="black"/>
                </a:solidFill>
              </a:rPr>
              <a:t>2</a:t>
            </a:r>
            <a:r>
              <a:rPr lang="en-US" sz="6200" dirty="0">
                <a:solidFill>
                  <a:prstClr val="black"/>
                </a:solidFill>
              </a:rPr>
              <a:t>, SH</a:t>
            </a:r>
            <a:r>
              <a:rPr lang="en-US" sz="6200" baseline="-25000" dirty="0">
                <a:solidFill>
                  <a:prstClr val="black"/>
                </a:solidFill>
              </a:rPr>
              <a:t>2</a:t>
            </a:r>
            <a:r>
              <a:rPr lang="en-US" sz="6200" dirty="0">
                <a:solidFill>
                  <a:prstClr val="black"/>
                </a:solidFill>
              </a:rPr>
              <a:t>)</a:t>
            </a:r>
            <a:r>
              <a:rPr lang="ru-RU" sz="6200" dirty="0">
                <a:solidFill>
                  <a:prstClr val="black"/>
                </a:solidFill>
              </a:rPr>
              <a:t>.</a:t>
            </a:r>
          </a:p>
          <a:p>
            <a:pPr>
              <a:buClr>
                <a:srgbClr val="D34817"/>
              </a:buClr>
            </a:pPr>
            <a:r>
              <a:rPr lang="ru-RU" sz="6200" dirty="0">
                <a:solidFill>
                  <a:prstClr val="black"/>
                </a:solidFill>
              </a:rPr>
              <a:t>Подклассы характеризуют вид расщепляемой связи:</a:t>
            </a:r>
          </a:p>
          <a:p>
            <a:pPr algn="ctr">
              <a:buClr>
                <a:srgbClr val="D34817"/>
              </a:buClr>
            </a:pPr>
            <a:r>
              <a:rPr lang="en-US" sz="6200" dirty="0">
                <a:solidFill>
                  <a:prstClr val="black"/>
                </a:solidFill>
              </a:rPr>
              <a:t>C-C, C-N,</a:t>
            </a:r>
            <a:r>
              <a:rPr lang="ru-RU" sz="6200" dirty="0">
                <a:solidFill>
                  <a:prstClr val="black"/>
                </a:solidFill>
              </a:rPr>
              <a:t> </a:t>
            </a:r>
            <a:r>
              <a:rPr lang="en-US" sz="6200" dirty="0">
                <a:solidFill>
                  <a:prstClr val="black"/>
                </a:solidFill>
              </a:rPr>
              <a:t>C-O,C-S</a:t>
            </a:r>
            <a:r>
              <a:rPr lang="ru-RU" sz="6200" dirty="0">
                <a:solidFill>
                  <a:prstClr val="black"/>
                </a:solidFill>
              </a:rPr>
              <a:t>, </a:t>
            </a:r>
            <a:r>
              <a:rPr lang="en-US" sz="6200" dirty="0">
                <a:solidFill>
                  <a:prstClr val="black"/>
                </a:solidFill>
              </a:rPr>
              <a:t>P-O</a:t>
            </a:r>
            <a:r>
              <a:rPr lang="ru-RU" sz="6200" dirty="0">
                <a:solidFill>
                  <a:prstClr val="black"/>
                </a:solidFill>
              </a:rPr>
              <a:t> </a:t>
            </a:r>
            <a:r>
              <a:rPr lang="ru-RU" sz="6200" dirty="0" err="1">
                <a:solidFill>
                  <a:prstClr val="black"/>
                </a:solidFill>
              </a:rPr>
              <a:t>лиазы</a:t>
            </a:r>
            <a:endParaRPr lang="ru-RU" sz="6200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r>
              <a:rPr lang="ru-RU" sz="6200" dirty="0">
                <a:solidFill>
                  <a:prstClr val="black"/>
                </a:solidFill>
              </a:rPr>
              <a:t>Название по номенклатуре:</a:t>
            </a:r>
          </a:p>
          <a:p>
            <a:pPr algn="ctr">
              <a:buClr>
                <a:srgbClr val="D34817"/>
              </a:buClr>
              <a:buNone/>
            </a:pPr>
            <a:r>
              <a:rPr lang="ru-RU" sz="6200" b="1" dirty="0">
                <a:solidFill>
                  <a:srgbClr val="0070C0"/>
                </a:solidFill>
              </a:rPr>
              <a:t>Субстрат + аза</a:t>
            </a:r>
          </a:p>
          <a:p>
            <a:pPr lvl="0" algn="ctr">
              <a:buClr>
                <a:srgbClr val="D34817"/>
              </a:buClr>
              <a:buNone/>
            </a:pPr>
            <a:r>
              <a:rPr lang="ru-RU" sz="6200" b="1" dirty="0" smtClean="0">
                <a:solidFill>
                  <a:srgbClr val="0070C0"/>
                </a:solidFill>
              </a:rPr>
              <a:t>Субстрат </a:t>
            </a:r>
            <a:r>
              <a:rPr lang="ru-RU" sz="6200" b="1" dirty="0">
                <a:solidFill>
                  <a:srgbClr val="0070C0"/>
                </a:solidFill>
              </a:rPr>
              <a:t>+ </a:t>
            </a:r>
            <a:r>
              <a:rPr lang="ru-RU" sz="6200" b="1" dirty="0" err="1">
                <a:solidFill>
                  <a:srgbClr val="0070C0"/>
                </a:solidFill>
              </a:rPr>
              <a:t>лиаза</a:t>
            </a:r>
            <a:endParaRPr lang="ru-RU" sz="6200" b="1" dirty="0">
              <a:solidFill>
                <a:srgbClr val="0070C0"/>
              </a:solidFill>
            </a:endParaRPr>
          </a:p>
          <a:p>
            <a:pPr>
              <a:buClr>
                <a:srgbClr val="D34817"/>
              </a:buClr>
            </a:pPr>
            <a:r>
              <a:rPr lang="ru-RU" sz="6200" b="1" dirty="0" err="1">
                <a:solidFill>
                  <a:srgbClr val="0070C0"/>
                </a:solidFill>
              </a:rPr>
              <a:t>аргининосукцинатлиаза</a:t>
            </a:r>
            <a:r>
              <a:rPr lang="ru-RU" sz="6200" b="1" dirty="0">
                <a:solidFill>
                  <a:srgbClr val="0070C0"/>
                </a:solidFill>
              </a:rPr>
              <a:t> </a:t>
            </a:r>
            <a:r>
              <a:rPr lang="ru-RU" sz="6200" dirty="0">
                <a:solidFill>
                  <a:srgbClr val="0070C0"/>
                </a:solidFill>
              </a:rPr>
              <a:t>(</a:t>
            </a:r>
            <a:r>
              <a:rPr lang="ru-RU" sz="6200" dirty="0"/>
              <a:t>реакция в цикле обезвреживания аммиака)</a:t>
            </a:r>
            <a:r>
              <a:rPr lang="ru-RU" sz="6200" b="1" dirty="0">
                <a:solidFill>
                  <a:schemeClr val="accent1"/>
                </a:solidFill>
              </a:rPr>
              <a:t> </a:t>
            </a:r>
          </a:p>
          <a:p>
            <a:pPr lvl="0" algn="ctr">
              <a:buClr>
                <a:srgbClr val="D34817"/>
              </a:buClr>
              <a:buNone/>
            </a:pPr>
            <a:r>
              <a:rPr lang="ru-RU" sz="6200" b="1" dirty="0">
                <a:solidFill>
                  <a:srgbClr val="0070C0"/>
                </a:solidFill>
              </a:rPr>
              <a:t>Субстрат + </a:t>
            </a:r>
            <a:r>
              <a:rPr lang="ru-RU" sz="6200" b="1" dirty="0" err="1" smtClean="0">
                <a:solidFill>
                  <a:srgbClr val="0070C0"/>
                </a:solidFill>
              </a:rPr>
              <a:t>декарбоксилаза</a:t>
            </a:r>
            <a:endParaRPr lang="ru-RU" sz="6200" b="1" dirty="0">
              <a:solidFill>
                <a:prstClr val="black"/>
              </a:solidFill>
            </a:endParaRPr>
          </a:p>
          <a:p>
            <a:pPr lvl="0" algn="l">
              <a:buClr>
                <a:srgbClr val="D34817"/>
              </a:buClr>
              <a:buNone/>
            </a:pPr>
            <a:r>
              <a:rPr lang="ru-RU" sz="6200" b="1" dirty="0" err="1" smtClean="0">
                <a:solidFill>
                  <a:srgbClr val="0070C0"/>
                </a:solidFill>
              </a:rPr>
              <a:t>гистидиндекарбоксилаза</a:t>
            </a:r>
            <a:r>
              <a:rPr lang="ru-RU" sz="6200" dirty="0" smtClean="0">
                <a:solidFill>
                  <a:prstClr val="black"/>
                </a:solidFill>
              </a:rPr>
              <a:t> (С-С </a:t>
            </a:r>
            <a:r>
              <a:rPr lang="ru-RU" sz="6200" dirty="0" err="1">
                <a:solidFill>
                  <a:prstClr val="black"/>
                </a:solidFill>
              </a:rPr>
              <a:t>лиазы</a:t>
            </a:r>
            <a:r>
              <a:rPr lang="ru-RU" sz="6200" dirty="0">
                <a:solidFill>
                  <a:prstClr val="black"/>
                </a:solidFill>
              </a:rPr>
              <a:t>, расщепляющие связь  -СН</a:t>
            </a:r>
            <a:r>
              <a:rPr lang="ru-RU" sz="6200" baseline="-25000" dirty="0">
                <a:solidFill>
                  <a:prstClr val="black"/>
                </a:solidFill>
              </a:rPr>
              <a:t>2</a:t>
            </a:r>
            <a:r>
              <a:rPr lang="ru-RU" sz="6200" dirty="0">
                <a:solidFill>
                  <a:prstClr val="black"/>
                </a:solidFill>
              </a:rPr>
              <a:t>-СООН с отщеплением СО</a:t>
            </a:r>
            <a:r>
              <a:rPr lang="ru-RU" sz="6200" baseline="-25000" dirty="0">
                <a:solidFill>
                  <a:prstClr val="black"/>
                </a:solidFill>
              </a:rPr>
              <a:t>2</a:t>
            </a:r>
            <a:r>
              <a:rPr lang="ru-RU" sz="6200" dirty="0">
                <a:solidFill>
                  <a:prstClr val="black"/>
                </a:solidFill>
              </a:rPr>
              <a:t> )</a:t>
            </a:r>
            <a:endParaRPr lang="ru-RU" sz="6200" b="1" dirty="0">
              <a:solidFill>
                <a:srgbClr val="0070C0"/>
              </a:solidFill>
            </a:endParaRPr>
          </a:p>
          <a:p>
            <a:pPr>
              <a:buClr>
                <a:srgbClr val="D34817"/>
              </a:buClr>
            </a:pPr>
            <a:endParaRPr lang="ru-RU" sz="6200" b="1" dirty="0">
              <a:solidFill>
                <a:srgbClr val="0070C0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33680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6531" y="223162"/>
            <a:ext cx="10800000" cy="515391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Лиазы</a:t>
            </a:r>
            <a:r>
              <a:rPr lang="ru-RU" dirty="0" smtClean="0"/>
              <a:t>: </a:t>
            </a:r>
            <a:r>
              <a:rPr lang="ru-RU" dirty="0" err="1" smtClean="0"/>
              <a:t>декарбоксилазы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38</a:t>
            </a:fld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669" y="1233146"/>
            <a:ext cx="8212773" cy="2842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396" y="4208512"/>
            <a:ext cx="111222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prstClr val="black"/>
                </a:solidFill>
              </a:rPr>
              <a:t>Декарбоксилазы</a:t>
            </a:r>
            <a:r>
              <a:rPr lang="ru-RU" dirty="0">
                <a:solidFill>
                  <a:prstClr val="black"/>
                </a:solidFill>
              </a:rPr>
              <a:t> аминокислот  «работают» с коферментом –  </a:t>
            </a:r>
            <a:r>
              <a:rPr lang="ru-RU" dirty="0" err="1">
                <a:solidFill>
                  <a:prstClr val="black"/>
                </a:solidFill>
              </a:rPr>
              <a:t>пиридоксальфосфатом</a:t>
            </a:r>
            <a:r>
              <a:rPr lang="ru-RU" dirty="0">
                <a:solidFill>
                  <a:prstClr val="black"/>
                </a:solidFill>
              </a:rPr>
              <a:t> (ПФ), производным вит. </a:t>
            </a:r>
            <a:r>
              <a:rPr lang="en-US" dirty="0">
                <a:solidFill>
                  <a:prstClr val="black"/>
                </a:solidFill>
              </a:rPr>
              <a:t>B</a:t>
            </a:r>
            <a:r>
              <a:rPr lang="en-US" baseline="-25000" dirty="0">
                <a:solidFill>
                  <a:prstClr val="black"/>
                </a:solidFill>
              </a:rPr>
              <a:t>6</a:t>
            </a:r>
            <a:r>
              <a:rPr lang="ru-RU" baseline="-25000" dirty="0">
                <a:solidFill>
                  <a:prstClr val="black"/>
                </a:solidFill>
              </a:rPr>
              <a:t>, </a:t>
            </a:r>
            <a:r>
              <a:rPr lang="ru-RU" dirty="0">
                <a:solidFill>
                  <a:prstClr val="black"/>
                </a:solidFill>
              </a:rPr>
              <a:t>пиридоксина</a:t>
            </a:r>
          </a:p>
          <a:p>
            <a:r>
              <a:rPr lang="ru-RU" dirty="0"/>
              <a:t>При </a:t>
            </a:r>
            <a:r>
              <a:rPr lang="ru-RU" dirty="0" err="1"/>
              <a:t>декарбоксилировании</a:t>
            </a:r>
            <a:r>
              <a:rPr lang="ru-RU" dirty="0"/>
              <a:t> аминокислот образуются биогенные амины</a:t>
            </a:r>
          </a:p>
          <a:p>
            <a:r>
              <a:rPr lang="ru-RU" dirty="0"/>
              <a:t>Гистамин участвует в развитии воспалительной, аллергической реакций, «запускает» синтез соляной кислоты в желудке</a:t>
            </a:r>
          </a:p>
        </p:txBody>
      </p:sp>
    </p:spTree>
    <p:extLst>
      <p:ext uri="{BB962C8B-B14F-4D97-AF65-F5344CB8AC3E}">
        <p14:creationId xmlns:p14="http://schemas.microsoft.com/office/powerpoint/2010/main" val="30677721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453847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Лиазы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562708" y="1055077"/>
            <a:ext cx="11342077" cy="4929699"/>
          </a:xfrm>
        </p:spPr>
        <p:txBody>
          <a:bodyPr/>
          <a:lstStyle/>
          <a:p>
            <a:pPr>
              <a:buClr>
                <a:srgbClr val="D34817"/>
              </a:buClr>
            </a:pPr>
            <a:r>
              <a:rPr lang="ru-RU" sz="2000" u="sng" dirty="0">
                <a:solidFill>
                  <a:prstClr val="black"/>
                </a:solidFill>
              </a:rPr>
              <a:t>Тип реакций 2.</a:t>
            </a:r>
            <a:r>
              <a:rPr lang="ru-RU" sz="2000" dirty="0">
                <a:solidFill>
                  <a:prstClr val="black"/>
                </a:solidFill>
              </a:rPr>
              <a:t> Отщепление простых молекул с образованием двойной связи в продукте, в одном направлении, и присоединение простых молекул по двойной связи – в другом направлении.</a:t>
            </a:r>
          </a:p>
          <a:p>
            <a:pPr>
              <a:buClr>
                <a:srgbClr val="D34817"/>
              </a:buClr>
            </a:pPr>
            <a:r>
              <a:rPr lang="ru-RU" sz="2000" dirty="0">
                <a:solidFill>
                  <a:prstClr val="black"/>
                </a:solidFill>
              </a:rPr>
              <a:t>Например, присоединяющие и отщепляющие воду – </a:t>
            </a:r>
            <a:r>
              <a:rPr lang="ru-RU" sz="2000" b="1" dirty="0" err="1">
                <a:solidFill>
                  <a:srgbClr val="0070C0"/>
                </a:solidFill>
              </a:rPr>
              <a:t>гидратазы</a:t>
            </a:r>
            <a:r>
              <a:rPr lang="ru-RU" sz="2000" b="1" dirty="0">
                <a:solidFill>
                  <a:schemeClr val="accent1"/>
                </a:solidFill>
              </a:rPr>
              <a:t> </a:t>
            </a:r>
            <a:r>
              <a:rPr lang="ru-RU" sz="2000" b="1" dirty="0">
                <a:solidFill>
                  <a:srgbClr val="0070C0"/>
                </a:solidFill>
              </a:rPr>
              <a:t>(</a:t>
            </a:r>
            <a:r>
              <a:rPr lang="ru-RU" sz="2000" b="1" dirty="0" err="1">
                <a:solidFill>
                  <a:srgbClr val="0070C0"/>
                </a:solidFill>
              </a:rPr>
              <a:t>дегидратазы</a:t>
            </a:r>
            <a:r>
              <a:rPr lang="ru-RU" sz="2000" dirty="0">
                <a:solidFill>
                  <a:prstClr val="black"/>
                </a:solidFill>
              </a:rPr>
              <a:t>) </a:t>
            </a:r>
          </a:p>
          <a:p>
            <a:endParaRPr lang="ru-RU" dirty="0"/>
          </a:p>
        </p:txBody>
      </p:sp>
      <p:pic>
        <p:nvPicPr>
          <p:cNvPr id="6146" name="Picture 2" descr="C:\Users\1\Desktop\розовый учебник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22" y="2787497"/>
            <a:ext cx="5333998" cy="2300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96000" y="5165648"/>
            <a:ext cx="26246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Реакция цикла Кребса в энергетическом обмене</a:t>
            </a:r>
          </a:p>
        </p:txBody>
      </p:sp>
    </p:spTree>
    <p:extLst>
      <p:ext uri="{BB962C8B-B14F-4D97-AF65-F5344CB8AC3E}">
        <p14:creationId xmlns:p14="http://schemas.microsoft.com/office/powerpoint/2010/main" val="273207456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274638"/>
            <a:ext cx="7772400" cy="349616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Класс 5. </a:t>
            </a:r>
            <a:r>
              <a:rPr lang="ru-RU" sz="3600" b="1" dirty="0" err="1"/>
              <a:t>Изомеразы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39616" y="1052735"/>
            <a:ext cx="11614638" cy="5022749"/>
          </a:xfrm>
        </p:spPr>
        <p:txBody>
          <a:bodyPr>
            <a:normAutofit fontScale="70000" lnSpcReduction="20000"/>
          </a:bodyPr>
          <a:lstStyle/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Тип реакций: внутримолекулярные превращения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ru-RU" sz="2400" dirty="0">
                <a:solidFill>
                  <a:prstClr val="black"/>
                </a:solidFill>
              </a:rPr>
              <a:t>(образование изомеров)</a:t>
            </a:r>
          </a:p>
          <a:p>
            <a:pPr lvl="0">
              <a:buClr>
                <a:srgbClr val="D34817"/>
              </a:buClr>
            </a:pPr>
            <a:r>
              <a:rPr lang="ru-RU" sz="2400" dirty="0">
                <a:solidFill>
                  <a:prstClr val="black"/>
                </a:solidFill>
              </a:rPr>
              <a:t>Подклассы:</a:t>
            </a:r>
          </a:p>
          <a:p>
            <a:pPr lvl="0" algn="just">
              <a:lnSpc>
                <a:spcPct val="110000"/>
              </a:lnSpc>
              <a:buClr>
                <a:srgbClr val="D34817"/>
              </a:buClr>
            </a:pPr>
            <a:r>
              <a:rPr lang="ru-RU" sz="2000" b="1" dirty="0" err="1">
                <a:solidFill>
                  <a:schemeClr val="accent1"/>
                </a:solidFill>
              </a:rPr>
              <a:t>рацемазы</a:t>
            </a:r>
            <a:r>
              <a:rPr lang="ru-RU" sz="2000" dirty="0">
                <a:solidFill>
                  <a:prstClr val="black"/>
                </a:solidFill>
              </a:rPr>
              <a:t> (внутримолекулярные превращения субстратов, имеющих один </a:t>
            </a:r>
            <a:r>
              <a:rPr lang="ru-RU" sz="2000" dirty="0" err="1">
                <a:solidFill>
                  <a:prstClr val="black"/>
                </a:solidFill>
              </a:rPr>
              <a:t>хиральный</a:t>
            </a:r>
            <a:r>
              <a:rPr lang="ru-RU" sz="2000" dirty="0">
                <a:solidFill>
                  <a:prstClr val="black"/>
                </a:solidFill>
              </a:rPr>
              <a:t> атом углерода, например, взаимопревращения </a:t>
            </a:r>
            <a:r>
              <a:rPr lang="en-US" sz="2000" dirty="0">
                <a:solidFill>
                  <a:prstClr val="black"/>
                </a:solidFill>
              </a:rPr>
              <a:t>L</a:t>
            </a:r>
            <a:r>
              <a:rPr lang="ru-RU" sz="2000" dirty="0">
                <a:solidFill>
                  <a:prstClr val="black"/>
                </a:solidFill>
              </a:rPr>
              <a:t> и</a:t>
            </a:r>
            <a:r>
              <a:rPr lang="en-US" sz="2000" dirty="0">
                <a:solidFill>
                  <a:prstClr val="black"/>
                </a:solidFill>
              </a:rPr>
              <a:t> D</a:t>
            </a:r>
            <a:r>
              <a:rPr lang="ru-RU" sz="2000" dirty="0">
                <a:solidFill>
                  <a:prstClr val="black"/>
                </a:solidFill>
              </a:rPr>
              <a:t> –изомеров)</a:t>
            </a:r>
          </a:p>
          <a:p>
            <a:pPr lvl="0" algn="just">
              <a:lnSpc>
                <a:spcPct val="110000"/>
              </a:lnSpc>
              <a:buClr>
                <a:srgbClr val="D34817"/>
              </a:buClr>
            </a:pPr>
            <a:r>
              <a:rPr lang="ru-RU" sz="2000" b="1" dirty="0" err="1" smtClean="0">
                <a:solidFill>
                  <a:schemeClr val="accent1"/>
                </a:solidFill>
              </a:rPr>
              <a:t>эпимеразы</a:t>
            </a:r>
            <a:r>
              <a:rPr lang="ru-RU" sz="2000" dirty="0" smtClean="0">
                <a:solidFill>
                  <a:prstClr val="black"/>
                </a:solidFill>
              </a:rPr>
              <a:t> (внутримолекулярные превращения субстратов, имеющих несколько </a:t>
            </a:r>
            <a:r>
              <a:rPr lang="ru-RU" sz="2000" dirty="0" err="1" smtClean="0">
                <a:solidFill>
                  <a:prstClr val="black"/>
                </a:solidFill>
              </a:rPr>
              <a:t>хиральных</a:t>
            </a:r>
            <a:r>
              <a:rPr lang="ru-RU" sz="2000" dirty="0" smtClean="0">
                <a:solidFill>
                  <a:prstClr val="black"/>
                </a:solidFill>
              </a:rPr>
              <a:t> атомов углерода, например, превращение галактозы в глюкозу)</a:t>
            </a:r>
            <a:r>
              <a:rPr lang="ru-RU" sz="2000" b="1" dirty="0" smtClean="0">
                <a:solidFill>
                  <a:schemeClr val="accent1"/>
                </a:solidFill>
              </a:rPr>
              <a:t> </a:t>
            </a:r>
          </a:p>
          <a:p>
            <a:pPr lvl="0" algn="just">
              <a:buClr>
                <a:srgbClr val="D34817"/>
              </a:buClr>
            </a:pPr>
            <a:r>
              <a:rPr lang="ru-RU" sz="2000" b="1" dirty="0" err="1" smtClean="0">
                <a:solidFill>
                  <a:schemeClr val="accent1"/>
                </a:solidFill>
              </a:rPr>
              <a:t>цис</a:t>
            </a:r>
            <a:r>
              <a:rPr lang="ru-RU" sz="2000" b="1" dirty="0" smtClean="0">
                <a:solidFill>
                  <a:schemeClr val="accent1"/>
                </a:solidFill>
              </a:rPr>
              <a:t>-транс-</a:t>
            </a:r>
            <a:r>
              <a:rPr lang="ru-RU" sz="2000" b="1" dirty="0" err="1" smtClean="0">
                <a:solidFill>
                  <a:schemeClr val="accent1"/>
                </a:solidFill>
              </a:rPr>
              <a:t>изомеразы</a:t>
            </a:r>
            <a:endParaRPr lang="ru-RU" sz="2000" b="1" dirty="0">
              <a:solidFill>
                <a:schemeClr val="accent1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400" b="1" dirty="0">
                <a:solidFill>
                  <a:schemeClr val="accent1"/>
                </a:solidFill>
              </a:rPr>
              <a:t>Внутримолекулярные </a:t>
            </a:r>
            <a:r>
              <a:rPr lang="ru-RU" sz="2400" b="1" dirty="0" err="1">
                <a:solidFill>
                  <a:schemeClr val="accent1"/>
                </a:solidFill>
              </a:rPr>
              <a:t>оксидоредуктазы</a:t>
            </a:r>
            <a:r>
              <a:rPr lang="ru-RU" sz="2400" b="1" dirty="0">
                <a:solidFill>
                  <a:schemeClr val="accent1"/>
                </a:solidFill>
              </a:rPr>
              <a:t> </a:t>
            </a:r>
            <a:r>
              <a:rPr lang="ru-RU" sz="2200" dirty="0"/>
              <a:t>(</a:t>
            </a:r>
            <a:r>
              <a:rPr lang="ru-RU" sz="2200" dirty="0">
                <a:latin typeface="Times New Roman"/>
                <a:cs typeface="Times New Roman"/>
              </a:rPr>
              <a:t>окисление одной части молекулы с одновременным восстановлением другой)</a:t>
            </a:r>
          </a:p>
          <a:p>
            <a:pPr lvl="0">
              <a:buClr>
                <a:srgbClr val="D34817"/>
              </a:buClr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/>
                <a:cs typeface="Times New Roman"/>
              </a:rPr>
              <a:t>Название: </a:t>
            </a:r>
            <a:r>
              <a:rPr lang="ru-RU" sz="2400" b="1" dirty="0">
                <a:solidFill>
                  <a:srgbClr val="0070C0"/>
                </a:solidFill>
                <a:cs typeface="Times New Roman"/>
              </a:rPr>
              <a:t>субстрат + </a:t>
            </a:r>
            <a:r>
              <a:rPr lang="ru-RU" sz="2400" b="1" dirty="0" err="1">
                <a:solidFill>
                  <a:srgbClr val="0070C0"/>
                </a:solidFill>
                <a:cs typeface="Times New Roman"/>
              </a:rPr>
              <a:t>изомераза</a:t>
            </a:r>
            <a:endParaRPr lang="ru-RU" sz="2400" b="1" dirty="0">
              <a:solidFill>
                <a:srgbClr val="0070C0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r>
              <a:rPr lang="ru-RU" sz="2400" b="1" dirty="0">
                <a:solidFill>
                  <a:schemeClr val="accent1"/>
                </a:solidFill>
              </a:rPr>
              <a:t>Внутримолекулярные </a:t>
            </a:r>
            <a:r>
              <a:rPr lang="ru-RU" sz="2400" b="1" dirty="0" err="1">
                <a:solidFill>
                  <a:schemeClr val="accent1"/>
                </a:solidFill>
              </a:rPr>
              <a:t>трансферазы</a:t>
            </a:r>
            <a:r>
              <a:rPr lang="ru-RU" sz="2400" b="1" dirty="0">
                <a:solidFill>
                  <a:schemeClr val="accent1"/>
                </a:solidFill>
              </a:rPr>
              <a:t> (</a:t>
            </a:r>
            <a:r>
              <a:rPr lang="ru-RU" sz="2400" b="1" dirty="0" err="1">
                <a:solidFill>
                  <a:schemeClr val="accent1"/>
                </a:solidFill>
              </a:rPr>
              <a:t>мутазы</a:t>
            </a:r>
            <a:r>
              <a:rPr lang="ru-RU" sz="2400" b="1" dirty="0">
                <a:solidFill>
                  <a:schemeClr val="accent1"/>
                </a:solidFill>
              </a:rPr>
              <a:t>)</a:t>
            </a:r>
          </a:p>
          <a:p>
            <a:pPr lvl="0">
              <a:buClr>
                <a:srgbClr val="D34817"/>
              </a:buClr>
              <a:buFont typeface="Wingdings" panose="05000000000000000000" pitchFamily="2" charset="2"/>
              <a:buChar char="§"/>
            </a:pPr>
            <a:r>
              <a:rPr lang="ru-RU" sz="2400" dirty="0"/>
              <a:t>Название: </a:t>
            </a:r>
            <a:r>
              <a:rPr lang="ru-RU" sz="2400" b="1" dirty="0">
                <a:solidFill>
                  <a:srgbClr val="0070C0"/>
                </a:solidFill>
              </a:rPr>
              <a:t>субстрат + </a:t>
            </a:r>
            <a:r>
              <a:rPr lang="ru-RU" sz="2400" b="1" dirty="0" err="1">
                <a:solidFill>
                  <a:srgbClr val="0070C0"/>
                </a:solidFill>
              </a:rPr>
              <a:t>мутаза</a:t>
            </a:r>
            <a:endParaRPr lang="ru-RU" sz="2400" b="1" dirty="0">
              <a:solidFill>
                <a:srgbClr val="0070C0"/>
              </a:solidFill>
            </a:endParaRPr>
          </a:p>
          <a:p>
            <a:pPr lvl="0">
              <a:buClr>
                <a:srgbClr val="D34817"/>
              </a:buClr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1100" dirty="0">
              <a:solidFill>
                <a:prstClr val="black"/>
              </a:solidFill>
            </a:endParaRPr>
          </a:p>
          <a:p>
            <a:pPr algn="ctr">
              <a:buClr>
                <a:srgbClr val="D34817"/>
              </a:buClr>
            </a:pPr>
            <a:endParaRPr lang="ru-RU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Ø"/>
            </a:pPr>
            <a:endParaRPr lang="ru-RU" sz="32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6324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594523"/>
          </a:xfrm>
        </p:spPr>
        <p:txBody>
          <a:bodyPr>
            <a:normAutofit fontScale="90000"/>
          </a:bodyPr>
          <a:lstStyle/>
          <a:p>
            <a:r>
              <a:rPr lang="ru-RU" dirty="0"/>
              <a:t>Внутримолекулярная </a:t>
            </a:r>
            <a:r>
              <a:rPr lang="ru-RU" dirty="0" err="1"/>
              <a:t>трансфераза</a:t>
            </a:r>
            <a:r>
              <a:rPr lang="ru-RU" dirty="0"/>
              <a:t> (А)</a:t>
            </a:r>
            <a:br>
              <a:rPr lang="ru-RU" dirty="0"/>
            </a:br>
            <a:r>
              <a:rPr lang="ru-RU" dirty="0"/>
              <a:t>Внутримолекулярная </a:t>
            </a:r>
            <a:r>
              <a:rPr lang="ru-RU" dirty="0" err="1"/>
              <a:t>оксидоредуктаза</a:t>
            </a:r>
            <a:r>
              <a:rPr lang="ru-RU" dirty="0"/>
              <a:t> (Б)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41</a:t>
            </a:fld>
            <a:endParaRPr lang="en-US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9898" y="1352900"/>
            <a:ext cx="5711128" cy="4472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0380" y="1702772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/>
              <a:t>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39616" y="4077073"/>
            <a:ext cx="405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Б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39616" y="5994524"/>
            <a:ext cx="69175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Это реакции гликолиза – окисления глюкозы для синтеза АТФ</a:t>
            </a:r>
          </a:p>
        </p:txBody>
      </p:sp>
    </p:spTree>
    <p:extLst>
      <p:ext uri="{BB962C8B-B14F-4D97-AF65-F5344CB8AC3E}">
        <p14:creationId xmlns:p14="http://schemas.microsoft.com/office/powerpoint/2010/main" val="14290503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5"/>
            <a:ext cx="10800000" cy="462639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Класс 6. </a:t>
            </a:r>
            <a:r>
              <a:rPr lang="ru-RU" sz="3600" b="1" dirty="0" err="1"/>
              <a:t>Лигазы</a:t>
            </a:r>
            <a:r>
              <a:rPr lang="ru-RU" sz="3600" b="1" dirty="0"/>
              <a:t> (</a:t>
            </a:r>
            <a:r>
              <a:rPr lang="ru-RU" sz="3600" b="1" dirty="0" err="1"/>
              <a:t>синтетазы</a:t>
            </a:r>
            <a:r>
              <a:rPr lang="ru-RU" sz="3600" b="1" dirty="0"/>
              <a:t>)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96000" y="1283678"/>
            <a:ext cx="10800000" cy="4792924"/>
          </a:xfrm>
        </p:spPr>
        <p:txBody>
          <a:bodyPr>
            <a:normAutofit/>
          </a:bodyPr>
          <a:lstStyle/>
          <a:p>
            <a:pPr lvl="0" algn="just">
              <a:buClr>
                <a:srgbClr val="D34817"/>
              </a:buClr>
            </a:pPr>
            <a:r>
              <a:rPr lang="ru-RU" sz="2200" u="sng" dirty="0">
                <a:solidFill>
                  <a:prstClr val="black"/>
                </a:solidFill>
              </a:rPr>
              <a:t>Тип реакций</a:t>
            </a:r>
            <a:r>
              <a:rPr lang="ru-RU" sz="2200" dirty="0">
                <a:solidFill>
                  <a:prstClr val="black"/>
                </a:solidFill>
              </a:rPr>
              <a:t>: соединение двух субстратов ковалентной связью (</a:t>
            </a:r>
            <a:r>
              <a:rPr lang="en-US" sz="2200" dirty="0">
                <a:solidFill>
                  <a:prstClr val="black"/>
                </a:solidFill>
              </a:rPr>
              <a:t>C-C, C-N, C-O,C-S</a:t>
            </a:r>
            <a:r>
              <a:rPr lang="ru-RU" sz="2200" dirty="0">
                <a:solidFill>
                  <a:prstClr val="black"/>
                </a:solidFill>
              </a:rPr>
              <a:t>) с образованием более сложного соединения (синтез нового вещества, в структуру которого входят оба субстрата)</a:t>
            </a:r>
          </a:p>
          <a:p>
            <a:pPr lvl="0" algn="just">
              <a:buClr>
                <a:srgbClr val="D34817"/>
              </a:buClr>
            </a:pPr>
            <a:r>
              <a:rPr lang="ru-RU" sz="2200" dirty="0">
                <a:solidFill>
                  <a:prstClr val="black"/>
                </a:solidFill>
              </a:rPr>
              <a:t>Подклассы характеризуют вид образуемой связи: </a:t>
            </a:r>
            <a:r>
              <a:rPr lang="en-US" sz="2200" dirty="0">
                <a:solidFill>
                  <a:prstClr val="black"/>
                </a:solidFill>
              </a:rPr>
              <a:t>C-C, C-N, C-O,C-S</a:t>
            </a:r>
            <a:r>
              <a:rPr lang="ru-RU" sz="2200" dirty="0">
                <a:solidFill>
                  <a:prstClr val="black"/>
                </a:solidFill>
              </a:rPr>
              <a:t> </a:t>
            </a:r>
            <a:r>
              <a:rPr lang="ru-RU" sz="2200" dirty="0" err="1">
                <a:solidFill>
                  <a:prstClr val="black"/>
                </a:solidFill>
              </a:rPr>
              <a:t>лигазы</a:t>
            </a:r>
            <a:r>
              <a:rPr lang="ru-RU" sz="2200" dirty="0">
                <a:solidFill>
                  <a:prstClr val="black"/>
                </a:solidFill>
              </a:rPr>
              <a:t> </a:t>
            </a:r>
          </a:p>
          <a:p>
            <a:pPr lvl="0" algn="just">
              <a:buClr>
                <a:srgbClr val="D34817"/>
              </a:buClr>
            </a:pPr>
            <a:r>
              <a:rPr lang="ru-RU" sz="2200" dirty="0">
                <a:solidFill>
                  <a:prstClr val="black"/>
                </a:solidFill>
              </a:rPr>
              <a:t>Реакции синтеза сопряжены с затратой энергии АТФ или ГТФ (макроэргические связи подвергаются гидролизу с освобождением энергии)  </a:t>
            </a:r>
            <a:endParaRPr lang="ru-RU" sz="2200" dirty="0" smtClean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</a:pPr>
            <a:r>
              <a:rPr lang="ru-RU" sz="2200" dirty="0" err="1">
                <a:solidFill>
                  <a:prstClr val="black"/>
                </a:solidFill>
              </a:rPr>
              <a:t>Лигазы</a:t>
            </a:r>
            <a:r>
              <a:rPr lang="ru-RU" sz="2200" dirty="0">
                <a:solidFill>
                  <a:prstClr val="black"/>
                </a:solidFill>
              </a:rPr>
              <a:t> – сложные ферменты. Они содержат нуклеотидные (УТФ), </a:t>
            </a:r>
            <a:r>
              <a:rPr lang="ru-RU" sz="2200" dirty="0" err="1">
                <a:solidFill>
                  <a:prstClr val="black"/>
                </a:solidFill>
              </a:rPr>
              <a:t>биотиновые</a:t>
            </a:r>
            <a:r>
              <a:rPr lang="ru-RU" sz="2200" dirty="0">
                <a:solidFill>
                  <a:prstClr val="black"/>
                </a:solidFill>
              </a:rPr>
              <a:t> (витамин Н), фолиевые коферменты.</a:t>
            </a:r>
          </a:p>
          <a:p>
            <a:pPr>
              <a:buClr>
                <a:srgbClr val="D34817"/>
              </a:buClr>
            </a:pPr>
            <a:endParaRPr lang="en-US" sz="2000" dirty="0">
              <a:solidFill>
                <a:prstClr val="black"/>
              </a:solidFill>
            </a:endParaRPr>
          </a:p>
          <a:p>
            <a:pPr>
              <a:buClr>
                <a:srgbClr val="D34817"/>
              </a:buClr>
            </a:pPr>
            <a:endParaRPr lang="en-US" sz="20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Arial" pitchFamily="34" charset="0"/>
              <a:buChar char="•"/>
            </a:pPr>
            <a:endParaRPr lang="ru-RU" sz="2000" dirty="0">
              <a:solidFill>
                <a:prstClr val="black"/>
              </a:solidFill>
            </a:endParaRPr>
          </a:p>
          <a:p>
            <a:pPr lvl="0">
              <a:buClr>
                <a:srgbClr val="D34817"/>
              </a:buClr>
              <a:buFont typeface="Wingdings" pitchFamily="2" charset="2"/>
              <a:buChar char="§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9790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735200"/>
          </a:xfrm>
        </p:spPr>
        <p:txBody>
          <a:bodyPr/>
          <a:lstStyle/>
          <a:p>
            <a:r>
              <a:rPr lang="ru-RU" dirty="0" smtClean="0"/>
              <a:t>С-С </a:t>
            </a:r>
            <a:r>
              <a:rPr lang="ru-RU" dirty="0" err="1" smtClean="0"/>
              <a:t>лигазы</a:t>
            </a:r>
            <a:r>
              <a:rPr lang="ru-RU" dirty="0" smtClean="0"/>
              <a:t>, образующие СООН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43</a:t>
            </a:fld>
            <a:endParaRPr lang="en-US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968" y="917185"/>
            <a:ext cx="6981874" cy="3257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24255" y="4298106"/>
            <a:ext cx="1066506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80"/>
              </a:spcBef>
              <a:buClr>
                <a:srgbClr val="D34817"/>
              </a:buClr>
              <a:buSzPct val="85000"/>
            </a:pPr>
            <a:r>
              <a:rPr lang="ru-RU" sz="2000" dirty="0">
                <a:solidFill>
                  <a:prstClr val="black"/>
                </a:solidFill>
              </a:rPr>
              <a:t>Название: </a:t>
            </a:r>
            <a:r>
              <a:rPr lang="ru-RU" sz="2000" b="1" dirty="0">
                <a:solidFill>
                  <a:srgbClr val="0070C0"/>
                </a:solidFill>
              </a:rPr>
              <a:t>субстрат + карбоксилаза</a:t>
            </a:r>
          </a:p>
          <a:p>
            <a:pPr>
              <a:spcBef>
                <a:spcPts val="580"/>
              </a:spcBef>
              <a:buClr>
                <a:srgbClr val="D34817"/>
              </a:buClr>
              <a:buSzPct val="85000"/>
            </a:pPr>
            <a:r>
              <a:rPr lang="ru-RU" sz="2000" dirty="0">
                <a:solidFill>
                  <a:prstClr val="black"/>
                </a:solidFill>
              </a:rPr>
              <a:t>В реакции </a:t>
            </a:r>
            <a:r>
              <a:rPr lang="ru-RU" sz="2000" dirty="0" err="1">
                <a:solidFill>
                  <a:prstClr val="black"/>
                </a:solidFill>
              </a:rPr>
              <a:t>карбоксилирования</a:t>
            </a:r>
            <a:r>
              <a:rPr lang="ru-RU" sz="2000" dirty="0">
                <a:solidFill>
                  <a:prstClr val="black"/>
                </a:solidFill>
              </a:rPr>
              <a:t>  участвует кофермент </a:t>
            </a:r>
            <a:r>
              <a:rPr lang="ru-RU" sz="2000" dirty="0" err="1">
                <a:solidFill>
                  <a:prstClr val="black"/>
                </a:solidFill>
              </a:rPr>
              <a:t>биоцитин</a:t>
            </a:r>
            <a:r>
              <a:rPr lang="ru-RU" sz="2000" dirty="0">
                <a:solidFill>
                  <a:prstClr val="black"/>
                </a:solidFill>
              </a:rPr>
              <a:t>, производное вит. </a:t>
            </a:r>
            <a:r>
              <a:rPr lang="en-US" sz="2000" dirty="0">
                <a:solidFill>
                  <a:prstClr val="black"/>
                </a:solidFill>
              </a:rPr>
              <a:t>H</a:t>
            </a:r>
            <a:r>
              <a:rPr lang="ru-RU" sz="2000" dirty="0">
                <a:solidFill>
                  <a:prstClr val="black"/>
                </a:solidFill>
              </a:rPr>
              <a:t>, или В</a:t>
            </a:r>
            <a:r>
              <a:rPr lang="ru-RU" sz="2000" baseline="-25000" dirty="0">
                <a:solidFill>
                  <a:prstClr val="black"/>
                </a:solidFill>
              </a:rPr>
              <a:t>7</a:t>
            </a:r>
            <a:r>
              <a:rPr lang="ru-RU" sz="2000" dirty="0">
                <a:solidFill>
                  <a:prstClr val="black"/>
                </a:solidFill>
              </a:rPr>
              <a:t>, биотина.</a:t>
            </a:r>
          </a:p>
          <a:p>
            <a:pPr>
              <a:spcBef>
                <a:spcPts val="580"/>
              </a:spcBef>
              <a:buClr>
                <a:srgbClr val="D34817"/>
              </a:buClr>
              <a:buSzPct val="85000"/>
            </a:pPr>
            <a:r>
              <a:rPr lang="ru-RU" sz="2000" dirty="0">
                <a:solidFill>
                  <a:prstClr val="black"/>
                </a:solidFill>
              </a:rPr>
              <a:t>Это ключевая реакция в синтезе глюкозы, а также реакция-поставщик </a:t>
            </a:r>
            <a:r>
              <a:rPr lang="ru-RU" sz="2000" dirty="0" err="1">
                <a:solidFill>
                  <a:prstClr val="black"/>
                </a:solidFill>
              </a:rPr>
              <a:t>оксалоацетата</a:t>
            </a:r>
            <a:r>
              <a:rPr lang="ru-RU" sz="2000" dirty="0">
                <a:solidFill>
                  <a:prstClr val="black"/>
                </a:solidFill>
              </a:rPr>
              <a:t> для цикла Кребса – процесса энергетического обмена</a:t>
            </a:r>
            <a:endParaRPr lang="en-US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9450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779162"/>
          </a:xfrm>
        </p:spPr>
        <p:txBody>
          <a:bodyPr/>
          <a:lstStyle/>
          <a:p>
            <a:r>
              <a:rPr lang="ru-RU" dirty="0" smtClean="0"/>
              <a:t>С-</a:t>
            </a:r>
            <a:r>
              <a:rPr lang="en-US" dirty="0" smtClean="0">
                <a:latin typeface="Calibri" pitchFamily="34" charset="0"/>
              </a:rPr>
              <a:t>N</a:t>
            </a:r>
            <a:r>
              <a:rPr lang="ru-RU" dirty="0" smtClean="0"/>
              <a:t> </a:t>
            </a:r>
            <a:r>
              <a:rPr lang="ru-RU" dirty="0" err="1"/>
              <a:t>л</a:t>
            </a:r>
            <a:r>
              <a:rPr lang="ru-RU" dirty="0" err="1" smtClean="0"/>
              <a:t>игазы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61645" y="3970232"/>
            <a:ext cx="90415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Название: </a:t>
            </a:r>
            <a:r>
              <a:rPr lang="ru-RU" sz="2400" b="1" dirty="0">
                <a:solidFill>
                  <a:srgbClr val="0070C0"/>
                </a:solidFill>
              </a:rPr>
              <a:t>продукт + </a:t>
            </a:r>
            <a:r>
              <a:rPr lang="ru-RU" sz="2400" b="1" dirty="0" err="1" smtClean="0">
                <a:solidFill>
                  <a:srgbClr val="0070C0"/>
                </a:solidFill>
              </a:rPr>
              <a:t>синтетаза</a:t>
            </a:r>
            <a:endParaRPr lang="ru-RU" sz="2400" b="1" dirty="0" smtClean="0">
              <a:solidFill>
                <a:srgbClr val="0070C0"/>
              </a:solidFill>
            </a:endParaRP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r>
              <a:rPr lang="ru-RU" sz="2000" b="1" dirty="0" smtClean="0">
                <a:solidFill>
                  <a:srgbClr val="0070C0"/>
                </a:solidFill>
              </a:rPr>
              <a:t>ГЛУТАМИНСИНТЕТАЗА</a:t>
            </a:r>
          </a:p>
          <a:p>
            <a:endParaRPr lang="ru-RU" sz="2000" b="1" dirty="0">
              <a:solidFill>
                <a:srgbClr val="0070C0"/>
              </a:solidFill>
            </a:endParaRPr>
          </a:p>
          <a:p>
            <a:r>
              <a:rPr lang="ru-RU" sz="2400" dirty="0"/>
              <a:t>Универсальная реакция обезвреживания аммиака</a:t>
            </a:r>
          </a:p>
        </p:txBody>
      </p:sp>
      <p:pic>
        <p:nvPicPr>
          <p:cNvPr id="3074" name="Picture 2" descr="Глутамин-синтетаза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0" y="1477107"/>
            <a:ext cx="9891351" cy="197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6172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946" y="26525"/>
            <a:ext cx="10800000" cy="834527"/>
          </a:xfrm>
        </p:spPr>
        <p:txBody>
          <a:bodyPr>
            <a:normAutofit/>
          </a:bodyPr>
          <a:lstStyle/>
          <a:p>
            <a:r>
              <a:rPr lang="en-US" dirty="0"/>
              <a:t>C-S</a:t>
            </a:r>
            <a:r>
              <a:rPr lang="ru-RU" dirty="0"/>
              <a:t> и</a:t>
            </a:r>
            <a:r>
              <a:rPr lang="en-US" dirty="0"/>
              <a:t> C-O</a:t>
            </a:r>
            <a:r>
              <a:rPr lang="ru-RU" dirty="0"/>
              <a:t> </a:t>
            </a:r>
            <a:r>
              <a:rPr lang="ru-RU" dirty="0" err="1"/>
              <a:t>лигазы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45</a:t>
            </a:fld>
            <a:endParaRPr lang="en-US" dirty="0"/>
          </a:p>
        </p:txBody>
      </p:sp>
      <p:pic>
        <p:nvPicPr>
          <p:cNvPr id="9218" name="Picture 2" descr="C:\Users\1\Desktop\19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34" y="1336431"/>
            <a:ext cx="9818698" cy="143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601" y="2655989"/>
            <a:ext cx="8219267" cy="2697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38864" y="2740858"/>
            <a:ext cx="48010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Реакция активации жирной кислоты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40601" y="5772145"/>
            <a:ext cx="74006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Реакция активации аминокислоты в момент трансляции</a:t>
            </a:r>
          </a:p>
        </p:txBody>
      </p:sp>
    </p:spTree>
    <p:extLst>
      <p:ext uri="{BB962C8B-B14F-4D97-AF65-F5344CB8AC3E}">
        <p14:creationId xmlns:p14="http://schemas.microsoft.com/office/powerpoint/2010/main" val="407988178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685" y="214368"/>
            <a:ext cx="10800000" cy="629693"/>
          </a:xfrm>
        </p:spPr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68462" y="905608"/>
            <a:ext cx="11331876" cy="5196254"/>
          </a:xfrm>
        </p:spPr>
        <p:txBody>
          <a:bodyPr>
            <a:normAutofit fontScale="92500"/>
          </a:bodyPr>
          <a:lstStyle/>
          <a:p>
            <a:r>
              <a:rPr lang="ru-RU" sz="2400" dirty="0">
                <a:solidFill>
                  <a:srgbClr val="0070C0"/>
                </a:solidFill>
              </a:rPr>
              <a:t>Классификация ферментов является важным инструментом в биохимии и медицине, позволяющим систематизировать огромное разнообразие ферментов по их функциям и механизму действия. Понимание этой системы помогает лучше ориентироваться в роли ферментов в метаболических процессах, диагностике заболеваний и выборе методов терапии.</a:t>
            </a:r>
          </a:p>
          <a:p>
            <a:r>
              <a:rPr lang="ru-RU" sz="2400" dirty="0" smtClean="0">
                <a:solidFill>
                  <a:srgbClr val="0070C0"/>
                </a:solidFill>
              </a:rPr>
              <a:t>Международная </a:t>
            </a:r>
            <a:r>
              <a:rPr lang="ru-RU" sz="2400" dirty="0">
                <a:solidFill>
                  <a:srgbClr val="0070C0"/>
                </a:solidFill>
              </a:rPr>
              <a:t>классификация ИЮПАК делит ферменты на основные группы — </a:t>
            </a:r>
            <a:r>
              <a:rPr lang="ru-RU" sz="2400" dirty="0" err="1" smtClean="0">
                <a:solidFill>
                  <a:srgbClr val="0070C0"/>
                </a:solidFill>
              </a:rPr>
              <a:t>оксидоредуктазы</a:t>
            </a:r>
            <a:r>
              <a:rPr lang="ru-RU" sz="2400" dirty="0">
                <a:solidFill>
                  <a:srgbClr val="0070C0"/>
                </a:solidFill>
              </a:rPr>
              <a:t>, </a:t>
            </a:r>
            <a:r>
              <a:rPr lang="ru-RU" sz="2400" dirty="0" err="1">
                <a:solidFill>
                  <a:srgbClr val="0070C0"/>
                </a:solidFill>
              </a:rPr>
              <a:t>трансферазы</a:t>
            </a:r>
            <a:r>
              <a:rPr lang="ru-RU" sz="2400" dirty="0">
                <a:solidFill>
                  <a:srgbClr val="0070C0"/>
                </a:solidFill>
              </a:rPr>
              <a:t>, гидролазы, </a:t>
            </a:r>
            <a:r>
              <a:rPr lang="ru-RU" sz="2400" dirty="0" err="1">
                <a:solidFill>
                  <a:srgbClr val="0070C0"/>
                </a:solidFill>
              </a:rPr>
              <a:t>лиазы</a:t>
            </a:r>
            <a:r>
              <a:rPr lang="ru-RU" sz="2400" dirty="0">
                <a:solidFill>
                  <a:srgbClr val="0070C0"/>
                </a:solidFill>
              </a:rPr>
              <a:t>, </a:t>
            </a:r>
            <a:r>
              <a:rPr lang="ru-RU" sz="2400" dirty="0" err="1">
                <a:solidFill>
                  <a:srgbClr val="0070C0"/>
                </a:solidFill>
              </a:rPr>
              <a:t>изомеразы</a:t>
            </a:r>
            <a:r>
              <a:rPr lang="ru-RU" sz="2400" dirty="0">
                <a:solidFill>
                  <a:srgbClr val="0070C0"/>
                </a:solidFill>
              </a:rPr>
              <a:t> и </a:t>
            </a:r>
            <a:r>
              <a:rPr lang="ru-RU" sz="2400" dirty="0" err="1">
                <a:solidFill>
                  <a:srgbClr val="0070C0"/>
                </a:solidFill>
              </a:rPr>
              <a:t>лигазы</a:t>
            </a:r>
            <a:r>
              <a:rPr lang="ru-RU" sz="2400" dirty="0">
                <a:solidFill>
                  <a:srgbClr val="0070C0"/>
                </a:solidFill>
              </a:rPr>
              <a:t> — каждая из которых выполняет специфические функции. Знание этих групп и их характеристик важно для интерпретации лабораторных данных, определения патологий и понимания физиологических </a:t>
            </a:r>
            <a:r>
              <a:rPr lang="ru-RU" sz="2400" dirty="0" smtClean="0">
                <a:solidFill>
                  <a:srgbClr val="0070C0"/>
                </a:solidFill>
              </a:rPr>
              <a:t>процессов в организме.</a:t>
            </a:r>
            <a:endParaRPr lang="ru-RU" sz="2400" dirty="0">
              <a:solidFill>
                <a:srgbClr val="0070C0"/>
              </a:solidFill>
            </a:endParaRPr>
          </a:p>
          <a:p>
            <a:r>
              <a:rPr lang="ru-RU" sz="2400" dirty="0" smtClean="0">
                <a:solidFill>
                  <a:srgbClr val="0070C0"/>
                </a:solidFill>
              </a:rPr>
              <a:t>В </a:t>
            </a:r>
            <a:r>
              <a:rPr lang="ru-RU" sz="2400" dirty="0">
                <a:solidFill>
                  <a:srgbClr val="0070C0"/>
                </a:solidFill>
              </a:rPr>
              <a:t>целом, систематизированный подход к классификации ферментов способствует более глубокому пониманию биохимической основы жизнедеятельности организма и повышает качество медицинской практики.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4294967295"/>
          </p:nvPr>
        </p:nvSpPr>
        <p:spPr/>
        <p:txBody>
          <a:bodyPr/>
          <a:lstStyle/>
          <a:p>
            <a:fld id="{5744759D-0EFF-4FB2-9CCE-04E00944F0FE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8600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6000" y="275916"/>
            <a:ext cx="10800000" cy="5417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Вопросы для самоконтроля: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9477" y="975946"/>
            <a:ext cx="10800000" cy="4828093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rgbClr val="002060"/>
                </a:solidFill>
              </a:rPr>
              <a:t>На </a:t>
            </a:r>
            <a:r>
              <a:rPr lang="ru-RU" dirty="0">
                <a:solidFill>
                  <a:srgbClr val="002060"/>
                </a:solidFill>
              </a:rPr>
              <a:t>основе каких характеристик ферменты делятся на классы? Назовите основные классы ферментов по классификации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Дайте характеристику </a:t>
            </a:r>
            <a:r>
              <a:rPr lang="ru-RU" dirty="0">
                <a:solidFill>
                  <a:srgbClr val="002060"/>
                </a:solidFill>
              </a:rPr>
              <a:t>классов </a:t>
            </a:r>
            <a:r>
              <a:rPr lang="ru-RU" dirty="0" smtClean="0">
                <a:solidFill>
                  <a:srgbClr val="002060"/>
                </a:solidFill>
              </a:rPr>
              <a:t>ферментов по плану:</a:t>
            </a:r>
            <a:endParaRPr lang="ru-RU" dirty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 smtClean="0">
                <a:solidFill>
                  <a:srgbClr val="002060"/>
                </a:solidFill>
              </a:rPr>
              <a:t>- </a:t>
            </a:r>
            <a:r>
              <a:rPr lang="ru-RU" dirty="0">
                <a:solidFill>
                  <a:srgbClr val="002060"/>
                </a:solidFill>
              </a:rPr>
              <a:t>тип катализируемой реакции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2060"/>
                </a:solidFill>
              </a:rPr>
              <a:t>- принцип деления класса на подклассы (для </a:t>
            </a:r>
            <a:r>
              <a:rPr lang="ru-RU" dirty="0" err="1">
                <a:solidFill>
                  <a:srgbClr val="002060"/>
                </a:solidFill>
              </a:rPr>
              <a:t>оксидоредуктаз</a:t>
            </a:r>
            <a:r>
              <a:rPr lang="ru-RU" dirty="0">
                <a:solidFill>
                  <a:srgbClr val="002060"/>
                </a:solidFill>
              </a:rPr>
              <a:t> – группы)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2060"/>
                </a:solidFill>
              </a:rPr>
              <a:t>- примеры ферментов и реакций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002060"/>
                </a:solidFill>
              </a:rPr>
              <a:t>- коферменты </a:t>
            </a:r>
            <a:r>
              <a:rPr lang="ru-RU" dirty="0" smtClean="0">
                <a:solidFill>
                  <a:srgbClr val="002060"/>
                </a:solidFill>
              </a:rPr>
              <a:t>ферментов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3. Приведите </a:t>
            </a:r>
            <a:r>
              <a:rPr lang="ru-RU" dirty="0">
                <a:solidFill>
                  <a:srgbClr val="002060"/>
                </a:solidFill>
              </a:rPr>
              <a:t>примеры реакций для каждого класса </a:t>
            </a:r>
            <a:r>
              <a:rPr lang="ru-RU" dirty="0" smtClean="0">
                <a:solidFill>
                  <a:srgbClr val="002060"/>
                </a:solidFill>
              </a:rPr>
              <a:t>ферментов</a:t>
            </a:r>
          </a:p>
          <a:p>
            <a:r>
              <a:rPr lang="ru-RU" dirty="0">
                <a:solidFill>
                  <a:srgbClr val="002060"/>
                </a:solidFill>
              </a:rPr>
              <a:t>4. Почему важно знать классификацию ферментов при диагностике и лечении заболеваний?</a:t>
            </a:r>
          </a:p>
        </p:txBody>
      </p:sp>
    </p:spTree>
    <p:extLst>
      <p:ext uri="{BB962C8B-B14F-4D97-AF65-F5344CB8AC3E}">
        <p14:creationId xmlns:p14="http://schemas.microsoft.com/office/powerpoint/2010/main" val="39474656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050" y="152091"/>
            <a:ext cx="10800000" cy="639218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Рекомендуемая литература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004" y="791309"/>
            <a:ext cx="10800000" cy="429240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1. Биологическая химия с упражнениями и задачами : учебник / под ред. С. Е.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Северина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, А. И. Глухова. - 3-е изд. , стереотипное. - Москва : ГЭОТАР-Медиа, 2023. - 624 с. - Текст : электронный // ЭБС "Консультант студента" : [сайт]. - URL : https://www.studentlibrary.ru/book/ISBN9785970472088.html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2. Биохимия : учебник для студентов медицинских вузов / ред. Е. С.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Северин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 - 5-е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изд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.,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испр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 и доп. - М. : ГЭОТАР-Медиа, 2016. - 768 с.</a:t>
            </a: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3. Биохимия [Электронный ресурс] : учебник / Под ред.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Северина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 Е.С. - 5-е изд., </a:t>
            </a:r>
            <a:r>
              <a:rPr lang="ru-RU" sz="2000" dirty="0" err="1">
                <a:solidFill>
                  <a:schemeClr val="accent5">
                    <a:lumMod val="75000"/>
                  </a:schemeClr>
                </a:solidFill>
              </a:rPr>
              <a:t>испр</a:t>
            </a:r>
            <a:r>
              <a:rPr lang="ru-RU" sz="2000" dirty="0">
                <a:solidFill>
                  <a:schemeClr val="accent5">
                    <a:lumMod val="75000"/>
                  </a:schemeClr>
                </a:solidFill>
              </a:rPr>
              <a:t>. и доп. - М. : ГЭОТАР-Медиа, 2012. -768 с. - Режим доступа: https://medbase.ru/book/ISBN9785970423950.html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6756" y="5758869"/>
            <a:ext cx="11700444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i="1" dirty="0"/>
              <a:t>Рисунки и схемы, используемые в презентации цитируются </a:t>
            </a:r>
            <a:r>
              <a:rPr lang="ru-RU" sz="1600" i="1" dirty="0" smtClean="0"/>
              <a:t>по:</a:t>
            </a:r>
          </a:p>
          <a:p>
            <a:pPr marL="342900" indent="-342900">
              <a:buAutoNum type="arabicPeriod"/>
            </a:pPr>
            <a:r>
              <a:rPr lang="ru-RU" sz="1600" i="1" dirty="0" smtClean="0"/>
              <a:t>Учебник </a:t>
            </a:r>
            <a:r>
              <a:rPr lang="ru-RU" sz="1600" i="1" dirty="0"/>
              <a:t>под редакцией С.Е. </a:t>
            </a:r>
            <a:r>
              <a:rPr lang="ru-RU" sz="1600" i="1" dirty="0" err="1"/>
              <a:t>Северина</a:t>
            </a:r>
            <a:r>
              <a:rPr lang="ru-RU" sz="1600" i="1" dirty="0"/>
              <a:t> «Биологическая химия с упражнениями и задачами»- Москва- Изд-во «ГЭОТАР-Медиа»-</a:t>
            </a:r>
            <a:r>
              <a:rPr lang="ru-RU" sz="1600" i="1" dirty="0" smtClean="0"/>
              <a:t>2011</a:t>
            </a:r>
          </a:p>
          <a:p>
            <a:pPr marL="342900" indent="-342900">
              <a:buAutoNum type="arabicPeriod"/>
            </a:pPr>
            <a:r>
              <a:rPr lang="ru-RU" sz="1600" i="1" dirty="0" smtClean="0"/>
              <a:t>Справочное издание </a:t>
            </a:r>
            <a:r>
              <a:rPr lang="ru-RU" sz="1600" i="1" dirty="0" err="1" smtClean="0"/>
              <a:t>Я.Кольман</a:t>
            </a:r>
            <a:r>
              <a:rPr lang="ru-RU" sz="1600" i="1" dirty="0" smtClean="0"/>
              <a:t>, К.-Г. Рем «Наглядная Биохимия» – Москва- Изд-во «Мир» - 2004</a:t>
            </a:r>
            <a:endParaRPr lang="ru-RU" sz="1600" i="1" dirty="0"/>
          </a:p>
        </p:txBody>
      </p:sp>
    </p:spTree>
    <p:extLst>
      <p:ext uri="{BB962C8B-B14F-4D97-AF65-F5344CB8AC3E}">
        <p14:creationId xmlns:p14="http://schemas.microsoft.com/office/powerpoint/2010/main" val="72809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e90acc3ad4c74301322f6f1933cd3fb75ac3c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Корпоративный</Template>
  <TotalTime>3631</TotalTime>
  <Words>2969</Words>
  <Application>Microsoft Office PowerPoint</Application>
  <PresentationFormat>Широкоэкранный</PresentationFormat>
  <Paragraphs>371</Paragraphs>
  <Slides>48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6" baseType="lpstr">
      <vt:lpstr>Arial</vt:lpstr>
      <vt:lpstr>Calibri</vt:lpstr>
      <vt:lpstr>Cambria</vt:lpstr>
      <vt:lpstr>Century Schoolbook</vt:lpstr>
      <vt:lpstr>Open Sans</vt:lpstr>
      <vt:lpstr>Times New Roman</vt:lpstr>
      <vt:lpstr>Wingdings</vt:lpstr>
      <vt:lpstr>Тема Office</vt:lpstr>
      <vt:lpstr>КЛАССИФИКАЦИЯ ФЕРМЕНТОВ </vt:lpstr>
      <vt:lpstr>План лекции</vt:lpstr>
      <vt:lpstr>ЦЕЛЬ ЛЕКЦИИ</vt:lpstr>
      <vt:lpstr>ЗАДАЧИ ЛЕКЦИИ</vt:lpstr>
      <vt:lpstr>Номенклатура</vt:lpstr>
      <vt:lpstr>Номенклатура ферментов: исключения из правила</vt:lpstr>
      <vt:lpstr>Презентация PowerPoint</vt:lpstr>
      <vt:lpstr>Классы ферментов</vt:lpstr>
      <vt:lpstr>Что означает код фермента (КФ)?</vt:lpstr>
      <vt:lpstr>Презентация PowerPoint</vt:lpstr>
      <vt:lpstr>Класс 1. Оксидоредуктазы</vt:lpstr>
      <vt:lpstr>Оксидоредуктазы</vt:lpstr>
      <vt:lpstr>Презентация PowerPoint</vt:lpstr>
      <vt:lpstr>Группы оксидоредуктаз</vt:lpstr>
      <vt:lpstr>Оксидоредуктазы: Оксидазы</vt:lpstr>
      <vt:lpstr>Аэробные дегидрогеназы</vt:lpstr>
      <vt:lpstr>Анаэробные дегидрогеназы</vt:lpstr>
      <vt:lpstr>Анаэробные дегидрогеназы</vt:lpstr>
      <vt:lpstr>Оксидоредуктазы: Оксигеназы</vt:lpstr>
      <vt:lpstr>Оксидоредуктазы: Оксигеназы</vt:lpstr>
      <vt:lpstr>Роль монооксигеназных реакций</vt:lpstr>
      <vt:lpstr>Роль монооксигеназных реакций</vt:lpstr>
      <vt:lpstr>Монооксигеназы как ферменты микросомальной системы гидроксилирования (МСГ)</vt:lpstr>
      <vt:lpstr>Механизм работы электронтранспортной цепи МСГ</vt:lpstr>
      <vt:lpstr>Механизм работы электронтранспортной цепи МСГ</vt:lpstr>
      <vt:lpstr>Оксидоредуктазы: Гидропероксидазы</vt:lpstr>
      <vt:lpstr>Презентация PowerPoint</vt:lpstr>
      <vt:lpstr>Оксидоредуктазы: Гидропероксидазы</vt:lpstr>
      <vt:lpstr>Оксидоредуктазы - антиоксиданты</vt:lpstr>
      <vt:lpstr>Класс 2. Трансферазы</vt:lpstr>
      <vt:lpstr>Презентация PowerPoint</vt:lpstr>
      <vt:lpstr>Аминотрансферазы</vt:lpstr>
      <vt:lpstr>Метилтрансферазы</vt:lpstr>
      <vt:lpstr>Фосфотрансферазы (киназы)</vt:lpstr>
      <vt:lpstr>Класс 3. Гидролазы</vt:lpstr>
      <vt:lpstr>Гидролаза эфирных связей карбоновых кислот</vt:lpstr>
      <vt:lpstr>Класс 4. Лиазы</vt:lpstr>
      <vt:lpstr>Лиазы: декарбоксилазы</vt:lpstr>
      <vt:lpstr>Лиазы</vt:lpstr>
      <vt:lpstr>Класс 5. Изомеразы</vt:lpstr>
      <vt:lpstr>Внутримолекулярная трансфераза (А) Внутримолекулярная оксидоредуктаза (Б)</vt:lpstr>
      <vt:lpstr>Класс 6. Лигазы (синтетазы)</vt:lpstr>
      <vt:lpstr>С-С лигазы, образующие СООН</vt:lpstr>
      <vt:lpstr>С-N лигазы</vt:lpstr>
      <vt:lpstr>C-S и C-O лигазы</vt:lpstr>
      <vt:lpstr>Заключение</vt:lpstr>
      <vt:lpstr>Вопросы для самоконтроля:</vt:lpstr>
      <vt:lpstr>Рекомендуемая литература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Home</cp:lastModifiedBy>
  <cp:revision>94</cp:revision>
  <dcterms:created xsi:type="dcterms:W3CDTF">2021-02-22T06:08:17Z</dcterms:created>
  <dcterms:modified xsi:type="dcterms:W3CDTF">2026-02-01T13:30:53Z</dcterms:modified>
</cp:coreProperties>
</file>