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28" r:id="rId2"/>
    <p:sldId id="256" r:id="rId3"/>
    <p:sldId id="317" r:id="rId4"/>
    <p:sldId id="318" r:id="rId5"/>
    <p:sldId id="319" r:id="rId6"/>
    <p:sldId id="320" r:id="rId7"/>
    <p:sldId id="321" r:id="rId8"/>
    <p:sldId id="322" r:id="rId9"/>
    <p:sldId id="323" r:id="rId10"/>
    <p:sldId id="257" r:id="rId11"/>
    <p:sldId id="278" r:id="rId12"/>
    <p:sldId id="292" r:id="rId13"/>
    <p:sldId id="294" r:id="rId14"/>
    <p:sldId id="295" r:id="rId15"/>
    <p:sldId id="270" r:id="rId16"/>
    <p:sldId id="271" r:id="rId17"/>
    <p:sldId id="265" r:id="rId18"/>
    <p:sldId id="266" r:id="rId19"/>
    <p:sldId id="267" r:id="rId20"/>
    <p:sldId id="272" r:id="rId21"/>
    <p:sldId id="273" r:id="rId22"/>
    <p:sldId id="274" r:id="rId23"/>
    <p:sldId id="281" r:id="rId24"/>
    <p:sldId id="269" r:id="rId25"/>
    <p:sldId id="268" r:id="rId26"/>
    <p:sldId id="327" r:id="rId27"/>
    <p:sldId id="264" r:id="rId28"/>
    <p:sldId id="283" r:id="rId29"/>
    <p:sldId id="316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0080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2" autoAdjust="0"/>
    <p:restoredTop sz="94624" autoAdjust="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7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1B26F9FD-4C63-4655-8036-E91C3A7D0548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533B8F7-B512-4A8D-B47F-03F12B0E3F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256E6D-584F-4C50-95C3-9F8541BC8B51}" type="slidenum">
              <a:rPr lang="ru-RU"/>
              <a:pPr/>
              <a:t>4</a:t>
            </a:fld>
            <a:endParaRPr lang="ru-RU"/>
          </a:p>
        </p:txBody>
      </p:sp>
      <p:sp>
        <p:nvSpPr>
          <p:cNvPr id="159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4BE4C-2AFA-4733-BE29-A8025A2355E2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2E5F9-7C45-4A1A-A089-68A6BC033A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9A743-F15F-4031-8C09-6BC4DB062ECE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76BCA-37C4-4A0B-8D71-694758D5DD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EAD2D-A50B-4935-8993-F526DBF1B47F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D480A-998E-45E0-8364-778E8FD808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B7FC-4645-41D6-8415-B5465AB7F688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9CB36-262B-4CFD-8E6E-B0EDFF3B8A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55F20-EE91-4630-8282-DAE8089D7D8C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5A5E4-CBCE-431E-A924-CA88C13E4C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E01FF-F4FD-46F9-8025-EE15FF7711BD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B10DC-8C43-46A1-A9A7-BC2F03DF28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D534D-0E64-4373-AA60-E3F25EFEC585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79713-AB96-487C-817F-C99C8CACB5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0A134-D8D3-41BF-8F3B-8FDB6BC2FE97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3923F-8881-4283-94E8-636970ACEF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44729-3AB2-4D14-B01D-D9C6EC99FD65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D53B3-2367-4E32-88AE-F42002D12C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FED08-B776-4F5F-9779-E7DDB12CC22F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8EE01-40AF-4DFD-9CB8-28185C036F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6B7CF-97DB-49D5-B637-B1724A957FCA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E71D4-4534-4623-AC22-5B7F10EAD9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17427-9B3C-487B-8FD9-A05BA7E62C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B7AF3D0-EC4C-45BA-BF47-53CE29F23986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2CFBDC-3B28-4259-AB9C-3EF5EA6B47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Фон\1297528932_1589160815851577-16051608160215931610.jpg"/>
          <p:cNvPicPr>
            <a:picLocks noChangeAspect="1" noChangeArrowheads="1"/>
          </p:cNvPicPr>
          <p:nvPr/>
        </p:nvPicPr>
        <p:blipFill>
          <a:blip r:embed="rId2" cstate="print">
            <a:lum bright="54000" contrast="-77000"/>
          </a:blip>
          <a:srcRect/>
          <a:stretch>
            <a:fillRect/>
          </a:stretch>
        </p:blipFill>
        <p:spPr bwMode="auto">
          <a:xfrm>
            <a:off x="-8546" y="-19708"/>
            <a:ext cx="9152546" cy="688886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71572" y="0"/>
            <a:ext cx="75724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Основы медицинской генетики</a:t>
            </a:r>
          </a:p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Педиатрический факультет</a:t>
            </a:r>
          </a:p>
          <a:p>
            <a:pPr algn="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курс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257174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Специальность 060103 Педиатрия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0166" y="3857628"/>
            <a:ext cx="6357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С2.В.ДВ.1 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Основы медицинской генетики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3"/>
          <p:cNvSpPr>
            <a:spLocks noChangeArrowheads="1"/>
          </p:cNvSpPr>
          <p:nvPr/>
        </p:nvSpPr>
        <p:spPr bwMode="auto">
          <a:xfrm>
            <a:off x="428625" y="357188"/>
            <a:ext cx="8501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Методы изучения наследственности человека</a:t>
            </a:r>
          </a:p>
        </p:txBody>
      </p:sp>
      <p:pic>
        <p:nvPicPr>
          <p:cNvPr id="7171" name="Picture 6" descr="Евгеника-наука о наследственном здоровье человека и о возможных методах активного влияния на его эволюцию. Цель евгеники - совершенствование природы человека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214438"/>
            <a:ext cx="7151688" cy="550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"/>
            <a:ext cx="8229600" cy="54868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70C0"/>
                </a:solidFill>
              </a:rPr>
              <a:t>Историческая справка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>
          <a:xfrm>
            <a:off x="0" y="692696"/>
            <a:ext cx="9144000" cy="597666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1865 г.</a:t>
            </a:r>
            <a:r>
              <a:rPr lang="ru-RU" sz="2400" b="1" dirty="0">
                <a:latin typeface="+mj-lt"/>
              </a:rPr>
              <a:t> - открытие законов Менделя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1900 г.</a:t>
            </a:r>
            <a:r>
              <a:rPr lang="ru-RU" sz="2400" b="1" dirty="0">
                <a:latin typeface="+mj-lt"/>
              </a:rPr>
              <a:t> – </a:t>
            </a:r>
            <a:r>
              <a:rPr lang="ru-RU" sz="2400" b="1" dirty="0" err="1">
                <a:latin typeface="+mj-lt"/>
              </a:rPr>
              <a:t>переоткрытие</a:t>
            </a:r>
            <a:r>
              <a:rPr lang="ru-RU" sz="2400" b="1" dirty="0">
                <a:latin typeface="+mj-lt"/>
              </a:rPr>
              <a:t> законов Менделя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1953 г.</a:t>
            </a:r>
            <a:r>
              <a:rPr lang="ru-RU" sz="2400" b="1" dirty="0">
                <a:latin typeface="+mj-lt"/>
              </a:rPr>
              <a:t> – открытие двойной спирали ДНК Дж.Уотсоном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latin typeface="+mj-lt"/>
              </a:rPr>
              <a:t>		     и Ф. Криком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1956 г.</a:t>
            </a:r>
            <a:r>
              <a:rPr lang="ru-RU" sz="2400" b="1" dirty="0">
                <a:latin typeface="+mj-lt"/>
              </a:rPr>
              <a:t> – определено количество хромосом у человека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1959 г.</a:t>
            </a:r>
            <a:r>
              <a:rPr lang="ru-RU" sz="2400" b="1" dirty="0">
                <a:latin typeface="+mj-lt"/>
              </a:rPr>
              <a:t> – обнаружена лишняя 21-я хромосома у </a:t>
            </a:r>
            <a:r>
              <a:rPr lang="ru-RU" sz="2400" b="1" dirty="0" smtClean="0">
                <a:latin typeface="+mj-lt"/>
              </a:rPr>
              <a:t>детей с </a:t>
            </a:r>
            <a:r>
              <a:rPr lang="ru-RU" sz="2400" b="1" dirty="0" err="1">
                <a:latin typeface="+mj-lt"/>
              </a:rPr>
              <a:t>с-м</a:t>
            </a:r>
            <a:r>
              <a:rPr lang="ru-RU" sz="2400" b="1" dirty="0">
                <a:latin typeface="+mj-lt"/>
              </a:rPr>
              <a:t> Дауна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1961 г.</a:t>
            </a:r>
            <a:r>
              <a:rPr lang="ru-RU" sz="2400" b="1" dirty="0">
                <a:latin typeface="+mj-lt"/>
              </a:rPr>
              <a:t> – расшифровка генетического кода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1968 г.</a:t>
            </a:r>
            <a:r>
              <a:rPr lang="ru-RU" sz="2400" b="1" dirty="0">
                <a:latin typeface="+mj-lt"/>
              </a:rPr>
              <a:t> – дифференцированная окраска хромосом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1993 г.</a:t>
            </a:r>
            <a:r>
              <a:rPr lang="ru-RU" sz="2400" b="1" dirty="0">
                <a:latin typeface="+mj-lt"/>
              </a:rPr>
              <a:t> – К. </a:t>
            </a:r>
            <a:r>
              <a:rPr lang="ru-RU" sz="2400" b="1" dirty="0" err="1">
                <a:latin typeface="+mj-lt"/>
              </a:rPr>
              <a:t>Мюллис</a:t>
            </a:r>
            <a:r>
              <a:rPr lang="ru-RU" sz="2400" b="1" dirty="0">
                <a:latin typeface="+mj-lt"/>
              </a:rPr>
              <a:t> получил Нобелевскую </a:t>
            </a:r>
            <a:r>
              <a:rPr lang="ru-RU" sz="2400" b="1" dirty="0" smtClean="0">
                <a:latin typeface="+mj-lt"/>
              </a:rPr>
              <a:t>премию </a:t>
            </a:r>
            <a:r>
              <a:rPr lang="ru-RU" sz="2400" b="1" dirty="0">
                <a:latin typeface="+mj-lt"/>
              </a:rPr>
              <a:t>за изобретение </a:t>
            </a:r>
            <a:r>
              <a:rPr lang="ru-RU" sz="2400" b="1" dirty="0" smtClean="0">
                <a:latin typeface="+mj-lt"/>
              </a:rPr>
              <a:t>                                             	   ПЦР</a:t>
            </a:r>
            <a:endParaRPr lang="ru-RU" sz="2400" b="1" dirty="0">
              <a:latin typeface="+mj-lt"/>
            </a:endParaRP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2003 г.</a:t>
            </a:r>
            <a:r>
              <a:rPr lang="ru-RU" sz="2400" b="1" dirty="0">
                <a:latin typeface="+mj-lt"/>
              </a:rPr>
              <a:t> – завершена программа «Геном человека»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2007 г. </a:t>
            </a:r>
            <a:r>
              <a:rPr lang="ru-RU" sz="2400" b="1" dirty="0">
                <a:latin typeface="+mj-lt"/>
              </a:rPr>
              <a:t>– расшифрованы два первых индивидуальных 		     	</a:t>
            </a:r>
            <a:r>
              <a:rPr lang="ru-RU" sz="2400" b="1" dirty="0" smtClean="0">
                <a:latin typeface="+mj-lt"/>
              </a:rPr>
              <a:t>    генома</a:t>
            </a:r>
            <a:endParaRPr lang="ru-RU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16832"/>
            <a:ext cx="3514923" cy="4220827"/>
          </a:xfrm>
          <a:prstGeom prst="rect">
            <a:avLst/>
          </a:prstGeom>
          <a:noFill/>
        </p:spPr>
      </p:pic>
      <p:pic>
        <p:nvPicPr>
          <p:cNvPr id="1587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844824"/>
            <a:ext cx="3384376" cy="4339041"/>
          </a:xfrm>
          <a:prstGeom prst="rect">
            <a:avLst/>
          </a:prstGeom>
          <a:noFill/>
        </p:spPr>
      </p:pic>
      <p:sp>
        <p:nvSpPr>
          <p:cNvPr id="158724" name="Text Box 4"/>
          <p:cNvSpPr txBox="1">
            <a:spLocks noChangeArrowheads="1"/>
          </p:cNvSpPr>
          <p:nvPr/>
        </p:nvSpPr>
        <p:spPr bwMode="auto">
          <a:xfrm>
            <a:off x="251520" y="620688"/>
            <a:ext cx="86423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ПЕРВЫЕ ПРОЧИТАННЫЕ ИНДИВИДУАЛЬНЫЕ ГЕНОМЫ ЧЕЛОВЕКА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2007 г.</a:t>
            </a:r>
          </a:p>
        </p:txBody>
      </p:sp>
      <p:sp>
        <p:nvSpPr>
          <p:cNvPr id="158725" name="Text Box 5"/>
          <p:cNvSpPr txBox="1">
            <a:spLocks noChangeArrowheads="1"/>
          </p:cNvSpPr>
          <p:nvPr/>
        </p:nvSpPr>
        <p:spPr bwMode="auto">
          <a:xfrm>
            <a:off x="6228184" y="6309320"/>
            <a:ext cx="2139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1800" b="1" dirty="0" err="1"/>
              <a:t>James</a:t>
            </a:r>
            <a:r>
              <a:rPr lang="ru-RU" sz="1800" b="1" dirty="0"/>
              <a:t> D. </a:t>
            </a:r>
            <a:r>
              <a:rPr lang="ru-RU" sz="1800" b="1" dirty="0" err="1"/>
              <a:t>Watson</a:t>
            </a:r>
            <a:r>
              <a:rPr lang="ru-RU" sz="1800" b="1" dirty="0"/>
              <a:t> </a:t>
            </a:r>
          </a:p>
        </p:txBody>
      </p:sp>
      <p:sp>
        <p:nvSpPr>
          <p:cNvPr id="158726" name="Text Box 6"/>
          <p:cNvSpPr txBox="1">
            <a:spLocks noChangeArrowheads="1"/>
          </p:cNvSpPr>
          <p:nvPr/>
        </p:nvSpPr>
        <p:spPr bwMode="auto">
          <a:xfrm>
            <a:off x="1403648" y="6309320"/>
            <a:ext cx="160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1800" b="1" dirty="0" err="1"/>
              <a:t>Craig</a:t>
            </a:r>
            <a:r>
              <a:rPr lang="ru-RU" sz="1800" b="1" dirty="0"/>
              <a:t> </a:t>
            </a:r>
            <a:r>
              <a:rPr lang="ru-RU" sz="1800" b="1" dirty="0" err="1"/>
              <a:t>Venter</a:t>
            </a:r>
            <a:r>
              <a:rPr lang="ru-RU" sz="18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1027"/>
          <p:cNvSpPr>
            <a:spLocks noGrp="1" noChangeArrowheads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algn="just"/>
            <a:r>
              <a:rPr lang="ru-RU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Генетика человека </a:t>
            </a:r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изучает</a:t>
            </a:r>
            <a:r>
              <a:rPr lang="ru-RU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закономерности наследования нормальных и патологических признаков в зависимости от генотипа и факторов внешней среды.</a:t>
            </a:r>
          </a:p>
          <a:p>
            <a:pPr algn="just"/>
            <a:endParaRPr lang="ru-RU" sz="3200" dirty="0"/>
          </a:p>
          <a:p>
            <a:pPr algn="just"/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Задачей </a:t>
            </a:r>
            <a:r>
              <a:rPr lang="ru-RU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медицинской генетики является выявление, лечение, профилактика наследственных болезней, а также прогнозирование потомства с наследственной патологией.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250825" y="620688"/>
            <a:ext cx="8893175" cy="54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Генетика человека имеет ряд особенностей:</a:t>
            </a:r>
          </a:p>
        </p:txBody>
      </p:sp>
      <p:sp>
        <p:nvSpPr>
          <p:cNvPr id="121859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1340768"/>
            <a:ext cx="9144000" cy="4896544"/>
          </a:xfrm>
        </p:spPr>
        <p:txBody>
          <a:bodyPr>
            <a:noAutofit/>
          </a:bodyPr>
          <a:lstStyle/>
          <a:p>
            <a:pPr>
              <a:spcBef>
                <a:spcPct val="30000"/>
              </a:spcBef>
            </a:pPr>
            <a:r>
              <a:rPr lang="ru-RU" sz="3000" dirty="0" smtClean="0">
                <a:solidFill>
                  <a:srgbClr val="7030A0"/>
                </a:solidFill>
              </a:rPr>
              <a:t>на </a:t>
            </a:r>
            <a:r>
              <a:rPr lang="ru-RU" sz="3000" dirty="0">
                <a:solidFill>
                  <a:srgbClr val="7030A0"/>
                </a:solidFill>
              </a:rPr>
              <a:t>людях запрещены экспериментальные браки;</a:t>
            </a:r>
          </a:p>
          <a:p>
            <a:pPr>
              <a:spcBef>
                <a:spcPct val="30000"/>
              </a:spcBef>
            </a:pPr>
            <a:r>
              <a:rPr lang="ru-RU" sz="3000" dirty="0" smtClean="0">
                <a:solidFill>
                  <a:srgbClr val="7030A0"/>
                </a:solidFill>
              </a:rPr>
              <a:t>рождается </a:t>
            </a:r>
            <a:r>
              <a:rPr lang="ru-RU" sz="3000" dirty="0">
                <a:solidFill>
                  <a:srgbClr val="7030A0"/>
                </a:solidFill>
              </a:rPr>
              <a:t>малое количество </a:t>
            </a:r>
            <a:r>
              <a:rPr lang="ru-RU" sz="3000" dirty="0" smtClean="0">
                <a:solidFill>
                  <a:srgbClr val="7030A0"/>
                </a:solidFill>
              </a:rPr>
              <a:t>потомков</a:t>
            </a:r>
          </a:p>
          <a:p>
            <a:pPr>
              <a:spcBef>
                <a:spcPct val="30000"/>
              </a:spcBef>
            </a:pPr>
            <a:r>
              <a:rPr lang="ru-RU" sz="3000" dirty="0" smtClean="0">
                <a:solidFill>
                  <a:srgbClr val="7030A0"/>
                </a:solidFill>
              </a:rPr>
              <a:t>наблюдается </a:t>
            </a:r>
            <a:r>
              <a:rPr lang="ru-RU" sz="3000" dirty="0">
                <a:solidFill>
                  <a:srgbClr val="7030A0"/>
                </a:solidFill>
              </a:rPr>
              <a:t>позднее половое созревание и большая продолжительность смены поколений (25—30 лет);</a:t>
            </a:r>
          </a:p>
          <a:p>
            <a:pPr>
              <a:spcBef>
                <a:spcPct val="30000"/>
              </a:spcBef>
            </a:pPr>
            <a:r>
              <a:rPr lang="ru-RU" sz="3000" dirty="0" smtClean="0">
                <a:solidFill>
                  <a:srgbClr val="7030A0"/>
                </a:solidFill>
              </a:rPr>
              <a:t>у </a:t>
            </a:r>
            <a:r>
              <a:rPr lang="ru-RU" sz="3000" dirty="0">
                <a:solidFill>
                  <a:srgbClr val="7030A0"/>
                </a:solidFill>
              </a:rPr>
              <a:t>человека сложный кариотип (много хромосом и групп сцеплений);</a:t>
            </a:r>
          </a:p>
          <a:p>
            <a:pPr>
              <a:spcBef>
                <a:spcPct val="30000"/>
              </a:spcBef>
            </a:pPr>
            <a:r>
              <a:rPr lang="ru-RU" sz="3000" dirty="0" smtClean="0">
                <a:solidFill>
                  <a:srgbClr val="7030A0"/>
                </a:solidFill>
              </a:rPr>
              <a:t>невозможность </a:t>
            </a:r>
            <a:r>
              <a:rPr lang="ru-RU" sz="3000" dirty="0">
                <a:solidFill>
                  <a:srgbClr val="7030A0"/>
                </a:solidFill>
              </a:rPr>
              <a:t>создания одинаковых условий жизни исследуемых.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764704"/>
            <a:ext cx="8640960" cy="54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методы изучения наследственности человека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Клинико-генеалогический метод. 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Близнецовый метод. 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Цитогенетический метод. 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Биохимические методы. 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Популяционно-статистический метод. 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</a:t>
            </a:r>
            <a:r>
              <a:rPr lang="ru-RU" sz="28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пренатальной</a:t>
            </a: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диагностики. 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ДНК-диагностика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3999" cy="10795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Классификация болезней человека</a:t>
            </a:r>
            <a:br>
              <a:rPr lang="ru-RU" sz="2800" b="1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по участию наследственных и средовых факторов</a:t>
            </a:r>
            <a:br>
              <a:rPr lang="ru-RU" sz="2800" b="1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в их этиологии, патогенезе и рекреации</a:t>
            </a:r>
            <a:r>
              <a:rPr lang="ru-RU" sz="2800" dirty="0">
                <a:solidFill>
                  <a:srgbClr val="7030A0"/>
                </a:solidFill>
              </a:rPr>
              <a:t> (Бочков, 1984)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00808"/>
            <a:ext cx="9144000" cy="4897437"/>
          </a:xfrm>
        </p:spPr>
        <p:txBody>
          <a:bodyPr/>
          <a:lstStyle/>
          <a:p>
            <a:pPr algn="just">
              <a:buFontTx/>
              <a:buNone/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собственно наследственные болезни 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4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моногенные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хромосомные)</a:t>
            </a:r>
          </a:p>
          <a:p>
            <a:pPr algn="just">
              <a:buFontTx/>
              <a:buNone/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наследственные болезни для проявления которых необходимо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специфическое воздействие среды 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(экогенетические реакции)</a:t>
            </a:r>
          </a:p>
          <a:p>
            <a:pPr algn="just">
              <a:buFontTx/>
              <a:buNone/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болезни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наследственным предрасположением 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(подавляющее большинство распространённых болезней, особенно болезни зрелого и преклонного возраста)</a:t>
            </a:r>
          </a:p>
          <a:p>
            <a:pPr algn="just">
              <a:buFontTx/>
              <a:buNone/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формы патологии с исключительной ролью в этиологии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факторов среды 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(травмы, ожоги, обморожения, инфекции - генетические факторы определяют особенности клинического </a:t>
            </a:r>
            <a:r>
              <a:rPr lang="ru-RU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течения </a:t>
            </a: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болезни и её исход)</a:t>
            </a:r>
          </a:p>
          <a:p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0"/>
            <a:ext cx="8569325" cy="100811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Классификация наследственных болезней</a:t>
            </a:r>
            <a:br>
              <a:rPr lang="ru-RU" sz="2800" b="1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(по </a:t>
            </a:r>
            <a:r>
              <a:rPr lang="en-US" sz="2800" b="1" dirty="0">
                <a:solidFill>
                  <a:srgbClr val="C00000"/>
                </a:solidFill>
              </a:rPr>
              <a:t>Nora</a:t>
            </a:r>
            <a:r>
              <a:rPr lang="ru-RU" sz="2800" b="1" dirty="0">
                <a:solidFill>
                  <a:srgbClr val="C00000"/>
                </a:solidFill>
              </a:rPr>
              <a:t> и др., 1994, с </a:t>
            </a:r>
            <a:r>
              <a:rPr lang="ru-RU" sz="2800" b="1" dirty="0" smtClean="0">
                <a:solidFill>
                  <a:srgbClr val="C00000"/>
                </a:solidFill>
              </a:rPr>
              <a:t>дополнениями)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9144000" cy="5472112"/>
          </a:xfrm>
        </p:spPr>
        <p:txBody>
          <a:bodyPr>
            <a:normAutofit/>
          </a:bodyPr>
          <a:lstStyle/>
          <a:p>
            <a:pPr marL="609600" indent="-609600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1.   Синдромы</a:t>
            </a:r>
            <a:r>
              <a:rPr lang="ru-RU" sz="2400" dirty="0">
                <a:solidFill>
                  <a:srgbClr val="7030A0"/>
                </a:solidFill>
              </a:rPr>
              <a:t>, обусловленные 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хромосомными нарушениями</a:t>
            </a:r>
          </a:p>
          <a:p>
            <a:pPr marL="609600" indent="-609600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2.   Болезни</a:t>
            </a:r>
            <a:r>
              <a:rPr lang="ru-RU" sz="2400" dirty="0">
                <a:solidFill>
                  <a:srgbClr val="7030A0"/>
                </a:solidFill>
              </a:rPr>
              <a:t>, вызванные мутацией отдельного гена </a:t>
            </a:r>
            <a:r>
              <a:rPr lang="ru-RU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менделевские</a:t>
            </a:r>
            <a:r>
              <a:rPr lang="ru-RU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609600" indent="-609600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3.   </a:t>
            </a:r>
            <a:r>
              <a:rPr lang="ru-RU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Мультифакториальные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заболевания </a:t>
            </a:r>
            <a:r>
              <a:rPr lang="ru-RU" sz="2400" dirty="0">
                <a:solidFill>
                  <a:srgbClr val="7030A0"/>
                </a:solidFill>
              </a:rPr>
              <a:t>как результат взаимодействия генетических и средовых </a:t>
            </a:r>
            <a:r>
              <a:rPr lang="ru-RU" sz="2400" dirty="0" smtClean="0">
                <a:solidFill>
                  <a:srgbClr val="7030A0"/>
                </a:solidFill>
              </a:rPr>
              <a:t>факторов</a:t>
            </a:r>
            <a:endParaRPr lang="ru-RU" sz="2400" dirty="0">
              <a:solidFill>
                <a:srgbClr val="7030A0"/>
              </a:solidFill>
            </a:endParaRPr>
          </a:p>
          <a:p>
            <a:pPr marL="609600" indent="-609600">
              <a:buFontTx/>
              <a:buNone/>
            </a:pPr>
            <a:r>
              <a:rPr lang="ru-RU" sz="2400" dirty="0">
                <a:solidFill>
                  <a:srgbClr val="7030A0"/>
                </a:solidFill>
              </a:rPr>
              <a:t>4. </a:t>
            </a:r>
            <a:r>
              <a:rPr lang="ru-RU" sz="2400" dirty="0" smtClean="0">
                <a:solidFill>
                  <a:srgbClr val="7030A0"/>
                </a:solidFill>
              </a:rPr>
              <a:t>  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Болезни 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нетрадиционным типом наследования</a:t>
            </a:r>
          </a:p>
          <a:p>
            <a:pPr marL="990600" lvl="1" indent="-533400"/>
            <a:r>
              <a:rPr lang="ru-RU" sz="2400" dirty="0" err="1">
                <a:solidFill>
                  <a:srgbClr val="7030A0"/>
                </a:solidFill>
              </a:rPr>
              <a:t>митохондриальная</a:t>
            </a:r>
            <a:r>
              <a:rPr lang="ru-RU" sz="2400" dirty="0">
                <a:solidFill>
                  <a:srgbClr val="7030A0"/>
                </a:solidFill>
              </a:rPr>
              <a:t> наследственность</a:t>
            </a:r>
          </a:p>
          <a:p>
            <a:pPr marL="990600" lvl="1" indent="-533400"/>
            <a:r>
              <a:rPr lang="ru-RU" sz="2400" dirty="0">
                <a:solidFill>
                  <a:srgbClr val="7030A0"/>
                </a:solidFill>
              </a:rPr>
              <a:t>геномный импринтинг,</a:t>
            </a:r>
          </a:p>
          <a:p>
            <a:pPr marL="990600" lvl="1" indent="-533400"/>
            <a:r>
              <a:rPr lang="ru-RU" sz="2400" dirty="0" err="1">
                <a:solidFill>
                  <a:srgbClr val="7030A0"/>
                </a:solidFill>
              </a:rPr>
              <a:t>однородительская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дисомия</a:t>
            </a:r>
            <a:r>
              <a:rPr lang="ru-RU" sz="2400" dirty="0">
                <a:solidFill>
                  <a:srgbClr val="7030A0"/>
                </a:solidFill>
              </a:rPr>
              <a:t>, </a:t>
            </a:r>
          </a:p>
          <a:p>
            <a:pPr marL="990600" lvl="1" indent="-533400"/>
            <a:r>
              <a:rPr lang="ru-RU" sz="2400" dirty="0">
                <a:solidFill>
                  <a:srgbClr val="7030A0"/>
                </a:solidFill>
              </a:rPr>
              <a:t>экспансия </a:t>
            </a:r>
            <a:r>
              <a:rPr lang="ru-RU" sz="2400" dirty="0" err="1">
                <a:solidFill>
                  <a:srgbClr val="7030A0"/>
                </a:solidFill>
              </a:rPr>
              <a:t>тринуклеотидных</a:t>
            </a:r>
            <a:r>
              <a:rPr lang="ru-RU" sz="2400" dirty="0">
                <a:solidFill>
                  <a:srgbClr val="7030A0"/>
                </a:solidFill>
              </a:rPr>
              <a:t> повторов </a:t>
            </a:r>
          </a:p>
          <a:p>
            <a:pPr marL="609600" indent="-609600">
              <a:buFontTx/>
              <a:buNone/>
            </a:pPr>
            <a:r>
              <a:rPr lang="ru-RU" sz="2400" dirty="0">
                <a:solidFill>
                  <a:srgbClr val="7030A0"/>
                </a:solidFill>
              </a:rPr>
              <a:t>5. 	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Генетические болезни соматических клеток </a:t>
            </a:r>
            <a:r>
              <a:rPr lang="ru-RU" sz="2400" dirty="0">
                <a:solidFill>
                  <a:srgbClr val="7030A0"/>
                </a:solidFill>
              </a:rPr>
              <a:t>(новообразования, старение, аутоиммунные болезни)</a:t>
            </a:r>
          </a:p>
          <a:p>
            <a:pPr marL="609600" indent="-609600"/>
            <a:endParaRPr lang="ru-RU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313" y="214313"/>
            <a:ext cx="8715375" cy="22463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Клинико-генеалогический метод</a:t>
            </a:r>
            <a:r>
              <a:rPr lang="ru-RU" sz="2800" dirty="0">
                <a:latin typeface="Calibri" pitchFamily="34" charset="0"/>
              </a:rPr>
              <a:t> — составление родословного дерева многих поколений и изучение </a:t>
            </a:r>
            <a:r>
              <a:rPr lang="ru-RU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типа наследования </a:t>
            </a:r>
            <a:r>
              <a:rPr lang="ru-RU" sz="2800" dirty="0">
                <a:latin typeface="Calibri" pitchFamily="34" charset="0"/>
              </a:rPr>
              <a:t>(доминантный или рецессивный, сцепленный с полом или </a:t>
            </a:r>
            <a:r>
              <a:rPr lang="ru-RU" sz="2800" dirty="0" err="1">
                <a:latin typeface="Calibri" pitchFamily="34" charset="0"/>
              </a:rPr>
              <a:t>аутосомный</a:t>
            </a:r>
            <a:r>
              <a:rPr lang="ru-RU" sz="2800" dirty="0">
                <a:latin typeface="Calibri" pitchFamily="34" charset="0"/>
              </a:rPr>
              <a:t>), </a:t>
            </a:r>
            <a:r>
              <a:rPr lang="ru-RU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частоты</a:t>
            </a:r>
            <a:r>
              <a:rPr lang="ru-RU" sz="2800" dirty="0">
                <a:latin typeface="Calibri" pitchFamily="34" charset="0"/>
              </a:rPr>
              <a:t> и </a:t>
            </a:r>
            <a:r>
              <a:rPr lang="ru-RU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интенсивности</a:t>
            </a:r>
            <a:r>
              <a:rPr lang="ru-RU" sz="2800" dirty="0">
                <a:latin typeface="Calibri" pitchFamily="34" charset="0"/>
              </a:rPr>
              <a:t> проявления наследственных свойств. </a:t>
            </a:r>
            <a:endParaRPr lang="ru-RU" sz="2800" dirty="0"/>
          </a:p>
        </p:txBody>
      </p:sp>
      <p:pic>
        <p:nvPicPr>
          <p:cNvPr id="12291" name="Picture 9" descr="C:\Users\Home PC\Desktop\Yana_Foto_2013\qwerty\Новая папка\history-family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88" y="2571750"/>
            <a:ext cx="6604000" cy="396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0" y="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latin typeface="Calibri" pitchFamily="34" charset="0"/>
              </a:rPr>
              <a:t>Результатом изучения обычно является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определение типа наследования</a:t>
            </a:r>
            <a:r>
              <a:rPr lang="ru-RU" sz="2800" dirty="0">
                <a:latin typeface="Calibri" pitchFamily="34" charset="0"/>
              </a:rPr>
              <a:t>, а также риска проявления </a:t>
            </a:r>
            <a:r>
              <a:rPr lang="ru-RU" sz="28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наследственных нарушений у потомков</a:t>
            </a:r>
            <a:r>
              <a:rPr lang="ru-RU" sz="2800" dirty="0">
                <a:latin typeface="Calibri" pitchFamily="34" charset="0"/>
              </a:rPr>
              <a:t>;</a:t>
            </a:r>
          </a:p>
        </p:txBody>
      </p:sp>
      <p:sp>
        <p:nvSpPr>
          <p:cNvPr id="13315" name="AutoShape 4" descr="http://zubova-poliana.narod.ru/history-family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316" name="AutoShape 6" descr="http://zubova-poliana.narod.ru/history-family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317" name="AutoShape 8" descr="http://zubova-poliana.narod.ru/history-family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3318" name="Picture 10" descr="C:\Users\Home PC\Desktop\Yana_Foto_2013\qwerty\Новая папка\img_73496e4f62d045c1bafb09eebecb5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1300" y="1143000"/>
            <a:ext cx="4806950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>
          <a:xfrm>
            <a:off x="500063" y="0"/>
            <a:ext cx="8229600" cy="100012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НАСЛЕДОВАНИЕ ГЕМОФИЛИИ В ЦАРСКИХ ДОМАХ ЕВРОПЫ</a:t>
            </a:r>
          </a:p>
        </p:txBody>
      </p:sp>
      <p:pic>
        <p:nvPicPr>
          <p:cNvPr id="14339" name="Picture 8" descr="Виктория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215063" y="1214438"/>
            <a:ext cx="2574925" cy="1981200"/>
          </a:xfrm>
          <a:noFill/>
        </p:spPr>
      </p:pic>
      <p:pic>
        <p:nvPicPr>
          <p:cNvPr id="14340" name="Picture 9" descr="picture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40438" y="4643438"/>
            <a:ext cx="3103562" cy="1981200"/>
          </a:xfrm>
          <a:noFill/>
        </p:spPr>
      </p:pic>
      <p:pic>
        <p:nvPicPr>
          <p:cNvPr id="14341" name="Picture 11" descr="ris1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1773238"/>
            <a:ext cx="6072188" cy="46085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75" y="0"/>
            <a:ext cx="6858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 составления родословной</a:t>
            </a:r>
          </a:p>
        </p:txBody>
      </p:sp>
      <p:pic>
        <p:nvPicPr>
          <p:cNvPr id="15363" name="Picture 2" descr="C:\Users\Home PC\Desktop\Yana_Foto_2013\qwerty\Новая папка\drevoKremlevmin-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2638"/>
            <a:ext cx="8072438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Home PC\Desktop\Yana_Foto_2013\qwerty\Новая папка\00000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9144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do.gendocs.ru/pars_docs/tw_refs/170/169986/169986_html_606de4f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8325" y="46038"/>
            <a:ext cx="5573713" cy="672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do.gendocs.ru/pars_docs/tw_refs/170/169986/169986_html_m69e818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0"/>
            <a:ext cx="4929188" cy="666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do.gendocs.ru/pars_docs/tw_refs/170/169986/169986_html_4c2f5fb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89916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do.gendocs.ru/pars_docs/tw_refs/170/169986/169986_html_m728e1df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975" y="0"/>
            <a:ext cx="840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0" y="0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Легенда родословной является обязательным элементом описания родословной. </a:t>
            </a:r>
          </a:p>
        </p:txBody>
      </p:sp>
      <p:sp>
        <p:nvSpPr>
          <p:cNvPr id="21507" name="Прямоугольник 3"/>
          <p:cNvSpPr>
            <a:spLocks noChangeArrowheads="1"/>
          </p:cNvSpPr>
          <p:nvPr/>
        </p:nvSpPr>
        <p:spPr bwMode="auto">
          <a:xfrm>
            <a:off x="0" y="1428750"/>
            <a:ext cx="91440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Она включает:</a:t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/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>1) подробное описание каждого члена родословной, сведения о котором обязательны или существенны для понимания характера наследования заболевания (признака) или особенностей клинического проявления;</a:t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/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>2) перечень источников медицинских и других сведений с содержательной информацией;</a:t>
            </a:r>
            <a:endParaRPr lang="ru-RU" sz="32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2"/>
          <p:cNvSpPr>
            <a:spLocks noChangeArrowheads="1"/>
          </p:cNvSpPr>
          <p:nvPr/>
        </p:nvSpPr>
        <p:spPr bwMode="auto">
          <a:xfrm>
            <a:off x="500063" y="1357313"/>
            <a:ext cx="807243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3) указание на характер патологического процесса или его локализацию (например, у некоторых членов родословной диагностирована изолированная злокачественная опухоль желудка, у других — множественные неоплазии);</a:t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/>
            </a:r>
            <a:br>
              <a:rPr lang="ru-RU" sz="3200">
                <a:latin typeface="Calibri" pitchFamily="34" charset="0"/>
              </a:rPr>
            </a:br>
            <a:endParaRPr lang="ru-RU" sz="32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357188" y="785813"/>
            <a:ext cx="85010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4) указание на время начала заболевания и особенности течения;</a:t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/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>5) указание на возраст и причину смерти;</a:t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/>
            </a:r>
            <a:br>
              <a:rPr lang="ru-RU" sz="3200">
                <a:latin typeface="Calibri" pitchFamily="34" charset="0"/>
              </a:rPr>
            </a:br>
            <a:r>
              <a:rPr lang="ru-RU" sz="3200">
                <a:latin typeface="Calibri" pitchFamily="34" charset="0"/>
              </a:rPr>
              <a:t>6) описание методов диагностики и идентификации (например, качественный или количественный характер описываемого признака).</a:t>
            </a:r>
            <a:endParaRPr lang="ru-RU" sz="32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3" y="0"/>
            <a:ext cx="8715375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dirty="0">
                <a:latin typeface="Calibri" pitchFamily="34" charset="0"/>
              </a:rPr>
              <a:t>Поколения обозначаются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римскими цифрами сверху вниз</a:t>
            </a:r>
            <a:r>
              <a:rPr lang="ru-RU" sz="3200" dirty="0">
                <a:latin typeface="Calibri" pitchFamily="34" charset="0"/>
              </a:rPr>
              <a:t>, обычно они ставятся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слева</a:t>
            </a:r>
            <a:r>
              <a:rPr lang="ru-RU" sz="3200" dirty="0">
                <a:latin typeface="Calibri" pitchFamily="34" charset="0"/>
              </a:rPr>
              <a:t> от родословной. </a:t>
            </a:r>
          </a:p>
          <a:p>
            <a:pPr>
              <a:defRPr/>
            </a:pPr>
            <a:endParaRPr lang="ru-RU" sz="3200" dirty="0">
              <a:latin typeface="Calibri" pitchFamily="34" charset="0"/>
            </a:endParaRPr>
          </a:p>
          <a:p>
            <a:pPr>
              <a:defRPr/>
            </a:pPr>
            <a:r>
              <a:rPr lang="ru-RU" sz="3200" dirty="0">
                <a:latin typeface="Calibri" pitchFamily="34" charset="0"/>
              </a:rPr>
              <a:t>Последнее поколение предков, по которому собрана информация, обозначается как </a:t>
            </a:r>
          </a:p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I поколение.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50" y="3643313"/>
            <a:ext cx="8501063" cy="3046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Арабскими цифрами </a:t>
            </a:r>
            <a:r>
              <a:rPr lang="ru-RU" sz="3200" dirty="0">
                <a:latin typeface="Calibri" pitchFamily="34" charset="0"/>
              </a:rPr>
              <a:t>нумеруются все элементы </a:t>
            </a:r>
            <a:r>
              <a:rPr lang="ru-RU" sz="32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одного поколения </a:t>
            </a:r>
            <a:r>
              <a:rPr lang="ru-RU" sz="3200" dirty="0">
                <a:latin typeface="Calibri" pitchFamily="34" charset="0"/>
              </a:rPr>
              <a:t>(весь ряд) </a:t>
            </a:r>
            <a:r>
              <a:rPr lang="ru-RU" sz="32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слева направо</a:t>
            </a:r>
            <a:r>
              <a:rPr lang="ru-RU" sz="3200" dirty="0">
                <a:latin typeface="Calibri" pitchFamily="34" charset="0"/>
              </a:rPr>
              <a:t>, последовательно. </a:t>
            </a:r>
          </a:p>
          <a:p>
            <a:pPr>
              <a:defRPr/>
            </a:pPr>
            <a:endParaRPr lang="ru-RU" sz="3200" dirty="0">
              <a:latin typeface="Calibri" pitchFamily="34" charset="0"/>
            </a:endParaRPr>
          </a:p>
          <a:p>
            <a:pPr>
              <a:defRPr/>
            </a:pPr>
            <a:r>
              <a:rPr lang="ru-RU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Братья и сестры </a:t>
            </a:r>
            <a:r>
              <a:rPr lang="ru-RU" sz="3200" dirty="0">
                <a:latin typeface="Calibri" pitchFamily="34" charset="0"/>
              </a:rPr>
              <a:t>располагаются в родословной </a:t>
            </a:r>
            <a:r>
              <a:rPr lang="ru-RU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в порядке рождения</a:t>
            </a:r>
            <a:r>
              <a:rPr lang="ru-RU" sz="3200" dirty="0">
                <a:latin typeface="Calibri" pitchFamily="34" charset="0"/>
              </a:rPr>
              <a:t>. </a:t>
            </a:r>
            <a:endParaRPr lang="ru-RU" sz="3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Схема родословной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0" y="0"/>
            <a:ext cx="9144000" cy="600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200" dirty="0">
                <a:latin typeface="Calibri" pitchFamily="34" charset="0"/>
              </a:rPr>
              <a:t>Все индивиды одного поколения должны располагаться строго в один ряд. </a:t>
            </a:r>
          </a:p>
          <a:p>
            <a:pPr>
              <a:defRPr/>
            </a:pPr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«Подвешивание» символов между рядами поколений является грубой ошибкой</a:t>
            </a:r>
            <a:r>
              <a:rPr lang="ru-RU" sz="3200" dirty="0">
                <a:latin typeface="Calibri" pitchFamily="34" charset="0"/>
              </a:rPr>
              <a:t>. </a:t>
            </a:r>
          </a:p>
          <a:p>
            <a:pPr>
              <a:defRPr/>
            </a:pPr>
            <a:endParaRPr lang="ru-RU" sz="3200" dirty="0">
              <a:latin typeface="Calibri" pitchFamily="34" charset="0"/>
            </a:endParaRPr>
          </a:p>
          <a:p>
            <a:pPr>
              <a:defRPr/>
            </a:pPr>
            <a:r>
              <a:rPr lang="ru-RU" sz="3200" dirty="0">
                <a:latin typeface="Calibri" pitchFamily="34" charset="0"/>
              </a:rPr>
              <a:t>Если родословная обширна, то поколения можно располагать не горизонтальными рядами, а концентрическими кругами. </a:t>
            </a:r>
          </a:p>
          <a:p>
            <a:pPr>
              <a:defRPr/>
            </a:pPr>
            <a:endParaRPr lang="ru-RU" sz="3200" dirty="0">
              <a:latin typeface="Calibri" pitchFamily="34" charset="0"/>
            </a:endParaRPr>
          </a:p>
          <a:p>
            <a:pPr>
              <a:defRPr/>
            </a:pPr>
            <a:r>
              <a:rPr lang="ru-RU" sz="3200" dirty="0">
                <a:latin typeface="Calibri" pitchFamily="34" charset="0"/>
              </a:rPr>
              <a:t>В родословной важно отмечать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лично обследованных</a:t>
            </a:r>
            <a:r>
              <a:rPr lang="ru-RU" sz="3200" dirty="0">
                <a:latin typeface="Calibri" pitchFamily="34" charset="0"/>
              </a:rPr>
              <a:t> на присутствие признака заболевания или заболевания.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63" y="928688"/>
            <a:ext cx="8286750" cy="46132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«Легенда родословной» — это информация о членах родословной с подробным изложением любых, но обязательно существенных для анализа сведений.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428604"/>
            <a:ext cx="8501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Информация на следующее занятие: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285860"/>
            <a:ext cx="83582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ЗНАТЬ типы наследования;</a:t>
            </a:r>
          </a:p>
          <a:p>
            <a:pPr marL="342900" indent="-342900">
              <a:buAutoNum type="arabicPeriod"/>
            </a:pPr>
            <a:endParaRPr lang="ru-RU" sz="32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УМЕТЬ дать характеристику каждому типу наследования;</a:t>
            </a:r>
          </a:p>
          <a:p>
            <a:endParaRPr lang="ru-RU" sz="32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Подготовить реферат по одному из заболеваний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(время доклада – 5-7 минут, наличие презентации по реферату приветствуется)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chool19zav.ru/images/stories/30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2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357688" y="0"/>
            <a:ext cx="478631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аутосомно-рецессивный тип наследования</a:t>
            </a:r>
            <a:r>
              <a:rPr lang="ru-RU" dirty="0">
                <a:latin typeface="+mn-lt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</a:rPr>
              <a:t>генотип пробанда - </a:t>
            </a:r>
            <a:r>
              <a:rPr lang="ru-RU" dirty="0" err="1">
                <a:latin typeface="+mn-lt"/>
              </a:rPr>
              <a:t>аа</a:t>
            </a:r>
            <a:r>
              <a:rPr lang="ru-RU" dirty="0">
                <a:latin typeface="+mn-lt"/>
              </a:rPr>
              <a:t>;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57688" y="1928813"/>
            <a:ext cx="4786312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доминантный, сцепленный с Х-хромосомой </a:t>
            </a:r>
            <a:r>
              <a:rPr lang="ru-RU" dirty="0">
                <a:latin typeface="+mn-lt"/>
              </a:rPr>
              <a:t>тип наследования; генотип пробанда - Х</a:t>
            </a:r>
            <a:r>
              <a:rPr lang="ru-RU" baseline="30000" dirty="0">
                <a:latin typeface="+mn-lt"/>
              </a:rPr>
              <a:t>А</a:t>
            </a:r>
            <a:r>
              <a:rPr lang="ru-RU" dirty="0">
                <a:latin typeface="+mn-lt"/>
              </a:rPr>
              <a:t>Y;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57688" y="3071813"/>
            <a:ext cx="4786312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аутосомно-доминантный тип наследования</a:t>
            </a:r>
            <a:r>
              <a:rPr lang="ru-RU" dirty="0">
                <a:latin typeface="+mn-lt"/>
              </a:rPr>
              <a:t>; 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</a:rPr>
              <a:t>генотип пробанда - </a:t>
            </a:r>
            <a:r>
              <a:rPr lang="ru-RU" dirty="0" err="1">
                <a:latin typeface="+mn-lt"/>
              </a:rPr>
              <a:t>Аа</a:t>
            </a:r>
            <a:r>
              <a:rPr lang="ru-RU" dirty="0">
                <a:latin typeface="+mn-lt"/>
              </a:rPr>
              <a:t>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57688" y="4214813"/>
            <a:ext cx="4786312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сцепленный с Y-хромосомой</a:t>
            </a:r>
            <a:r>
              <a:rPr lang="ru-RU" dirty="0">
                <a:latin typeface="+mn-lt"/>
              </a:rPr>
              <a:t>, или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голандрический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</a:t>
            </a:r>
            <a:r>
              <a:rPr lang="ru-RU" dirty="0">
                <a:latin typeface="+mn-lt"/>
              </a:rPr>
              <a:t> тип наследования; генотип пробанда - ХY</a:t>
            </a:r>
            <a:r>
              <a:rPr lang="ru-RU" baseline="30000" dirty="0">
                <a:latin typeface="+mn-lt"/>
              </a:rPr>
              <a:t>А</a:t>
            </a:r>
            <a:r>
              <a:rPr lang="ru-RU" dirty="0">
                <a:latin typeface="+mn-lt"/>
              </a:rPr>
              <a:t> (или </a:t>
            </a:r>
            <a:r>
              <a:rPr lang="ru-RU" dirty="0" err="1">
                <a:latin typeface="+mn-lt"/>
              </a:rPr>
              <a:t>ХY</a:t>
            </a:r>
            <a:r>
              <a:rPr lang="ru-RU" baseline="30000" dirty="0" err="1">
                <a:latin typeface="+mn-lt"/>
              </a:rPr>
              <a:t>а</a:t>
            </a:r>
            <a:r>
              <a:rPr lang="ru-RU" dirty="0">
                <a:latin typeface="+mn-lt"/>
              </a:rPr>
              <a:t>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57688" y="6000750"/>
            <a:ext cx="478631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рецессивный, сцепленный с Х-хромосомой </a:t>
            </a:r>
            <a:r>
              <a:rPr lang="ru-RU" dirty="0">
                <a:latin typeface="+mn-lt"/>
              </a:rPr>
              <a:t>тип наследования; генотип пробанда - </a:t>
            </a:r>
            <a:r>
              <a:rPr lang="ru-RU" dirty="0" err="1">
                <a:latin typeface="+mn-lt"/>
              </a:rPr>
              <a:t>Х</a:t>
            </a:r>
            <a:r>
              <a:rPr lang="ru-RU" baseline="30000" dirty="0" err="1">
                <a:latin typeface="+mn-lt"/>
              </a:rPr>
              <a:t>а</a:t>
            </a:r>
            <a:r>
              <a:rPr lang="ru-RU" dirty="0" err="1">
                <a:latin typeface="+mn-lt"/>
              </a:rPr>
              <a:t>Y</a:t>
            </a:r>
            <a:r>
              <a:rPr lang="ru-RU" dirty="0">
                <a:latin typeface="+mn-lt"/>
              </a:rPr>
              <a:t>;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Типы наследственности. 1. Аутосомно-доминантный тип наследования: а. При достаточном числе потомков признак обнаруживается в каждом поколении б. Редкий признак наследуется примерно половиной детей в. Потомки мужского и женского пола наследуют этот признак одинаково г. Оба родителя в равной мере передают этот признак детям 2. Аутосомно-рецессивный тип наследования: а. Признак может передаваться черз поколение даже при достаточном числе потомков б. Признак может проявиться у детей в отсутствие его у родителей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Home PC\Desktop\Yana_Foto_2013\qwerty\Новая папка\hromosomi2-1-.jpg"/>
          <p:cNvPicPr>
            <a:picLocks noChangeAspect="1" noChangeArrowheads="1"/>
          </p:cNvPicPr>
          <p:nvPr/>
        </p:nvPicPr>
        <p:blipFill>
          <a:blip r:embed="rId2" cstate="print">
            <a:lum bright="20000" contrast="-52000"/>
          </a:blip>
          <a:srcRect/>
          <a:stretch>
            <a:fillRect/>
          </a:stretch>
        </p:blipFill>
        <p:spPr bwMode="auto">
          <a:xfrm rot="16200000">
            <a:off x="1141226" y="-1141226"/>
            <a:ext cx="6861549" cy="9144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0" y="3786190"/>
            <a:ext cx="4643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 smtClean="0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7200" dirty="0">
              <a:solidFill>
                <a:srgbClr val="FFFF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600</Words>
  <Application>Microsoft Office PowerPoint</Application>
  <PresentationFormat>Экран (4:3)</PresentationFormat>
  <Paragraphs>92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Историческая справка</vt:lpstr>
      <vt:lpstr>Слайд 4</vt:lpstr>
      <vt:lpstr>Слайд 5</vt:lpstr>
      <vt:lpstr>Генетика человека имеет ряд особенностей:</vt:lpstr>
      <vt:lpstr>Основные методы изучения наследственности человека</vt:lpstr>
      <vt:lpstr>Классификация болезней человека по участию наследственных и средовых факторов в их этиологии, патогенезе и рекреации (Бочков, 1984)</vt:lpstr>
      <vt:lpstr>Классификация наследственных болезней (по Nora и др., 1994, с дополнениями)</vt:lpstr>
      <vt:lpstr>Слайд 10</vt:lpstr>
      <vt:lpstr>Слайд 11</vt:lpstr>
      <vt:lpstr>НАСЛЕДОВАНИЕ ГЕМОФИЛИИ В ЦАРСКИХ ДОМАХ ЕВРОПЫ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Company>ГОУ ВПО НГМУ Росздрава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Root</dc:creator>
  <cp:lastModifiedBy>Yana</cp:lastModifiedBy>
  <cp:revision>72</cp:revision>
  <dcterms:created xsi:type="dcterms:W3CDTF">2013-08-17T04:24:17Z</dcterms:created>
  <dcterms:modified xsi:type="dcterms:W3CDTF">2013-12-01T11:47:00Z</dcterms:modified>
</cp:coreProperties>
</file>