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99" r:id="rId2"/>
    <p:sldId id="258" r:id="rId3"/>
    <p:sldId id="297" r:id="rId4"/>
    <p:sldId id="267" r:id="rId5"/>
    <p:sldId id="271" r:id="rId6"/>
    <p:sldId id="269" r:id="rId7"/>
    <p:sldId id="295" r:id="rId8"/>
    <p:sldId id="265" r:id="rId9"/>
    <p:sldId id="262" r:id="rId10"/>
    <p:sldId id="256" r:id="rId11"/>
    <p:sldId id="268" r:id="rId12"/>
    <p:sldId id="270" r:id="rId13"/>
    <p:sldId id="272" r:id="rId14"/>
    <p:sldId id="274" r:id="rId15"/>
    <p:sldId id="300" r:id="rId16"/>
  </p:sldIdLst>
  <p:sldSz cx="9144000" cy="6858000" type="screen4x3"/>
  <p:notesSz cx="6858000" cy="9144000"/>
  <p:custShowLst>
    <p:custShow name="Произвольный показ 1" id="0">
      <p:sldLst/>
    </p:custShow>
  </p:custShow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DCDCD"/>
    <a:srgbClr val="21C5FF"/>
    <a:srgbClr val="3FCDFF"/>
    <a:srgbClr val="F2EBE2"/>
    <a:srgbClr val="FFECD9"/>
    <a:srgbClr val="FFFFCC"/>
    <a:srgbClr val="CCFFCC"/>
    <a:srgbClr val="FFDF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2787"/>
    <p:restoredTop sz="97619" autoAdjust="0"/>
  </p:normalViewPr>
  <p:slideViewPr>
    <p:cSldViewPr>
      <p:cViewPr>
        <p:scale>
          <a:sx n="69" d="100"/>
          <a:sy n="69" d="100"/>
        </p:scale>
        <p:origin x="-2844" y="-10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1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i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i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i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>
                <a:cs typeface="+mn-cs"/>
              </a:defRPr>
            </a:lvl1pPr>
          </a:lstStyle>
          <a:p>
            <a:pPr>
              <a:defRPr/>
            </a:pPr>
            <a:fld id="{D9C63AB8-1E0C-4D49-9B12-E314CF6D2C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0B7F7276-224F-422E-A896-56B4AD7E4E78}" type="datetimeFigureOut">
              <a:rPr lang="ru-RU"/>
              <a:pPr>
                <a:defRPr/>
              </a:pPr>
              <a:t>01.12.2013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195D1DC-6384-4FC7-87E9-5111CAFEF3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F233135-E912-4F81-9E01-04F15EC2741C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EB8E26F-F611-46C2-8755-E23498C13A04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D333BC-980D-496B-A16D-0A2E85D3E3C7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24C5A2C-F908-48EF-994F-588C826E03D1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1614A6E-AF28-4707-8F48-5F2DE6443B1E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46980C2-B89F-460F-9D5F-AF611A6ACE3E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EFD47B-FF33-4D6F-A0C8-C8E9A36D21C9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8997F6-4BB1-43EE-899F-B5F960FB5965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95FAB0-D7DA-4976-9F60-E3C54F3B2DCA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C05F44-0E16-4637-A65D-84F85790571C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A9C708-06F9-4904-9EED-E418B0493DF8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46823F-628A-4B36-9E5C-82D3A65E1DFB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8F0185-FEE5-452C-83DE-79526B50279F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870B93-D93A-4FDE-A87C-EBA53DC9CA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45C79-7A7C-4F8B-B694-23E2755FB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2C532-496F-40A9-A2B4-0B25F757C8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C08E7-04D0-4F3E-8445-7C71DEA3AF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F38E6-76E5-4FF8-9609-3B702920AA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C398B-1F56-4CF6-B273-925110A148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624F0-6D4A-47D1-93F5-5858F2478C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20F7C-CD87-4078-9E94-7489863C0B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C5E0E-3073-4791-BFBB-C4866F72E7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80615-30DC-48F1-B350-B1118FFC81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44106-D752-4CF7-8B20-66C43BF938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75AEE-864C-4825-BD83-DAFA14B354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cs typeface="+mn-cs"/>
              </a:defRPr>
            </a:lvl1pPr>
          </a:lstStyle>
          <a:p>
            <a:pPr>
              <a:defRPr/>
            </a:pPr>
            <a:fld id="{538BCC4C-D96A-4C9D-A483-85595BFA11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Фон\1297528932_1589160815851577-16051608160215931610.jpg"/>
          <p:cNvPicPr>
            <a:picLocks noChangeAspect="1" noChangeArrowheads="1"/>
          </p:cNvPicPr>
          <p:nvPr/>
        </p:nvPicPr>
        <p:blipFill>
          <a:blip r:embed="rId2" cstate="print">
            <a:lum bright="54000" contrast="-77000"/>
          </a:blip>
          <a:srcRect/>
          <a:stretch>
            <a:fillRect/>
          </a:stretch>
        </p:blipFill>
        <p:spPr bwMode="auto">
          <a:xfrm>
            <a:off x="-8546" y="-19708"/>
            <a:ext cx="9152546" cy="688886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572" y="0"/>
            <a:ext cx="75724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Основы медицинской генетики</a:t>
            </a:r>
          </a:p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Педиатрический факультет</a:t>
            </a:r>
          </a:p>
          <a:p>
            <a:pPr algn="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курс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257174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Специальность 060103 Педиатрия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0166" y="3857628"/>
            <a:ext cx="6357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С2.В.ДВ.1 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Основы медицинской генетики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rgbClr val="0066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990600"/>
            <a:ext cx="9144000" cy="44196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dirty="0" smtClean="0">
                <a:solidFill>
                  <a:srgbClr val="E065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Основы классической генетики и введение</a:t>
            </a:r>
            <a:br>
              <a:rPr lang="ru-RU" sz="5400" b="1" dirty="0" smtClean="0">
                <a:solidFill>
                  <a:srgbClr val="E065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5400" b="1" dirty="0" smtClean="0">
                <a:solidFill>
                  <a:srgbClr val="E065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генеалогический анализ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0" y="260350"/>
            <a:ext cx="91440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lnSpc>
                <a:spcPct val="75000"/>
              </a:lnSpc>
              <a:spcBef>
                <a:spcPct val="20000"/>
              </a:spcBef>
              <a:defRPr/>
            </a:pP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Мифологические представления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  <a:defRPr/>
            </a:pP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о врожденных пороках развития</a:t>
            </a:r>
            <a:endParaRPr lang="ru-RU" sz="2400" b="0" i="0" dirty="0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8C8C8C"/>
                  </a:outerShdw>
                </a:cont>
                <a:effect ref="fillLine"/>
              </a:effectDag>
              <a:cs typeface="+mn-cs"/>
            </a:endParaRPr>
          </a:p>
        </p:txBody>
      </p:sp>
      <p:pic>
        <p:nvPicPr>
          <p:cNvPr id="3075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7075" y="1052513"/>
            <a:ext cx="7689850" cy="51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ANP\MYDOC\Мои рисунки\gab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29025" y="0"/>
            <a:ext cx="551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0"/>
            <a:ext cx="36195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spcBef>
                <a:spcPct val="100000"/>
              </a:spcBef>
            </a:pPr>
            <a:r>
              <a:rPr lang="ru-RU" sz="2400" i="0">
                <a:solidFill>
                  <a:srgbClr val="FFFFFF"/>
                </a:solidFill>
              </a:rPr>
              <a:t>Пример аутосомно-доминантного наследования: </a:t>
            </a:r>
          </a:p>
          <a:p>
            <a:pPr marL="457200" indent="-457200" algn="ctr"/>
            <a:r>
              <a:rPr lang="ru-RU" sz="2400" i="0">
                <a:solidFill>
                  <a:srgbClr val="FFFFFF"/>
                </a:solidFill>
              </a:rPr>
              <a:t>«Габсбургская губа»</a:t>
            </a: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/>
            </a:pPr>
            <a:endParaRPr lang="ru-RU" sz="2400" i="0">
              <a:solidFill>
                <a:srgbClr val="FFFFFF"/>
              </a:solidFill>
            </a:endParaRP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/>
            </a:pPr>
            <a:r>
              <a:rPr lang="ru-RU" i="0">
                <a:solidFill>
                  <a:srgbClr val="FFFFFF"/>
                </a:solidFill>
              </a:rPr>
              <a:t>Император Максимилиан </a:t>
            </a:r>
            <a:r>
              <a:rPr lang="en-US" i="0">
                <a:solidFill>
                  <a:srgbClr val="FFFFFF"/>
                </a:solidFill>
              </a:rPr>
              <a:t>II (1459-1519)</a:t>
            </a: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/>
            </a:pPr>
            <a:r>
              <a:rPr lang="ru-RU" i="0">
                <a:solidFill>
                  <a:srgbClr val="FFFFFF"/>
                </a:solidFill>
              </a:rPr>
              <a:t>Император Карл </a:t>
            </a:r>
            <a:r>
              <a:rPr lang="en-US" i="0">
                <a:solidFill>
                  <a:srgbClr val="FFFFFF"/>
                </a:solidFill>
              </a:rPr>
              <a:t>V </a:t>
            </a:r>
            <a:r>
              <a:rPr lang="ru-RU" i="0">
                <a:solidFill>
                  <a:srgbClr val="FFFFFF"/>
                </a:solidFill>
              </a:rPr>
              <a:t>(внук </a:t>
            </a:r>
            <a:r>
              <a:rPr lang="en-US" i="0">
                <a:solidFill>
                  <a:srgbClr val="FFFFFF"/>
                </a:solidFill>
              </a:rPr>
              <a:t>A) (1500-1558)</a:t>
            </a: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/>
            </a:pPr>
            <a:endParaRPr lang="ru-RU" i="0">
              <a:solidFill>
                <a:srgbClr val="FFFFFF"/>
              </a:solidFill>
            </a:endParaRP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</a:pPr>
            <a:endParaRPr lang="ru-RU" i="0">
              <a:solidFill>
                <a:srgbClr val="FFFFFF"/>
              </a:solidFill>
            </a:endParaRP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/>
            </a:pPr>
            <a:endParaRPr lang="ru-RU" i="0">
              <a:solidFill>
                <a:srgbClr val="FFFFFF"/>
              </a:solidFill>
            </a:endParaRP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 startAt="3"/>
            </a:pPr>
            <a:r>
              <a:rPr lang="ru-RU" i="0">
                <a:solidFill>
                  <a:srgbClr val="FFFFFF"/>
                </a:solidFill>
              </a:rPr>
              <a:t>Эрцгерцог Карл Тешенский (1771-1847)</a:t>
            </a:r>
          </a:p>
          <a:p>
            <a:pPr marL="457200" indent="-457200">
              <a:spcBef>
                <a:spcPct val="50000"/>
              </a:spcBef>
              <a:buClr>
                <a:schemeClr val="bg1"/>
              </a:buClr>
              <a:buSzPct val="90000"/>
              <a:buFontTx/>
              <a:buAutoNum type="alphaUcPeriod" startAt="3"/>
            </a:pPr>
            <a:r>
              <a:rPr lang="ru-RU" i="0">
                <a:solidFill>
                  <a:srgbClr val="FFFFFF"/>
                </a:solidFill>
              </a:rPr>
              <a:t>Эрцгерцог Альбрехт (сын</a:t>
            </a:r>
            <a:r>
              <a:rPr lang="en-US" i="0">
                <a:solidFill>
                  <a:srgbClr val="FFFFFF"/>
                </a:solidFill>
              </a:rPr>
              <a:t> C)</a:t>
            </a:r>
            <a:r>
              <a:rPr lang="ru-RU" i="0">
                <a:solidFill>
                  <a:srgbClr val="FFFFFF"/>
                </a:solidFill>
              </a:rPr>
              <a:t> (1817-1895)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ANP\MYDOC\Мои рисунки\K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6738" y="0"/>
            <a:ext cx="4754562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52400" y="990600"/>
            <a:ext cx="41148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i="0">
                <a:solidFill>
                  <a:schemeClr val="bg1"/>
                </a:solidFill>
              </a:rPr>
              <a:t>Дик Кет</a:t>
            </a:r>
          </a:p>
          <a:p>
            <a:pPr algn="ctr">
              <a:spcBef>
                <a:spcPct val="50000"/>
              </a:spcBef>
            </a:pPr>
            <a:r>
              <a:rPr lang="ru-RU" sz="3200" i="0">
                <a:solidFill>
                  <a:schemeClr val="bg1"/>
                </a:solidFill>
              </a:rPr>
              <a:t>Автопортрет</a:t>
            </a:r>
          </a:p>
          <a:p>
            <a:pPr algn="ctr">
              <a:spcBef>
                <a:spcPct val="50000"/>
              </a:spcBef>
            </a:pPr>
            <a:r>
              <a:rPr lang="ru-RU" sz="3200" i="0">
                <a:solidFill>
                  <a:schemeClr val="bg1"/>
                </a:solidFill>
              </a:rPr>
              <a:t>(1939)</a:t>
            </a:r>
          </a:p>
          <a:p>
            <a:pPr>
              <a:spcBef>
                <a:spcPct val="50000"/>
              </a:spcBef>
            </a:pPr>
            <a:endParaRPr lang="ru-RU" sz="2800" b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endParaRPr lang="ru-RU" sz="2800" b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800" b="0">
                <a:solidFill>
                  <a:schemeClr val="bg1"/>
                </a:solidFill>
              </a:rPr>
              <a:t>Врожденный порок сердца (тетрада Фалло), декстрокардия</a:t>
            </a:r>
          </a:p>
          <a:p>
            <a:pPr algn="ctr">
              <a:spcBef>
                <a:spcPct val="50000"/>
              </a:spcBef>
            </a:pPr>
            <a:endParaRPr lang="ru-RU" sz="3200" i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D:\ANP\MYDOC\Мои рисунки\WILS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28600"/>
            <a:ext cx="8547100" cy="583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304800" y="5989638"/>
            <a:ext cx="8610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i="0">
                <a:solidFill>
                  <a:schemeClr val="bg1"/>
                </a:solidFill>
              </a:rPr>
              <a:t>Рой Калн (1989). Мальчик после пересадки печени.</a:t>
            </a:r>
          </a:p>
          <a:p>
            <a:pPr algn="ctr"/>
            <a:r>
              <a:rPr lang="ru-RU" sz="2400">
                <a:solidFill>
                  <a:schemeClr val="bg1"/>
                </a:solidFill>
              </a:rPr>
              <a:t>Болезнь Вильсона-Коновалова</a:t>
            </a:r>
            <a:endParaRPr lang="ru-RU" sz="2400" i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7772400" cy="1000125"/>
          </a:xfrm>
        </p:spPr>
        <p:txBody>
          <a:bodyPr/>
          <a:lstStyle/>
          <a:p>
            <a:r>
              <a:rPr lang="ru-RU" sz="4000" smtClean="0"/>
              <a:t>Основоположник современной генетики Грегор Мендель</a:t>
            </a:r>
          </a:p>
        </p:txBody>
      </p:sp>
      <p:pic>
        <p:nvPicPr>
          <p:cNvPr id="7171" name="Содержимое 3" descr="Мендель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57250" y="1357313"/>
            <a:ext cx="7429500" cy="4879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B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228600"/>
            <a:ext cx="4572000" cy="854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0" i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Фундаментальные законы наследственности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79375" y="1371600"/>
            <a:ext cx="4492625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 sz="3200" i="0">
              <a:solidFill>
                <a:srgbClr val="ECDBC0"/>
              </a:solidFill>
              <a:effectDag name="">
                <a:cont type="tree" name="">
                  <a:effect ref="fillLine"/>
                  <a:outerShdw dist="38100" dir="13500000" algn="br">
                    <a:srgbClr val="FFF3E0"/>
                  </a:outerShdw>
                </a:cont>
                <a:cont type="tree" name="">
                  <a:effect ref="fillLine"/>
                  <a:outerShdw dist="38100" dir="2700000" algn="tl">
                    <a:srgbClr val="8D8373"/>
                  </a:outerShdw>
                </a:cont>
                <a:effect ref="fillLine"/>
              </a:effectDag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73038" y="1371600"/>
            <a:ext cx="43434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i="0">
                <a:solidFill>
                  <a:srgbClr val="660066"/>
                </a:solidFill>
              </a:rPr>
              <a:t>Принципы экспериментов Менделя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ru-RU" sz="2000">
              <a:solidFill>
                <a:srgbClr val="660066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2000">
                <a:solidFill>
                  <a:srgbClr val="660066"/>
                </a:solidFill>
              </a:rPr>
              <a:t> Изучение простых признаков с     альтернативным проявлением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ru-RU" sz="2000">
              <a:solidFill>
                <a:srgbClr val="660066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2000">
                <a:solidFill>
                  <a:srgbClr val="660066"/>
                </a:solidFill>
              </a:rPr>
              <a:t> Использование «чистых» линий родительских растений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ru-RU" sz="2000">
              <a:solidFill>
                <a:srgbClr val="660066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2000">
                <a:solidFill>
                  <a:srgbClr val="660066"/>
                </a:solidFill>
              </a:rPr>
              <a:t> Количественный подсчет гибридов в потомстве (статистический подход)  </a:t>
            </a:r>
          </a:p>
        </p:txBody>
      </p:sp>
      <p:pic>
        <p:nvPicPr>
          <p:cNvPr id="8197" name="Picture 5" descr="D:\ANP\MYDOC\Мои рисунки\mendel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8825" y="53975"/>
            <a:ext cx="4484688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ANP\MYDOC\Мои рисунки\mendel2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6934200" cy="6216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204788" y="1252538"/>
            <a:ext cx="847725" cy="195262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круглые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2176463" y="1200150"/>
            <a:ext cx="1062037" cy="223838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морщинистые</a:t>
            </a:r>
          </a:p>
        </p:txBody>
      </p:sp>
      <p:sp>
        <p:nvSpPr>
          <p:cNvPr id="9221" name="Rectangle 10"/>
          <p:cNvSpPr>
            <a:spLocks noChangeArrowheads="1"/>
          </p:cNvSpPr>
          <p:nvPr/>
        </p:nvSpPr>
        <p:spPr bwMode="auto">
          <a:xfrm>
            <a:off x="3790950" y="1252538"/>
            <a:ext cx="847725" cy="195262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желтые</a:t>
            </a:r>
          </a:p>
        </p:txBody>
      </p:sp>
      <p:sp>
        <p:nvSpPr>
          <p:cNvPr id="9222" name="Rectangle 11"/>
          <p:cNvSpPr>
            <a:spLocks noChangeArrowheads="1"/>
          </p:cNvSpPr>
          <p:nvPr/>
        </p:nvSpPr>
        <p:spPr bwMode="auto">
          <a:xfrm>
            <a:off x="5973763" y="1184275"/>
            <a:ext cx="847725" cy="195263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зеленые</a:t>
            </a:r>
          </a:p>
        </p:txBody>
      </p:sp>
      <p:sp>
        <p:nvSpPr>
          <p:cNvPr id="9223" name="Rectangle 17"/>
          <p:cNvSpPr>
            <a:spLocks noChangeArrowheads="1"/>
          </p:cNvSpPr>
          <p:nvPr/>
        </p:nvSpPr>
        <p:spPr bwMode="auto">
          <a:xfrm>
            <a:off x="914400" y="2743200"/>
            <a:ext cx="1219200" cy="381000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Круглые</a:t>
            </a:r>
          </a:p>
          <a:p>
            <a:pPr algn="ctr"/>
            <a:r>
              <a:rPr lang="ru-RU" sz="1200" i="0"/>
              <a:t>(доминантные)</a:t>
            </a:r>
          </a:p>
        </p:txBody>
      </p:sp>
      <p:sp>
        <p:nvSpPr>
          <p:cNvPr id="9224" name="Rectangle 19"/>
          <p:cNvSpPr>
            <a:spLocks noChangeArrowheads="1"/>
          </p:cNvSpPr>
          <p:nvPr/>
        </p:nvSpPr>
        <p:spPr bwMode="auto">
          <a:xfrm>
            <a:off x="4800600" y="2740025"/>
            <a:ext cx="1219200" cy="420688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>
              <a:spcBef>
                <a:spcPct val="5000"/>
              </a:spcBef>
            </a:pPr>
            <a:r>
              <a:rPr lang="ru-RU" sz="1200" i="0"/>
              <a:t>Желтые</a:t>
            </a:r>
          </a:p>
          <a:p>
            <a:pPr algn="ctr"/>
            <a:r>
              <a:rPr lang="ru-RU" sz="1200" i="0"/>
              <a:t>(доминантные)</a:t>
            </a:r>
          </a:p>
        </p:txBody>
      </p:sp>
      <p:sp>
        <p:nvSpPr>
          <p:cNvPr id="9225" name="Rectangle 20"/>
          <p:cNvSpPr>
            <a:spLocks noChangeArrowheads="1"/>
          </p:cNvSpPr>
          <p:nvPr/>
        </p:nvSpPr>
        <p:spPr bwMode="auto">
          <a:xfrm>
            <a:off x="825500" y="5173663"/>
            <a:ext cx="847725" cy="195262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круглые</a:t>
            </a:r>
          </a:p>
        </p:txBody>
      </p:sp>
      <p:sp>
        <p:nvSpPr>
          <p:cNvPr id="9226" name="Rectangle 21"/>
          <p:cNvSpPr>
            <a:spLocks noChangeArrowheads="1"/>
          </p:cNvSpPr>
          <p:nvPr/>
        </p:nvSpPr>
        <p:spPr bwMode="auto">
          <a:xfrm>
            <a:off x="2222500" y="5145088"/>
            <a:ext cx="1062038" cy="223837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морщинистые</a:t>
            </a:r>
          </a:p>
        </p:txBody>
      </p:sp>
      <p:sp>
        <p:nvSpPr>
          <p:cNvPr id="9227" name="Rectangle 22"/>
          <p:cNvSpPr>
            <a:spLocks noChangeArrowheads="1"/>
          </p:cNvSpPr>
          <p:nvPr/>
        </p:nvSpPr>
        <p:spPr bwMode="auto">
          <a:xfrm>
            <a:off x="5360988" y="5203825"/>
            <a:ext cx="847725" cy="195263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желтые</a:t>
            </a:r>
          </a:p>
        </p:txBody>
      </p:sp>
      <p:sp>
        <p:nvSpPr>
          <p:cNvPr id="9228" name="Rectangle 23"/>
          <p:cNvSpPr>
            <a:spLocks noChangeArrowheads="1"/>
          </p:cNvSpPr>
          <p:nvPr/>
        </p:nvSpPr>
        <p:spPr bwMode="auto">
          <a:xfrm>
            <a:off x="3802063" y="5186363"/>
            <a:ext cx="847725" cy="195262"/>
          </a:xfrm>
          <a:prstGeom prst="rect">
            <a:avLst/>
          </a:prstGeom>
          <a:solidFill>
            <a:srgbClr val="F3F3FF"/>
          </a:solidFill>
          <a:ln w="38100" cap="sq">
            <a:solidFill>
              <a:srgbClr val="C80000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ru-RU" sz="1200" i="0"/>
              <a:t>зеленые</a:t>
            </a:r>
          </a:p>
        </p:txBody>
      </p:sp>
      <p:sp>
        <p:nvSpPr>
          <p:cNvPr id="9229" name="Text Box 24"/>
          <p:cNvSpPr txBox="1">
            <a:spLocks noChangeArrowheads="1"/>
          </p:cNvSpPr>
          <p:nvPr/>
        </p:nvSpPr>
        <p:spPr bwMode="auto">
          <a:xfrm>
            <a:off x="7035800" y="249238"/>
            <a:ext cx="19891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ru-RU" sz="2000" i="0"/>
              <a:t>Интерпретация</a:t>
            </a:r>
          </a:p>
        </p:txBody>
      </p:sp>
      <p:sp>
        <p:nvSpPr>
          <p:cNvPr id="9230" name="Oval 25"/>
          <p:cNvSpPr>
            <a:spLocks noChangeArrowheads="1"/>
          </p:cNvSpPr>
          <p:nvPr/>
        </p:nvSpPr>
        <p:spPr bwMode="auto">
          <a:xfrm>
            <a:off x="7202488" y="868363"/>
            <a:ext cx="457200" cy="457200"/>
          </a:xfrm>
          <a:prstGeom prst="ellipse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31" name="Rectangle 29"/>
          <p:cNvSpPr>
            <a:spLocks noChangeArrowheads="1"/>
          </p:cNvSpPr>
          <p:nvPr/>
        </p:nvSpPr>
        <p:spPr bwMode="auto">
          <a:xfrm>
            <a:off x="8345488" y="868363"/>
            <a:ext cx="457200" cy="457200"/>
          </a:xfrm>
          <a:prstGeom prst="rect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32" name="Text Box 35"/>
          <p:cNvSpPr txBox="1">
            <a:spLocks noChangeArrowheads="1"/>
          </p:cNvSpPr>
          <p:nvPr/>
        </p:nvSpPr>
        <p:spPr bwMode="auto">
          <a:xfrm>
            <a:off x="7874000" y="877888"/>
            <a:ext cx="1841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ru-RU" sz="3200" i="0"/>
              <a:t>×</a:t>
            </a:r>
          </a:p>
        </p:txBody>
      </p:sp>
      <p:sp>
        <p:nvSpPr>
          <p:cNvPr id="9233" name="Line 36"/>
          <p:cNvSpPr>
            <a:spLocks noChangeShapeType="1"/>
          </p:cNvSpPr>
          <p:nvPr/>
        </p:nvSpPr>
        <p:spPr bwMode="auto">
          <a:xfrm flipH="1">
            <a:off x="7143750" y="1312863"/>
            <a:ext cx="228600" cy="4572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34" name="Line 37"/>
          <p:cNvSpPr>
            <a:spLocks noChangeShapeType="1"/>
          </p:cNvSpPr>
          <p:nvPr/>
        </p:nvSpPr>
        <p:spPr bwMode="auto">
          <a:xfrm>
            <a:off x="7458075" y="1331913"/>
            <a:ext cx="209550" cy="4699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35" name="Line 38"/>
          <p:cNvSpPr>
            <a:spLocks noChangeShapeType="1"/>
          </p:cNvSpPr>
          <p:nvPr/>
        </p:nvSpPr>
        <p:spPr bwMode="auto">
          <a:xfrm flipH="1">
            <a:off x="8316913" y="1346200"/>
            <a:ext cx="228600" cy="4572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36" name="Line 39"/>
          <p:cNvSpPr>
            <a:spLocks noChangeShapeType="1"/>
          </p:cNvSpPr>
          <p:nvPr/>
        </p:nvSpPr>
        <p:spPr bwMode="auto">
          <a:xfrm>
            <a:off x="8643938" y="1350963"/>
            <a:ext cx="209550" cy="4699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3592" name="Text Box 40"/>
          <p:cNvSpPr txBox="1">
            <a:spLocks noChangeArrowheads="1"/>
          </p:cNvSpPr>
          <p:nvPr/>
        </p:nvSpPr>
        <p:spPr bwMode="auto">
          <a:xfrm>
            <a:off x="7643813" y="1344613"/>
            <a:ext cx="18415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ru-RU" sz="3200" i="0">
              <a:solidFill>
                <a:srgbClr val="E3E3FF"/>
              </a:solidFill>
              <a:effectDag name="">
                <a:cont type="tree" name="">
                  <a:effect ref="fillLine"/>
                  <a:outerShdw dist="38100" dir="13500000" algn="br">
                    <a:srgbClr val="EDEDFF"/>
                  </a:outerShdw>
                </a:cont>
                <a:cont type="tree" name="">
                  <a:effect ref="fillLine"/>
                  <a:outerShdw dist="38100" dir="2700000" algn="tl">
                    <a:srgbClr val="888899"/>
                  </a:outerShdw>
                </a:cont>
                <a:effect ref="fillLine"/>
              </a:effectDag>
              <a:cs typeface="+mn-cs"/>
            </a:endParaRPr>
          </a:p>
        </p:txBody>
      </p:sp>
      <p:sp>
        <p:nvSpPr>
          <p:cNvPr id="9238" name="Text Box 41"/>
          <p:cNvSpPr txBox="1">
            <a:spLocks noChangeArrowheads="1"/>
          </p:cNvSpPr>
          <p:nvPr/>
        </p:nvSpPr>
        <p:spPr bwMode="auto">
          <a:xfrm>
            <a:off x="7710488" y="1489075"/>
            <a:ext cx="5381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200" i="0"/>
              <a:t>Гаметы</a:t>
            </a:r>
          </a:p>
        </p:txBody>
      </p:sp>
      <p:sp>
        <p:nvSpPr>
          <p:cNvPr id="9239" name="Text Box 43"/>
          <p:cNvSpPr txBox="1">
            <a:spLocks noChangeArrowheads="1"/>
          </p:cNvSpPr>
          <p:nvPr/>
        </p:nvSpPr>
        <p:spPr bwMode="auto">
          <a:xfrm>
            <a:off x="7046913" y="1797050"/>
            <a:ext cx="1952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40" name="Text Box 45"/>
          <p:cNvSpPr txBox="1">
            <a:spLocks noChangeArrowheads="1"/>
          </p:cNvSpPr>
          <p:nvPr/>
        </p:nvSpPr>
        <p:spPr bwMode="auto">
          <a:xfrm>
            <a:off x="7558088" y="1803400"/>
            <a:ext cx="1952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41" name="Text Box 46"/>
          <p:cNvSpPr txBox="1">
            <a:spLocks noChangeArrowheads="1"/>
          </p:cNvSpPr>
          <p:nvPr/>
        </p:nvSpPr>
        <p:spPr bwMode="auto">
          <a:xfrm>
            <a:off x="8232775" y="1817688"/>
            <a:ext cx="1952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42" name="Text Box 47"/>
          <p:cNvSpPr txBox="1">
            <a:spLocks noChangeArrowheads="1"/>
          </p:cNvSpPr>
          <p:nvPr/>
        </p:nvSpPr>
        <p:spPr bwMode="auto">
          <a:xfrm>
            <a:off x="8769350" y="1836738"/>
            <a:ext cx="1952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43" name="Oval 49"/>
          <p:cNvSpPr>
            <a:spLocks noChangeArrowheads="1"/>
          </p:cNvSpPr>
          <p:nvPr/>
        </p:nvSpPr>
        <p:spPr bwMode="auto">
          <a:xfrm>
            <a:off x="7278688" y="2316163"/>
            <a:ext cx="457200" cy="457200"/>
          </a:xfrm>
          <a:prstGeom prst="ellipse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44" name="Rectangle 50"/>
          <p:cNvSpPr>
            <a:spLocks noChangeArrowheads="1"/>
          </p:cNvSpPr>
          <p:nvPr/>
        </p:nvSpPr>
        <p:spPr bwMode="auto">
          <a:xfrm>
            <a:off x="8345488" y="2316163"/>
            <a:ext cx="457200" cy="457200"/>
          </a:xfrm>
          <a:prstGeom prst="rect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45" name="Line 51"/>
          <p:cNvSpPr>
            <a:spLocks noChangeShapeType="1"/>
          </p:cNvSpPr>
          <p:nvPr/>
        </p:nvSpPr>
        <p:spPr bwMode="auto">
          <a:xfrm>
            <a:off x="7199313" y="2014538"/>
            <a:ext cx="282575" cy="238125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46" name="Line 52"/>
          <p:cNvSpPr>
            <a:spLocks noChangeShapeType="1"/>
          </p:cNvSpPr>
          <p:nvPr/>
        </p:nvSpPr>
        <p:spPr bwMode="auto">
          <a:xfrm flipH="1">
            <a:off x="7659688" y="2011363"/>
            <a:ext cx="609600" cy="3048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47" name="Line 53"/>
          <p:cNvSpPr>
            <a:spLocks noChangeShapeType="1"/>
          </p:cNvSpPr>
          <p:nvPr/>
        </p:nvSpPr>
        <p:spPr bwMode="auto">
          <a:xfrm>
            <a:off x="7735888" y="1935163"/>
            <a:ext cx="762000" cy="3048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48" name="Line 54"/>
          <p:cNvSpPr>
            <a:spLocks noChangeShapeType="1"/>
          </p:cNvSpPr>
          <p:nvPr/>
        </p:nvSpPr>
        <p:spPr bwMode="auto">
          <a:xfrm flipH="1">
            <a:off x="8574088" y="2011363"/>
            <a:ext cx="152400" cy="2286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49" name="Line 55"/>
          <p:cNvSpPr>
            <a:spLocks noChangeShapeType="1"/>
          </p:cNvSpPr>
          <p:nvPr/>
        </p:nvSpPr>
        <p:spPr bwMode="auto">
          <a:xfrm flipH="1">
            <a:off x="7270750" y="2843213"/>
            <a:ext cx="228600" cy="4572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50" name="Line 56"/>
          <p:cNvSpPr>
            <a:spLocks noChangeShapeType="1"/>
          </p:cNvSpPr>
          <p:nvPr/>
        </p:nvSpPr>
        <p:spPr bwMode="auto">
          <a:xfrm>
            <a:off x="7585075" y="2862263"/>
            <a:ext cx="209550" cy="4699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51" name="Text Box 57"/>
          <p:cNvSpPr txBox="1">
            <a:spLocks noChangeArrowheads="1"/>
          </p:cNvSpPr>
          <p:nvPr/>
        </p:nvSpPr>
        <p:spPr bwMode="auto">
          <a:xfrm>
            <a:off x="7181850" y="3359150"/>
            <a:ext cx="195263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52" name="Text Box 58"/>
          <p:cNvSpPr txBox="1">
            <a:spLocks noChangeArrowheads="1"/>
          </p:cNvSpPr>
          <p:nvPr/>
        </p:nvSpPr>
        <p:spPr bwMode="auto">
          <a:xfrm>
            <a:off x="7681913" y="3348038"/>
            <a:ext cx="195262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53" name="Line 59"/>
          <p:cNvSpPr>
            <a:spLocks noChangeShapeType="1"/>
          </p:cNvSpPr>
          <p:nvPr/>
        </p:nvSpPr>
        <p:spPr bwMode="auto">
          <a:xfrm flipH="1">
            <a:off x="8285163" y="2836863"/>
            <a:ext cx="228600" cy="4572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54" name="Line 60"/>
          <p:cNvSpPr>
            <a:spLocks noChangeShapeType="1"/>
          </p:cNvSpPr>
          <p:nvPr/>
        </p:nvSpPr>
        <p:spPr bwMode="auto">
          <a:xfrm>
            <a:off x="8599488" y="2855913"/>
            <a:ext cx="209550" cy="4699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55" name="Text Box 61"/>
          <p:cNvSpPr txBox="1">
            <a:spLocks noChangeArrowheads="1"/>
          </p:cNvSpPr>
          <p:nvPr/>
        </p:nvSpPr>
        <p:spPr bwMode="auto">
          <a:xfrm>
            <a:off x="8196263" y="3352800"/>
            <a:ext cx="1952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56" name="Text Box 62"/>
          <p:cNvSpPr txBox="1">
            <a:spLocks noChangeArrowheads="1"/>
          </p:cNvSpPr>
          <p:nvPr/>
        </p:nvSpPr>
        <p:spPr bwMode="auto">
          <a:xfrm>
            <a:off x="8763000" y="3341688"/>
            <a:ext cx="1952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1200" i="0"/>
              <a:t>a</a:t>
            </a:r>
            <a:endParaRPr lang="ru-RU" sz="1200" i="0"/>
          </a:p>
        </p:txBody>
      </p:sp>
      <p:sp>
        <p:nvSpPr>
          <p:cNvPr id="9257" name="Text Box 67"/>
          <p:cNvSpPr txBox="1">
            <a:spLocks noChangeArrowheads="1"/>
          </p:cNvSpPr>
          <p:nvPr/>
        </p:nvSpPr>
        <p:spPr bwMode="auto">
          <a:xfrm>
            <a:off x="7770813" y="2967038"/>
            <a:ext cx="576262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200" i="0"/>
              <a:t>Гаметы</a:t>
            </a:r>
            <a:r>
              <a:rPr lang="en-US" sz="1200" i="0"/>
              <a:t> </a:t>
            </a:r>
            <a:endParaRPr lang="ru-RU" sz="1200" i="0"/>
          </a:p>
        </p:txBody>
      </p:sp>
      <p:sp>
        <p:nvSpPr>
          <p:cNvPr id="9258" name="Oval 68"/>
          <p:cNvSpPr>
            <a:spLocks noChangeArrowheads="1"/>
          </p:cNvSpPr>
          <p:nvPr/>
        </p:nvSpPr>
        <p:spPr bwMode="auto">
          <a:xfrm>
            <a:off x="7007225" y="4043363"/>
            <a:ext cx="457200" cy="457200"/>
          </a:xfrm>
          <a:prstGeom prst="ellipse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59" name="Rectangle 69"/>
          <p:cNvSpPr>
            <a:spLocks noChangeArrowheads="1"/>
          </p:cNvSpPr>
          <p:nvPr/>
        </p:nvSpPr>
        <p:spPr bwMode="auto">
          <a:xfrm>
            <a:off x="8637588" y="4068763"/>
            <a:ext cx="457200" cy="457200"/>
          </a:xfrm>
          <a:prstGeom prst="rect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60" name="Line 70"/>
          <p:cNvSpPr>
            <a:spLocks noChangeShapeType="1"/>
          </p:cNvSpPr>
          <p:nvPr/>
        </p:nvSpPr>
        <p:spPr bwMode="auto">
          <a:xfrm>
            <a:off x="7304088" y="3544888"/>
            <a:ext cx="50800" cy="523875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1" name="Line 71"/>
          <p:cNvSpPr>
            <a:spLocks noChangeShapeType="1"/>
          </p:cNvSpPr>
          <p:nvPr/>
        </p:nvSpPr>
        <p:spPr bwMode="auto">
          <a:xfrm flipH="1">
            <a:off x="7431088" y="3521075"/>
            <a:ext cx="828675" cy="547688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2" name="Line 72"/>
          <p:cNvSpPr>
            <a:spLocks noChangeShapeType="1"/>
          </p:cNvSpPr>
          <p:nvPr/>
        </p:nvSpPr>
        <p:spPr bwMode="auto">
          <a:xfrm>
            <a:off x="7312025" y="3562350"/>
            <a:ext cx="942975" cy="86995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3" name="Line 73"/>
          <p:cNvSpPr>
            <a:spLocks noChangeShapeType="1"/>
          </p:cNvSpPr>
          <p:nvPr/>
        </p:nvSpPr>
        <p:spPr bwMode="auto">
          <a:xfrm>
            <a:off x="8789988" y="3589338"/>
            <a:ext cx="88900" cy="42545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4" name="Oval 74"/>
          <p:cNvSpPr>
            <a:spLocks noChangeArrowheads="1"/>
          </p:cNvSpPr>
          <p:nvPr/>
        </p:nvSpPr>
        <p:spPr bwMode="auto">
          <a:xfrm>
            <a:off x="8101013" y="4498975"/>
            <a:ext cx="457200" cy="457200"/>
          </a:xfrm>
          <a:prstGeom prst="ellipse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65" name="Rectangle 75"/>
          <p:cNvSpPr>
            <a:spLocks noChangeArrowheads="1"/>
          </p:cNvSpPr>
          <p:nvPr/>
        </p:nvSpPr>
        <p:spPr bwMode="auto">
          <a:xfrm>
            <a:off x="7491413" y="4487863"/>
            <a:ext cx="457200" cy="457200"/>
          </a:xfrm>
          <a:prstGeom prst="rect">
            <a:avLst/>
          </a:prstGeom>
          <a:solidFill>
            <a:srgbClr val="F3F3FF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/>
            <a:r>
              <a:rPr lang="en-US" sz="1600" i="0"/>
              <a:t>Aa</a:t>
            </a:r>
            <a:endParaRPr lang="ru-RU" sz="1600" i="0"/>
          </a:p>
        </p:txBody>
      </p:sp>
      <p:sp>
        <p:nvSpPr>
          <p:cNvPr id="9266" name="Line 76"/>
          <p:cNvSpPr>
            <a:spLocks noChangeShapeType="1"/>
          </p:cNvSpPr>
          <p:nvPr/>
        </p:nvSpPr>
        <p:spPr bwMode="auto">
          <a:xfrm flipH="1">
            <a:off x="7693025" y="3611563"/>
            <a:ext cx="119063" cy="77470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7" name="Line 77"/>
          <p:cNvSpPr>
            <a:spLocks noChangeShapeType="1"/>
          </p:cNvSpPr>
          <p:nvPr/>
        </p:nvSpPr>
        <p:spPr bwMode="auto">
          <a:xfrm flipH="1">
            <a:off x="7756525" y="3570288"/>
            <a:ext cx="487363" cy="855662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8" name="Line 78"/>
          <p:cNvSpPr>
            <a:spLocks noChangeShapeType="1"/>
          </p:cNvSpPr>
          <p:nvPr/>
        </p:nvSpPr>
        <p:spPr bwMode="auto">
          <a:xfrm>
            <a:off x="7812088" y="3611563"/>
            <a:ext cx="976312" cy="363537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69" name="Line 79"/>
          <p:cNvSpPr>
            <a:spLocks noChangeShapeType="1"/>
          </p:cNvSpPr>
          <p:nvPr/>
        </p:nvSpPr>
        <p:spPr bwMode="auto">
          <a:xfrm flipH="1">
            <a:off x="8296275" y="3609975"/>
            <a:ext cx="463550" cy="784225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70" name="Text Box 80"/>
          <p:cNvSpPr txBox="1">
            <a:spLocks noChangeArrowheads="1"/>
          </p:cNvSpPr>
          <p:nvPr/>
        </p:nvSpPr>
        <p:spPr bwMode="auto">
          <a:xfrm>
            <a:off x="7058025" y="5346700"/>
            <a:ext cx="21113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457200" indent="-457200" algn="ctr"/>
            <a:r>
              <a:rPr lang="en-US" sz="1600" i="0"/>
              <a:t>AA</a:t>
            </a:r>
            <a:r>
              <a:rPr lang="ru-RU" sz="1600" i="0"/>
              <a:t>, аа – гомозиготы</a:t>
            </a:r>
          </a:p>
          <a:p>
            <a:pPr marL="457200" indent="-457200" algn="ctr"/>
            <a:r>
              <a:rPr lang="en-US" sz="1600" i="0"/>
              <a:t>A</a:t>
            </a:r>
            <a:r>
              <a:rPr lang="ru-RU" sz="1600" i="0"/>
              <a:t>,</a:t>
            </a:r>
            <a:r>
              <a:rPr lang="en-US" sz="1600" i="0"/>
              <a:t> a – </a:t>
            </a:r>
            <a:r>
              <a:rPr lang="ru-RU" sz="1600" i="0"/>
              <a:t>аллели</a:t>
            </a:r>
          </a:p>
          <a:p>
            <a:pPr marL="457200" indent="-457200" algn="ctr"/>
            <a:r>
              <a:rPr lang="en-US" sz="1600" i="0"/>
              <a:t>Aa</a:t>
            </a:r>
            <a:r>
              <a:rPr lang="ru-RU" sz="1600" i="0"/>
              <a:t> - гетерозиготы</a:t>
            </a:r>
          </a:p>
        </p:txBody>
      </p:sp>
      <p:sp>
        <p:nvSpPr>
          <p:cNvPr id="9271" name="Oval 81"/>
          <p:cNvSpPr>
            <a:spLocks noChangeArrowheads="1"/>
          </p:cNvSpPr>
          <p:nvPr/>
        </p:nvSpPr>
        <p:spPr bwMode="auto">
          <a:xfrm>
            <a:off x="6219825" y="557213"/>
            <a:ext cx="546100" cy="544512"/>
          </a:xfrm>
          <a:prstGeom prst="ellipse">
            <a:avLst/>
          </a:prstGeom>
          <a:gradFill rotWithShape="0">
            <a:gsLst>
              <a:gs pos="0">
                <a:srgbClr val="CCFF66"/>
              </a:gs>
              <a:gs pos="100000">
                <a:srgbClr val="8CBE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72" name="Freeform 89"/>
          <p:cNvSpPr>
            <a:spLocks/>
          </p:cNvSpPr>
          <p:nvPr/>
        </p:nvSpPr>
        <p:spPr bwMode="auto">
          <a:xfrm>
            <a:off x="6442075" y="481013"/>
            <a:ext cx="103188" cy="274637"/>
          </a:xfrm>
          <a:custGeom>
            <a:avLst/>
            <a:gdLst>
              <a:gd name="T0" fmla="*/ 2147483647 w 65"/>
              <a:gd name="T1" fmla="*/ 2147483647 h 173"/>
              <a:gd name="T2" fmla="*/ 2147483647 w 65"/>
              <a:gd name="T3" fmla="*/ 2147483647 h 173"/>
              <a:gd name="T4" fmla="*/ 2147483647 w 65"/>
              <a:gd name="T5" fmla="*/ 2147483647 h 173"/>
              <a:gd name="T6" fmla="*/ 2147483647 w 65"/>
              <a:gd name="T7" fmla="*/ 2147483647 h 173"/>
              <a:gd name="T8" fmla="*/ 2147483647 w 65"/>
              <a:gd name="T9" fmla="*/ 2147483647 h 173"/>
              <a:gd name="T10" fmla="*/ 2147483647 w 65"/>
              <a:gd name="T11" fmla="*/ 2147483647 h 173"/>
              <a:gd name="T12" fmla="*/ 2147483647 w 65"/>
              <a:gd name="T13" fmla="*/ 2147483647 h 173"/>
              <a:gd name="T14" fmla="*/ 2147483647 w 65"/>
              <a:gd name="T15" fmla="*/ 2147483647 h 173"/>
              <a:gd name="T16" fmla="*/ 2147483647 w 65"/>
              <a:gd name="T17" fmla="*/ 2147483647 h 1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5"/>
              <a:gd name="T28" fmla="*/ 0 h 173"/>
              <a:gd name="T29" fmla="*/ 65 w 65"/>
              <a:gd name="T30" fmla="*/ 173 h 1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5" h="173">
                <a:moveTo>
                  <a:pt x="19" y="173"/>
                </a:moveTo>
                <a:cubicBezTo>
                  <a:pt x="20" y="151"/>
                  <a:pt x="27" y="125"/>
                  <a:pt x="17" y="104"/>
                </a:cubicBezTo>
                <a:cubicBezTo>
                  <a:pt x="14" y="89"/>
                  <a:pt x="10" y="72"/>
                  <a:pt x="5" y="57"/>
                </a:cubicBezTo>
                <a:cubicBezTo>
                  <a:pt x="8" y="0"/>
                  <a:pt x="0" y="28"/>
                  <a:pt x="20" y="8"/>
                </a:cubicBezTo>
                <a:cubicBezTo>
                  <a:pt x="61" y="10"/>
                  <a:pt x="39" y="7"/>
                  <a:pt x="56" y="30"/>
                </a:cubicBezTo>
                <a:cubicBezTo>
                  <a:pt x="61" y="51"/>
                  <a:pt x="65" y="75"/>
                  <a:pt x="55" y="95"/>
                </a:cubicBezTo>
                <a:cubicBezTo>
                  <a:pt x="53" y="105"/>
                  <a:pt x="50" y="112"/>
                  <a:pt x="47" y="122"/>
                </a:cubicBezTo>
                <a:cubicBezTo>
                  <a:pt x="45" y="140"/>
                  <a:pt x="31" y="155"/>
                  <a:pt x="23" y="171"/>
                </a:cubicBezTo>
                <a:cubicBezTo>
                  <a:pt x="22" y="163"/>
                  <a:pt x="22" y="167"/>
                  <a:pt x="22" y="159"/>
                </a:cubicBezTo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9273" name="Oval 90"/>
          <p:cNvSpPr>
            <a:spLocks noChangeArrowheads="1"/>
          </p:cNvSpPr>
          <p:nvPr/>
        </p:nvSpPr>
        <p:spPr bwMode="auto">
          <a:xfrm>
            <a:off x="3943350" y="4219575"/>
            <a:ext cx="546100" cy="544513"/>
          </a:xfrm>
          <a:prstGeom prst="ellipse">
            <a:avLst/>
          </a:prstGeom>
          <a:gradFill rotWithShape="0">
            <a:gsLst>
              <a:gs pos="0">
                <a:srgbClr val="CCFF66"/>
              </a:gs>
              <a:gs pos="100000">
                <a:srgbClr val="8CBE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74" name="Freeform 91"/>
          <p:cNvSpPr>
            <a:spLocks/>
          </p:cNvSpPr>
          <p:nvPr/>
        </p:nvSpPr>
        <p:spPr bwMode="auto">
          <a:xfrm>
            <a:off x="4184650" y="4157663"/>
            <a:ext cx="103188" cy="274637"/>
          </a:xfrm>
          <a:custGeom>
            <a:avLst/>
            <a:gdLst>
              <a:gd name="T0" fmla="*/ 2147483647 w 65"/>
              <a:gd name="T1" fmla="*/ 2147483647 h 173"/>
              <a:gd name="T2" fmla="*/ 2147483647 w 65"/>
              <a:gd name="T3" fmla="*/ 2147483647 h 173"/>
              <a:gd name="T4" fmla="*/ 2147483647 w 65"/>
              <a:gd name="T5" fmla="*/ 2147483647 h 173"/>
              <a:gd name="T6" fmla="*/ 2147483647 w 65"/>
              <a:gd name="T7" fmla="*/ 2147483647 h 173"/>
              <a:gd name="T8" fmla="*/ 2147483647 w 65"/>
              <a:gd name="T9" fmla="*/ 2147483647 h 173"/>
              <a:gd name="T10" fmla="*/ 2147483647 w 65"/>
              <a:gd name="T11" fmla="*/ 2147483647 h 173"/>
              <a:gd name="T12" fmla="*/ 2147483647 w 65"/>
              <a:gd name="T13" fmla="*/ 2147483647 h 173"/>
              <a:gd name="T14" fmla="*/ 2147483647 w 65"/>
              <a:gd name="T15" fmla="*/ 2147483647 h 173"/>
              <a:gd name="T16" fmla="*/ 2147483647 w 65"/>
              <a:gd name="T17" fmla="*/ 2147483647 h 1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5"/>
              <a:gd name="T28" fmla="*/ 0 h 173"/>
              <a:gd name="T29" fmla="*/ 65 w 65"/>
              <a:gd name="T30" fmla="*/ 173 h 1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5" h="173">
                <a:moveTo>
                  <a:pt x="19" y="173"/>
                </a:moveTo>
                <a:cubicBezTo>
                  <a:pt x="20" y="151"/>
                  <a:pt x="27" y="125"/>
                  <a:pt x="17" y="104"/>
                </a:cubicBezTo>
                <a:cubicBezTo>
                  <a:pt x="14" y="89"/>
                  <a:pt x="10" y="72"/>
                  <a:pt x="5" y="57"/>
                </a:cubicBezTo>
                <a:cubicBezTo>
                  <a:pt x="8" y="0"/>
                  <a:pt x="0" y="28"/>
                  <a:pt x="20" y="8"/>
                </a:cubicBezTo>
                <a:cubicBezTo>
                  <a:pt x="61" y="10"/>
                  <a:pt x="39" y="7"/>
                  <a:pt x="56" y="30"/>
                </a:cubicBezTo>
                <a:cubicBezTo>
                  <a:pt x="61" y="51"/>
                  <a:pt x="65" y="75"/>
                  <a:pt x="55" y="95"/>
                </a:cubicBezTo>
                <a:cubicBezTo>
                  <a:pt x="53" y="105"/>
                  <a:pt x="50" y="112"/>
                  <a:pt x="47" y="122"/>
                </a:cubicBezTo>
                <a:cubicBezTo>
                  <a:pt x="45" y="140"/>
                  <a:pt x="31" y="155"/>
                  <a:pt x="23" y="171"/>
                </a:cubicBezTo>
                <a:cubicBezTo>
                  <a:pt x="22" y="163"/>
                  <a:pt x="22" y="167"/>
                  <a:pt x="22" y="159"/>
                </a:cubicBezTo>
              </a:path>
            </a:pathLst>
          </a:cu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2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ChangeArrowheads="1"/>
          </p:cNvSpPr>
          <p:nvPr/>
        </p:nvSpPr>
        <p:spPr bwMode="auto">
          <a:xfrm>
            <a:off x="1265238" y="1258888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0243" name="AutoShape 10"/>
          <p:cNvCxnSpPr>
            <a:cxnSpLocks noChangeShapeType="1"/>
            <a:stCxn id="10242" idx="3"/>
          </p:cNvCxnSpPr>
          <p:nvPr/>
        </p:nvCxnSpPr>
        <p:spPr bwMode="auto">
          <a:xfrm>
            <a:off x="1811338" y="1525588"/>
            <a:ext cx="525462" cy="4762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</p:cxnSp>
      <p:sp>
        <p:nvSpPr>
          <p:cNvPr id="10244" name="Rectangle 21"/>
          <p:cNvSpPr>
            <a:spLocks noChangeArrowheads="1"/>
          </p:cNvSpPr>
          <p:nvPr/>
        </p:nvSpPr>
        <p:spPr bwMode="auto">
          <a:xfrm>
            <a:off x="1793875" y="2754313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45" name="Oval 22"/>
          <p:cNvSpPr>
            <a:spLocks noChangeArrowheads="1"/>
          </p:cNvSpPr>
          <p:nvPr/>
        </p:nvSpPr>
        <p:spPr bwMode="auto">
          <a:xfrm>
            <a:off x="2327275" y="1257300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46" name="Oval 23"/>
          <p:cNvSpPr>
            <a:spLocks noChangeArrowheads="1"/>
          </p:cNvSpPr>
          <p:nvPr/>
        </p:nvSpPr>
        <p:spPr bwMode="auto">
          <a:xfrm>
            <a:off x="784225" y="2736850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47" name="Line 31"/>
          <p:cNvSpPr>
            <a:spLocks noChangeShapeType="1"/>
          </p:cNvSpPr>
          <p:nvPr/>
        </p:nvSpPr>
        <p:spPr bwMode="auto">
          <a:xfrm>
            <a:off x="2065338" y="1531938"/>
            <a:ext cx="1587" cy="12207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48" name="Text Box 38"/>
          <p:cNvSpPr txBox="1">
            <a:spLocks noChangeArrowheads="1"/>
          </p:cNvSpPr>
          <p:nvPr/>
        </p:nvSpPr>
        <p:spPr bwMode="auto">
          <a:xfrm>
            <a:off x="1293813" y="992188"/>
            <a:ext cx="4572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Отец</a:t>
            </a:r>
          </a:p>
        </p:txBody>
      </p:sp>
      <p:sp>
        <p:nvSpPr>
          <p:cNvPr id="10249" name="Text Box 39"/>
          <p:cNvSpPr txBox="1">
            <a:spLocks noChangeArrowheads="1"/>
          </p:cNvSpPr>
          <p:nvPr/>
        </p:nvSpPr>
        <p:spPr bwMode="auto">
          <a:xfrm>
            <a:off x="2284413" y="992188"/>
            <a:ext cx="6096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Мать</a:t>
            </a:r>
          </a:p>
        </p:txBody>
      </p:sp>
      <p:sp>
        <p:nvSpPr>
          <p:cNvPr id="10250" name="Text Box 40"/>
          <p:cNvSpPr txBox="1">
            <a:spLocks noChangeArrowheads="1"/>
          </p:cNvSpPr>
          <p:nvPr/>
        </p:nvSpPr>
        <p:spPr bwMode="auto">
          <a:xfrm>
            <a:off x="788988" y="3516313"/>
            <a:ext cx="4572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Дочь</a:t>
            </a:r>
          </a:p>
        </p:txBody>
      </p:sp>
      <p:sp>
        <p:nvSpPr>
          <p:cNvPr id="10251" name="Text Box 41"/>
          <p:cNvSpPr txBox="1">
            <a:spLocks noChangeArrowheads="1"/>
          </p:cNvSpPr>
          <p:nvPr/>
        </p:nvSpPr>
        <p:spPr bwMode="auto">
          <a:xfrm>
            <a:off x="1827213" y="3544888"/>
            <a:ext cx="4572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Сын</a:t>
            </a:r>
          </a:p>
        </p:txBody>
      </p:sp>
      <p:sp>
        <p:nvSpPr>
          <p:cNvPr id="10252" name="Text Box 42"/>
          <p:cNvSpPr txBox="1">
            <a:spLocks noChangeArrowheads="1"/>
          </p:cNvSpPr>
          <p:nvPr/>
        </p:nvSpPr>
        <p:spPr bwMode="auto">
          <a:xfrm>
            <a:off x="2449513" y="3514725"/>
            <a:ext cx="1200150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75000"/>
              </a:lnSpc>
              <a:spcBef>
                <a:spcPct val="1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Пол </a:t>
            </a:r>
          </a:p>
          <a:p>
            <a:pPr algn="ctr">
              <a:lnSpc>
                <a:spcPct val="75000"/>
              </a:lnSpc>
              <a:spcBef>
                <a:spcPct val="1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неизвестен</a:t>
            </a:r>
          </a:p>
        </p:txBody>
      </p:sp>
      <p:sp>
        <p:nvSpPr>
          <p:cNvPr id="10253" name="AutoShape 44"/>
          <p:cNvSpPr>
            <a:spLocks noChangeArrowheads="1"/>
          </p:cNvSpPr>
          <p:nvPr/>
        </p:nvSpPr>
        <p:spPr bwMode="auto">
          <a:xfrm>
            <a:off x="2713038" y="2697163"/>
            <a:ext cx="590550" cy="590550"/>
          </a:xfrm>
          <a:prstGeom prst="flowChartDecision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0254" name="AutoShape 45"/>
          <p:cNvCxnSpPr>
            <a:cxnSpLocks noChangeShapeType="1"/>
            <a:stCxn id="10246" idx="0"/>
            <a:endCxn id="10253" idx="0"/>
          </p:cNvCxnSpPr>
          <p:nvPr/>
        </p:nvCxnSpPr>
        <p:spPr bwMode="auto">
          <a:xfrm rot="-5400000">
            <a:off x="2009775" y="1725613"/>
            <a:ext cx="39687" cy="1957388"/>
          </a:xfrm>
          <a:prstGeom prst="bentConnector3">
            <a:avLst>
              <a:gd name="adj1" fmla="val 644000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0255" name="Rectangle 47"/>
          <p:cNvSpPr>
            <a:spLocks noChangeArrowheads="1"/>
          </p:cNvSpPr>
          <p:nvPr/>
        </p:nvSpPr>
        <p:spPr bwMode="auto">
          <a:xfrm>
            <a:off x="3822700" y="1243013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56" name="Oval 48"/>
          <p:cNvSpPr>
            <a:spLocks noChangeArrowheads="1"/>
          </p:cNvSpPr>
          <p:nvPr/>
        </p:nvSpPr>
        <p:spPr bwMode="auto">
          <a:xfrm>
            <a:off x="5194300" y="1243013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57" name="Line 55"/>
          <p:cNvSpPr>
            <a:spLocks noChangeShapeType="1"/>
          </p:cNvSpPr>
          <p:nvPr/>
        </p:nvSpPr>
        <p:spPr bwMode="auto">
          <a:xfrm>
            <a:off x="4356100" y="1503363"/>
            <a:ext cx="838200" cy="0"/>
          </a:xfrm>
          <a:prstGeom prst="line">
            <a:avLst/>
          </a:prstGeom>
          <a:noFill/>
          <a:ln w="635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58" name="Text Box 56"/>
          <p:cNvSpPr txBox="1">
            <a:spLocks noChangeArrowheads="1"/>
          </p:cNvSpPr>
          <p:nvPr/>
        </p:nvSpPr>
        <p:spPr bwMode="auto">
          <a:xfrm>
            <a:off x="3730625" y="1930400"/>
            <a:ext cx="22098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70000"/>
              </a:lnSpc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Кровно-родственный</a:t>
            </a:r>
            <a:r>
              <a:rPr lang="ru-RU" sz="1400" i="0">
                <a:solidFill>
                  <a:srgbClr val="9966FF"/>
                </a:solidFill>
                <a:latin typeface="Tahoma" pitchFamily="34" charset="0"/>
              </a:rPr>
              <a:t> </a:t>
            </a:r>
          </a:p>
          <a:p>
            <a:pPr algn="ctr">
              <a:lnSpc>
                <a:spcPct val="50000"/>
              </a:lnSpc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брак</a:t>
            </a:r>
          </a:p>
        </p:txBody>
      </p:sp>
      <p:sp>
        <p:nvSpPr>
          <p:cNvPr id="2105" name="Text Box 57"/>
          <p:cNvSpPr txBox="1">
            <a:spLocks noChangeArrowheads="1"/>
          </p:cNvSpPr>
          <p:nvPr/>
        </p:nvSpPr>
        <p:spPr bwMode="auto">
          <a:xfrm>
            <a:off x="468313" y="0"/>
            <a:ext cx="82296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Символы, используемые в родословных</a:t>
            </a:r>
          </a:p>
        </p:txBody>
      </p:sp>
      <p:sp>
        <p:nvSpPr>
          <p:cNvPr id="10260" name="Rectangle 58"/>
          <p:cNvSpPr>
            <a:spLocks noChangeArrowheads="1"/>
          </p:cNvSpPr>
          <p:nvPr/>
        </p:nvSpPr>
        <p:spPr bwMode="auto">
          <a:xfrm>
            <a:off x="6792913" y="1244600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61" name="Oval 59"/>
          <p:cNvSpPr>
            <a:spLocks noChangeArrowheads="1"/>
          </p:cNvSpPr>
          <p:nvPr/>
        </p:nvSpPr>
        <p:spPr bwMode="auto">
          <a:xfrm>
            <a:off x="7932738" y="1244600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0262" name="AutoShape 61"/>
          <p:cNvCxnSpPr>
            <a:cxnSpLocks noChangeShapeType="1"/>
          </p:cNvCxnSpPr>
          <p:nvPr/>
        </p:nvCxnSpPr>
        <p:spPr bwMode="auto">
          <a:xfrm>
            <a:off x="7332663" y="1501775"/>
            <a:ext cx="596900" cy="476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0263" name="AutoShape 62"/>
          <p:cNvSpPr>
            <a:spLocks noChangeAspect="1" noChangeArrowheads="1"/>
          </p:cNvSpPr>
          <p:nvPr/>
        </p:nvSpPr>
        <p:spPr bwMode="auto">
          <a:xfrm>
            <a:off x="7010400" y="2590800"/>
            <a:ext cx="539750" cy="538163"/>
          </a:xfrm>
          <a:prstGeom prst="flowChartDecision">
            <a:avLst/>
          </a:prstGeom>
          <a:noFill/>
          <a:ln w="25400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64" name="Oval 64"/>
          <p:cNvSpPr>
            <a:spLocks noChangeAspect="1" noChangeArrowheads="1"/>
          </p:cNvSpPr>
          <p:nvPr/>
        </p:nvSpPr>
        <p:spPr bwMode="auto">
          <a:xfrm>
            <a:off x="7848600" y="2667000"/>
            <a:ext cx="179388" cy="1793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0265" name="AutoShape 65"/>
          <p:cNvCxnSpPr>
            <a:cxnSpLocks noChangeShapeType="1"/>
            <a:stCxn id="10263" idx="0"/>
            <a:endCxn id="10264" idx="0"/>
          </p:cNvCxnSpPr>
          <p:nvPr/>
        </p:nvCxnSpPr>
        <p:spPr bwMode="auto">
          <a:xfrm rot="5400000" flipV="1">
            <a:off x="7565232" y="2293143"/>
            <a:ext cx="88900" cy="658813"/>
          </a:xfrm>
          <a:prstGeom prst="bentConnector3">
            <a:avLst>
              <a:gd name="adj1" fmla="val -242856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0266" name="Text Box 67"/>
          <p:cNvSpPr txBox="1">
            <a:spLocks noChangeArrowheads="1"/>
          </p:cNvSpPr>
          <p:nvPr/>
        </p:nvSpPr>
        <p:spPr bwMode="auto">
          <a:xfrm>
            <a:off x="6261100" y="3270250"/>
            <a:ext cx="13906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Беременность</a:t>
            </a:r>
          </a:p>
        </p:txBody>
      </p:sp>
      <p:sp>
        <p:nvSpPr>
          <p:cNvPr id="10267" name="Text Box 68"/>
          <p:cNvSpPr txBox="1">
            <a:spLocks noChangeArrowheads="1"/>
          </p:cNvSpPr>
          <p:nvPr/>
        </p:nvSpPr>
        <p:spPr bwMode="auto">
          <a:xfrm>
            <a:off x="7964488" y="3259138"/>
            <a:ext cx="6477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Аборт</a:t>
            </a:r>
          </a:p>
        </p:txBody>
      </p:sp>
      <p:cxnSp>
        <p:nvCxnSpPr>
          <p:cNvPr id="10268" name="AutoShape 71"/>
          <p:cNvCxnSpPr>
            <a:cxnSpLocks noChangeShapeType="1"/>
          </p:cNvCxnSpPr>
          <p:nvPr/>
        </p:nvCxnSpPr>
        <p:spPr bwMode="auto">
          <a:xfrm>
            <a:off x="7631113" y="1508125"/>
            <a:ext cx="0" cy="8461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0269" name="Rectangle 74"/>
          <p:cNvSpPr>
            <a:spLocks noChangeArrowheads="1"/>
          </p:cNvSpPr>
          <p:nvPr/>
        </p:nvSpPr>
        <p:spPr bwMode="auto">
          <a:xfrm>
            <a:off x="611188" y="4076700"/>
            <a:ext cx="533400" cy="533400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0" name="Oval 75"/>
          <p:cNvSpPr>
            <a:spLocks noChangeArrowheads="1"/>
          </p:cNvSpPr>
          <p:nvPr/>
        </p:nvSpPr>
        <p:spPr bwMode="auto">
          <a:xfrm>
            <a:off x="1403350" y="4076700"/>
            <a:ext cx="533400" cy="5334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1" name="Text Box 76"/>
          <p:cNvSpPr txBox="1">
            <a:spLocks noChangeArrowheads="1"/>
          </p:cNvSpPr>
          <p:nvPr/>
        </p:nvSpPr>
        <p:spPr bwMode="auto">
          <a:xfrm>
            <a:off x="611188" y="4797425"/>
            <a:ext cx="13906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Больные</a:t>
            </a:r>
          </a:p>
        </p:txBody>
      </p:sp>
      <p:sp>
        <p:nvSpPr>
          <p:cNvPr id="10272" name="Rectangle 80"/>
          <p:cNvSpPr>
            <a:spLocks noChangeArrowheads="1"/>
          </p:cNvSpPr>
          <p:nvPr/>
        </p:nvSpPr>
        <p:spPr bwMode="auto">
          <a:xfrm>
            <a:off x="4427538" y="5089525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3" name="Oval 81"/>
          <p:cNvSpPr>
            <a:spLocks noChangeArrowheads="1"/>
          </p:cNvSpPr>
          <p:nvPr/>
        </p:nvSpPr>
        <p:spPr bwMode="auto">
          <a:xfrm>
            <a:off x="5189538" y="5089525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4" name="Text Box 82"/>
          <p:cNvSpPr txBox="1">
            <a:spLocks noChangeArrowheads="1"/>
          </p:cNvSpPr>
          <p:nvPr/>
        </p:nvSpPr>
        <p:spPr bwMode="auto">
          <a:xfrm>
            <a:off x="4632325" y="5791200"/>
            <a:ext cx="15954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Носители гена (гетерозиготы)</a:t>
            </a:r>
          </a:p>
        </p:txBody>
      </p:sp>
      <p:sp>
        <p:nvSpPr>
          <p:cNvPr id="10275" name="Line 84"/>
          <p:cNvSpPr>
            <a:spLocks noChangeShapeType="1"/>
          </p:cNvSpPr>
          <p:nvPr/>
        </p:nvSpPr>
        <p:spPr bwMode="auto">
          <a:xfrm>
            <a:off x="4694238" y="5089525"/>
            <a:ext cx="0" cy="522288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276" name="Line 86"/>
          <p:cNvSpPr>
            <a:spLocks noChangeShapeType="1"/>
          </p:cNvSpPr>
          <p:nvPr/>
        </p:nvSpPr>
        <p:spPr bwMode="auto">
          <a:xfrm>
            <a:off x="5459413" y="5087938"/>
            <a:ext cx="0" cy="534987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7" name="Rectangle 88"/>
          <p:cNvSpPr>
            <a:spLocks noChangeArrowheads="1"/>
          </p:cNvSpPr>
          <p:nvPr/>
        </p:nvSpPr>
        <p:spPr bwMode="auto">
          <a:xfrm>
            <a:off x="4694238" y="5092700"/>
            <a:ext cx="266700" cy="5254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8" name="Freeform 102"/>
          <p:cNvSpPr>
            <a:spLocks/>
          </p:cNvSpPr>
          <p:nvPr/>
        </p:nvSpPr>
        <p:spPr bwMode="auto">
          <a:xfrm>
            <a:off x="5454650" y="5087938"/>
            <a:ext cx="269875" cy="531812"/>
          </a:xfrm>
          <a:custGeom>
            <a:avLst/>
            <a:gdLst>
              <a:gd name="T0" fmla="*/ 2147483647 w 170"/>
              <a:gd name="T1" fmla="*/ 0 h 335"/>
              <a:gd name="T2" fmla="*/ 2147483647 w 170"/>
              <a:gd name="T3" fmla="*/ 2147483647 h 335"/>
              <a:gd name="T4" fmla="*/ 2147483647 w 170"/>
              <a:gd name="T5" fmla="*/ 2147483647 h 335"/>
              <a:gd name="T6" fmla="*/ 2147483647 w 170"/>
              <a:gd name="T7" fmla="*/ 2147483647 h 335"/>
              <a:gd name="T8" fmla="*/ 2147483647 w 170"/>
              <a:gd name="T9" fmla="*/ 2147483647 h 335"/>
              <a:gd name="T10" fmla="*/ 2147483647 w 170"/>
              <a:gd name="T11" fmla="*/ 2147483647 h 335"/>
              <a:gd name="T12" fmla="*/ 2147483647 w 170"/>
              <a:gd name="T13" fmla="*/ 2147483647 h 335"/>
              <a:gd name="T14" fmla="*/ 2147483647 w 170"/>
              <a:gd name="T15" fmla="*/ 2147483647 h 335"/>
              <a:gd name="T16" fmla="*/ 2147483647 w 170"/>
              <a:gd name="T17" fmla="*/ 2147483647 h 335"/>
              <a:gd name="T18" fmla="*/ 2147483647 w 170"/>
              <a:gd name="T19" fmla="*/ 2147483647 h 335"/>
              <a:gd name="T20" fmla="*/ 2147483647 w 170"/>
              <a:gd name="T21" fmla="*/ 2147483647 h 335"/>
              <a:gd name="T22" fmla="*/ 2147483647 w 170"/>
              <a:gd name="T23" fmla="*/ 2147483647 h 335"/>
              <a:gd name="T24" fmla="*/ 2147483647 w 170"/>
              <a:gd name="T25" fmla="*/ 2147483647 h 335"/>
              <a:gd name="T26" fmla="*/ 2147483647 w 170"/>
              <a:gd name="T27" fmla="*/ 2147483647 h 335"/>
              <a:gd name="T28" fmla="*/ 2147483647 w 170"/>
              <a:gd name="T29" fmla="*/ 2147483647 h 335"/>
              <a:gd name="T30" fmla="*/ 2147483647 w 170"/>
              <a:gd name="T31" fmla="*/ 2147483647 h 335"/>
              <a:gd name="T32" fmla="*/ 2147483647 w 170"/>
              <a:gd name="T33" fmla="*/ 0 h 33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70"/>
              <a:gd name="T52" fmla="*/ 0 h 335"/>
              <a:gd name="T53" fmla="*/ 170 w 170"/>
              <a:gd name="T54" fmla="*/ 335 h 33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70" h="335">
                <a:moveTo>
                  <a:pt x="7" y="0"/>
                </a:moveTo>
                <a:cubicBezTo>
                  <a:pt x="34" y="3"/>
                  <a:pt x="58" y="19"/>
                  <a:pt x="85" y="24"/>
                </a:cubicBezTo>
                <a:cubicBezTo>
                  <a:pt x="95" y="32"/>
                  <a:pt x="101" y="36"/>
                  <a:pt x="114" y="42"/>
                </a:cubicBezTo>
                <a:cubicBezTo>
                  <a:pt x="118" y="47"/>
                  <a:pt x="117" y="51"/>
                  <a:pt x="120" y="57"/>
                </a:cubicBezTo>
                <a:cubicBezTo>
                  <a:pt x="127" y="70"/>
                  <a:pt x="138" y="85"/>
                  <a:pt x="147" y="97"/>
                </a:cubicBezTo>
                <a:cubicBezTo>
                  <a:pt x="148" y="103"/>
                  <a:pt x="150" y="109"/>
                  <a:pt x="153" y="115"/>
                </a:cubicBezTo>
                <a:cubicBezTo>
                  <a:pt x="155" y="126"/>
                  <a:pt x="158" y="134"/>
                  <a:pt x="162" y="144"/>
                </a:cubicBezTo>
                <a:cubicBezTo>
                  <a:pt x="164" y="173"/>
                  <a:pt x="170" y="204"/>
                  <a:pt x="157" y="231"/>
                </a:cubicBezTo>
                <a:cubicBezTo>
                  <a:pt x="156" y="240"/>
                  <a:pt x="149" y="245"/>
                  <a:pt x="145" y="253"/>
                </a:cubicBezTo>
                <a:cubicBezTo>
                  <a:pt x="143" y="261"/>
                  <a:pt x="135" y="278"/>
                  <a:pt x="127" y="282"/>
                </a:cubicBezTo>
                <a:cubicBezTo>
                  <a:pt x="120" y="286"/>
                  <a:pt x="105" y="291"/>
                  <a:pt x="105" y="291"/>
                </a:cubicBezTo>
                <a:cubicBezTo>
                  <a:pt x="83" y="321"/>
                  <a:pt x="54" y="322"/>
                  <a:pt x="19" y="328"/>
                </a:cubicBezTo>
                <a:cubicBezTo>
                  <a:pt x="6" y="335"/>
                  <a:pt x="8" y="321"/>
                  <a:pt x="6" y="310"/>
                </a:cubicBezTo>
                <a:cubicBezTo>
                  <a:pt x="0" y="239"/>
                  <a:pt x="0" y="167"/>
                  <a:pt x="9" y="96"/>
                </a:cubicBezTo>
                <a:cubicBezTo>
                  <a:pt x="9" y="66"/>
                  <a:pt x="11" y="36"/>
                  <a:pt x="10" y="6"/>
                </a:cubicBezTo>
                <a:lnTo>
                  <a:pt x="7" y="1"/>
                </a:lnTo>
                <a:cubicBezTo>
                  <a:pt x="7" y="1"/>
                  <a:pt x="7" y="0"/>
                  <a:pt x="7" y="0"/>
                </a:cubicBezTo>
                <a:close/>
              </a:path>
            </a:pathLst>
          </a:cu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79" name="Oval 106"/>
          <p:cNvSpPr>
            <a:spLocks noChangeArrowheads="1"/>
          </p:cNvSpPr>
          <p:nvPr/>
        </p:nvSpPr>
        <p:spPr bwMode="auto">
          <a:xfrm>
            <a:off x="5918200" y="5092700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80" name="Oval 107"/>
          <p:cNvSpPr>
            <a:spLocks noChangeAspect="1" noChangeArrowheads="1"/>
          </p:cNvSpPr>
          <p:nvPr/>
        </p:nvSpPr>
        <p:spPr bwMode="auto">
          <a:xfrm>
            <a:off x="6154738" y="5327650"/>
            <a:ext cx="61912" cy="61913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81" name="Rectangle 108"/>
          <p:cNvSpPr>
            <a:spLocks noChangeArrowheads="1"/>
          </p:cNvSpPr>
          <p:nvPr/>
        </p:nvSpPr>
        <p:spPr bwMode="auto">
          <a:xfrm>
            <a:off x="4017963" y="3117850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82" name="Oval 109"/>
          <p:cNvSpPr>
            <a:spLocks noChangeArrowheads="1"/>
          </p:cNvSpPr>
          <p:nvPr/>
        </p:nvSpPr>
        <p:spPr bwMode="auto">
          <a:xfrm>
            <a:off x="4981575" y="3128963"/>
            <a:ext cx="533400" cy="5334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83" name="Line 111"/>
          <p:cNvSpPr>
            <a:spLocks noChangeShapeType="1"/>
          </p:cNvSpPr>
          <p:nvPr/>
        </p:nvSpPr>
        <p:spPr bwMode="auto">
          <a:xfrm flipV="1">
            <a:off x="3992563" y="3773488"/>
            <a:ext cx="274637" cy="238125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284" name="Line 112"/>
          <p:cNvSpPr>
            <a:spLocks noChangeShapeType="1"/>
          </p:cNvSpPr>
          <p:nvPr/>
        </p:nvSpPr>
        <p:spPr bwMode="auto">
          <a:xfrm flipV="1">
            <a:off x="4895850" y="3775075"/>
            <a:ext cx="274638" cy="238125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285" name="Text Box 114"/>
          <p:cNvSpPr txBox="1">
            <a:spLocks noChangeArrowheads="1"/>
          </p:cNvSpPr>
          <p:nvPr/>
        </p:nvSpPr>
        <p:spPr bwMode="auto">
          <a:xfrm>
            <a:off x="4073525" y="4122738"/>
            <a:ext cx="9906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Пробанд</a:t>
            </a:r>
          </a:p>
        </p:txBody>
      </p:sp>
      <p:sp>
        <p:nvSpPr>
          <p:cNvPr id="10286" name="Rectangle 116"/>
          <p:cNvSpPr>
            <a:spLocks noChangeArrowheads="1"/>
          </p:cNvSpPr>
          <p:nvPr/>
        </p:nvSpPr>
        <p:spPr bwMode="auto">
          <a:xfrm>
            <a:off x="7156450" y="5102225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87" name="Rectangle 117"/>
          <p:cNvSpPr>
            <a:spLocks noChangeArrowheads="1"/>
          </p:cNvSpPr>
          <p:nvPr/>
        </p:nvSpPr>
        <p:spPr bwMode="auto">
          <a:xfrm>
            <a:off x="8150225" y="5100638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0288" name="AutoShape 120"/>
          <p:cNvCxnSpPr>
            <a:cxnSpLocks noChangeShapeType="1"/>
          </p:cNvCxnSpPr>
          <p:nvPr/>
        </p:nvCxnSpPr>
        <p:spPr bwMode="auto">
          <a:xfrm flipV="1">
            <a:off x="7418388" y="4360863"/>
            <a:ext cx="493712" cy="73183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0289" name="AutoShape 121"/>
          <p:cNvCxnSpPr>
            <a:cxnSpLocks noChangeShapeType="1"/>
          </p:cNvCxnSpPr>
          <p:nvPr/>
        </p:nvCxnSpPr>
        <p:spPr bwMode="auto">
          <a:xfrm flipH="1" flipV="1">
            <a:off x="7912100" y="4356100"/>
            <a:ext cx="514350" cy="74136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0290" name="AutoShape 122"/>
          <p:cNvCxnSpPr>
            <a:cxnSpLocks noChangeShapeType="1"/>
            <a:stCxn id="10286" idx="3"/>
            <a:endCxn id="10287" idx="1"/>
          </p:cNvCxnSpPr>
          <p:nvPr/>
        </p:nvCxnSpPr>
        <p:spPr bwMode="auto">
          <a:xfrm flipV="1">
            <a:off x="7702550" y="5367338"/>
            <a:ext cx="434975" cy="158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0291" name="Text Box 123"/>
          <p:cNvSpPr txBox="1">
            <a:spLocks noChangeArrowheads="1"/>
          </p:cNvSpPr>
          <p:nvPr/>
        </p:nvSpPr>
        <p:spPr bwMode="auto">
          <a:xfrm>
            <a:off x="7410450" y="5759450"/>
            <a:ext cx="9906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Близнецы</a:t>
            </a:r>
          </a:p>
        </p:txBody>
      </p:sp>
      <p:sp>
        <p:nvSpPr>
          <p:cNvPr id="17460" name="Rectangle 124"/>
          <p:cNvSpPr>
            <a:spLocks noChangeArrowheads="1"/>
          </p:cNvSpPr>
          <p:nvPr/>
        </p:nvSpPr>
        <p:spPr bwMode="auto">
          <a:xfrm>
            <a:off x="2514600" y="5105400"/>
            <a:ext cx="533400" cy="533400"/>
          </a:xfrm>
          <a:prstGeom prst="rect">
            <a:avLst/>
          </a:prstGeom>
          <a:solidFill>
            <a:schemeClr val="accent3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293" name="Oval 125"/>
          <p:cNvSpPr>
            <a:spLocks noChangeArrowheads="1"/>
          </p:cNvSpPr>
          <p:nvPr/>
        </p:nvSpPr>
        <p:spPr bwMode="auto">
          <a:xfrm>
            <a:off x="3276600" y="5105400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94" name="Line 126"/>
          <p:cNvSpPr>
            <a:spLocks noChangeShapeType="1"/>
          </p:cNvSpPr>
          <p:nvPr/>
        </p:nvSpPr>
        <p:spPr bwMode="auto">
          <a:xfrm flipV="1">
            <a:off x="2438400" y="5029200"/>
            <a:ext cx="685800" cy="6858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295" name="Line 127"/>
          <p:cNvSpPr>
            <a:spLocks noChangeShapeType="1"/>
          </p:cNvSpPr>
          <p:nvPr/>
        </p:nvSpPr>
        <p:spPr bwMode="auto">
          <a:xfrm>
            <a:off x="3563938" y="4868863"/>
            <a:ext cx="287337" cy="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296" name="Line 128"/>
          <p:cNvSpPr>
            <a:spLocks noChangeShapeType="1"/>
          </p:cNvSpPr>
          <p:nvPr/>
        </p:nvSpPr>
        <p:spPr bwMode="auto">
          <a:xfrm flipH="1">
            <a:off x="3708400" y="4652963"/>
            <a:ext cx="0" cy="485775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297" name="Text Box 129"/>
          <p:cNvSpPr txBox="1">
            <a:spLocks noChangeArrowheads="1"/>
          </p:cNvSpPr>
          <p:nvPr/>
        </p:nvSpPr>
        <p:spPr bwMode="auto">
          <a:xfrm>
            <a:off x="2495550" y="5811838"/>
            <a:ext cx="13906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Умершие</a:t>
            </a:r>
          </a:p>
        </p:txBody>
      </p:sp>
      <p:sp>
        <p:nvSpPr>
          <p:cNvPr id="10298" name="Oval 23"/>
          <p:cNvSpPr>
            <a:spLocks noChangeArrowheads="1"/>
          </p:cNvSpPr>
          <p:nvPr/>
        </p:nvSpPr>
        <p:spPr bwMode="auto">
          <a:xfrm>
            <a:off x="1476375" y="5949950"/>
            <a:ext cx="533400" cy="5334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99" name="Rectangle 21"/>
          <p:cNvSpPr>
            <a:spLocks noChangeArrowheads="1"/>
          </p:cNvSpPr>
          <p:nvPr/>
        </p:nvSpPr>
        <p:spPr bwMode="auto">
          <a:xfrm>
            <a:off x="827088" y="5949950"/>
            <a:ext cx="5334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300" name="Line 128"/>
          <p:cNvSpPr>
            <a:spLocks noChangeShapeType="1"/>
          </p:cNvSpPr>
          <p:nvPr/>
        </p:nvSpPr>
        <p:spPr bwMode="auto">
          <a:xfrm flipH="1">
            <a:off x="1908175" y="5516563"/>
            <a:ext cx="0" cy="487362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301" name="Line 127"/>
          <p:cNvSpPr>
            <a:spLocks noChangeShapeType="1"/>
          </p:cNvSpPr>
          <p:nvPr/>
        </p:nvSpPr>
        <p:spPr bwMode="auto">
          <a:xfrm>
            <a:off x="1763713" y="5805488"/>
            <a:ext cx="287337" cy="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302" name="Line 127"/>
          <p:cNvSpPr>
            <a:spLocks noChangeShapeType="1"/>
          </p:cNvSpPr>
          <p:nvPr/>
        </p:nvSpPr>
        <p:spPr bwMode="auto">
          <a:xfrm flipV="1">
            <a:off x="1797050" y="5532438"/>
            <a:ext cx="114300" cy="141287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303" name="Line 128"/>
          <p:cNvSpPr>
            <a:spLocks noChangeShapeType="1"/>
          </p:cNvSpPr>
          <p:nvPr/>
        </p:nvSpPr>
        <p:spPr bwMode="auto">
          <a:xfrm flipH="1">
            <a:off x="1355725" y="5468938"/>
            <a:ext cx="0" cy="485775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304" name="Line 127"/>
          <p:cNvSpPr>
            <a:spLocks noChangeShapeType="1"/>
          </p:cNvSpPr>
          <p:nvPr/>
        </p:nvSpPr>
        <p:spPr bwMode="auto">
          <a:xfrm>
            <a:off x="1211263" y="5694363"/>
            <a:ext cx="288925" cy="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305" name="Line 127"/>
          <p:cNvSpPr>
            <a:spLocks noChangeShapeType="1"/>
          </p:cNvSpPr>
          <p:nvPr/>
        </p:nvSpPr>
        <p:spPr bwMode="auto">
          <a:xfrm flipV="1">
            <a:off x="1244600" y="5480050"/>
            <a:ext cx="115888" cy="141288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0306" name="Text Box 129"/>
          <p:cNvSpPr txBox="1">
            <a:spLocks noChangeArrowheads="1"/>
          </p:cNvSpPr>
          <p:nvPr/>
        </p:nvSpPr>
        <p:spPr bwMode="auto">
          <a:xfrm>
            <a:off x="1979613" y="6308725"/>
            <a:ext cx="26638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Умершие </a:t>
            </a:r>
          </a:p>
          <a:p>
            <a:pPr>
              <a:spcBef>
                <a:spcPct val="20000"/>
              </a:spcBef>
            </a:pPr>
            <a:r>
              <a:rPr lang="ru-RU" sz="1400" i="0">
                <a:solidFill>
                  <a:srgbClr val="0000CC"/>
                </a:solidFill>
                <a:latin typeface="Tahoma" pitchFamily="34" charset="0"/>
              </a:rPr>
              <a:t>(насильственная смерть)</a:t>
            </a:r>
          </a:p>
        </p:txBody>
      </p:sp>
      <p:sp>
        <p:nvSpPr>
          <p:cNvPr id="10307" name="Line 126"/>
          <p:cNvSpPr>
            <a:spLocks noChangeShapeType="1"/>
          </p:cNvSpPr>
          <p:nvPr/>
        </p:nvSpPr>
        <p:spPr bwMode="auto">
          <a:xfrm flipH="1" flipV="1">
            <a:off x="2428875" y="5029200"/>
            <a:ext cx="673100" cy="706438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4572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Аутосомно-доминантное наследование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5613" y="3124200"/>
            <a:ext cx="8247062" cy="327660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ru-RU" sz="2200" dirty="0" smtClean="0"/>
              <a:t>У каждого больного, как правило, </a:t>
            </a:r>
            <a:r>
              <a:rPr lang="ru-R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поражен один из родителей</a:t>
            </a:r>
            <a:r>
              <a:rPr lang="ru-RU" sz="2200" dirty="0" smtClean="0"/>
              <a:t>;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ru-RU" sz="2200" dirty="0" smtClean="0"/>
              <a:t>В браке больного партнера со здоровым в среднем половина детей больна, а другая половина – здорова;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ru-RU" sz="2200" dirty="0" smtClean="0"/>
              <a:t>У здоровых детей больного родителя собственные потомки здоровы;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ru-RU" sz="2200" dirty="0" smtClean="0"/>
              <a:t>Лица мужского и женского пола больны одинаково часто;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ru-RU" sz="2200" dirty="0" smtClean="0"/>
              <a:t>Заболевание проявляется в каждом поколении (</a:t>
            </a:r>
            <a:r>
              <a:rPr lang="ru-R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вертикальные цепочки</a:t>
            </a:r>
            <a:r>
              <a:rPr lang="ru-RU" sz="2200" dirty="0" smtClean="0"/>
              <a:t>)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ru-RU" sz="2200" dirty="0" smtClean="0"/>
              <a:t>Гетерозиготные индивиды (</a:t>
            </a:r>
            <a:r>
              <a:rPr lang="ru-RU" sz="2200" dirty="0" err="1" smtClean="0"/>
              <a:t>Аа</a:t>
            </a:r>
            <a:r>
              <a:rPr lang="ru-RU" sz="2200" dirty="0" smtClean="0"/>
              <a:t>) поражены</a:t>
            </a:r>
          </a:p>
        </p:txBody>
      </p:sp>
      <p:sp>
        <p:nvSpPr>
          <p:cNvPr id="11268" name="Rectangle 10"/>
          <p:cNvSpPr>
            <a:spLocks noChangeAspect="1" noChangeArrowheads="1"/>
          </p:cNvSpPr>
          <p:nvPr/>
        </p:nvSpPr>
        <p:spPr bwMode="auto">
          <a:xfrm>
            <a:off x="3773488" y="814388"/>
            <a:ext cx="233362" cy="233362"/>
          </a:xfrm>
          <a:prstGeom prst="rect">
            <a:avLst/>
          </a:prstGeom>
          <a:solidFill>
            <a:srgbClr val="000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Oval 11"/>
          <p:cNvSpPr>
            <a:spLocks noChangeAspect="1" noChangeArrowheads="1"/>
          </p:cNvSpPr>
          <p:nvPr/>
        </p:nvSpPr>
        <p:spPr bwMode="auto">
          <a:xfrm>
            <a:off x="4535488" y="814388"/>
            <a:ext cx="233362" cy="233362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1270" name="AutoShape 12"/>
          <p:cNvCxnSpPr>
            <a:cxnSpLocks noChangeShapeType="1"/>
            <a:stCxn id="11268" idx="3"/>
          </p:cNvCxnSpPr>
          <p:nvPr/>
        </p:nvCxnSpPr>
        <p:spPr bwMode="auto">
          <a:xfrm>
            <a:off x="4019550" y="931863"/>
            <a:ext cx="506413" cy="158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271" name="Oval 13"/>
          <p:cNvSpPr>
            <a:spLocks noChangeAspect="1" noChangeArrowheads="1"/>
          </p:cNvSpPr>
          <p:nvPr/>
        </p:nvSpPr>
        <p:spPr bwMode="auto">
          <a:xfrm>
            <a:off x="2101850" y="1635125"/>
            <a:ext cx="233363" cy="233363"/>
          </a:xfrm>
          <a:prstGeom prst="ellipse">
            <a:avLst/>
          </a:prstGeom>
          <a:solidFill>
            <a:srgbClr val="000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2" name="Rectangle 14"/>
          <p:cNvSpPr>
            <a:spLocks noChangeAspect="1" noChangeArrowheads="1"/>
          </p:cNvSpPr>
          <p:nvPr/>
        </p:nvSpPr>
        <p:spPr bwMode="auto">
          <a:xfrm>
            <a:off x="2940050" y="1635125"/>
            <a:ext cx="233363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3" name="Oval 15"/>
          <p:cNvSpPr>
            <a:spLocks noChangeAspect="1" noChangeArrowheads="1"/>
          </p:cNvSpPr>
          <p:nvPr/>
        </p:nvSpPr>
        <p:spPr bwMode="auto">
          <a:xfrm>
            <a:off x="3702050" y="1635125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4" name="Oval 16"/>
          <p:cNvSpPr>
            <a:spLocks noChangeAspect="1" noChangeArrowheads="1"/>
          </p:cNvSpPr>
          <p:nvPr/>
        </p:nvSpPr>
        <p:spPr bwMode="auto">
          <a:xfrm>
            <a:off x="4540250" y="1635125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5" name="Rectangle 17"/>
          <p:cNvSpPr>
            <a:spLocks noChangeAspect="1" noChangeArrowheads="1"/>
          </p:cNvSpPr>
          <p:nvPr/>
        </p:nvSpPr>
        <p:spPr bwMode="auto">
          <a:xfrm>
            <a:off x="5302250" y="1635125"/>
            <a:ext cx="233363" cy="233363"/>
          </a:xfrm>
          <a:prstGeom prst="rect">
            <a:avLst/>
          </a:prstGeom>
          <a:solidFill>
            <a:srgbClr val="000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6" name="Oval 18"/>
          <p:cNvSpPr>
            <a:spLocks noChangeAspect="1" noChangeArrowheads="1"/>
          </p:cNvSpPr>
          <p:nvPr/>
        </p:nvSpPr>
        <p:spPr bwMode="auto">
          <a:xfrm>
            <a:off x="5988050" y="1635125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7" name="Oval 19"/>
          <p:cNvSpPr>
            <a:spLocks noChangeAspect="1" noChangeArrowheads="1"/>
          </p:cNvSpPr>
          <p:nvPr/>
        </p:nvSpPr>
        <p:spPr bwMode="auto">
          <a:xfrm>
            <a:off x="6750050" y="1635125"/>
            <a:ext cx="233363" cy="233363"/>
          </a:xfrm>
          <a:prstGeom prst="ellipse">
            <a:avLst/>
          </a:prstGeom>
          <a:solidFill>
            <a:srgbClr val="000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1278" name="AutoShape 20"/>
          <p:cNvCxnSpPr>
            <a:cxnSpLocks noChangeShapeType="1"/>
            <a:stCxn id="11271" idx="0"/>
            <a:endCxn id="11277" idx="0"/>
          </p:cNvCxnSpPr>
          <p:nvPr/>
        </p:nvCxnSpPr>
        <p:spPr bwMode="auto">
          <a:xfrm rot="5400000" flipV="1">
            <a:off x="4542631" y="-700881"/>
            <a:ext cx="1588" cy="4648200"/>
          </a:xfrm>
          <a:prstGeom prst="bentConnector3">
            <a:avLst>
              <a:gd name="adj1" fmla="val -17700009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79" name="AutoShape 22"/>
          <p:cNvCxnSpPr>
            <a:cxnSpLocks noChangeShapeType="1"/>
          </p:cNvCxnSpPr>
          <p:nvPr/>
        </p:nvCxnSpPr>
        <p:spPr bwMode="auto">
          <a:xfrm>
            <a:off x="4273550" y="933450"/>
            <a:ext cx="0" cy="4143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80" name="AutoShape 23"/>
          <p:cNvCxnSpPr>
            <a:cxnSpLocks noChangeShapeType="1"/>
          </p:cNvCxnSpPr>
          <p:nvPr/>
        </p:nvCxnSpPr>
        <p:spPr bwMode="auto">
          <a:xfrm>
            <a:off x="4657725" y="1341438"/>
            <a:ext cx="0" cy="28733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81" name="AutoShape 24"/>
          <p:cNvCxnSpPr>
            <a:cxnSpLocks noChangeShapeType="1"/>
          </p:cNvCxnSpPr>
          <p:nvPr/>
        </p:nvCxnSpPr>
        <p:spPr bwMode="auto">
          <a:xfrm>
            <a:off x="3819525" y="1339850"/>
            <a:ext cx="0" cy="2873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82" name="AutoShape 25"/>
          <p:cNvCxnSpPr>
            <a:cxnSpLocks noChangeShapeType="1"/>
          </p:cNvCxnSpPr>
          <p:nvPr/>
        </p:nvCxnSpPr>
        <p:spPr bwMode="auto">
          <a:xfrm>
            <a:off x="5424488" y="1333500"/>
            <a:ext cx="0" cy="32385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83" name="AutoShape 27"/>
          <p:cNvCxnSpPr>
            <a:cxnSpLocks noChangeShapeType="1"/>
          </p:cNvCxnSpPr>
          <p:nvPr/>
        </p:nvCxnSpPr>
        <p:spPr bwMode="auto">
          <a:xfrm>
            <a:off x="3057525" y="1339850"/>
            <a:ext cx="0" cy="2873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84" name="AutoShape 29"/>
          <p:cNvCxnSpPr>
            <a:cxnSpLocks noChangeShapeType="1"/>
            <a:stCxn id="11275" idx="3"/>
          </p:cNvCxnSpPr>
          <p:nvPr/>
        </p:nvCxnSpPr>
        <p:spPr bwMode="auto">
          <a:xfrm>
            <a:off x="5548313" y="1752600"/>
            <a:ext cx="428625" cy="158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285" name="Rectangle 30"/>
          <p:cNvSpPr>
            <a:spLocks noChangeAspect="1" noChangeArrowheads="1"/>
          </p:cNvSpPr>
          <p:nvPr/>
        </p:nvSpPr>
        <p:spPr bwMode="auto">
          <a:xfrm>
            <a:off x="5308600" y="2486025"/>
            <a:ext cx="233363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86" name="Oval 31"/>
          <p:cNvSpPr>
            <a:spLocks noChangeAspect="1" noChangeArrowheads="1"/>
          </p:cNvSpPr>
          <p:nvPr/>
        </p:nvSpPr>
        <p:spPr bwMode="auto">
          <a:xfrm>
            <a:off x="5972175" y="2486025"/>
            <a:ext cx="233363" cy="233363"/>
          </a:xfrm>
          <a:prstGeom prst="ellipse">
            <a:avLst/>
          </a:prstGeom>
          <a:solidFill>
            <a:srgbClr val="000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1287" name="AutoShape 33"/>
          <p:cNvCxnSpPr>
            <a:cxnSpLocks noChangeShapeType="1"/>
            <a:stCxn id="11285" idx="0"/>
            <a:endCxn id="11286" idx="0"/>
          </p:cNvCxnSpPr>
          <p:nvPr/>
        </p:nvCxnSpPr>
        <p:spPr bwMode="auto">
          <a:xfrm rot="5400000" flipV="1">
            <a:off x="5757069" y="2142331"/>
            <a:ext cx="1588" cy="663575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288" name="AutoShape 34"/>
          <p:cNvCxnSpPr>
            <a:cxnSpLocks noChangeShapeType="1"/>
          </p:cNvCxnSpPr>
          <p:nvPr/>
        </p:nvCxnSpPr>
        <p:spPr bwMode="auto">
          <a:xfrm>
            <a:off x="5773738" y="1760538"/>
            <a:ext cx="0" cy="50323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289" name="Text Box 35"/>
          <p:cNvSpPr txBox="1">
            <a:spLocks noChangeArrowheads="1"/>
          </p:cNvSpPr>
          <p:nvPr/>
        </p:nvSpPr>
        <p:spPr bwMode="auto">
          <a:xfrm>
            <a:off x="3811588" y="108585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1290" name="Text Box 36"/>
          <p:cNvSpPr txBox="1">
            <a:spLocks noChangeArrowheads="1"/>
          </p:cNvSpPr>
          <p:nvPr/>
        </p:nvSpPr>
        <p:spPr bwMode="auto">
          <a:xfrm>
            <a:off x="4602163" y="108743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1291" name="Text Box 37"/>
          <p:cNvSpPr txBox="1">
            <a:spLocks noChangeArrowheads="1"/>
          </p:cNvSpPr>
          <p:nvPr/>
        </p:nvSpPr>
        <p:spPr bwMode="auto">
          <a:xfrm>
            <a:off x="2147888" y="1927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1292" name="Text Box 38"/>
          <p:cNvSpPr txBox="1">
            <a:spLocks noChangeArrowheads="1"/>
          </p:cNvSpPr>
          <p:nvPr/>
        </p:nvSpPr>
        <p:spPr bwMode="auto">
          <a:xfrm>
            <a:off x="2789238" y="192563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1293" name="Text Box 40"/>
          <p:cNvSpPr txBox="1">
            <a:spLocks noChangeArrowheads="1"/>
          </p:cNvSpPr>
          <p:nvPr/>
        </p:nvSpPr>
        <p:spPr bwMode="auto">
          <a:xfrm>
            <a:off x="3756025" y="1927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1294" name="Text Box 41"/>
          <p:cNvSpPr txBox="1">
            <a:spLocks noChangeArrowheads="1"/>
          </p:cNvSpPr>
          <p:nvPr/>
        </p:nvSpPr>
        <p:spPr bwMode="auto">
          <a:xfrm>
            <a:off x="4606925" y="1927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1295" name="Text Box 42"/>
          <p:cNvSpPr txBox="1">
            <a:spLocks noChangeArrowheads="1"/>
          </p:cNvSpPr>
          <p:nvPr/>
        </p:nvSpPr>
        <p:spPr bwMode="auto">
          <a:xfrm>
            <a:off x="5294313" y="1927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5</a:t>
            </a:r>
          </a:p>
        </p:txBody>
      </p:sp>
      <p:sp>
        <p:nvSpPr>
          <p:cNvPr id="11296" name="Text Box 43"/>
          <p:cNvSpPr txBox="1">
            <a:spLocks noChangeArrowheads="1"/>
          </p:cNvSpPr>
          <p:nvPr/>
        </p:nvSpPr>
        <p:spPr bwMode="auto">
          <a:xfrm>
            <a:off x="6148388" y="1927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6</a:t>
            </a:r>
          </a:p>
        </p:txBody>
      </p:sp>
      <p:sp>
        <p:nvSpPr>
          <p:cNvPr id="11297" name="Text Box 44"/>
          <p:cNvSpPr txBox="1">
            <a:spLocks noChangeArrowheads="1"/>
          </p:cNvSpPr>
          <p:nvPr/>
        </p:nvSpPr>
        <p:spPr bwMode="auto">
          <a:xfrm>
            <a:off x="6799263" y="1927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7</a:t>
            </a:r>
          </a:p>
        </p:txBody>
      </p:sp>
      <p:sp>
        <p:nvSpPr>
          <p:cNvPr id="11298" name="Text Box 45"/>
          <p:cNvSpPr txBox="1">
            <a:spLocks noChangeArrowheads="1"/>
          </p:cNvSpPr>
          <p:nvPr/>
        </p:nvSpPr>
        <p:spPr bwMode="auto">
          <a:xfrm>
            <a:off x="5368925" y="277971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1299" name="Text Box 46"/>
          <p:cNvSpPr txBox="1">
            <a:spLocks noChangeArrowheads="1"/>
          </p:cNvSpPr>
          <p:nvPr/>
        </p:nvSpPr>
        <p:spPr bwMode="auto">
          <a:xfrm>
            <a:off x="6022975" y="279241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1300" name="Text Box 47"/>
          <p:cNvSpPr txBox="1">
            <a:spLocks noChangeArrowheads="1"/>
          </p:cNvSpPr>
          <p:nvPr/>
        </p:nvSpPr>
        <p:spPr bwMode="auto">
          <a:xfrm>
            <a:off x="1639888" y="774700"/>
            <a:ext cx="127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I.</a:t>
            </a:r>
            <a:endParaRPr lang="ru-RU" i="0">
              <a:latin typeface="Arial" charset="0"/>
            </a:endParaRPr>
          </a:p>
        </p:txBody>
      </p:sp>
      <p:sp>
        <p:nvSpPr>
          <p:cNvPr id="11301" name="Text Box 48"/>
          <p:cNvSpPr txBox="1">
            <a:spLocks noChangeArrowheads="1"/>
          </p:cNvSpPr>
          <p:nvPr/>
        </p:nvSpPr>
        <p:spPr bwMode="auto">
          <a:xfrm>
            <a:off x="1590675" y="1565275"/>
            <a:ext cx="190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II.</a:t>
            </a:r>
            <a:endParaRPr lang="ru-RU" i="0">
              <a:latin typeface="Arial" charset="0"/>
            </a:endParaRPr>
          </a:p>
        </p:txBody>
      </p:sp>
      <p:sp>
        <p:nvSpPr>
          <p:cNvPr id="11302" name="Text Box 49"/>
          <p:cNvSpPr txBox="1">
            <a:spLocks noChangeArrowheads="1"/>
          </p:cNvSpPr>
          <p:nvPr/>
        </p:nvSpPr>
        <p:spPr bwMode="auto">
          <a:xfrm>
            <a:off x="1617663" y="2393950"/>
            <a:ext cx="25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III.</a:t>
            </a:r>
            <a:endParaRPr lang="ru-RU" i="0">
              <a:latin typeface="Arial" charset="0"/>
            </a:endParaRPr>
          </a:p>
        </p:txBody>
      </p:sp>
      <p:sp>
        <p:nvSpPr>
          <p:cNvPr id="11303" name="Rectangle 50"/>
          <p:cNvSpPr>
            <a:spLocks noChangeAspect="1" noChangeArrowheads="1"/>
          </p:cNvSpPr>
          <p:nvPr/>
        </p:nvSpPr>
        <p:spPr bwMode="auto">
          <a:xfrm>
            <a:off x="2592388" y="2486025"/>
            <a:ext cx="233362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304" name="Oval 51"/>
          <p:cNvSpPr>
            <a:spLocks noChangeAspect="1" noChangeArrowheads="1"/>
          </p:cNvSpPr>
          <p:nvPr/>
        </p:nvSpPr>
        <p:spPr bwMode="auto">
          <a:xfrm>
            <a:off x="3255963" y="2486025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1305" name="AutoShape 52"/>
          <p:cNvCxnSpPr>
            <a:cxnSpLocks noChangeShapeType="1"/>
            <a:stCxn id="11303" idx="0"/>
            <a:endCxn id="11304" idx="0"/>
          </p:cNvCxnSpPr>
          <p:nvPr/>
        </p:nvCxnSpPr>
        <p:spPr bwMode="auto">
          <a:xfrm rot="5400000" flipV="1">
            <a:off x="3040857" y="2142331"/>
            <a:ext cx="1588" cy="663575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306" name="Text Box 53"/>
          <p:cNvSpPr txBox="1">
            <a:spLocks noChangeArrowheads="1"/>
          </p:cNvSpPr>
          <p:nvPr/>
        </p:nvSpPr>
        <p:spPr bwMode="auto">
          <a:xfrm>
            <a:off x="2652713" y="28067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1307" name="Text Box 54"/>
          <p:cNvSpPr txBox="1">
            <a:spLocks noChangeArrowheads="1"/>
          </p:cNvSpPr>
          <p:nvPr/>
        </p:nvSpPr>
        <p:spPr bwMode="auto">
          <a:xfrm>
            <a:off x="3306763" y="28194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cxnSp>
        <p:nvCxnSpPr>
          <p:cNvPr id="11308" name="AutoShape 57"/>
          <p:cNvCxnSpPr>
            <a:cxnSpLocks noChangeShapeType="1"/>
            <a:stCxn id="11272" idx="2"/>
          </p:cNvCxnSpPr>
          <p:nvPr/>
        </p:nvCxnSpPr>
        <p:spPr bwMode="auto">
          <a:xfrm>
            <a:off x="3057525" y="1881188"/>
            <a:ext cx="0" cy="3778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C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5800" y="2286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/>
          <a:p>
            <a:pPr algn="ctr">
              <a:defRPr/>
            </a:pPr>
            <a:r>
              <a:rPr lang="ru-RU" sz="3200" b="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Аутосомно-рецессивное наследование</a:t>
            </a:r>
          </a:p>
        </p:txBody>
      </p:sp>
      <p:sp>
        <p:nvSpPr>
          <p:cNvPr id="12291" name="Rectangle 4"/>
          <p:cNvSpPr>
            <a:spLocks noChangeAspect="1" noChangeArrowheads="1"/>
          </p:cNvSpPr>
          <p:nvPr/>
        </p:nvSpPr>
        <p:spPr bwMode="auto">
          <a:xfrm>
            <a:off x="3111500" y="1258888"/>
            <a:ext cx="233363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2292" name="AutoShape 6"/>
          <p:cNvCxnSpPr>
            <a:cxnSpLocks noChangeShapeType="1"/>
            <a:stCxn id="12291" idx="3"/>
          </p:cNvCxnSpPr>
          <p:nvPr/>
        </p:nvCxnSpPr>
        <p:spPr bwMode="auto">
          <a:xfrm>
            <a:off x="3357563" y="1376363"/>
            <a:ext cx="506412" cy="158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293" name="AutoShape 15"/>
          <p:cNvCxnSpPr>
            <a:cxnSpLocks noChangeShapeType="1"/>
          </p:cNvCxnSpPr>
          <p:nvPr/>
        </p:nvCxnSpPr>
        <p:spPr bwMode="auto">
          <a:xfrm>
            <a:off x="3609975" y="1384300"/>
            <a:ext cx="0" cy="4143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2294" name="Text Box 25"/>
          <p:cNvSpPr txBox="1">
            <a:spLocks noChangeArrowheads="1"/>
          </p:cNvSpPr>
          <p:nvPr/>
        </p:nvSpPr>
        <p:spPr bwMode="auto">
          <a:xfrm>
            <a:off x="3149600" y="15748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2295" name="Text Box 26"/>
          <p:cNvSpPr txBox="1">
            <a:spLocks noChangeArrowheads="1"/>
          </p:cNvSpPr>
          <p:nvPr/>
        </p:nvSpPr>
        <p:spPr bwMode="auto">
          <a:xfrm>
            <a:off x="3940175" y="157638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2296" name="Text Box 27"/>
          <p:cNvSpPr txBox="1">
            <a:spLocks noChangeArrowheads="1"/>
          </p:cNvSpPr>
          <p:nvPr/>
        </p:nvSpPr>
        <p:spPr bwMode="auto">
          <a:xfrm>
            <a:off x="2663825" y="29765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2297" name="Text Box 28"/>
          <p:cNvSpPr txBox="1">
            <a:spLocks noChangeArrowheads="1"/>
          </p:cNvSpPr>
          <p:nvPr/>
        </p:nvSpPr>
        <p:spPr bwMode="auto">
          <a:xfrm>
            <a:off x="3254375" y="294005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2298" name="Text Box 29"/>
          <p:cNvSpPr txBox="1">
            <a:spLocks noChangeArrowheads="1"/>
          </p:cNvSpPr>
          <p:nvPr/>
        </p:nvSpPr>
        <p:spPr bwMode="auto">
          <a:xfrm>
            <a:off x="3871913" y="294163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2299" name="Text Box 30"/>
          <p:cNvSpPr txBox="1">
            <a:spLocks noChangeArrowheads="1"/>
          </p:cNvSpPr>
          <p:nvPr/>
        </p:nvSpPr>
        <p:spPr bwMode="auto">
          <a:xfrm>
            <a:off x="4583113" y="2943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2300" name="Text Box 31"/>
          <p:cNvSpPr txBox="1">
            <a:spLocks noChangeArrowheads="1"/>
          </p:cNvSpPr>
          <p:nvPr/>
        </p:nvSpPr>
        <p:spPr bwMode="auto">
          <a:xfrm>
            <a:off x="5157788" y="295751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5</a:t>
            </a:r>
          </a:p>
        </p:txBody>
      </p:sp>
      <p:sp>
        <p:nvSpPr>
          <p:cNvPr id="12301" name="Text Box 32"/>
          <p:cNvSpPr txBox="1">
            <a:spLocks noChangeArrowheads="1"/>
          </p:cNvSpPr>
          <p:nvPr/>
        </p:nvSpPr>
        <p:spPr bwMode="auto">
          <a:xfrm>
            <a:off x="5826125" y="29432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6</a:t>
            </a:r>
          </a:p>
        </p:txBody>
      </p:sp>
      <p:sp>
        <p:nvSpPr>
          <p:cNvPr id="12302" name="Text Box 36"/>
          <p:cNvSpPr txBox="1">
            <a:spLocks noChangeArrowheads="1"/>
          </p:cNvSpPr>
          <p:nvPr/>
        </p:nvSpPr>
        <p:spPr bwMode="auto">
          <a:xfrm>
            <a:off x="1828800" y="1143000"/>
            <a:ext cx="127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I.</a:t>
            </a:r>
            <a:endParaRPr lang="ru-RU" i="0">
              <a:latin typeface="Arial" charset="0"/>
            </a:endParaRPr>
          </a:p>
        </p:txBody>
      </p:sp>
      <p:sp>
        <p:nvSpPr>
          <p:cNvPr id="12303" name="Text Box 37"/>
          <p:cNvSpPr txBox="1">
            <a:spLocks noChangeArrowheads="1"/>
          </p:cNvSpPr>
          <p:nvPr/>
        </p:nvSpPr>
        <p:spPr bwMode="auto">
          <a:xfrm>
            <a:off x="1779588" y="1933575"/>
            <a:ext cx="190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II.</a:t>
            </a:r>
            <a:endParaRPr lang="ru-RU" i="0">
              <a:latin typeface="Arial" charset="0"/>
            </a:endParaRPr>
          </a:p>
        </p:txBody>
      </p:sp>
      <p:sp>
        <p:nvSpPr>
          <p:cNvPr id="12304" name="Text Box 38"/>
          <p:cNvSpPr txBox="1">
            <a:spLocks noChangeArrowheads="1"/>
          </p:cNvSpPr>
          <p:nvPr/>
        </p:nvSpPr>
        <p:spPr bwMode="auto">
          <a:xfrm>
            <a:off x="1806575" y="2762250"/>
            <a:ext cx="25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III.</a:t>
            </a:r>
            <a:endParaRPr lang="ru-RU" i="0">
              <a:latin typeface="Arial" charset="0"/>
            </a:endParaRPr>
          </a:p>
        </p:txBody>
      </p:sp>
      <p:sp>
        <p:nvSpPr>
          <p:cNvPr id="12305" name="Oval 40"/>
          <p:cNvSpPr>
            <a:spLocks noChangeAspect="1" noChangeArrowheads="1"/>
          </p:cNvSpPr>
          <p:nvPr/>
        </p:nvSpPr>
        <p:spPr bwMode="auto">
          <a:xfrm>
            <a:off x="5257800" y="1258888"/>
            <a:ext cx="233363" cy="233362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2306" name="AutoShape 41"/>
          <p:cNvCxnSpPr>
            <a:cxnSpLocks noChangeShapeType="1"/>
          </p:cNvCxnSpPr>
          <p:nvPr/>
        </p:nvCxnSpPr>
        <p:spPr bwMode="auto">
          <a:xfrm>
            <a:off x="4741863" y="1376363"/>
            <a:ext cx="506412" cy="158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07" name="AutoShape 42"/>
          <p:cNvCxnSpPr>
            <a:cxnSpLocks noChangeShapeType="1"/>
          </p:cNvCxnSpPr>
          <p:nvPr/>
        </p:nvCxnSpPr>
        <p:spPr bwMode="auto">
          <a:xfrm>
            <a:off x="4995863" y="1384300"/>
            <a:ext cx="0" cy="4143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2308" name="Text Box 43"/>
          <p:cNvSpPr txBox="1">
            <a:spLocks noChangeArrowheads="1"/>
          </p:cNvSpPr>
          <p:nvPr/>
        </p:nvSpPr>
        <p:spPr bwMode="auto">
          <a:xfrm>
            <a:off x="4533900" y="15668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2309" name="Text Box 44"/>
          <p:cNvSpPr txBox="1">
            <a:spLocks noChangeArrowheads="1"/>
          </p:cNvSpPr>
          <p:nvPr/>
        </p:nvSpPr>
        <p:spPr bwMode="auto">
          <a:xfrm>
            <a:off x="5324475" y="156845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cxnSp>
        <p:nvCxnSpPr>
          <p:cNvPr id="12310" name="AutoShape 45"/>
          <p:cNvCxnSpPr>
            <a:cxnSpLocks noChangeShapeType="1"/>
          </p:cNvCxnSpPr>
          <p:nvPr/>
        </p:nvCxnSpPr>
        <p:spPr bwMode="auto">
          <a:xfrm rot="5400000" flipV="1">
            <a:off x="4301331" y="935832"/>
            <a:ext cx="1587" cy="622300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11" name="AutoShape 48"/>
          <p:cNvCxnSpPr>
            <a:cxnSpLocks noChangeShapeType="1"/>
          </p:cNvCxnSpPr>
          <p:nvPr/>
        </p:nvCxnSpPr>
        <p:spPr bwMode="auto">
          <a:xfrm flipV="1">
            <a:off x="3741738" y="1897063"/>
            <a:ext cx="1130300" cy="3175"/>
          </a:xfrm>
          <a:prstGeom prst="straightConnector1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12" name="AutoShape 50"/>
          <p:cNvCxnSpPr>
            <a:cxnSpLocks noChangeShapeType="1"/>
          </p:cNvCxnSpPr>
          <p:nvPr/>
        </p:nvCxnSpPr>
        <p:spPr bwMode="auto">
          <a:xfrm flipV="1">
            <a:off x="3738563" y="1925638"/>
            <a:ext cx="1130300" cy="3175"/>
          </a:xfrm>
          <a:prstGeom prst="straightConnector1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2313" name="Oval 51"/>
          <p:cNvSpPr>
            <a:spLocks noChangeAspect="1" noChangeArrowheads="1"/>
          </p:cNvSpPr>
          <p:nvPr/>
        </p:nvSpPr>
        <p:spPr bwMode="auto">
          <a:xfrm>
            <a:off x="2614613" y="2698750"/>
            <a:ext cx="233362" cy="233363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14" name="Oval 52"/>
          <p:cNvSpPr>
            <a:spLocks noChangeAspect="1" noChangeArrowheads="1"/>
          </p:cNvSpPr>
          <p:nvPr/>
        </p:nvSpPr>
        <p:spPr bwMode="auto">
          <a:xfrm>
            <a:off x="3200400" y="2698750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15" name="Rectangle 53"/>
          <p:cNvSpPr>
            <a:spLocks noChangeAspect="1" noChangeArrowheads="1"/>
          </p:cNvSpPr>
          <p:nvPr/>
        </p:nvSpPr>
        <p:spPr bwMode="auto">
          <a:xfrm>
            <a:off x="3810000" y="2698750"/>
            <a:ext cx="233363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16" name="Rectangle 54"/>
          <p:cNvSpPr>
            <a:spLocks noChangeAspect="1" noChangeArrowheads="1"/>
          </p:cNvSpPr>
          <p:nvPr/>
        </p:nvSpPr>
        <p:spPr bwMode="auto">
          <a:xfrm>
            <a:off x="4495800" y="2698750"/>
            <a:ext cx="233363" cy="233363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17" name="Rectangle 55"/>
          <p:cNvSpPr>
            <a:spLocks noChangeAspect="1" noChangeArrowheads="1"/>
          </p:cNvSpPr>
          <p:nvPr/>
        </p:nvSpPr>
        <p:spPr bwMode="auto">
          <a:xfrm>
            <a:off x="5105400" y="2698750"/>
            <a:ext cx="233363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18" name="Oval 56"/>
          <p:cNvSpPr>
            <a:spLocks noChangeAspect="1" noChangeArrowheads="1"/>
          </p:cNvSpPr>
          <p:nvPr/>
        </p:nvSpPr>
        <p:spPr bwMode="auto">
          <a:xfrm>
            <a:off x="5762625" y="2698750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2319" name="AutoShape 57"/>
          <p:cNvCxnSpPr>
            <a:cxnSpLocks noChangeShapeType="1"/>
            <a:stCxn id="12313" idx="0"/>
            <a:endCxn id="12318" idx="0"/>
          </p:cNvCxnSpPr>
          <p:nvPr/>
        </p:nvCxnSpPr>
        <p:spPr bwMode="auto">
          <a:xfrm rot="5400000" flipV="1">
            <a:off x="4305300" y="1112838"/>
            <a:ext cx="1588" cy="3148012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20" name="AutoShape 58"/>
          <p:cNvCxnSpPr>
            <a:cxnSpLocks noChangeShapeType="1"/>
          </p:cNvCxnSpPr>
          <p:nvPr/>
        </p:nvCxnSpPr>
        <p:spPr bwMode="auto">
          <a:xfrm flipV="1">
            <a:off x="4322763" y="1924050"/>
            <a:ext cx="0" cy="5334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21" name="AutoShape 59"/>
          <p:cNvCxnSpPr>
            <a:cxnSpLocks noChangeShapeType="1"/>
            <a:stCxn id="12314" idx="0"/>
          </p:cNvCxnSpPr>
          <p:nvPr/>
        </p:nvCxnSpPr>
        <p:spPr bwMode="auto">
          <a:xfrm flipV="1">
            <a:off x="3317875" y="2484438"/>
            <a:ext cx="0" cy="201612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22" name="AutoShape 60"/>
          <p:cNvCxnSpPr>
            <a:cxnSpLocks noChangeShapeType="1"/>
          </p:cNvCxnSpPr>
          <p:nvPr/>
        </p:nvCxnSpPr>
        <p:spPr bwMode="auto">
          <a:xfrm flipV="1">
            <a:off x="3924300" y="2476500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23" name="AutoShape 61"/>
          <p:cNvCxnSpPr>
            <a:cxnSpLocks noChangeShapeType="1"/>
          </p:cNvCxnSpPr>
          <p:nvPr/>
        </p:nvCxnSpPr>
        <p:spPr bwMode="auto">
          <a:xfrm flipV="1">
            <a:off x="4608513" y="2471738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324" name="AutoShape 62"/>
          <p:cNvCxnSpPr>
            <a:cxnSpLocks noChangeShapeType="1"/>
          </p:cNvCxnSpPr>
          <p:nvPr/>
        </p:nvCxnSpPr>
        <p:spPr bwMode="auto">
          <a:xfrm flipV="1">
            <a:off x="5227638" y="2474913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2325" name="Rectangle 64"/>
          <p:cNvSpPr>
            <a:spLocks noChangeAspect="1" noChangeArrowheads="1"/>
          </p:cNvSpPr>
          <p:nvPr/>
        </p:nvSpPr>
        <p:spPr bwMode="auto">
          <a:xfrm>
            <a:off x="3497263" y="1792288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26" name="Oval 65"/>
          <p:cNvSpPr>
            <a:spLocks noChangeAspect="1" noChangeArrowheads="1"/>
          </p:cNvSpPr>
          <p:nvPr/>
        </p:nvSpPr>
        <p:spPr bwMode="auto">
          <a:xfrm>
            <a:off x="3878263" y="1260475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27" name="Line 66"/>
          <p:cNvSpPr>
            <a:spLocks noChangeAspect="1" noChangeShapeType="1"/>
          </p:cNvSpPr>
          <p:nvPr/>
        </p:nvSpPr>
        <p:spPr bwMode="auto">
          <a:xfrm>
            <a:off x="3616325" y="1789113"/>
            <a:ext cx="1588" cy="233362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2328" name="Line 67"/>
          <p:cNvSpPr>
            <a:spLocks noChangeShapeType="1"/>
          </p:cNvSpPr>
          <p:nvPr/>
        </p:nvSpPr>
        <p:spPr bwMode="auto">
          <a:xfrm>
            <a:off x="3997325" y="1262063"/>
            <a:ext cx="0" cy="233362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29" name="Rectangle 68"/>
          <p:cNvSpPr>
            <a:spLocks noChangeAspect="1" noChangeArrowheads="1"/>
          </p:cNvSpPr>
          <p:nvPr/>
        </p:nvSpPr>
        <p:spPr bwMode="auto">
          <a:xfrm>
            <a:off x="3614738" y="1790700"/>
            <a:ext cx="119062" cy="2333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30" name="Freeform 69"/>
          <p:cNvSpPr>
            <a:spLocks noChangeAspect="1"/>
          </p:cNvSpPr>
          <p:nvPr/>
        </p:nvSpPr>
        <p:spPr bwMode="auto">
          <a:xfrm>
            <a:off x="3995738" y="1258888"/>
            <a:ext cx="119062" cy="233362"/>
          </a:xfrm>
          <a:custGeom>
            <a:avLst/>
            <a:gdLst>
              <a:gd name="T0" fmla="*/ 2147483647 w 170"/>
              <a:gd name="T1" fmla="*/ 0 h 335"/>
              <a:gd name="T2" fmla="*/ 2147483647 w 170"/>
              <a:gd name="T3" fmla="*/ 2147483647 h 335"/>
              <a:gd name="T4" fmla="*/ 2147483647 w 170"/>
              <a:gd name="T5" fmla="*/ 2147483647 h 335"/>
              <a:gd name="T6" fmla="*/ 2147483647 w 170"/>
              <a:gd name="T7" fmla="*/ 2147483647 h 335"/>
              <a:gd name="T8" fmla="*/ 2147483647 w 170"/>
              <a:gd name="T9" fmla="*/ 2147483647 h 335"/>
              <a:gd name="T10" fmla="*/ 2147483647 w 170"/>
              <a:gd name="T11" fmla="*/ 2147483647 h 335"/>
              <a:gd name="T12" fmla="*/ 2147483647 w 170"/>
              <a:gd name="T13" fmla="*/ 2147483647 h 335"/>
              <a:gd name="T14" fmla="*/ 2147483647 w 170"/>
              <a:gd name="T15" fmla="*/ 2147483647 h 335"/>
              <a:gd name="T16" fmla="*/ 2147483647 w 170"/>
              <a:gd name="T17" fmla="*/ 2147483647 h 335"/>
              <a:gd name="T18" fmla="*/ 2147483647 w 170"/>
              <a:gd name="T19" fmla="*/ 2147483647 h 335"/>
              <a:gd name="T20" fmla="*/ 2147483647 w 170"/>
              <a:gd name="T21" fmla="*/ 2147483647 h 335"/>
              <a:gd name="T22" fmla="*/ 2147483647 w 170"/>
              <a:gd name="T23" fmla="*/ 2147483647 h 335"/>
              <a:gd name="T24" fmla="*/ 2147483647 w 170"/>
              <a:gd name="T25" fmla="*/ 2147483647 h 335"/>
              <a:gd name="T26" fmla="*/ 2147483647 w 170"/>
              <a:gd name="T27" fmla="*/ 2147483647 h 335"/>
              <a:gd name="T28" fmla="*/ 2147483647 w 170"/>
              <a:gd name="T29" fmla="*/ 2147483647 h 335"/>
              <a:gd name="T30" fmla="*/ 2147483647 w 170"/>
              <a:gd name="T31" fmla="*/ 2147483647 h 335"/>
              <a:gd name="T32" fmla="*/ 2147483647 w 170"/>
              <a:gd name="T33" fmla="*/ 0 h 33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70"/>
              <a:gd name="T52" fmla="*/ 0 h 335"/>
              <a:gd name="T53" fmla="*/ 170 w 170"/>
              <a:gd name="T54" fmla="*/ 335 h 33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70" h="335">
                <a:moveTo>
                  <a:pt x="7" y="0"/>
                </a:moveTo>
                <a:cubicBezTo>
                  <a:pt x="34" y="3"/>
                  <a:pt x="58" y="19"/>
                  <a:pt x="85" y="24"/>
                </a:cubicBezTo>
                <a:cubicBezTo>
                  <a:pt x="95" y="32"/>
                  <a:pt x="101" y="36"/>
                  <a:pt x="114" y="42"/>
                </a:cubicBezTo>
                <a:cubicBezTo>
                  <a:pt x="118" y="47"/>
                  <a:pt x="117" y="51"/>
                  <a:pt x="120" y="57"/>
                </a:cubicBezTo>
                <a:cubicBezTo>
                  <a:pt x="127" y="70"/>
                  <a:pt x="138" y="85"/>
                  <a:pt x="147" y="97"/>
                </a:cubicBezTo>
                <a:cubicBezTo>
                  <a:pt x="148" y="103"/>
                  <a:pt x="150" y="109"/>
                  <a:pt x="153" y="115"/>
                </a:cubicBezTo>
                <a:cubicBezTo>
                  <a:pt x="155" y="126"/>
                  <a:pt x="158" y="134"/>
                  <a:pt x="162" y="144"/>
                </a:cubicBezTo>
                <a:cubicBezTo>
                  <a:pt x="164" y="173"/>
                  <a:pt x="170" y="204"/>
                  <a:pt x="157" y="231"/>
                </a:cubicBezTo>
                <a:cubicBezTo>
                  <a:pt x="156" y="240"/>
                  <a:pt x="149" y="245"/>
                  <a:pt x="145" y="253"/>
                </a:cubicBezTo>
                <a:cubicBezTo>
                  <a:pt x="143" y="261"/>
                  <a:pt x="135" y="278"/>
                  <a:pt x="127" y="282"/>
                </a:cubicBezTo>
                <a:cubicBezTo>
                  <a:pt x="120" y="286"/>
                  <a:pt x="105" y="291"/>
                  <a:pt x="105" y="291"/>
                </a:cubicBezTo>
                <a:cubicBezTo>
                  <a:pt x="83" y="321"/>
                  <a:pt x="54" y="322"/>
                  <a:pt x="19" y="328"/>
                </a:cubicBezTo>
                <a:cubicBezTo>
                  <a:pt x="6" y="335"/>
                  <a:pt x="8" y="321"/>
                  <a:pt x="6" y="310"/>
                </a:cubicBezTo>
                <a:cubicBezTo>
                  <a:pt x="0" y="239"/>
                  <a:pt x="0" y="167"/>
                  <a:pt x="9" y="96"/>
                </a:cubicBezTo>
                <a:cubicBezTo>
                  <a:pt x="9" y="66"/>
                  <a:pt x="11" y="36"/>
                  <a:pt x="10" y="6"/>
                </a:cubicBezTo>
                <a:lnTo>
                  <a:pt x="7" y="1"/>
                </a:lnTo>
                <a:cubicBezTo>
                  <a:pt x="7" y="1"/>
                  <a:pt x="7" y="0"/>
                  <a:pt x="7" y="0"/>
                </a:cubicBezTo>
                <a:close/>
              </a:path>
            </a:pathLst>
          </a:cu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31" name="Oval 73"/>
          <p:cNvSpPr>
            <a:spLocks noChangeAspect="1" noChangeArrowheads="1"/>
          </p:cNvSpPr>
          <p:nvPr/>
        </p:nvSpPr>
        <p:spPr bwMode="auto">
          <a:xfrm>
            <a:off x="4873625" y="1800225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32" name="Line 74"/>
          <p:cNvSpPr>
            <a:spLocks noChangeShapeType="1"/>
          </p:cNvSpPr>
          <p:nvPr/>
        </p:nvSpPr>
        <p:spPr bwMode="auto">
          <a:xfrm>
            <a:off x="4992688" y="1801813"/>
            <a:ext cx="0" cy="233362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33" name="Freeform 75"/>
          <p:cNvSpPr>
            <a:spLocks noChangeAspect="1"/>
          </p:cNvSpPr>
          <p:nvPr/>
        </p:nvSpPr>
        <p:spPr bwMode="auto">
          <a:xfrm>
            <a:off x="4991100" y="1798638"/>
            <a:ext cx="119063" cy="233362"/>
          </a:xfrm>
          <a:custGeom>
            <a:avLst/>
            <a:gdLst>
              <a:gd name="T0" fmla="*/ 2147483647 w 170"/>
              <a:gd name="T1" fmla="*/ 0 h 335"/>
              <a:gd name="T2" fmla="*/ 2147483647 w 170"/>
              <a:gd name="T3" fmla="*/ 2147483647 h 335"/>
              <a:gd name="T4" fmla="*/ 2147483647 w 170"/>
              <a:gd name="T5" fmla="*/ 2147483647 h 335"/>
              <a:gd name="T6" fmla="*/ 2147483647 w 170"/>
              <a:gd name="T7" fmla="*/ 2147483647 h 335"/>
              <a:gd name="T8" fmla="*/ 2147483647 w 170"/>
              <a:gd name="T9" fmla="*/ 2147483647 h 335"/>
              <a:gd name="T10" fmla="*/ 2147483647 w 170"/>
              <a:gd name="T11" fmla="*/ 2147483647 h 335"/>
              <a:gd name="T12" fmla="*/ 2147483647 w 170"/>
              <a:gd name="T13" fmla="*/ 2147483647 h 335"/>
              <a:gd name="T14" fmla="*/ 2147483647 w 170"/>
              <a:gd name="T15" fmla="*/ 2147483647 h 335"/>
              <a:gd name="T16" fmla="*/ 2147483647 w 170"/>
              <a:gd name="T17" fmla="*/ 2147483647 h 335"/>
              <a:gd name="T18" fmla="*/ 2147483647 w 170"/>
              <a:gd name="T19" fmla="*/ 2147483647 h 335"/>
              <a:gd name="T20" fmla="*/ 2147483647 w 170"/>
              <a:gd name="T21" fmla="*/ 2147483647 h 335"/>
              <a:gd name="T22" fmla="*/ 2147483647 w 170"/>
              <a:gd name="T23" fmla="*/ 2147483647 h 335"/>
              <a:gd name="T24" fmla="*/ 2147483647 w 170"/>
              <a:gd name="T25" fmla="*/ 2147483647 h 335"/>
              <a:gd name="T26" fmla="*/ 2147483647 w 170"/>
              <a:gd name="T27" fmla="*/ 2147483647 h 335"/>
              <a:gd name="T28" fmla="*/ 2147483647 w 170"/>
              <a:gd name="T29" fmla="*/ 2147483647 h 335"/>
              <a:gd name="T30" fmla="*/ 2147483647 w 170"/>
              <a:gd name="T31" fmla="*/ 2147483647 h 335"/>
              <a:gd name="T32" fmla="*/ 2147483647 w 170"/>
              <a:gd name="T33" fmla="*/ 0 h 33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70"/>
              <a:gd name="T52" fmla="*/ 0 h 335"/>
              <a:gd name="T53" fmla="*/ 170 w 170"/>
              <a:gd name="T54" fmla="*/ 335 h 33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70" h="335">
                <a:moveTo>
                  <a:pt x="7" y="0"/>
                </a:moveTo>
                <a:cubicBezTo>
                  <a:pt x="34" y="3"/>
                  <a:pt x="58" y="19"/>
                  <a:pt x="85" y="24"/>
                </a:cubicBezTo>
                <a:cubicBezTo>
                  <a:pt x="95" y="32"/>
                  <a:pt x="101" y="36"/>
                  <a:pt x="114" y="42"/>
                </a:cubicBezTo>
                <a:cubicBezTo>
                  <a:pt x="118" y="47"/>
                  <a:pt x="117" y="51"/>
                  <a:pt x="120" y="57"/>
                </a:cubicBezTo>
                <a:cubicBezTo>
                  <a:pt x="127" y="70"/>
                  <a:pt x="138" y="85"/>
                  <a:pt x="147" y="97"/>
                </a:cubicBezTo>
                <a:cubicBezTo>
                  <a:pt x="148" y="103"/>
                  <a:pt x="150" y="109"/>
                  <a:pt x="153" y="115"/>
                </a:cubicBezTo>
                <a:cubicBezTo>
                  <a:pt x="155" y="126"/>
                  <a:pt x="158" y="134"/>
                  <a:pt x="162" y="144"/>
                </a:cubicBezTo>
                <a:cubicBezTo>
                  <a:pt x="164" y="173"/>
                  <a:pt x="170" y="204"/>
                  <a:pt x="157" y="231"/>
                </a:cubicBezTo>
                <a:cubicBezTo>
                  <a:pt x="156" y="240"/>
                  <a:pt x="149" y="245"/>
                  <a:pt x="145" y="253"/>
                </a:cubicBezTo>
                <a:cubicBezTo>
                  <a:pt x="143" y="261"/>
                  <a:pt x="135" y="278"/>
                  <a:pt x="127" y="282"/>
                </a:cubicBezTo>
                <a:cubicBezTo>
                  <a:pt x="120" y="286"/>
                  <a:pt x="105" y="291"/>
                  <a:pt x="105" y="291"/>
                </a:cubicBezTo>
                <a:cubicBezTo>
                  <a:pt x="83" y="321"/>
                  <a:pt x="54" y="322"/>
                  <a:pt x="19" y="328"/>
                </a:cubicBezTo>
                <a:cubicBezTo>
                  <a:pt x="6" y="335"/>
                  <a:pt x="8" y="321"/>
                  <a:pt x="6" y="310"/>
                </a:cubicBezTo>
                <a:cubicBezTo>
                  <a:pt x="0" y="239"/>
                  <a:pt x="0" y="167"/>
                  <a:pt x="9" y="96"/>
                </a:cubicBezTo>
                <a:cubicBezTo>
                  <a:pt x="9" y="66"/>
                  <a:pt x="11" y="36"/>
                  <a:pt x="10" y="6"/>
                </a:cubicBezTo>
                <a:lnTo>
                  <a:pt x="7" y="1"/>
                </a:lnTo>
                <a:cubicBezTo>
                  <a:pt x="7" y="1"/>
                  <a:pt x="7" y="0"/>
                  <a:pt x="7" y="0"/>
                </a:cubicBezTo>
                <a:close/>
              </a:path>
            </a:pathLst>
          </a:cu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34" name="Rectangle 79"/>
          <p:cNvSpPr>
            <a:spLocks noChangeAspect="1" noChangeArrowheads="1"/>
          </p:cNvSpPr>
          <p:nvPr/>
        </p:nvSpPr>
        <p:spPr bwMode="auto">
          <a:xfrm>
            <a:off x="4497388" y="1254125"/>
            <a:ext cx="233362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35" name="Line 80"/>
          <p:cNvSpPr>
            <a:spLocks noChangeAspect="1" noChangeShapeType="1"/>
          </p:cNvSpPr>
          <p:nvPr/>
        </p:nvSpPr>
        <p:spPr bwMode="auto">
          <a:xfrm>
            <a:off x="4616450" y="1250950"/>
            <a:ext cx="1588" cy="233363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2336" name="Rectangle 81"/>
          <p:cNvSpPr>
            <a:spLocks noChangeAspect="1" noChangeArrowheads="1"/>
          </p:cNvSpPr>
          <p:nvPr/>
        </p:nvSpPr>
        <p:spPr bwMode="auto">
          <a:xfrm>
            <a:off x="4614863" y="1252538"/>
            <a:ext cx="119062" cy="2333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77" name="Rectangle 82"/>
          <p:cNvSpPr>
            <a:spLocks noChangeArrowheads="1"/>
          </p:cNvSpPr>
          <p:nvPr/>
        </p:nvSpPr>
        <p:spPr bwMode="auto">
          <a:xfrm>
            <a:off x="484188" y="3338513"/>
            <a:ext cx="8247062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Родители</a:t>
            </a:r>
            <a:r>
              <a:rPr lang="ru-RU" sz="2200" b="0" i="0" dirty="0">
                <a:cs typeface="+mn-cs"/>
              </a:rPr>
              <a:t> больного, как правило,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здоровы</a:t>
            </a:r>
            <a:r>
              <a:rPr lang="ru-RU" sz="2200" b="0" i="0" dirty="0">
                <a:cs typeface="+mn-cs"/>
              </a:rPr>
              <a:t> (</a:t>
            </a:r>
            <a:r>
              <a:rPr lang="ru-RU" sz="2200" b="0" i="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носители гена</a:t>
            </a:r>
            <a:r>
              <a:rPr lang="ru-RU" sz="2200" b="0" i="0" dirty="0">
                <a:cs typeface="+mn-cs"/>
              </a:rPr>
              <a:t>) и чаще обычного бывают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кровными родственниками</a:t>
            </a:r>
            <a:r>
              <a:rPr lang="ru-RU" sz="2200" b="0" i="0" dirty="0">
                <a:cs typeface="+mn-cs"/>
              </a:rPr>
              <a:t>. В таких браках в среднем ¼ детей больны и ¾ здоровы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Лица мужского и женского пола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больны одинаково часто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Заболевание чаще всего проявляется в одном поколении семьи (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горизонтальные цепочки</a:t>
            </a:r>
            <a:r>
              <a:rPr lang="ru-RU" sz="2200" b="0" i="0" dirty="0">
                <a:cs typeface="+mn-cs"/>
              </a:rPr>
              <a:t>)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Гетерозиготные</a:t>
            </a:r>
            <a:r>
              <a:rPr lang="ru-RU" sz="2200" b="0" i="0" dirty="0">
                <a:cs typeface="+mn-cs"/>
              </a:rPr>
              <a:t> индивиды (</a:t>
            </a:r>
            <a:r>
              <a:rPr lang="ru-RU" sz="2200" b="0" i="0" dirty="0" err="1">
                <a:cs typeface="+mn-cs"/>
              </a:rPr>
              <a:t>Аа</a:t>
            </a:r>
            <a:r>
              <a:rPr lang="ru-RU" sz="2200" b="0" i="0" dirty="0">
                <a:cs typeface="+mn-cs"/>
              </a:rPr>
              <a:t>)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здоровы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В неродственных браках больных партнеров со здоровыми все дети, как правило, здоровы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CC"/>
            </a:gs>
            <a:gs pos="100000">
              <a:srgbClr val="E3FFE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2286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/>
          <a:p>
            <a:pPr algn="ctr">
              <a:defRPr/>
            </a:pPr>
            <a:r>
              <a:rPr lang="ru-RU" sz="24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Наследование, сцепленное с </a:t>
            </a:r>
            <a:r>
              <a:rPr lang="en-US" sz="24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X-</a:t>
            </a:r>
            <a:r>
              <a:rPr lang="ru-RU" sz="24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хромосомой (рецессивные гены)</a:t>
            </a:r>
          </a:p>
        </p:txBody>
      </p:sp>
      <p:sp>
        <p:nvSpPr>
          <p:cNvPr id="13315" name="Rectangle 3"/>
          <p:cNvSpPr>
            <a:spLocks noChangeAspect="1" noChangeArrowheads="1"/>
          </p:cNvSpPr>
          <p:nvPr/>
        </p:nvSpPr>
        <p:spPr bwMode="auto">
          <a:xfrm>
            <a:off x="3598863" y="846138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3316" name="AutoShape 4"/>
          <p:cNvCxnSpPr>
            <a:cxnSpLocks noChangeShapeType="1"/>
            <a:stCxn id="13315" idx="3"/>
          </p:cNvCxnSpPr>
          <p:nvPr/>
        </p:nvCxnSpPr>
        <p:spPr bwMode="auto">
          <a:xfrm>
            <a:off x="3844925" y="963613"/>
            <a:ext cx="506413" cy="158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3636963" y="116205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4427538" y="116363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3319" name="Text Box 8"/>
          <p:cNvSpPr txBox="1">
            <a:spLocks noChangeArrowheads="1"/>
          </p:cNvSpPr>
          <p:nvPr/>
        </p:nvSpPr>
        <p:spPr bwMode="auto">
          <a:xfrm>
            <a:off x="2228850" y="201771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3320" name="Text Box 9"/>
          <p:cNvSpPr txBox="1">
            <a:spLocks noChangeArrowheads="1"/>
          </p:cNvSpPr>
          <p:nvPr/>
        </p:nvSpPr>
        <p:spPr bwMode="auto">
          <a:xfrm>
            <a:off x="3270250" y="19939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3321" name="Text Box 10"/>
          <p:cNvSpPr txBox="1">
            <a:spLocks noChangeArrowheads="1"/>
          </p:cNvSpPr>
          <p:nvPr/>
        </p:nvSpPr>
        <p:spPr bwMode="auto">
          <a:xfrm>
            <a:off x="3940175" y="199548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3322" name="Text Box 11"/>
          <p:cNvSpPr txBox="1">
            <a:spLocks noChangeArrowheads="1"/>
          </p:cNvSpPr>
          <p:nvPr/>
        </p:nvSpPr>
        <p:spPr bwMode="auto">
          <a:xfrm>
            <a:off x="4637088" y="199707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3323" name="Text Box 12"/>
          <p:cNvSpPr txBox="1">
            <a:spLocks noChangeArrowheads="1"/>
          </p:cNvSpPr>
          <p:nvPr/>
        </p:nvSpPr>
        <p:spPr bwMode="auto">
          <a:xfrm>
            <a:off x="5576888" y="200818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5</a:t>
            </a:r>
          </a:p>
        </p:txBody>
      </p:sp>
      <p:sp>
        <p:nvSpPr>
          <p:cNvPr id="13324" name="Text Box 13"/>
          <p:cNvSpPr txBox="1">
            <a:spLocks noChangeArrowheads="1"/>
          </p:cNvSpPr>
          <p:nvPr/>
        </p:nvSpPr>
        <p:spPr bwMode="auto">
          <a:xfrm>
            <a:off x="6415088" y="199548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6</a:t>
            </a:r>
          </a:p>
        </p:txBody>
      </p:sp>
      <p:sp>
        <p:nvSpPr>
          <p:cNvPr id="13325" name="Text Box 14"/>
          <p:cNvSpPr txBox="1">
            <a:spLocks noChangeArrowheads="1"/>
          </p:cNvSpPr>
          <p:nvPr/>
        </p:nvSpPr>
        <p:spPr bwMode="auto">
          <a:xfrm>
            <a:off x="1889125" y="852488"/>
            <a:ext cx="127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I.</a:t>
            </a:r>
            <a:endParaRPr lang="ru-RU" i="0">
              <a:latin typeface="Arial" charset="0"/>
            </a:endParaRPr>
          </a:p>
        </p:txBody>
      </p:sp>
      <p:sp>
        <p:nvSpPr>
          <p:cNvPr id="13326" name="Text Box 15"/>
          <p:cNvSpPr txBox="1">
            <a:spLocks noChangeArrowheads="1"/>
          </p:cNvSpPr>
          <p:nvPr/>
        </p:nvSpPr>
        <p:spPr bwMode="auto">
          <a:xfrm>
            <a:off x="1828800" y="1728788"/>
            <a:ext cx="190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II.</a:t>
            </a:r>
            <a:endParaRPr lang="ru-RU" i="0">
              <a:latin typeface="Arial" charset="0"/>
            </a:endParaRPr>
          </a:p>
        </p:txBody>
      </p:sp>
      <p:sp>
        <p:nvSpPr>
          <p:cNvPr id="13327" name="Text Box 16"/>
          <p:cNvSpPr txBox="1">
            <a:spLocks noChangeArrowheads="1"/>
          </p:cNvSpPr>
          <p:nvPr/>
        </p:nvSpPr>
        <p:spPr bwMode="auto">
          <a:xfrm>
            <a:off x="1768475" y="2563813"/>
            <a:ext cx="254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III.</a:t>
            </a:r>
            <a:endParaRPr lang="ru-RU" i="0">
              <a:latin typeface="Arial" charset="0"/>
            </a:endParaRPr>
          </a:p>
        </p:txBody>
      </p:sp>
      <p:sp>
        <p:nvSpPr>
          <p:cNvPr id="13328" name="Oval 30"/>
          <p:cNvSpPr>
            <a:spLocks noChangeAspect="1" noChangeArrowheads="1"/>
          </p:cNvSpPr>
          <p:nvPr/>
        </p:nvSpPr>
        <p:spPr bwMode="auto">
          <a:xfrm>
            <a:off x="5518150" y="1763713"/>
            <a:ext cx="233363" cy="233362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3329" name="AutoShape 31"/>
          <p:cNvCxnSpPr>
            <a:cxnSpLocks noChangeShapeType="1"/>
            <a:endCxn id="13328" idx="0"/>
          </p:cNvCxnSpPr>
          <p:nvPr/>
        </p:nvCxnSpPr>
        <p:spPr bwMode="auto">
          <a:xfrm rot="5400000" flipV="1">
            <a:off x="4060825" y="176213"/>
            <a:ext cx="1588" cy="3148012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30" name="AutoShape 32"/>
          <p:cNvCxnSpPr>
            <a:cxnSpLocks noChangeShapeType="1"/>
          </p:cNvCxnSpPr>
          <p:nvPr/>
        </p:nvCxnSpPr>
        <p:spPr bwMode="auto">
          <a:xfrm flipV="1">
            <a:off x="4097338" y="958850"/>
            <a:ext cx="0" cy="57626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31" name="AutoShape 33"/>
          <p:cNvCxnSpPr>
            <a:cxnSpLocks noChangeShapeType="1"/>
          </p:cNvCxnSpPr>
          <p:nvPr/>
        </p:nvCxnSpPr>
        <p:spPr bwMode="auto">
          <a:xfrm flipV="1">
            <a:off x="3359150" y="1539875"/>
            <a:ext cx="0" cy="20161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32" name="AutoShape 35"/>
          <p:cNvCxnSpPr>
            <a:cxnSpLocks noChangeShapeType="1"/>
          </p:cNvCxnSpPr>
          <p:nvPr/>
        </p:nvCxnSpPr>
        <p:spPr bwMode="auto">
          <a:xfrm flipV="1">
            <a:off x="4687888" y="1525588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24597" name="Rectangle 49"/>
          <p:cNvSpPr>
            <a:spLocks noChangeArrowheads="1"/>
          </p:cNvSpPr>
          <p:nvPr/>
        </p:nvSpPr>
        <p:spPr bwMode="auto">
          <a:xfrm>
            <a:off x="539750" y="3357563"/>
            <a:ext cx="8247063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Практически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все больные мужского пола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Заболевание чаще всего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наследуется от здоровой матери </a:t>
            </a:r>
            <a:r>
              <a:rPr lang="ru-RU" sz="2200" b="0" i="0" dirty="0">
                <a:cs typeface="+mn-cs"/>
              </a:rPr>
              <a:t>-  гетерозиготной носительницы патологического гена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Больные отцы никогда </a:t>
            </a:r>
            <a:r>
              <a:rPr lang="ru-RU" sz="2200" b="0" i="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не передают заболевание своим сыновьям</a:t>
            </a:r>
            <a:r>
              <a:rPr lang="ru-RU" sz="2200" b="0" i="0" dirty="0">
                <a:cs typeface="+mn-cs"/>
              </a:rPr>
              <a:t>, но все их </a:t>
            </a:r>
            <a:r>
              <a:rPr lang="ru-RU" sz="2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дочери являются носительницами </a:t>
            </a:r>
            <a:r>
              <a:rPr lang="ru-RU" sz="2200" b="0" i="0" dirty="0">
                <a:cs typeface="+mn-cs"/>
              </a:rPr>
              <a:t>гена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  <a:defRPr/>
            </a:pPr>
            <a:r>
              <a:rPr lang="ru-RU" sz="2200" b="0" i="0" dirty="0">
                <a:cs typeface="+mn-cs"/>
              </a:rPr>
              <a:t>Женщины носительницы передают заболевание в среднем половине своих сыновей; все их дочери здоровы, но половина из них являются носительницами гена </a:t>
            </a:r>
          </a:p>
        </p:txBody>
      </p:sp>
      <p:sp>
        <p:nvSpPr>
          <p:cNvPr id="13334" name="Oval 50"/>
          <p:cNvSpPr>
            <a:spLocks noChangeAspect="1" noChangeArrowheads="1"/>
          </p:cNvSpPr>
          <p:nvPr/>
        </p:nvSpPr>
        <p:spPr bwMode="auto">
          <a:xfrm>
            <a:off x="4354513" y="838200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35" name="Rectangle 51"/>
          <p:cNvSpPr>
            <a:spLocks noChangeAspect="1" noChangeArrowheads="1"/>
          </p:cNvSpPr>
          <p:nvPr/>
        </p:nvSpPr>
        <p:spPr bwMode="auto">
          <a:xfrm>
            <a:off x="2376488" y="1754188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36" name="Rectangle 52"/>
          <p:cNvSpPr>
            <a:spLocks noChangeAspect="1" noChangeArrowheads="1"/>
          </p:cNvSpPr>
          <p:nvPr/>
        </p:nvSpPr>
        <p:spPr bwMode="auto">
          <a:xfrm>
            <a:off x="3235325" y="1743075"/>
            <a:ext cx="233363" cy="233363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37" name="Oval 53"/>
          <p:cNvSpPr>
            <a:spLocks noChangeAspect="1" noChangeArrowheads="1"/>
          </p:cNvSpPr>
          <p:nvPr/>
        </p:nvSpPr>
        <p:spPr bwMode="auto">
          <a:xfrm>
            <a:off x="3871913" y="1743075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3338" name="AutoShape 55"/>
          <p:cNvCxnSpPr>
            <a:cxnSpLocks noChangeShapeType="1"/>
            <a:stCxn id="13336" idx="3"/>
          </p:cNvCxnSpPr>
          <p:nvPr/>
        </p:nvCxnSpPr>
        <p:spPr bwMode="auto">
          <a:xfrm>
            <a:off x="3481388" y="1860550"/>
            <a:ext cx="393700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339" name="Oval 56"/>
          <p:cNvSpPr>
            <a:spLocks noChangeAspect="1" noChangeArrowheads="1"/>
          </p:cNvSpPr>
          <p:nvPr/>
        </p:nvSpPr>
        <p:spPr bwMode="auto">
          <a:xfrm>
            <a:off x="4570413" y="1743075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0" name="Rectangle 57"/>
          <p:cNvSpPr>
            <a:spLocks noChangeAspect="1" noChangeArrowheads="1"/>
          </p:cNvSpPr>
          <p:nvPr/>
        </p:nvSpPr>
        <p:spPr bwMode="auto">
          <a:xfrm>
            <a:off x="6362700" y="1763713"/>
            <a:ext cx="233363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3341" name="AutoShape 58"/>
          <p:cNvCxnSpPr>
            <a:cxnSpLocks noChangeShapeType="1"/>
            <a:stCxn id="13328" idx="6"/>
          </p:cNvCxnSpPr>
          <p:nvPr/>
        </p:nvCxnSpPr>
        <p:spPr bwMode="auto">
          <a:xfrm flipV="1">
            <a:off x="5764213" y="1879600"/>
            <a:ext cx="600075" cy="158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342" name="Oval 59"/>
          <p:cNvSpPr>
            <a:spLocks noChangeAspect="1" noChangeArrowheads="1"/>
          </p:cNvSpPr>
          <p:nvPr/>
        </p:nvSpPr>
        <p:spPr bwMode="auto">
          <a:xfrm>
            <a:off x="4451350" y="938213"/>
            <a:ext cx="36513" cy="365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3" name="Oval 62"/>
          <p:cNvSpPr>
            <a:spLocks noChangeAspect="1" noChangeArrowheads="1"/>
          </p:cNvSpPr>
          <p:nvPr/>
        </p:nvSpPr>
        <p:spPr bwMode="auto">
          <a:xfrm>
            <a:off x="5610225" y="1871663"/>
            <a:ext cx="36513" cy="365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4" name="Oval 63"/>
          <p:cNvSpPr>
            <a:spLocks noChangeAspect="1" noChangeArrowheads="1"/>
          </p:cNvSpPr>
          <p:nvPr/>
        </p:nvSpPr>
        <p:spPr bwMode="auto">
          <a:xfrm>
            <a:off x="2703513" y="2593975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5" name="Oval 64"/>
          <p:cNvSpPr>
            <a:spLocks noChangeAspect="1" noChangeArrowheads="1"/>
          </p:cNvSpPr>
          <p:nvPr/>
        </p:nvSpPr>
        <p:spPr bwMode="auto">
          <a:xfrm>
            <a:off x="2800350" y="2692400"/>
            <a:ext cx="36513" cy="365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6" name="Oval 65"/>
          <p:cNvSpPr>
            <a:spLocks noChangeAspect="1" noChangeArrowheads="1"/>
          </p:cNvSpPr>
          <p:nvPr/>
        </p:nvSpPr>
        <p:spPr bwMode="auto">
          <a:xfrm>
            <a:off x="3244850" y="2593975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7" name="Oval 66"/>
          <p:cNvSpPr>
            <a:spLocks noChangeAspect="1" noChangeArrowheads="1"/>
          </p:cNvSpPr>
          <p:nvPr/>
        </p:nvSpPr>
        <p:spPr bwMode="auto">
          <a:xfrm>
            <a:off x="3341688" y="2692400"/>
            <a:ext cx="36512" cy="365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8" name="Rectangle 67"/>
          <p:cNvSpPr>
            <a:spLocks noChangeAspect="1" noChangeArrowheads="1"/>
          </p:cNvSpPr>
          <p:nvPr/>
        </p:nvSpPr>
        <p:spPr bwMode="auto">
          <a:xfrm>
            <a:off x="4370388" y="2593975"/>
            <a:ext cx="233362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49" name="Rectangle 68"/>
          <p:cNvSpPr>
            <a:spLocks noChangeAspect="1" noChangeArrowheads="1"/>
          </p:cNvSpPr>
          <p:nvPr/>
        </p:nvSpPr>
        <p:spPr bwMode="auto">
          <a:xfrm>
            <a:off x="3808413" y="2593975"/>
            <a:ext cx="233362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3350" name="AutoShape 69"/>
          <p:cNvCxnSpPr>
            <a:cxnSpLocks noChangeShapeType="1"/>
            <a:stCxn id="13344" idx="0"/>
            <a:endCxn id="13348" idx="0"/>
          </p:cNvCxnSpPr>
          <p:nvPr/>
        </p:nvCxnSpPr>
        <p:spPr bwMode="auto">
          <a:xfrm rot="5400000" flipV="1">
            <a:off x="3653632" y="1748631"/>
            <a:ext cx="1588" cy="1666875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51" name="AutoShape 70"/>
          <p:cNvCxnSpPr>
            <a:cxnSpLocks noChangeShapeType="1"/>
            <a:stCxn id="13346" idx="0"/>
          </p:cNvCxnSpPr>
          <p:nvPr/>
        </p:nvCxnSpPr>
        <p:spPr bwMode="auto">
          <a:xfrm flipV="1">
            <a:off x="3362325" y="2368550"/>
            <a:ext cx="0" cy="2127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52" name="AutoShape 71"/>
          <p:cNvCxnSpPr>
            <a:cxnSpLocks noChangeShapeType="1"/>
          </p:cNvCxnSpPr>
          <p:nvPr/>
        </p:nvCxnSpPr>
        <p:spPr bwMode="auto">
          <a:xfrm flipV="1">
            <a:off x="3924300" y="2374900"/>
            <a:ext cx="0" cy="2127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53" name="AutoShape 72"/>
          <p:cNvCxnSpPr>
            <a:cxnSpLocks noChangeShapeType="1"/>
          </p:cNvCxnSpPr>
          <p:nvPr/>
        </p:nvCxnSpPr>
        <p:spPr bwMode="auto">
          <a:xfrm flipV="1">
            <a:off x="3689350" y="1863725"/>
            <a:ext cx="0" cy="4953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354" name="Oval 75"/>
          <p:cNvSpPr>
            <a:spLocks noChangeAspect="1" noChangeArrowheads="1"/>
          </p:cNvSpPr>
          <p:nvPr/>
        </p:nvSpPr>
        <p:spPr bwMode="auto">
          <a:xfrm>
            <a:off x="5678488" y="2590800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55" name="Oval 76"/>
          <p:cNvSpPr>
            <a:spLocks noChangeAspect="1" noChangeArrowheads="1"/>
          </p:cNvSpPr>
          <p:nvPr/>
        </p:nvSpPr>
        <p:spPr bwMode="auto">
          <a:xfrm>
            <a:off x="5775325" y="2689225"/>
            <a:ext cx="36513" cy="365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56" name="Rectangle 77"/>
          <p:cNvSpPr>
            <a:spLocks noChangeAspect="1" noChangeArrowheads="1"/>
          </p:cNvSpPr>
          <p:nvPr/>
        </p:nvSpPr>
        <p:spPr bwMode="auto">
          <a:xfrm>
            <a:off x="6804025" y="2590800"/>
            <a:ext cx="233363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57" name="Rectangle 78"/>
          <p:cNvSpPr>
            <a:spLocks noChangeAspect="1" noChangeArrowheads="1"/>
          </p:cNvSpPr>
          <p:nvPr/>
        </p:nvSpPr>
        <p:spPr bwMode="auto">
          <a:xfrm>
            <a:off x="5135563" y="2571750"/>
            <a:ext cx="233362" cy="233363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3358" name="AutoShape 79"/>
          <p:cNvCxnSpPr>
            <a:cxnSpLocks noChangeShapeType="1"/>
            <a:endCxn id="13356" idx="0"/>
          </p:cNvCxnSpPr>
          <p:nvPr/>
        </p:nvCxnSpPr>
        <p:spPr bwMode="auto">
          <a:xfrm rot="5400000" flipV="1">
            <a:off x="6087269" y="1743869"/>
            <a:ext cx="1587" cy="1666875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59" name="AutoShape 80"/>
          <p:cNvCxnSpPr>
            <a:cxnSpLocks noChangeShapeType="1"/>
            <a:stCxn id="13354" idx="0"/>
          </p:cNvCxnSpPr>
          <p:nvPr/>
        </p:nvCxnSpPr>
        <p:spPr bwMode="auto">
          <a:xfrm flipV="1">
            <a:off x="5795963" y="2365375"/>
            <a:ext cx="0" cy="2127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3360" name="AutoShape 81"/>
          <p:cNvCxnSpPr>
            <a:cxnSpLocks noChangeShapeType="1"/>
          </p:cNvCxnSpPr>
          <p:nvPr/>
        </p:nvCxnSpPr>
        <p:spPr bwMode="auto">
          <a:xfrm flipV="1">
            <a:off x="6354763" y="2360613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361" name="Oval 82"/>
          <p:cNvSpPr>
            <a:spLocks noChangeAspect="1" noChangeArrowheads="1"/>
          </p:cNvSpPr>
          <p:nvPr/>
        </p:nvSpPr>
        <p:spPr bwMode="auto">
          <a:xfrm>
            <a:off x="6235700" y="2587625"/>
            <a:ext cx="233363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62" name="Text Box 83"/>
          <p:cNvSpPr txBox="1">
            <a:spLocks noChangeArrowheads="1"/>
          </p:cNvSpPr>
          <p:nvPr/>
        </p:nvSpPr>
        <p:spPr bwMode="auto">
          <a:xfrm>
            <a:off x="2757488" y="285908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3363" name="Text Box 84"/>
          <p:cNvSpPr txBox="1">
            <a:spLocks noChangeArrowheads="1"/>
          </p:cNvSpPr>
          <p:nvPr/>
        </p:nvSpPr>
        <p:spPr bwMode="auto">
          <a:xfrm>
            <a:off x="3309938" y="284797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3364" name="Text Box 85"/>
          <p:cNvSpPr txBox="1">
            <a:spLocks noChangeArrowheads="1"/>
          </p:cNvSpPr>
          <p:nvPr/>
        </p:nvSpPr>
        <p:spPr bwMode="auto">
          <a:xfrm>
            <a:off x="3879850" y="28495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3365" name="Text Box 86"/>
          <p:cNvSpPr txBox="1">
            <a:spLocks noChangeArrowheads="1"/>
          </p:cNvSpPr>
          <p:nvPr/>
        </p:nvSpPr>
        <p:spPr bwMode="auto">
          <a:xfrm>
            <a:off x="4451350" y="28495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3366" name="Text Box 87"/>
          <p:cNvSpPr txBox="1">
            <a:spLocks noChangeArrowheads="1"/>
          </p:cNvSpPr>
          <p:nvPr/>
        </p:nvSpPr>
        <p:spPr bwMode="auto">
          <a:xfrm>
            <a:off x="5214938" y="28241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5</a:t>
            </a:r>
          </a:p>
        </p:txBody>
      </p:sp>
      <p:sp>
        <p:nvSpPr>
          <p:cNvPr id="13367" name="Text Box 88"/>
          <p:cNvSpPr txBox="1">
            <a:spLocks noChangeArrowheads="1"/>
          </p:cNvSpPr>
          <p:nvPr/>
        </p:nvSpPr>
        <p:spPr bwMode="auto">
          <a:xfrm>
            <a:off x="5753100" y="28368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6</a:t>
            </a:r>
          </a:p>
        </p:txBody>
      </p:sp>
      <p:sp>
        <p:nvSpPr>
          <p:cNvPr id="13368" name="Text Box 89"/>
          <p:cNvSpPr txBox="1">
            <a:spLocks noChangeArrowheads="1"/>
          </p:cNvSpPr>
          <p:nvPr/>
        </p:nvSpPr>
        <p:spPr bwMode="auto">
          <a:xfrm>
            <a:off x="6303963" y="28368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7</a:t>
            </a:r>
          </a:p>
        </p:txBody>
      </p:sp>
      <p:sp>
        <p:nvSpPr>
          <p:cNvPr id="13369" name="Text Box 90"/>
          <p:cNvSpPr txBox="1">
            <a:spLocks noChangeArrowheads="1"/>
          </p:cNvSpPr>
          <p:nvPr/>
        </p:nvSpPr>
        <p:spPr bwMode="auto">
          <a:xfrm>
            <a:off x="6861175" y="28194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8</a:t>
            </a:r>
          </a:p>
        </p:txBody>
      </p:sp>
      <p:cxnSp>
        <p:nvCxnSpPr>
          <p:cNvPr id="13370" name="AutoShape 91"/>
          <p:cNvCxnSpPr>
            <a:cxnSpLocks noChangeShapeType="1"/>
          </p:cNvCxnSpPr>
          <p:nvPr/>
        </p:nvCxnSpPr>
        <p:spPr bwMode="auto">
          <a:xfrm flipV="1">
            <a:off x="6094413" y="1870075"/>
            <a:ext cx="0" cy="4953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2286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/>
          <a:p>
            <a:pPr algn="ctr">
              <a:defRPr/>
            </a:pPr>
            <a:r>
              <a:rPr lang="ru-RU" sz="24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Наследование, сцепленное с </a:t>
            </a:r>
            <a:r>
              <a:rPr lang="en-US" sz="24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X-</a:t>
            </a:r>
            <a:r>
              <a:rPr lang="ru-RU" sz="2400" i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хромосомой (доминантные гены)</a:t>
            </a:r>
          </a:p>
        </p:txBody>
      </p:sp>
      <p:sp>
        <p:nvSpPr>
          <p:cNvPr id="14339" name="Rectangle 3"/>
          <p:cNvSpPr>
            <a:spLocks noChangeAspect="1" noChangeArrowheads="1"/>
          </p:cNvSpPr>
          <p:nvPr/>
        </p:nvSpPr>
        <p:spPr bwMode="auto">
          <a:xfrm>
            <a:off x="3122613" y="820738"/>
            <a:ext cx="233362" cy="233362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4340" name="AutoShape 4"/>
          <p:cNvCxnSpPr>
            <a:cxnSpLocks noChangeShapeType="1"/>
            <a:stCxn id="14339" idx="3"/>
          </p:cNvCxnSpPr>
          <p:nvPr/>
        </p:nvCxnSpPr>
        <p:spPr bwMode="auto">
          <a:xfrm>
            <a:off x="3368675" y="938213"/>
            <a:ext cx="506413" cy="1587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160713" y="113665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951288" y="113823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954213" y="195421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833688" y="19431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941763" y="190817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4346" name="Text Box 13"/>
          <p:cNvSpPr txBox="1">
            <a:spLocks noChangeArrowheads="1"/>
          </p:cNvSpPr>
          <p:nvPr/>
        </p:nvSpPr>
        <p:spPr bwMode="auto">
          <a:xfrm>
            <a:off x="862013" y="849313"/>
            <a:ext cx="127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I.</a:t>
            </a:r>
            <a:endParaRPr lang="ru-RU" i="0">
              <a:latin typeface="Arial" charset="0"/>
            </a:endParaRPr>
          </a:p>
        </p:txBody>
      </p:sp>
      <p:sp>
        <p:nvSpPr>
          <p:cNvPr id="14347" name="Text Box 14"/>
          <p:cNvSpPr txBox="1">
            <a:spLocks noChangeArrowheads="1"/>
          </p:cNvSpPr>
          <p:nvPr/>
        </p:nvSpPr>
        <p:spPr bwMode="auto">
          <a:xfrm>
            <a:off x="801688" y="1725613"/>
            <a:ext cx="190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II.</a:t>
            </a:r>
            <a:endParaRPr lang="ru-RU" i="0">
              <a:latin typeface="Arial" charset="0"/>
            </a:endParaRPr>
          </a:p>
        </p:txBody>
      </p:sp>
      <p:sp>
        <p:nvSpPr>
          <p:cNvPr id="14348" name="Text Box 15"/>
          <p:cNvSpPr txBox="1">
            <a:spLocks noChangeArrowheads="1"/>
          </p:cNvSpPr>
          <p:nvPr/>
        </p:nvSpPr>
        <p:spPr bwMode="auto">
          <a:xfrm>
            <a:off x="741363" y="2560638"/>
            <a:ext cx="254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III.</a:t>
            </a:r>
            <a:endParaRPr lang="ru-RU" i="0">
              <a:latin typeface="Arial" charset="0"/>
            </a:endParaRPr>
          </a:p>
        </p:txBody>
      </p:sp>
      <p:sp>
        <p:nvSpPr>
          <p:cNvPr id="14349" name="Oval 16"/>
          <p:cNvSpPr>
            <a:spLocks noChangeAspect="1" noChangeArrowheads="1"/>
          </p:cNvSpPr>
          <p:nvPr/>
        </p:nvSpPr>
        <p:spPr bwMode="auto">
          <a:xfrm>
            <a:off x="6229350" y="1727200"/>
            <a:ext cx="233363" cy="233363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4350" name="AutoShape 18"/>
          <p:cNvCxnSpPr>
            <a:cxnSpLocks noChangeShapeType="1"/>
          </p:cNvCxnSpPr>
          <p:nvPr/>
        </p:nvCxnSpPr>
        <p:spPr bwMode="auto">
          <a:xfrm flipV="1">
            <a:off x="3621088" y="933450"/>
            <a:ext cx="0" cy="57626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51" name="AutoShape 19"/>
          <p:cNvCxnSpPr>
            <a:cxnSpLocks noChangeShapeType="1"/>
          </p:cNvCxnSpPr>
          <p:nvPr/>
        </p:nvCxnSpPr>
        <p:spPr bwMode="auto">
          <a:xfrm flipV="1">
            <a:off x="2882900" y="1514475"/>
            <a:ext cx="0" cy="20161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52" name="AutoShape 20"/>
          <p:cNvCxnSpPr>
            <a:cxnSpLocks noChangeShapeType="1"/>
          </p:cNvCxnSpPr>
          <p:nvPr/>
        </p:nvCxnSpPr>
        <p:spPr bwMode="auto">
          <a:xfrm flipV="1">
            <a:off x="4211638" y="1500188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53" name="Rectangle 21"/>
          <p:cNvSpPr>
            <a:spLocks noChangeArrowheads="1"/>
          </p:cNvSpPr>
          <p:nvPr/>
        </p:nvSpPr>
        <p:spPr bwMode="auto">
          <a:xfrm>
            <a:off x="484188" y="4648200"/>
            <a:ext cx="8247062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</a:pPr>
            <a:r>
              <a:rPr lang="ru-RU" sz="2200" b="0" i="0"/>
              <a:t>Заболеванием страдают лица мужского и женского пола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</a:pPr>
            <a:r>
              <a:rPr lang="ru-RU" sz="2200" b="0" i="0"/>
              <a:t>Больные женщины в среднем передают заболевание половине своих детей независимо от их пола</a:t>
            </a: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FontTx/>
              <a:buAutoNum type="arabicPeriod"/>
            </a:pPr>
            <a:r>
              <a:rPr lang="ru-RU" sz="2200" b="0" i="0"/>
              <a:t>Больные отцы никогда не передают заболевание своим сыновьям, но обязательно передают его всем дочерям</a:t>
            </a:r>
          </a:p>
        </p:txBody>
      </p:sp>
      <p:sp>
        <p:nvSpPr>
          <p:cNvPr id="14354" name="Oval 22"/>
          <p:cNvSpPr>
            <a:spLocks noChangeAspect="1" noChangeArrowheads="1"/>
          </p:cNvSpPr>
          <p:nvPr/>
        </p:nvSpPr>
        <p:spPr bwMode="auto">
          <a:xfrm>
            <a:off x="3878263" y="812800"/>
            <a:ext cx="233362" cy="233363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55" name="Rectangle 23"/>
          <p:cNvSpPr>
            <a:spLocks noChangeAspect="1" noChangeArrowheads="1"/>
          </p:cNvSpPr>
          <p:nvPr/>
        </p:nvSpPr>
        <p:spPr bwMode="auto">
          <a:xfrm>
            <a:off x="1900238" y="1728788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56" name="Rectangle 24"/>
          <p:cNvSpPr>
            <a:spLocks noChangeAspect="1" noChangeArrowheads="1"/>
          </p:cNvSpPr>
          <p:nvPr/>
        </p:nvSpPr>
        <p:spPr bwMode="auto">
          <a:xfrm>
            <a:off x="2759075" y="1717675"/>
            <a:ext cx="233363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57" name="Oval 27"/>
          <p:cNvSpPr>
            <a:spLocks noChangeAspect="1" noChangeArrowheads="1"/>
          </p:cNvSpPr>
          <p:nvPr/>
        </p:nvSpPr>
        <p:spPr bwMode="auto">
          <a:xfrm>
            <a:off x="4094163" y="1717675"/>
            <a:ext cx="233362" cy="233363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58" name="Oval 32"/>
          <p:cNvSpPr>
            <a:spLocks noChangeAspect="1" noChangeArrowheads="1"/>
          </p:cNvSpPr>
          <p:nvPr/>
        </p:nvSpPr>
        <p:spPr bwMode="auto">
          <a:xfrm>
            <a:off x="3205163" y="2655888"/>
            <a:ext cx="233362" cy="233362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59" name="Oval 34"/>
          <p:cNvSpPr>
            <a:spLocks noChangeAspect="1" noChangeArrowheads="1"/>
          </p:cNvSpPr>
          <p:nvPr/>
        </p:nvSpPr>
        <p:spPr bwMode="auto">
          <a:xfrm>
            <a:off x="3746500" y="2655888"/>
            <a:ext cx="233363" cy="233362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60" name="Rectangle 36"/>
          <p:cNvSpPr>
            <a:spLocks noChangeAspect="1" noChangeArrowheads="1"/>
          </p:cNvSpPr>
          <p:nvPr/>
        </p:nvSpPr>
        <p:spPr bwMode="auto">
          <a:xfrm>
            <a:off x="4872038" y="2655888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61" name="Rectangle 37"/>
          <p:cNvSpPr>
            <a:spLocks noChangeAspect="1" noChangeArrowheads="1"/>
          </p:cNvSpPr>
          <p:nvPr/>
        </p:nvSpPr>
        <p:spPr bwMode="auto">
          <a:xfrm>
            <a:off x="4310063" y="2655888"/>
            <a:ext cx="233362" cy="233362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4362" name="AutoShape 38"/>
          <p:cNvCxnSpPr>
            <a:cxnSpLocks noChangeShapeType="1"/>
            <a:stCxn id="14358" idx="0"/>
            <a:endCxn id="14360" idx="0"/>
          </p:cNvCxnSpPr>
          <p:nvPr/>
        </p:nvCxnSpPr>
        <p:spPr bwMode="auto">
          <a:xfrm rot="5400000" flipV="1">
            <a:off x="4155282" y="1810544"/>
            <a:ext cx="1587" cy="1666875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63" name="AutoShape 39"/>
          <p:cNvCxnSpPr>
            <a:cxnSpLocks noChangeShapeType="1"/>
            <a:stCxn id="14359" idx="0"/>
          </p:cNvCxnSpPr>
          <p:nvPr/>
        </p:nvCxnSpPr>
        <p:spPr bwMode="auto">
          <a:xfrm flipV="1">
            <a:off x="3863975" y="2430463"/>
            <a:ext cx="0" cy="2127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64" name="AutoShape 40"/>
          <p:cNvCxnSpPr>
            <a:cxnSpLocks noChangeShapeType="1"/>
          </p:cNvCxnSpPr>
          <p:nvPr/>
        </p:nvCxnSpPr>
        <p:spPr bwMode="auto">
          <a:xfrm flipV="1">
            <a:off x="4425950" y="2436813"/>
            <a:ext cx="0" cy="2127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65" name="AutoShape 41"/>
          <p:cNvCxnSpPr>
            <a:cxnSpLocks noChangeShapeType="1"/>
          </p:cNvCxnSpPr>
          <p:nvPr/>
        </p:nvCxnSpPr>
        <p:spPr bwMode="auto">
          <a:xfrm flipV="1">
            <a:off x="4216400" y="1944688"/>
            <a:ext cx="0" cy="4953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66" name="Oval 42"/>
          <p:cNvSpPr>
            <a:spLocks noChangeAspect="1" noChangeArrowheads="1"/>
          </p:cNvSpPr>
          <p:nvPr/>
        </p:nvSpPr>
        <p:spPr bwMode="auto">
          <a:xfrm>
            <a:off x="5903913" y="2671763"/>
            <a:ext cx="233362" cy="233362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67" name="Rectangle 44"/>
          <p:cNvSpPr>
            <a:spLocks noChangeAspect="1" noChangeArrowheads="1"/>
          </p:cNvSpPr>
          <p:nvPr/>
        </p:nvSpPr>
        <p:spPr bwMode="auto">
          <a:xfrm>
            <a:off x="7029450" y="2671763"/>
            <a:ext cx="233363" cy="233362"/>
          </a:xfrm>
          <a:prstGeom prst="rect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68" name="Rectangle 45"/>
          <p:cNvSpPr>
            <a:spLocks noChangeAspect="1" noChangeArrowheads="1"/>
          </p:cNvSpPr>
          <p:nvPr/>
        </p:nvSpPr>
        <p:spPr bwMode="auto">
          <a:xfrm>
            <a:off x="5360988" y="2652713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4369" name="AutoShape 46"/>
          <p:cNvCxnSpPr>
            <a:cxnSpLocks noChangeShapeType="1"/>
            <a:endCxn id="14367" idx="0"/>
          </p:cNvCxnSpPr>
          <p:nvPr/>
        </p:nvCxnSpPr>
        <p:spPr bwMode="auto">
          <a:xfrm rot="5400000" flipV="1">
            <a:off x="6312694" y="1824831"/>
            <a:ext cx="1588" cy="1666875"/>
          </a:xfrm>
          <a:prstGeom prst="bentConnector3">
            <a:avLst>
              <a:gd name="adj1" fmla="val -136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70" name="AutoShape 47"/>
          <p:cNvCxnSpPr>
            <a:cxnSpLocks noChangeShapeType="1"/>
            <a:stCxn id="14366" idx="0"/>
          </p:cNvCxnSpPr>
          <p:nvPr/>
        </p:nvCxnSpPr>
        <p:spPr bwMode="auto">
          <a:xfrm flipV="1">
            <a:off x="6021388" y="2446338"/>
            <a:ext cx="0" cy="212725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71" name="AutoShape 48"/>
          <p:cNvCxnSpPr>
            <a:cxnSpLocks noChangeShapeType="1"/>
          </p:cNvCxnSpPr>
          <p:nvPr/>
        </p:nvCxnSpPr>
        <p:spPr bwMode="auto">
          <a:xfrm flipV="1">
            <a:off x="6580188" y="2441575"/>
            <a:ext cx="0" cy="2159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72" name="Oval 49"/>
          <p:cNvSpPr>
            <a:spLocks noChangeAspect="1" noChangeArrowheads="1"/>
          </p:cNvSpPr>
          <p:nvPr/>
        </p:nvSpPr>
        <p:spPr bwMode="auto">
          <a:xfrm>
            <a:off x="6461125" y="2668588"/>
            <a:ext cx="233363" cy="233362"/>
          </a:xfrm>
          <a:prstGeom prst="ellips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73" name="Text Box 50"/>
          <p:cNvSpPr txBox="1">
            <a:spLocks noChangeArrowheads="1"/>
          </p:cNvSpPr>
          <p:nvPr/>
        </p:nvSpPr>
        <p:spPr bwMode="auto">
          <a:xfrm>
            <a:off x="3079750" y="29130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4374" name="Text Box 51"/>
          <p:cNvSpPr txBox="1">
            <a:spLocks noChangeArrowheads="1"/>
          </p:cNvSpPr>
          <p:nvPr/>
        </p:nvSpPr>
        <p:spPr bwMode="auto">
          <a:xfrm>
            <a:off x="3811588" y="290988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4375" name="Text Box 52"/>
          <p:cNvSpPr txBox="1">
            <a:spLocks noChangeArrowheads="1"/>
          </p:cNvSpPr>
          <p:nvPr/>
        </p:nvSpPr>
        <p:spPr bwMode="auto">
          <a:xfrm>
            <a:off x="4203700" y="29210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4376" name="Text Box 53"/>
          <p:cNvSpPr txBox="1">
            <a:spLocks noChangeArrowheads="1"/>
          </p:cNvSpPr>
          <p:nvPr/>
        </p:nvSpPr>
        <p:spPr bwMode="auto">
          <a:xfrm>
            <a:off x="4953000" y="291147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4377" name="Text Box 54"/>
          <p:cNvSpPr txBox="1">
            <a:spLocks noChangeArrowheads="1"/>
          </p:cNvSpPr>
          <p:nvPr/>
        </p:nvSpPr>
        <p:spPr bwMode="auto">
          <a:xfrm>
            <a:off x="5440363" y="29051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5</a:t>
            </a:r>
          </a:p>
        </p:txBody>
      </p:sp>
      <p:sp>
        <p:nvSpPr>
          <p:cNvPr id="14378" name="Text Box 55"/>
          <p:cNvSpPr txBox="1">
            <a:spLocks noChangeArrowheads="1"/>
          </p:cNvSpPr>
          <p:nvPr/>
        </p:nvSpPr>
        <p:spPr bwMode="auto">
          <a:xfrm>
            <a:off x="5803900" y="2916238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6</a:t>
            </a:r>
          </a:p>
        </p:txBody>
      </p:sp>
      <p:sp>
        <p:nvSpPr>
          <p:cNvPr id="14379" name="Text Box 56"/>
          <p:cNvSpPr txBox="1">
            <a:spLocks noChangeArrowheads="1"/>
          </p:cNvSpPr>
          <p:nvPr/>
        </p:nvSpPr>
        <p:spPr bwMode="auto">
          <a:xfrm>
            <a:off x="6529388" y="29178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7</a:t>
            </a:r>
          </a:p>
        </p:txBody>
      </p:sp>
      <p:sp>
        <p:nvSpPr>
          <p:cNvPr id="14380" name="Text Box 57"/>
          <p:cNvSpPr txBox="1">
            <a:spLocks noChangeArrowheads="1"/>
          </p:cNvSpPr>
          <p:nvPr/>
        </p:nvSpPr>
        <p:spPr bwMode="auto">
          <a:xfrm>
            <a:off x="6897688" y="29178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8</a:t>
            </a:r>
          </a:p>
        </p:txBody>
      </p:sp>
      <p:cxnSp>
        <p:nvCxnSpPr>
          <p:cNvPr id="14381" name="AutoShape 58"/>
          <p:cNvCxnSpPr>
            <a:cxnSpLocks noChangeShapeType="1"/>
          </p:cNvCxnSpPr>
          <p:nvPr/>
        </p:nvCxnSpPr>
        <p:spPr bwMode="auto">
          <a:xfrm flipV="1">
            <a:off x="6345238" y="1938338"/>
            <a:ext cx="0" cy="495300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82" name="AutoShape 59"/>
          <p:cNvCxnSpPr>
            <a:cxnSpLocks noChangeShapeType="1"/>
            <a:stCxn id="14355" idx="0"/>
            <a:endCxn id="14349" idx="0"/>
          </p:cNvCxnSpPr>
          <p:nvPr/>
        </p:nvCxnSpPr>
        <p:spPr bwMode="auto">
          <a:xfrm rot="-5400000">
            <a:off x="4181475" y="-449262"/>
            <a:ext cx="1588" cy="4329112"/>
          </a:xfrm>
          <a:prstGeom prst="bentConnector3">
            <a:avLst>
              <a:gd name="adj1" fmla="val 13700005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83" name="Text Box 60"/>
          <p:cNvSpPr txBox="1">
            <a:spLocks noChangeArrowheads="1"/>
          </p:cNvSpPr>
          <p:nvPr/>
        </p:nvSpPr>
        <p:spPr bwMode="auto">
          <a:xfrm>
            <a:off x="6076950" y="18034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4384" name="Oval 61"/>
          <p:cNvSpPr>
            <a:spLocks noChangeAspect="1" noChangeArrowheads="1"/>
          </p:cNvSpPr>
          <p:nvPr/>
        </p:nvSpPr>
        <p:spPr bwMode="auto">
          <a:xfrm>
            <a:off x="2967038" y="3741738"/>
            <a:ext cx="233362" cy="233362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85" name="Rectangle 62"/>
          <p:cNvSpPr>
            <a:spLocks noChangeAspect="1" noChangeArrowheads="1"/>
          </p:cNvSpPr>
          <p:nvPr/>
        </p:nvSpPr>
        <p:spPr bwMode="auto">
          <a:xfrm>
            <a:off x="3441700" y="3741738"/>
            <a:ext cx="233363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86" name="Oval 65"/>
          <p:cNvSpPr>
            <a:spLocks noChangeAspect="1" noChangeArrowheads="1"/>
          </p:cNvSpPr>
          <p:nvPr/>
        </p:nvSpPr>
        <p:spPr bwMode="auto">
          <a:xfrm>
            <a:off x="4310063" y="3738563"/>
            <a:ext cx="233362" cy="233362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87" name="Rectangle 66"/>
          <p:cNvSpPr>
            <a:spLocks noChangeAspect="1" noChangeArrowheads="1"/>
          </p:cNvSpPr>
          <p:nvPr/>
        </p:nvSpPr>
        <p:spPr bwMode="auto">
          <a:xfrm>
            <a:off x="7027863" y="3662363"/>
            <a:ext cx="233362" cy="233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4388" name="AutoShape 67"/>
          <p:cNvCxnSpPr>
            <a:cxnSpLocks noChangeShapeType="1"/>
            <a:stCxn id="14384" idx="0"/>
            <a:endCxn id="14385" idx="0"/>
          </p:cNvCxnSpPr>
          <p:nvPr/>
        </p:nvCxnSpPr>
        <p:spPr bwMode="auto">
          <a:xfrm rot="5400000" flipV="1">
            <a:off x="3321050" y="3492501"/>
            <a:ext cx="1587" cy="474662"/>
          </a:xfrm>
          <a:prstGeom prst="bentConnector3">
            <a:avLst>
              <a:gd name="adj1" fmla="val -21500009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89" name="AutoShape 70"/>
          <p:cNvCxnSpPr>
            <a:cxnSpLocks noChangeShapeType="1"/>
            <a:stCxn id="14358" idx="4"/>
          </p:cNvCxnSpPr>
          <p:nvPr/>
        </p:nvCxnSpPr>
        <p:spPr bwMode="auto">
          <a:xfrm>
            <a:off x="3322638" y="2901950"/>
            <a:ext cx="0" cy="49688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90" name="Oval 75"/>
          <p:cNvSpPr>
            <a:spLocks noChangeAspect="1" noChangeArrowheads="1"/>
          </p:cNvSpPr>
          <p:nvPr/>
        </p:nvSpPr>
        <p:spPr bwMode="auto">
          <a:xfrm>
            <a:off x="5673725" y="3717925"/>
            <a:ext cx="233363" cy="233363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91" name="Rectangle 76"/>
          <p:cNvSpPr>
            <a:spLocks noChangeAspect="1" noChangeArrowheads="1"/>
          </p:cNvSpPr>
          <p:nvPr/>
        </p:nvSpPr>
        <p:spPr bwMode="auto">
          <a:xfrm>
            <a:off x="6148388" y="3717925"/>
            <a:ext cx="233362" cy="233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cxnSp>
        <p:nvCxnSpPr>
          <p:cNvPr id="14392" name="AutoShape 77"/>
          <p:cNvCxnSpPr>
            <a:cxnSpLocks noChangeShapeType="1"/>
            <a:stCxn id="14390" idx="0"/>
            <a:endCxn id="14391" idx="0"/>
          </p:cNvCxnSpPr>
          <p:nvPr/>
        </p:nvCxnSpPr>
        <p:spPr bwMode="auto">
          <a:xfrm rot="5400000" flipV="1">
            <a:off x="6027738" y="3468687"/>
            <a:ext cx="1588" cy="474663"/>
          </a:xfrm>
          <a:prstGeom prst="bentConnector3">
            <a:avLst>
              <a:gd name="adj1" fmla="val -21500009"/>
            </a:avLst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93" name="AutoShape 78"/>
          <p:cNvCxnSpPr>
            <a:cxnSpLocks noChangeShapeType="1"/>
            <a:stCxn id="14366" idx="4"/>
          </p:cNvCxnSpPr>
          <p:nvPr/>
        </p:nvCxnSpPr>
        <p:spPr bwMode="auto">
          <a:xfrm>
            <a:off x="6021388" y="2917825"/>
            <a:ext cx="1587" cy="439738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94" name="AutoShape 80"/>
          <p:cNvCxnSpPr>
            <a:cxnSpLocks noChangeShapeType="1"/>
            <a:stCxn id="14367" idx="2"/>
          </p:cNvCxnSpPr>
          <p:nvPr/>
        </p:nvCxnSpPr>
        <p:spPr bwMode="auto">
          <a:xfrm>
            <a:off x="7146925" y="2917825"/>
            <a:ext cx="0" cy="73501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395" name="AutoShape 81"/>
          <p:cNvCxnSpPr>
            <a:cxnSpLocks noChangeShapeType="1"/>
            <a:stCxn id="14361" idx="2"/>
            <a:endCxn id="14386" idx="0"/>
          </p:cNvCxnSpPr>
          <p:nvPr/>
        </p:nvCxnSpPr>
        <p:spPr bwMode="auto">
          <a:xfrm>
            <a:off x="4427538" y="2901950"/>
            <a:ext cx="0" cy="823913"/>
          </a:xfrm>
          <a:prstGeom prst="straightConnector1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396" name="Text Box 82"/>
          <p:cNvSpPr txBox="1">
            <a:spLocks noChangeArrowheads="1"/>
          </p:cNvSpPr>
          <p:nvPr/>
        </p:nvSpPr>
        <p:spPr bwMode="auto">
          <a:xfrm>
            <a:off x="3033713" y="399891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1</a:t>
            </a:r>
          </a:p>
        </p:txBody>
      </p:sp>
      <p:sp>
        <p:nvSpPr>
          <p:cNvPr id="14397" name="Text Box 83"/>
          <p:cNvSpPr txBox="1">
            <a:spLocks noChangeArrowheads="1"/>
          </p:cNvSpPr>
          <p:nvPr/>
        </p:nvSpPr>
        <p:spPr bwMode="auto">
          <a:xfrm>
            <a:off x="7105650" y="393700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6</a:t>
            </a:r>
          </a:p>
        </p:txBody>
      </p:sp>
      <p:sp>
        <p:nvSpPr>
          <p:cNvPr id="14398" name="Text Box 84"/>
          <p:cNvSpPr txBox="1">
            <a:spLocks noChangeArrowheads="1"/>
          </p:cNvSpPr>
          <p:nvPr/>
        </p:nvSpPr>
        <p:spPr bwMode="auto">
          <a:xfrm>
            <a:off x="6207125" y="399097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5</a:t>
            </a:r>
          </a:p>
        </p:txBody>
      </p:sp>
      <p:sp>
        <p:nvSpPr>
          <p:cNvPr id="14399" name="Text Box 85"/>
          <p:cNvSpPr txBox="1">
            <a:spLocks noChangeArrowheads="1"/>
          </p:cNvSpPr>
          <p:nvPr/>
        </p:nvSpPr>
        <p:spPr bwMode="auto">
          <a:xfrm>
            <a:off x="5707063" y="3979863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4</a:t>
            </a:r>
          </a:p>
        </p:txBody>
      </p:sp>
      <p:sp>
        <p:nvSpPr>
          <p:cNvPr id="14400" name="Text Box 86"/>
          <p:cNvSpPr txBox="1">
            <a:spLocks noChangeArrowheads="1"/>
          </p:cNvSpPr>
          <p:nvPr/>
        </p:nvSpPr>
        <p:spPr bwMode="auto">
          <a:xfrm>
            <a:off x="4368800" y="4006850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3</a:t>
            </a:r>
          </a:p>
        </p:txBody>
      </p:sp>
      <p:sp>
        <p:nvSpPr>
          <p:cNvPr id="14401" name="Text Box 87"/>
          <p:cNvSpPr txBox="1">
            <a:spLocks noChangeArrowheads="1"/>
          </p:cNvSpPr>
          <p:nvPr/>
        </p:nvSpPr>
        <p:spPr bwMode="auto">
          <a:xfrm>
            <a:off x="3508375" y="3984625"/>
            <a:ext cx="984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ru-RU" sz="1400" i="0">
                <a:latin typeface="Arial" charset="0"/>
              </a:rPr>
              <a:t>2</a:t>
            </a:r>
          </a:p>
        </p:txBody>
      </p:sp>
      <p:sp>
        <p:nvSpPr>
          <p:cNvPr id="14402" name="Text Box 88"/>
          <p:cNvSpPr txBox="1">
            <a:spLocks noChangeArrowheads="1"/>
          </p:cNvSpPr>
          <p:nvPr/>
        </p:nvSpPr>
        <p:spPr bwMode="auto">
          <a:xfrm>
            <a:off x="804863" y="3643313"/>
            <a:ext cx="279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i="0">
                <a:latin typeface="Arial" charset="0"/>
              </a:rPr>
              <a:t>IV.</a:t>
            </a:r>
            <a:endParaRPr lang="ru-RU" i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Home PC\Desktop\Yana_Foto_2013\qwerty\Новая папка\hromosomi2-1-.jpg"/>
          <p:cNvPicPr>
            <a:picLocks noChangeAspect="1" noChangeArrowheads="1"/>
          </p:cNvPicPr>
          <p:nvPr/>
        </p:nvPicPr>
        <p:blipFill>
          <a:blip r:embed="rId2" cstate="print">
            <a:lum bright="20000" contrast="-52000"/>
          </a:blip>
          <a:srcRect/>
          <a:stretch>
            <a:fillRect/>
          </a:stretch>
        </p:blipFill>
        <p:spPr bwMode="auto">
          <a:xfrm rot="16200000">
            <a:off x="1141226" y="-1141226"/>
            <a:ext cx="6861549" cy="9144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0" y="3786190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7200" dirty="0">
              <a:solidFill>
                <a:srgbClr val="FFFF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8BD5E1"/>
    </a:lt1>
    <a:dk2>
      <a:srgbClr val="4319CB"/>
    </a:dk2>
    <a:lt2>
      <a:srgbClr val="808080"/>
    </a:lt2>
    <a:accent1>
      <a:srgbClr val="3399FF"/>
    </a:accent1>
    <a:accent2>
      <a:srgbClr val="99FFCC"/>
    </a:accent2>
    <a:accent3>
      <a:srgbClr val="C4E7EE"/>
    </a:accent3>
    <a:accent4>
      <a:srgbClr val="000000"/>
    </a:accent4>
    <a:accent5>
      <a:srgbClr val="ADCAFF"/>
    </a:accent5>
    <a:accent6>
      <a:srgbClr val="8AE7B9"/>
    </a:accent6>
    <a:hlink>
      <a:srgbClr val="CC00CC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EAEAEA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3F3F3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Оформление по умолчанию 4">
    <a:dk1>
      <a:srgbClr val="000000"/>
    </a:dk1>
    <a:lt1>
      <a:srgbClr val="FFFFCC"/>
    </a:lt1>
    <a:dk2>
      <a:srgbClr val="808000"/>
    </a:dk2>
    <a:lt2>
      <a:srgbClr val="666633"/>
    </a:lt2>
    <a:accent1>
      <a:srgbClr val="339933"/>
    </a:accent1>
    <a:accent2>
      <a:srgbClr val="800000"/>
    </a:accent2>
    <a:accent3>
      <a:srgbClr val="FFFFE2"/>
    </a:accent3>
    <a:accent4>
      <a:srgbClr val="000000"/>
    </a:accent4>
    <a:accent5>
      <a:srgbClr val="ADCAAD"/>
    </a:accent5>
    <a:accent6>
      <a:srgbClr val="730000"/>
    </a:accent6>
    <a:hlink>
      <a:srgbClr val="0033CC"/>
    </a:hlink>
    <a:folHlink>
      <a:srgbClr val="FFCC66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EAE0D2"/>
    </a:lt1>
    <a:dk2>
      <a:srgbClr val="FF3300"/>
    </a:dk2>
    <a:lt2>
      <a:srgbClr val="808080"/>
    </a:lt2>
    <a:accent1>
      <a:srgbClr val="C0C0C0"/>
    </a:accent1>
    <a:accent2>
      <a:srgbClr val="0066FF"/>
    </a:accent2>
    <a:accent3>
      <a:srgbClr val="F3EDE5"/>
    </a:accent3>
    <a:accent4>
      <a:srgbClr val="000000"/>
    </a:accent4>
    <a:accent5>
      <a:srgbClr val="DCDCDC"/>
    </a:accent5>
    <a:accent6>
      <a:srgbClr val="005CE7"/>
    </a:accent6>
    <a:hlink>
      <a:srgbClr val="FF0000"/>
    </a:hlink>
    <a:folHlink>
      <a:srgbClr val="009900"/>
    </a:folHlink>
  </a:clrScheme>
</a:themeOverride>
</file>

<file path=ppt/theme/themeOverride5.xml><?xml version="1.0" encoding="utf-8"?>
<a:themeOverride xmlns:a="http://schemas.openxmlformats.org/drawingml/2006/main">
  <a:clrScheme name="Оформление по умолчанию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2230</TotalTime>
  <Words>552</Words>
  <Application>Microsoft Office PowerPoint</Application>
  <PresentationFormat>Экран (4:3)</PresentationFormat>
  <Paragraphs>197</Paragraphs>
  <Slides>15</Slides>
  <Notes>13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  <vt:variant>
        <vt:lpstr>Произвольные показы</vt:lpstr>
      </vt:variant>
      <vt:variant>
        <vt:i4>1</vt:i4>
      </vt:variant>
    </vt:vector>
  </HeadingPairs>
  <TitlesOfParts>
    <vt:vector size="17" baseType="lpstr">
      <vt:lpstr>Оформление по умолчанию</vt:lpstr>
      <vt:lpstr>Слайд 1</vt:lpstr>
      <vt:lpstr>Основы классической генетики и введение в генеалогический анализ</vt:lpstr>
      <vt:lpstr>Слайд 3</vt:lpstr>
      <vt:lpstr>Слайд 4</vt:lpstr>
      <vt:lpstr>Слайд 5</vt:lpstr>
      <vt:lpstr>Слайд 6</vt:lpstr>
      <vt:lpstr>Основоположник современной генетики Грегор Мендель</vt:lpstr>
      <vt:lpstr>Слайд 8</vt:lpstr>
      <vt:lpstr>Слайд 9</vt:lpstr>
      <vt:lpstr>Слайд 10</vt:lpstr>
      <vt:lpstr>Аутосомно-доминантное наследование</vt:lpstr>
      <vt:lpstr>Слайд 12</vt:lpstr>
      <vt:lpstr>Слайд 13</vt:lpstr>
      <vt:lpstr>Слайд 14</vt:lpstr>
      <vt:lpstr>Слайд 15</vt:lpstr>
      <vt:lpstr>Произвольный показ 1</vt:lpstr>
    </vt:vector>
  </TitlesOfParts>
  <Company>ЦДУ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А.Н. Прытков</dc:creator>
  <cp:lastModifiedBy>Yana</cp:lastModifiedBy>
  <cp:revision>71</cp:revision>
  <dcterms:created xsi:type="dcterms:W3CDTF">2000-03-12T07:08:58Z</dcterms:created>
  <dcterms:modified xsi:type="dcterms:W3CDTF">2013-12-01T11:52:58Z</dcterms:modified>
</cp:coreProperties>
</file>