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0"/>
  </p:notesMasterIdLst>
  <p:sldIdLst>
    <p:sldId id="304" r:id="rId2"/>
    <p:sldId id="309" r:id="rId3"/>
    <p:sldId id="305" r:id="rId4"/>
    <p:sldId id="306" r:id="rId5"/>
    <p:sldId id="282" r:id="rId6"/>
    <p:sldId id="310" r:id="rId7"/>
    <p:sldId id="280" r:id="rId8"/>
    <p:sldId id="308" r:id="rId9"/>
  </p:sldIdLst>
  <p:sldSz cx="18288000" cy="10287000"/>
  <p:notesSz cx="10287000" cy="18288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3279C030-9410-5DEB-5A39-095549C8EF46}" name="Liliana Polyakova" initials="" userId="S::Liliana.Polyakova@vivanti.eu::a3f65c42-9471-4335-86c6-d2cf718577b5" providerId="AD"/>
  <p188:author id="{557F6644-D439-7DCD-F9CD-8A990D668EEC}" name="Анна Зверькова" initials="АЗ" userId="b5c80ecaac84deb5" providerId="Windows Live"/>
  <p188:author id="{F5360E83-9995-38C5-9DD7-33C30D60EEFD}" name="Vakhteev, Evgeniy /RU" initials="VE/" userId="S::Evgeniy.Vakhteev@sanofi.com::5f0d3d54-47b8-454d-a875-95a5adc9e3ac" providerId="AD"/>
  <p188:author id="{715194C6-C729-BC60-52C6-243E9FE1EC19}" name="Tertychnaya, Ekaterina /RU" initials="TE/" userId="S::Ekaterina.Tertychnaya@sanofi.com::8fad0bb6-19c2-438e-86aa-dcb93e8a0049" providerId="AD"/>
  <p188:author id="{D5143AD7-E749-5E1E-371D-A585C0C727CD}" name="User" initials="U" userId="User" providerId="None"/>
</p188:authorLst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user" initials=" " lastIdx="132" clrIdx="0">
    <p:extLst>
      <p:ext uri="{19B8F6BF-5375-455C-9EA6-DF929625EA0E}">
        <p15:presenceInfo xmlns:p15="http://schemas.microsoft.com/office/powerpoint/2012/main" userId="user" providerId="None"/>
      </p:ext>
    </p:extLst>
  </p:cmAuthor>
  <p:cmAuthor id="2" name="Liliana Polyakova" initials="" lastIdx="153" clrIdx="1">
    <p:extLst>
      <p:ext uri="{19B8F6BF-5375-455C-9EA6-DF929625EA0E}">
        <p15:presenceInfo xmlns:p15="http://schemas.microsoft.com/office/powerpoint/2012/main" userId="S::Liliana.Polyakova@vivanti.eu::a3f65c42-9471-4335-86c6-d2cf718577b5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66ED1"/>
    <a:srgbClr val="153889"/>
    <a:srgbClr val="4570A2"/>
    <a:srgbClr val="CFE2F6"/>
    <a:srgbClr val="4FA3CE"/>
    <a:srgbClr val="3DB0CA"/>
    <a:srgbClr val="64BCD3"/>
    <a:srgbClr val="FFFFFF"/>
    <a:srgbClr val="90BFE0"/>
    <a:srgbClr val="4C93C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90B51D1-425E-40A8-BB97-023AF14046B3}" v="1" dt="2025-06-04T07:24:50.497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263" autoAdjust="0"/>
    <p:restoredTop sz="94630"/>
  </p:normalViewPr>
  <p:slideViewPr>
    <p:cSldViewPr snapToGrid="0">
      <p:cViewPr varScale="1">
        <p:scale>
          <a:sx n="47" d="100"/>
          <a:sy n="47" d="100"/>
        </p:scale>
        <p:origin x="552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50" d="100"/>
        <a:sy n="50" d="100"/>
      </p:scale>
      <p:origin x="0" y="-188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17" Type="http://schemas.microsoft.com/office/2018/10/relationships/authors" Target="authors.xml"/><Relationship Id="rId2" Type="http://schemas.openxmlformats.org/officeDocument/2006/relationships/slide" Target="slides/slide1.xml"/><Relationship Id="rId16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commentAuthors" Target="commentAuthors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6537551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latin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021451-1387-4CA6-816F-3879F97B5CBC}" type="slidenum"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latin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021451-1387-4CA6-816F-3879F97B5CBC}" type="slidenum"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102956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latin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021451-1387-4CA6-816F-3879F97B5CBC}" type="slidenum"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latin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021451-1387-4CA6-816F-3879F97B5CBC}" type="slidenum"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6832765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1-2 строки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A0D8E23F-D3A6-4B74-9023-FFF67859A11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3 строки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F4DC1446-E141-4D9C-91A6-4F4915E3C86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92188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B0802DBA-2705-495E-95EB-F3E720C057C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94187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Обложк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772278ED-1C24-4477-84ED-E2C3EB34C8E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18794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2CB64C-02FD-40B6-AFD7-E00043818479}" type="datetimeFigureOut">
              <a:rPr lang="ru-RU" smtClean="0"/>
              <a:pPr/>
              <a:t>04.06.2025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832BFA-3C2B-41C0-8740-3A008A2C690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035146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2CB64C-02FD-40B6-AFD7-E00043818479}" type="datetimeFigureOut">
              <a:rPr lang="ru-RU" smtClean="0"/>
              <a:pPr/>
              <a:t>04.06.2025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832BFA-3C2B-41C0-8740-3A008A2C690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053157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1" r:id="rId2"/>
    <p:sldLayoutId id="2147483653" r:id="rId3"/>
    <p:sldLayoutId id="2147483652" r:id="rId4"/>
    <p:sldLayoutId id="2147483676" r:id="rId5"/>
    <p:sldLayoutId id="2147483678" r:id="rId6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cr.minzdrav.gov.ru/preview-cr/287_3" TargetMode="Externa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sv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4" Type="http://schemas.openxmlformats.org/officeDocument/2006/relationships/hyperlink" Target="https://cr.minzdrav.gov.ru/preview-cr/287_3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sv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4" Type="http://schemas.openxmlformats.org/officeDocument/2006/relationships/hyperlink" Target="https://cr.minzdrav.gov.ru/preview-cr/287_3" TargetMode="Externa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svg"/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svg"/><Relationship Id="rId5" Type="http://schemas.openxmlformats.org/officeDocument/2006/relationships/image" Target="../media/image12.png"/><Relationship Id="rId10" Type="http://schemas.openxmlformats.org/officeDocument/2006/relationships/hyperlink" Target="https://cr.minzdrav.gov.ru/preview-cr/287_3" TargetMode="External"/><Relationship Id="rId4" Type="http://schemas.openxmlformats.org/officeDocument/2006/relationships/image" Target="../media/image11.svg"/><Relationship Id="rId9" Type="http://schemas.openxmlformats.org/officeDocument/2006/relationships/image" Target="../media/image1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5" Type="http://schemas.openxmlformats.org/officeDocument/2006/relationships/hyperlink" Target="https://cr.minzdrav.gov.ru/preview-cr/287_3" TargetMode="External"/><Relationship Id="rId4" Type="http://schemas.openxmlformats.org/officeDocument/2006/relationships/image" Target="../media/image9.sv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5" Type="http://schemas.openxmlformats.org/officeDocument/2006/relationships/hyperlink" Target="https://cr.minzdrav.gov.ru/preview-cr/287_3" TargetMode="External"/><Relationship Id="rId4" Type="http://schemas.openxmlformats.org/officeDocument/2006/relationships/image" Target="../media/image7.sv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5" Type="http://schemas.openxmlformats.org/officeDocument/2006/relationships/hyperlink" Target="https://cr.minzdrav.gov.ru/preview-cr/287_3" TargetMode="External"/><Relationship Id="rId4" Type="http://schemas.openxmlformats.org/officeDocument/2006/relationships/image" Target="../media/image9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1"/>
          <p:cNvSpPr/>
          <p:nvPr/>
        </p:nvSpPr>
        <p:spPr>
          <a:xfrm>
            <a:off x="454517" y="2447186"/>
            <a:ext cx="16163925" cy="178117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6804"/>
              </a:lnSpc>
              <a:buNone/>
            </a:pPr>
            <a:r>
              <a:rPr lang="ru-RU" sz="6600" b="1" dirty="0">
                <a:solidFill>
                  <a:srgbClr val="00FFFF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«Клинические рекомендации</a:t>
            </a:r>
          </a:p>
          <a:p>
            <a:pPr marL="0" indent="0" algn="l">
              <a:lnSpc>
                <a:spcPts val="6804"/>
              </a:lnSpc>
              <a:buNone/>
            </a:pPr>
            <a:r>
              <a:rPr lang="ru-RU" sz="6600" b="1" dirty="0">
                <a:solidFill>
                  <a:srgbClr val="00FFFF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САХАРНЫЙ ДИАБЕТ 1 ТИПА У ДЕТЕЙ 2025»</a:t>
            </a:r>
            <a:endParaRPr lang="en-US" sz="6600" dirty="0"/>
          </a:p>
        </p:txBody>
      </p:sp>
      <p:sp>
        <p:nvSpPr>
          <p:cNvPr id="2" name="Text 0">
            <a:extLst>
              <a:ext uri="{FF2B5EF4-FFF2-40B4-BE49-F238E27FC236}">
                <a16:creationId xmlns:a16="http://schemas.microsoft.com/office/drawing/2014/main" id="{32FFFD0A-084C-93BE-05E2-49FB349D4162}"/>
              </a:ext>
            </a:extLst>
          </p:cNvPr>
          <p:cNvSpPr/>
          <p:nvPr/>
        </p:nvSpPr>
        <p:spPr>
          <a:xfrm>
            <a:off x="254880" y="9168162"/>
            <a:ext cx="12416092" cy="109537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762"/>
              </a:lnSpc>
              <a:buNone/>
            </a:pPr>
            <a:r>
              <a:rPr lang="en-US" sz="1500" dirty="0">
                <a:solidFill>
                  <a:srgbClr val="FFFFFF"/>
                </a:solidFill>
                <a:ea typeface="PT Sans Regular" pitchFamily="34" charset="-122"/>
                <a:cs typeface="PT Sans Regular" pitchFamily="34" charset="-120"/>
              </a:rPr>
              <a:t>Материал подготовлен в рамках </a:t>
            </a:r>
            <a:r>
              <a:rPr lang="en-US" sz="1500" dirty="0" err="1">
                <a:solidFill>
                  <a:srgbClr val="FFFFFF"/>
                </a:solidFill>
                <a:ea typeface="PT Sans Regular" pitchFamily="34" charset="-122"/>
                <a:cs typeface="PT Sans Regular" pitchFamily="34" charset="-120"/>
              </a:rPr>
              <a:t>осуществления</a:t>
            </a:r>
            <a:r>
              <a:rPr lang="en-US" sz="1500" dirty="0">
                <a:solidFill>
                  <a:srgbClr val="FFFFFF"/>
                </a:solidFill>
                <a:ea typeface="PT Sans Regular" pitchFamily="34" charset="-122"/>
                <a:cs typeface="PT Sans Regular" pitchFamily="34" charset="-120"/>
              </a:rPr>
              <a:t> </a:t>
            </a:r>
            <a:r>
              <a:rPr lang="en-US" sz="1500" dirty="0" err="1">
                <a:solidFill>
                  <a:srgbClr val="FFFFFF"/>
                </a:solidFill>
                <a:ea typeface="PT Sans Regular" pitchFamily="34" charset="-122"/>
                <a:cs typeface="PT Sans Regular" pitchFamily="34" charset="-120"/>
              </a:rPr>
              <a:t>научной</a:t>
            </a:r>
            <a:r>
              <a:rPr lang="en-US" sz="1500" dirty="0">
                <a:solidFill>
                  <a:srgbClr val="FFFFFF"/>
                </a:solidFill>
                <a:ea typeface="PT Sans Regular" pitchFamily="34" charset="-122"/>
                <a:cs typeface="PT Sans Regular" pitchFamily="34" charset="-120"/>
              </a:rPr>
              <a:t>/</a:t>
            </a:r>
            <a:r>
              <a:rPr lang="en-US" sz="1500" dirty="0" err="1">
                <a:solidFill>
                  <a:srgbClr val="FFFFFF"/>
                </a:solidFill>
                <a:ea typeface="PT Sans Regular" pitchFamily="34" charset="-122"/>
                <a:cs typeface="PT Sans Regular" pitchFamily="34" charset="-120"/>
              </a:rPr>
              <a:t>педагогической</a:t>
            </a:r>
            <a:r>
              <a:rPr lang="en-US" sz="1500" dirty="0">
                <a:solidFill>
                  <a:srgbClr val="FFFFFF"/>
                </a:solidFill>
                <a:ea typeface="PT Sans Regular" pitchFamily="34" charset="-122"/>
                <a:cs typeface="PT Sans Regular" pitchFamily="34" charset="-120"/>
              </a:rPr>
              <a:t> деятельности при </a:t>
            </a:r>
            <a:r>
              <a:rPr lang="en-US" sz="1500" dirty="0" err="1">
                <a:solidFill>
                  <a:srgbClr val="FFFFFF"/>
                </a:solidFill>
                <a:ea typeface="PT Sans Regular" pitchFamily="34" charset="-122"/>
                <a:cs typeface="PT Sans Regular" pitchFamily="34" charset="-120"/>
              </a:rPr>
              <a:t>поддержке</a:t>
            </a:r>
            <a:r>
              <a:rPr lang="en-US" sz="1500" dirty="0">
                <a:solidFill>
                  <a:srgbClr val="FFFFFF"/>
                </a:solidFill>
                <a:ea typeface="PT Sans Regular" pitchFamily="34" charset="-122"/>
                <a:cs typeface="PT Sans Regular" pitchFamily="34" charset="-120"/>
              </a:rPr>
              <a:t> </a:t>
            </a:r>
            <a:r>
              <a:rPr lang="en-US" sz="1500" dirty="0" err="1">
                <a:solidFill>
                  <a:srgbClr val="FFFFFF"/>
                </a:solidFill>
                <a:ea typeface="PT Sans Regular" pitchFamily="34" charset="-122"/>
                <a:cs typeface="PT Sans Regular" pitchFamily="34" charset="-120"/>
              </a:rPr>
              <a:t>компании</a:t>
            </a:r>
            <a:r>
              <a:rPr lang="ru-RU" sz="1500" dirty="0">
                <a:solidFill>
                  <a:srgbClr val="FFFFFF"/>
                </a:solidFill>
                <a:ea typeface="PT Sans Regular" pitchFamily="34" charset="-122"/>
                <a:cs typeface="PT Sans Regular" pitchFamily="34" charset="-120"/>
              </a:rPr>
              <a:t> </a:t>
            </a:r>
            <a:r>
              <a:rPr lang="en-US" sz="1500" dirty="0">
                <a:solidFill>
                  <a:srgbClr val="FFFFFF"/>
                </a:solidFill>
                <a:ea typeface="PT Sans Regular" pitchFamily="34" charset="-122"/>
                <a:cs typeface="PT Sans Regular" pitchFamily="34" charset="-120"/>
              </a:rPr>
              <a:t>АО «Санофи Россия». Упоминание международных непатентованных наименований / торговых наименований препаратов приведено на данном слайде исключительно в научных целях и не направлено на продвижение, привлечение внимания или акцентирование преимуществ какого-либо препарата или производителя.</a:t>
            </a:r>
            <a:br>
              <a:rPr dirty="0"/>
            </a:br>
            <a:r>
              <a:rPr lang="en-US" sz="1500" dirty="0">
                <a:solidFill>
                  <a:srgbClr val="FFFFFF"/>
                </a:solidFill>
                <a:ea typeface="PT Sans Regular" pitchFamily="34" charset="-122"/>
                <a:cs typeface="PT Sans Regular" pitchFamily="34" charset="-120"/>
              </a:rPr>
              <a:t>125</a:t>
            </a:r>
            <a:r>
              <a:rPr lang="ru-RU" sz="1500" dirty="0">
                <a:solidFill>
                  <a:srgbClr val="FFFFFF"/>
                </a:solidFill>
                <a:ea typeface="PT Sans Regular" pitchFamily="34" charset="-122"/>
                <a:cs typeface="PT Sans Regular" pitchFamily="34" charset="-120"/>
              </a:rPr>
              <a:t>375</a:t>
            </a:r>
            <a:r>
              <a:rPr lang="en-US" sz="1500" dirty="0">
                <a:solidFill>
                  <a:srgbClr val="FFFFFF"/>
                </a:solidFill>
                <a:ea typeface="PT Sans Regular" pitchFamily="34" charset="-122"/>
                <a:cs typeface="PT Sans Regular" pitchFamily="34" charset="-120"/>
              </a:rPr>
              <a:t>, г. Москва, ул. Тверская, д. 22. Тел.: +7-495-721-1400,.</a:t>
            </a:r>
            <a:endParaRPr lang="en-US" sz="15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5AF4FDB-4592-AA48-01F9-69F3F727F23F}"/>
              </a:ext>
            </a:extLst>
          </p:cNvPr>
          <p:cNvSpPr txBox="1"/>
          <p:nvPr/>
        </p:nvSpPr>
        <p:spPr>
          <a:xfrm>
            <a:off x="14500512" y="9675722"/>
            <a:ext cx="3532608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en-US" sz="1600" b="0" i="0" dirty="0">
                <a:solidFill>
                  <a:schemeClr val="bg1"/>
                </a:solidFill>
                <a:effectLst/>
                <a:latin typeface="Arial" panose="020B0604020202020204" pitchFamily="34" charset="0"/>
              </a:rPr>
              <a:t>MAT-RU-2502095</a:t>
            </a:r>
            <a:r>
              <a:rPr lang="ru-RU" sz="1600" b="0" i="0" dirty="0">
                <a:solidFill>
                  <a:schemeClr val="bg1"/>
                </a:solidFill>
                <a:effectLst/>
                <a:latin typeface="Arial" panose="020B0604020202020204" pitchFamily="34" charset="0"/>
              </a:rPr>
              <a:t>-1.0-06/2025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138B0958-489D-0F47-A925-8DAFF7038F7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32944" y="95533"/>
            <a:ext cx="10822899" cy="10197027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AD87DCF-DCB5-1370-4A56-7D88A4844ACB}"/>
              </a:ext>
            </a:extLst>
          </p:cNvPr>
          <p:cNvSpPr txBox="1"/>
          <p:nvPr/>
        </p:nvSpPr>
        <p:spPr>
          <a:xfrm>
            <a:off x="0" y="9945246"/>
            <a:ext cx="9144000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US" sz="1000" b="0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Arial Regular" pitchFamily="34" charset="-122"/>
                <a:cs typeface="Arial" panose="020B0604020202020204" pitchFamily="34" charset="0"/>
              </a:rPr>
              <a:t>Клинические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Arial Regular" pitchFamily="34" charset="-122"/>
                <a:cs typeface="Arial" panose="020B0604020202020204" pitchFamily="34" charset="0"/>
              </a:rPr>
              <a:t> </a:t>
            </a:r>
            <a:r>
              <a:rPr kumimoji="0" lang="en-US" sz="1000" b="0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Arial Regular" pitchFamily="34" charset="-122"/>
                <a:cs typeface="Arial" panose="020B0604020202020204" pitchFamily="34" charset="0"/>
              </a:rPr>
              <a:t>рекомендации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Arial Regular" pitchFamily="34" charset="-122"/>
                <a:cs typeface="Arial" panose="020B0604020202020204" pitchFamily="34" charset="0"/>
              </a:rPr>
              <a:t> «</a:t>
            </a:r>
            <a:r>
              <a:rPr kumimoji="0" lang="en-US" sz="1000" b="0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Arial Regular" pitchFamily="34" charset="-122"/>
                <a:cs typeface="Arial" panose="020B0604020202020204" pitchFamily="34" charset="0"/>
              </a:rPr>
              <a:t>Сахарный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Arial Regular" pitchFamily="34" charset="-122"/>
                <a:cs typeface="Arial" panose="020B0604020202020204" pitchFamily="34" charset="0"/>
              </a:rPr>
              <a:t> </a:t>
            </a:r>
            <a:r>
              <a:rPr kumimoji="0" lang="en-US" sz="1000" b="0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Arial Regular" pitchFamily="34" charset="-122"/>
                <a:cs typeface="Arial" panose="020B0604020202020204" pitchFamily="34" charset="0"/>
              </a:rPr>
              <a:t>диабет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Arial Regular" pitchFamily="34" charset="-122"/>
                <a:cs typeface="Arial" panose="020B0604020202020204" pitchFamily="34" charset="0"/>
              </a:rPr>
              <a:t> 1 </a:t>
            </a:r>
            <a:r>
              <a:rPr kumimoji="0" lang="en-US" sz="1000" b="0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Arial Regular" pitchFamily="34" charset="-122"/>
                <a:cs typeface="Arial" panose="020B0604020202020204" pitchFamily="34" charset="0"/>
              </a:rPr>
              <a:t>типа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Arial Regular" pitchFamily="34" charset="-122"/>
                <a:cs typeface="Arial" panose="020B0604020202020204" pitchFamily="34" charset="0"/>
              </a:rPr>
              <a:t> у </a:t>
            </a:r>
            <a:r>
              <a:rPr kumimoji="0" lang="en-US" sz="1000" b="0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Arial Regular" pitchFamily="34" charset="-122"/>
                <a:cs typeface="Arial" panose="020B0604020202020204" pitchFamily="34" charset="0"/>
              </a:rPr>
              <a:t>детей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Arial Regular" pitchFamily="34" charset="-122"/>
                <a:cs typeface="Arial" panose="020B0604020202020204" pitchFamily="34" charset="0"/>
              </a:rPr>
              <a:t>», 2025.</a:t>
            </a:r>
            <a:r>
              <a:rPr kumimoji="0" lang="ru-RU" sz="10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Arial Regular" pitchFamily="34" charset="-122"/>
                <a:cs typeface="Arial" panose="020B0604020202020204" pitchFamily="34" charset="0"/>
              </a:rPr>
              <a:t>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Arial Regular" pitchFamily="34" charset="-122"/>
                <a:cs typeface="Arial" panose="020B0604020202020204" pitchFamily="34" charset="0"/>
              </a:rPr>
              <a:t>ID</a:t>
            </a:r>
            <a:r>
              <a:rPr kumimoji="0" lang="ru-RU" sz="10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Arial Regular" pitchFamily="34" charset="-122"/>
                <a:cs typeface="Arial" panose="020B0604020202020204" pitchFamily="34" charset="0"/>
              </a:rPr>
              <a:t>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Arial Regular" pitchFamily="34" charset="-122"/>
                <a:cs typeface="Arial" panose="020B0604020202020204" pitchFamily="34" charset="0"/>
              </a:rPr>
              <a:t>287_3</a:t>
            </a:r>
            <a:r>
              <a:rPr kumimoji="0" lang="ru-RU" sz="10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Arial Regular" pitchFamily="34" charset="-122"/>
                <a:cs typeface="Arial" panose="020B0604020202020204" pitchFamily="34" charset="0"/>
              </a:rPr>
              <a:t>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srgbClr val="888888"/>
                </a:solidFill>
                <a:effectLst/>
                <a:uLnTx/>
                <a:uFillTx/>
                <a:latin typeface="Arial" panose="020B0604020202020204" pitchFamily="34" charset="0"/>
                <a:ea typeface="Arial Regular" pitchFamily="34" charset="-122"/>
                <a:cs typeface="Arial" panose="020B0604020202020204" pitchFamily="34" charset="0"/>
                <a:hlinkClick r:id="rId3"/>
              </a:rPr>
              <a:t>https://cr.minzdrav.gov.ru/preview-cr/287_3</a:t>
            </a:r>
            <a:r>
              <a:rPr kumimoji="0" lang="ru-RU" sz="1000" b="0" i="0" u="none" strike="noStrike" kern="1200" cap="none" spc="0" normalizeH="0" baseline="0" noProof="0" dirty="0">
                <a:ln>
                  <a:noFill/>
                </a:ln>
                <a:solidFill>
                  <a:srgbClr val="888888"/>
                </a:solidFill>
                <a:effectLst/>
                <a:uLnTx/>
                <a:uFillTx/>
                <a:latin typeface="Arial" panose="020B0604020202020204" pitchFamily="34" charset="0"/>
                <a:ea typeface="Arial Regular" pitchFamily="34" charset="-122"/>
                <a:cs typeface="Arial" panose="020B0604020202020204" pitchFamily="34" charset="0"/>
              </a:rPr>
              <a:t> (дата доступа 30.05.2025)</a:t>
            </a:r>
            <a:endParaRPr lang="en-US" sz="1000" dirty="0"/>
          </a:p>
        </p:txBody>
      </p:sp>
    </p:spTree>
    <p:extLst>
      <p:ext uri="{BB962C8B-B14F-4D97-AF65-F5344CB8AC3E}">
        <p14:creationId xmlns:p14="http://schemas.microsoft.com/office/powerpoint/2010/main" val="26727117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Rectangle 11" descr="preencoded.png">
            <a:extLst>
              <a:ext uri="{FF2B5EF4-FFF2-40B4-BE49-F238E27FC236}">
                <a16:creationId xmlns:a16="http://schemas.microsoft.com/office/drawing/2014/main" id="{19AC2655-0302-B164-E7DA-DE63D2DFC90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723900" y="5093993"/>
            <a:ext cx="17275224" cy="3941009"/>
          </a:xfrm>
          <a:prstGeom prst="rect">
            <a:avLst/>
          </a:prstGeom>
        </p:spPr>
      </p:pic>
      <p:sp>
        <p:nvSpPr>
          <p:cNvPr id="4" name="C   1               1      -         GADA     IA-2A     8  ZnT8     IAA       ICA 2629">
            <a:extLst>
              <a:ext uri="{FF2B5EF4-FFF2-40B4-BE49-F238E27FC236}">
                <a16:creationId xmlns:a16="http://schemas.microsoft.com/office/drawing/2014/main" id="{CC1FDA85-58F2-B2E4-6BF3-B58645D7171E}"/>
              </a:ext>
            </a:extLst>
          </p:cNvPr>
          <p:cNvSpPr/>
          <p:nvPr/>
        </p:nvSpPr>
        <p:spPr>
          <a:xfrm>
            <a:off x="912837" y="3499229"/>
            <a:ext cx="17052875" cy="131445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457200" marR="0" lvl="0" indent="-324000" algn="l" defTabSz="914400" rtl="0" eaLnBrk="1" fontAlgn="auto" latinLnBrk="0" hangingPunct="1">
              <a:lnSpc>
                <a:spcPts val="3075"/>
              </a:lnSpc>
              <a:spcBef>
                <a:spcPts val="0"/>
              </a:spcBef>
              <a:spcAft>
                <a:spcPts val="15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ru-RU" sz="2700" b="0" i="0" u="none" strike="noStrike" kern="1200" cap="none" spc="0" normalizeH="0" baseline="0" noProof="0" dirty="0">
                <a:ln>
                  <a:noFill/>
                </a:ln>
                <a:solidFill>
                  <a:srgbClr val="001F3C"/>
                </a:solidFill>
                <a:effectLst/>
                <a:uLnTx/>
                <a:uFillTx/>
                <a:latin typeface="Arial" panose="020B0604020202020204" pitchFamily="34" charset="0"/>
                <a:ea typeface="Arial Regular" pitchFamily="34" charset="-122"/>
                <a:cs typeface="Arial" panose="020B0604020202020204" pitchFamily="34" charset="0"/>
              </a:rPr>
              <a:t>Анамнестические данные и жалобы: полиурия, полидипсия, потеря массы тела и др. (</a:t>
            </a:r>
            <a:r>
              <a:rPr kumimoji="0" lang="ru-RU" sz="2700" b="0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Arial Regular" pitchFamily="34" charset="-122"/>
                <a:cs typeface="Arial" panose="020B0604020202020204" pitchFamily="34" charset="0"/>
              </a:rPr>
              <a:t>могут отсутствовать на доклинической стадии</a:t>
            </a:r>
            <a:r>
              <a:rPr kumimoji="0" lang="ru-RU" sz="2700" b="0" i="0" u="none" strike="noStrike" kern="1200" cap="none" spc="0" normalizeH="0" baseline="0" noProof="0" dirty="0">
                <a:ln>
                  <a:noFill/>
                </a:ln>
                <a:solidFill>
                  <a:srgbClr val="001F3C"/>
                </a:solidFill>
                <a:effectLst/>
                <a:uLnTx/>
                <a:uFillTx/>
                <a:latin typeface="Arial" panose="020B0604020202020204" pitchFamily="34" charset="0"/>
                <a:ea typeface="Arial Regular" pitchFamily="34" charset="-122"/>
                <a:cs typeface="Arial" panose="020B0604020202020204" pitchFamily="34" charset="0"/>
              </a:rPr>
              <a:t>);</a:t>
            </a:r>
          </a:p>
        </p:txBody>
      </p:sp>
      <p:sp>
        <p:nvSpPr>
          <p:cNvPr id="7" name="HbA1c            2       1    1 2025">
            <a:extLst>
              <a:ext uri="{FF2B5EF4-FFF2-40B4-BE49-F238E27FC236}">
                <a16:creationId xmlns:a16="http://schemas.microsoft.com/office/drawing/2014/main" id="{4E3CE3D2-1DC5-9319-B884-4D7CEAD422DD}"/>
              </a:ext>
            </a:extLst>
          </p:cNvPr>
          <p:cNvSpPr/>
          <p:nvPr/>
        </p:nvSpPr>
        <p:spPr>
          <a:xfrm>
            <a:off x="946249" y="5332118"/>
            <a:ext cx="17052875" cy="346475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133200" marR="0" lvl="0" algn="l" defTabSz="914400" rtl="0" eaLnBrk="1" fontAlgn="auto" latinLnBrk="0" hangingPunct="1">
              <a:lnSpc>
                <a:spcPts val="3075"/>
              </a:lnSpc>
              <a:spcBef>
                <a:spcPts val="0"/>
              </a:spcBef>
              <a:spcAft>
                <a:spcPts val="1500"/>
              </a:spcAft>
              <a:buClrTx/>
              <a:buSzTx/>
              <a:tabLst/>
              <a:defRPr/>
            </a:pPr>
            <a:r>
              <a:rPr kumimoji="0" lang="ru-RU" sz="2700" b="1" i="0" u="none" strike="noStrike" kern="1200" cap="none" spc="0" normalizeH="0" baseline="0" noProof="0" dirty="0">
                <a:ln>
                  <a:noFill/>
                </a:ln>
                <a:solidFill>
                  <a:srgbClr val="001F3C"/>
                </a:solidFill>
                <a:effectLst/>
                <a:uLnTx/>
                <a:uFillTx/>
                <a:latin typeface="Arial" panose="020B0604020202020204" pitchFamily="34" charset="0"/>
                <a:ea typeface="Arial Bold" pitchFamily="34" charset="-122"/>
                <a:cs typeface="Arial" panose="020B0604020202020204" pitchFamily="34" charset="0"/>
              </a:rPr>
              <a:t>Лабораторные исследования:</a:t>
            </a:r>
          </a:p>
          <a:p>
            <a:pPr marL="457200" marR="0" lvl="0" indent="-324000" algn="l" defTabSz="914400" rtl="0" eaLnBrk="1" fontAlgn="auto" latinLnBrk="0" hangingPunct="1">
              <a:lnSpc>
                <a:spcPts val="3075"/>
              </a:lnSpc>
              <a:spcBef>
                <a:spcPts val="0"/>
              </a:spcBef>
              <a:spcAft>
                <a:spcPts val="15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ru-RU" sz="2700" i="0" u="none" strike="noStrike" kern="1200" cap="none" spc="0" normalizeH="0" baseline="0" noProof="0" dirty="0">
                <a:ln>
                  <a:noFill/>
                </a:ln>
                <a:solidFill>
                  <a:srgbClr val="001F3C"/>
                </a:solidFill>
                <a:effectLst/>
                <a:uLnTx/>
                <a:uFillTx/>
                <a:latin typeface="Arial" panose="020B0604020202020204" pitchFamily="34" charset="0"/>
                <a:ea typeface="Arial Bold" pitchFamily="34" charset="-122"/>
                <a:cs typeface="Arial" panose="020B0604020202020204" pitchFamily="34" charset="0"/>
              </a:rPr>
              <a:t>Уровень гликемии и/или HbA1c, соответствующие критериям СД. </a:t>
            </a:r>
            <a:r>
              <a:rPr kumimoji="0" lang="ru-RU" sz="2700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Arial Bold" pitchFamily="34" charset="-122"/>
                <a:cs typeface="Arial" panose="020B0604020202020204" pitchFamily="34" charset="0"/>
              </a:rPr>
              <a:t>При этом доклиническая стадия характеризуется нормальными показателями гликемии или начальными нарушениями углеводного обмена</a:t>
            </a:r>
            <a:r>
              <a:rPr kumimoji="0" lang="ru-RU" sz="2700" i="0" u="none" strike="noStrike" kern="1200" cap="none" spc="0" normalizeH="0" baseline="0" noProof="0" dirty="0">
                <a:ln>
                  <a:noFill/>
                </a:ln>
                <a:solidFill>
                  <a:srgbClr val="001F3C"/>
                </a:solidFill>
                <a:effectLst/>
                <a:uLnTx/>
                <a:uFillTx/>
                <a:latin typeface="Arial" panose="020B0604020202020204" pitchFamily="34" charset="0"/>
                <a:ea typeface="Arial Bold" pitchFamily="34" charset="-122"/>
                <a:cs typeface="Arial" panose="020B0604020202020204" pitchFamily="34" charset="0"/>
              </a:rPr>
              <a:t>;</a:t>
            </a:r>
          </a:p>
          <a:p>
            <a:pPr marL="457200" marR="0" lvl="0" indent="-324000" algn="l" defTabSz="914400" rtl="0" eaLnBrk="1" fontAlgn="auto" latinLnBrk="0" hangingPunct="1">
              <a:lnSpc>
                <a:spcPts val="3075"/>
              </a:lnSpc>
              <a:spcBef>
                <a:spcPts val="0"/>
              </a:spcBef>
              <a:spcAft>
                <a:spcPts val="15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ru-RU" sz="2700" i="0" u="none" strike="noStrike" kern="1200" cap="none" spc="0" normalizeH="0" baseline="0" noProof="0" dirty="0">
                <a:ln>
                  <a:noFill/>
                </a:ln>
                <a:solidFill>
                  <a:srgbClr val="001F3C"/>
                </a:solidFill>
                <a:effectLst/>
                <a:uLnTx/>
                <a:uFillTx/>
                <a:latin typeface="Arial" panose="020B0604020202020204" pitchFamily="34" charset="0"/>
                <a:ea typeface="Arial Bold" pitchFamily="34" charset="-122"/>
                <a:cs typeface="Arial" panose="020B0604020202020204" pitchFamily="34" charset="0"/>
              </a:rPr>
              <a:t>ДКА и/или повышенный уровень кетонов в крови/моче (</a:t>
            </a:r>
            <a:r>
              <a:rPr kumimoji="0" lang="ru-RU" sz="2700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Arial Bold" pitchFamily="34" charset="-122"/>
                <a:cs typeface="Arial" panose="020B0604020202020204" pitchFamily="34" charset="0"/>
              </a:rPr>
              <a:t>может отсутствовать на доклинической стадии</a:t>
            </a:r>
            <a:r>
              <a:rPr kumimoji="0" lang="ru-RU" sz="2700" i="0" u="none" strike="noStrike" kern="1200" cap="none" spc="0" normalizeH="0" baseline="0" noProof="0" dirty="0">
                <a:ln>
                  <a:noFill/>
                </a:ln>
                <a:solidFill>
                  <a:srgbClr val="001F3C"/>
                </a:solidFill>
                <a:effectLst/>
                <a:uLnTx/>
                <a:uFillTx/>
                <a:latin typeface="Arial" panose="020B0604020202020204" pitchFamily="34" charset="0"/>
                <a:ea typeface="Arial Bold" pitchFamily="34" charset="-122"/>
                <a:cs typeface="Arial" panose="020B0604020202020204" pitchFamily="34" charset="0"/>
              </a:rPr>
              <a:t>);</a:t>
            </a:r>
          </a:p>
          <a:p>
            <a:pPr marL="457200" marR="0" lvl="0" indent="-324000" algn="l" defTabSz="914400" rtl="0" eaLnBrk="1" fontAlgn="auto" latinLnBrk="0" hangingPunct="1">
              <a:lnSpc>
                <a:spcPts val="3075"/>
              </a:lnSpc>
              <a:spcBef>
                <a:spcPts val="0"/>
              </a:spcBef>
              <a:spcAft>
                <a:spcPts val="15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ru-RU" sz="2700" i="0" u="none" strike="noStrike" kern="1200" cap="none" spc="0" normalizeH="0" baseline="0" noProof="0" dirty="0">
                <a:ln>
                  <a:noFill/>
                </a:ln>
                <a:solidFill>
                  <a:srgbClr val="001F3C"/>
                </a:solidFill>
                <a:effectLst/>
                <a:uLnTx/>
                <a:uFillTx/>
                <a:latin typeface="Arial" panose="020B0604020202020204" pitchFamily="34" charset="0"/>
                <a:ea typeface="Arial Bold" pitchFamily="34" charset="-122"/>
                <a:cs typeface="Arial" panose="020B0604020202020204" pitchFamily="34" charset="0"/>
              </a:rPr>
              <a:t>Наличие одного или более островковых </a:t>
            </a:r>
            <a:r>
              <a:rPr kumimoji="0" lang="ru-RU" sz="2700" i="0" u="none" strike="noStrike" kern="1200" cap="none" spc="0" normalizeH="0" baseline="0" noProof="0" dirty="0" err="1">
                <a:ln>
                  <a:noFill/>
                </a:ln>
                <a:solidFill>
                  <a:srgbClr val="001F3C"/>
                </a:solidFill>
                <a:effectLst/>
                <a:uLnTx/>
                <a:uFillTx/>
                <a:latin typeface="Arial" panose="020B0604020202020204" pitchFamily="34" charset="0"/>
                <a:ea typeface="Arial Bold" pitchFamily="34" charset="-122"/>
                <a:cs typeface="Arial" panose="020B0604020202020204" pitchFamily="34" charset="0"/>
              </a:rPr>
              <a:t>аутоантител</a:t>
            </a:r>
            <a:r>
              <a:rPr kumimoji="0" lang="ru-RU" sz="2700" i="0" u="none" strike="noStrike" kern="1200" cap="none" spc="0" normalizeH="0" baseline="0" noProof="0" dirty="0">
                <a:ln>
                  <a:noFill/>
                </a:ln>
                <a:solidFill>
                  <a:srgbClr val="001F3C"/>
                </a:solidFill>
                <a:effectLst/>
                <a:uLnTx/>
                <a:uFillTx/>
                <a:latin typeface="Arial" panose="020B0604020202020204" pitchFamily="34" charset="0"/>
                <a:ea typeface="Arial Bold" pitchFamily="34" charset="-122"/>
                <a:cs typeface="Arial" panose="020B0604020202020204" pitchFamily="34" charset="0"/>
              </a:rPr>
              <a:t>, ассоциированных с СД1, подтверждает диагноз СД1. При этом полное отсутствие </a:t>
            </a:r>
            <a:r>
              <a:rPr kumimoji="0" lang="ru-RU" sz="2700" i="0" u="none" strike="noStrike" kern="1200" cap="none" spc="0" normalizeH="0" baseline="0" noProof="0" dirty="0" err="1">
                <a:ln>
                  <a:noFill/>
                </a:ln>
                <a:solidFill>
                  <a:srgbClr val="001F3C"/>
                </a:solidFill>
                <a:effectLst/>
                <a:uLnTx/>
                <a:uFillTx/>
                <a:latin typeface="Arial" panose="020B0604020202020204" pitchFamily="34" charset="0"/>
                <a:ea typeface="Arial Bold" pitchFamily="34" charset="-122"/>
                <a:cs typeface="Arial" panose="020B0604020202020204" pitchFamily="34" charset="0"/>
              </a:rPr>
              <a:t>аутоантител</a:t>
            </a:r>
            <a:r>
              <a:rPr kumimoji="0" lang="ru-RU" sz="2700" i="0" u="none" strike="noStrike" kern="1200" cap="none" spc="0" normalizeH="0" baseline="0" noProof="0" dirty="0">
                <a:ln>
                  <a:noFill/>
                </a:ln>
                <a:solidFill>
                  <a:srgbClr val="001F3C"/>
                </a:solidFill>
                <a:effectLst/>
                <a:uLnTx/>
                <a:uFillTx/>
                <a:latin typeface="Arial" panose="020B0604020202020204" pitchFamily="34" charset="0"/>
                <a:ea typeface="Arial Bold" pitchFamily="34" charset="-122"/>
                <a:cs typeface="Arial" panose="020B0604020202020204" pitchFamily="34" charset="0"/>
              </a:rPr>
              <a:t> не исключает наличие СД1 (идиопатический).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EB549EE-CBB9-6056-54BA-374F416A5418}"/>
              </a:ext>
            </a:extLst>
          </p:cNvPr>
          <p:cNvSpPr txBox="1"/>
          <p:nvPr/>
        </p:nvSpPr>
        <p:spPr>
          <a:xfrm>
            <a:off x="573205" y="404851"/>
            <a:ext cx="15585743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US" sz="4000" b="1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ea typeface="Arial Regular" pitchFamily="34" charset="-122"/>
                <a:cs typeface="Arial" panose="020B0604020202020204" pitchFamily="34" charset="0"/>
              </a:rPr>
              <a:t>Клинические</a:t>
            </a:r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ea typeface="Arial Regular" pitchFamily="34" charset="-122"/>
                <a:cs typeface="Arial" panose="020B0604020202020204" pitchFamily="34" charset="0"/>
              </a:rPr>
              <a:t> </a:t>
            </a:r>
            <a:r>
              <a:rPr kumimoji="0" lang="en-US" sz="4000" b="1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ea typeface="Arial Regular" pitchFamily="34" charset="-122"/>
                <a:cs typeface="Arial" panose="020B0604020202020204" pitchFamily="34" charset="0"/>
              </a:rPr>
              <a:t>рекомендации</a:t>
            </a:r>
            <a:r>
              <a:rPr kumimoji="0" lang="ru-RU" sz="40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ea typeface="Arial Regular" pitchFamily="34" charset="-122"/>
                <a:cs typeface="Arial" panose="020B0604020202020204" pitchFamily="34" charset="0"/>
              </a:rPr>
              <a:t> МЗ РФ</a:t>
            </a:r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ea typeface="Arial Regular" pitchFamily="34" charset="-122"/>
                <a:cs typeface="Arial" panose="020B0604020202020204" pitchFamily="34" charset="0"/>
              </a:rPr>
              <a:t> «</a:t>
            </a:r>
            <a:r>
              <a:rPr kumimoji="0" lang="en-US" sz="4000" b="1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ea typeface="Arial Regular" pitchFamily="34" charset="-122"/>
                <a:cs typeface="Arial" panose="020B0604020202020204" pitchFamily="34" charset="0"/>
              </a:rPr>
              <a:t>Сахарный</a:t>
            </a:r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ea typeface="Arial Regular" pitchFamily="34" charset="-122"/>
                <a:cs typeface="Arial" panose="020B0604020202020204" pitchFamily="34" charset="0"/>
              </a:rPr>
              <a:t> </a:t>
            </a:r>
            <a:r>
              <a:rPr kumimoji="0" lang="en-US" sz="4000" b="1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ea typeface="Arial Regular" pitchFamily="34" charset="-122"/>
                <a:cs typeface="Arial" panose="020B0604020202020204" pitchFamily="34" charset="0"/>
              </a:rPr>
              <a:t>диабет</a:t>
            </a:r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ea typeface="Arial Regular" pitchFamily="34" charset="-122"/>
                <a:cs typeface="Arial" panose="020B0604020202020204" pitchFamily="34" charset="0"/>
              </a:rPr>
              <a:t> 1 </a:t>
            </a:r>
            <a:r>
              <a:rPr kumimoji="0" lang="en-US" sz="4000" b="1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ea typeface="Arial Regular" pitchFamily="34" charset="-122"/>
                <a:cs typeface="Arial" panose="020B0604020202020204" pitchFamily="34" charset="0"/>
              </a:rPr>
              <a:t>типа</a:t>
            </a:r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ea typeface="Arial Regular" pitchFamily="34" charset="-122"/>
                <a:cs typeface="Arial" panose="020B0604020202020204" pitchFamily="34" charset="0"/>
              </a:rPr>
              <a:t> у </a:t>
            </a:r>
            <a:r>
              <a:rPr kumimoji="0" lang="en-US" sz="4000" b="1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ea typeface="Arial Regular" pitchFamily="34" charset="-122"/>
                <a:cs typeface="Arial" panose="020B0604020202020204" pitchFamily="34" charset="0"/>
              </a:rPr>
              <a:t>детей</a:t>
            </a:r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ea typeface="Arial Regular" pitchFamily="34" charset="-122"/>
                <a:cs typeface="Arial" panose="020B0604020202020204" pitchFamily="34" charset="0"/>
              </a:rPr>
              <a:t>» 2025</a:t>
            </a:r>
            <a:r>
              <a:rPr lang="ru-RU" sz="4000" b="1" dirty="0">
                <a:ea typeface="Arial Regular" pitchFamily="34" charset="-122"/>
                <a:cs typeface="Arial" panose="020B0604020202020204" pitchFamily="34" charset="0"/>
              </a:rPr>
              <a:t>г.: Раздел</a:t>
            </a:r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ea typeface="Arial Regular" pitchFamily="34" charset="-122"/>
                <a:cs typeface="Arial" panose="020B0604020202020204" pitchFamily="34" charset="0"/>
              </a:rPr>
              <a:t> </a:t>
            </a:r>
            <a:r>
              <a:rPr lang="ru-RU" sz="4000" b="1" dirty="0">
                <a:effectLst/>
                <a:ea typeface="Calibri" panose="020F0502020204030204" pitchFamily="34" charset="0"/>
              </a:rPr>
              <a:t>2. диагностика заболевания и состояния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56B6983-167C-251D-0018-8ABFC92B2CA8}"/>
              </a:ext>
            </a:extLst>
          </p:cNvPr>
          <p:cNvSpPr txBox="1"/>
          <p:nvPr/>
        </p:nvSpPr>
        <p:spPr>
          <a:xfrm>
            <a:off x="912837" y="2515101"/>
            <a:ext cx="13173644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800" b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ru-RU" sz="2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Диагноз СД1 устанавливается на основании патогномоничных данных: </a:t>
            </a:r>
            <a:endParaRPr lang="en-US" sz="28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12" name="Rectangle 11" descr="preencoded.png">
            <a:extLst>
              <a:ext uri="{FF2B5EF4-FFF2-40B4-BE49-F238E27FC236}">
                <a16:creationId xmlns:a16="http://schemas.microsoft.com/office/drawing/2014/main" id="{71102286-B80D-1799-DA6A-A89F731CAAB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912837" y="3165854"/>
            <a:ext cx="17164050" cy="1647825"/>
          </a:xfrm>
          <a:prstGeom prst="rect">
            <a:avLst/>
          </a:prstGeom>
        </p:spPr>
      </p:pic>
      <p:sp>
        <p:nvSpPr>
          <p:cNvPr id="13" name="1    1  HbA1c             1    2025">
            <a:extLst>
              <a:ext uri="{FF2B5EF4-FFF2-40B4-BE49-F238E27FC236}">
                <a16:creationId xmlns:a16="http://schemas.microsoft.com/office/drawing/2014/main" id="{CD73132E-3736-EC4F-541A-B11138249851}"/>
              </a:ext>
            </a:extLst>
          </p:cNvPr>
          <p:cNvSpPr/>
          <p:nvPr/>
        </p:nvSpPr>
        <p:spPr>
          <a:xfrm>
            <a:off x="723900" y="9801225"/>
            <a:ext cx="16830675" cy="342900"/>
          </a:xfrm>
          <a:prstGeom prst="rect">
            <a:avLst/>
          </a:prstGeom>
          <a:noFill/>
          <a:ln/>
        </p:spPr>
        <p:txBody>
          <a:bodyPr wrap="square" lIns="0" tIns="0" rIns="0" bIns="0" rtlCol="0" anchor="b"/>
          <a:lstStyle/>
          <a:p>
            <a:pPr marL="0" marR="0" lvl="0" indent="0" algn="l" defTabSz="914400" rtl="0" eaLnBrk="1" fontAlgn="auto" latinLnBrk="0" hangingPunct="1">
              <a:lnSpc>
                <a:spcPts val="135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888888"/>
                </a:solidFill>
                <a:effectLst/>
                <a:uLnTx/>
                <a:uFillTx/>
                <a:latin typeface="Arial" panose="020B0604020202020204" pitchFamily="34" charset="0"/>
                <a:ea typeface="Arial Regular" pitchFamily="34" charset="-122"/>
                <a:cs typeface="Arial" panose="020B0604020202020204" pitchFamily="34" charset="0"/>
              </a:rPr>
              <a:t>ААТ — </a:t>
            </a:r>
            <a:r>
              <a:rPr kumimoji="0" lang="en-US" sz="1200" b="0" i="0" u="none" strike="noStrike" kern="1200" cap="none" spc="0" normalizeH="0" baseline="0" noProof="0" dirty="0" err="1">
                <a:ln>
                  <a:noFill/>
                </a:ln>
                <a:solidFill>
                  <a:srgbClr val="888888"/>
                </a:solidFill>
                <a:effectLst/>
                <a:uLnTx/>
                <a:uFillTx/>
                <a:latin typeface="Arial" panose="020B0604020202020204" pitchFamily="34" charset="0"/>
                <a:ea typeface="Arial Regular" pitchFamily="34" charset="-122"/>
                <a:cs typeface="Arial" panose="020B0604020202020204" pitchFamily="34" charset="0"/>
              </a:rPr>
              <a:t>аутоантитела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888888"/>
                </a:solidFill>
                <a:effectLst/>
                <a:uLnTx/>
                <a:uFillTx/>
                <a:latin typeface="Arial" panose="020B0604020202020204" pitchFamily="34" charset="0"/>
                <a:ea typeface="Arial Regular" pitchFamily="34" charset="-122"/>
                <a:cs typeface="Arial" panose="020B0604020202020204" pitchFamily="34" charset="0"/>
              </a:rPr>
              <a:t>; ДКА — </a:t>
            </a:r>
            <a:r>
              <a:rPr kumimoji="0" lang="en-US" sz="1200" b="0" i="0" u="none" strike="noStrike" kern="1200" cap="none" spc="0" normalizeH="0" baseline="0" noProof="0" dirty="0" err="1">
                <a:ln>
                  <a:noFill/>
                </a:ln>
                <a:solidFill>
                  <a:srgbClr val="888888"/>
                </a:solidFill>
                <a:effectLst/>
                <a:uLnTx/>
                <a:uFillTx/>
                <a:latin typeface="Arial" panose="020B0604020202020204" pitchFamily="34" charset="0"/>
                <a:ea typeface="Arial Regular" pitchFamily="34" charset="-122"/>
                <a:cs typeface="Arial" panose="020B0604020202020204" pitchFamily="34" charset="0"/>
              </a:rPr>
              <a:t>диабетический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888888"/>
                </a:solidFill>
                <a:effectLst/>
                <a:uLnTx/>
                <a:uFillTx/>
                <a:latin typeface="Arial" panose="020B0604020202020204" pitchFamily="34" charset="0"/>
                <a:ea typeface="Arial Regular" pitchFamily="34" charset="-122"/>
                <a:cs typeface="Arial" panose="020B0604020202020204" pitchFamily="34" charset="0"/>
              </a:rPr>
              <a:t> </a:t>
            </a:r>
            <a:r>
              <a:rPr kumimoji="0" lang="en-US" sz="1200" b="0" i="0" u="none" strike="noStrike" kern="1200" cap="none" spc="0" normalizeH="0" baseline="0" noProof="0" dirty="0" err="1">
                <a:ln>
                  <a:noFill/>
                </a:ln>
                <a:solidFill>
                  <a:srgbClr val="888888"/>
                </a:solidFill>
                <a:effectLst/>
                <a:uLnTx/>
                <a:uFillTx/>
                <a:latin typeface="Arial" panose="020B0604020202020204" pitchFamily="34" charset="0"/>
                <a:ea typeface="Arial Regular" pitchFamily="34" charset="-122"/>
                <a:cs typeface="Arial" panose="020B0604020202020204" pitchFamily="34" charset="0"/>
              </a:rPr>
              <a:t>кетоацидоз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888888"/>
                </a:solidFill>
                <a:effectLst/>
                <a:uLnTx/>
                <a:uFillTx/>
                <a:latin typeface="Arial" panose="020B0604020202020204" pitchFamily="34" charset="0"/>
                <a:ea typeface="Arial Regular" pitchFamily="34" charset="-122"/>
                <a:cs typeface="Arial" panose="020B0604020202020204" pitchFamily="34" charset="0"/>
              </a:rPr>
              <a:t>; СД1 — </a:t>
            </a:r>
            <a:r>
              <a:rPr kumimoji="0" lang="en-US" sz="1200" b="0" i="0" u="none" strike="noStrike" kern="1200" cap="none" spc="0" normalizeH="0" baseline="0" noProof="0" dirty="0" err="1">
                <a:ln>
                  <a:noFill/>
                </a:ln>
                <a:solidFill>
                  <a:srgbClr val="888888"/>
                </a:solidFill>
                <a:effectLst/>
                <a:uLnTx/>
                <a:uFillTx/>
                <a:latin typeface="Arial" panose="020B0604020202020204" pitchFamily="34" charset="0"/>
                <a:ea typeface="Arial Regular" pitchFamily="34" charset="-122"/>
                <a:cs typeface="Arial" panose="020B0604020202020204" pitchFamily="34" charset="0"/>
              </a:rPr>
              <a:t>сахарный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888888"/>
                </a:solidFill>
                <a:effectLst/>
                <a:uLnTx/>
                <a:uFillTx/>
                <a:latin typeface="Arial" panose="020B0604020202020204" pitchFamily="34" charset="0"/>
                <a:ea typeface="Arial Regular" pitchFamily="34" charset="-122"/>
                <a:cs typeface="Arial" panose="020B0604020202020204" pitchFamily="34" charset="0"/>
              </a:rPr>
              <a:t> </a:t>
            </a:r>
            <a:r>
              <a:rPr kumimoji="0" lang="en-US" sz="1200" b="0" i="0" u="none" strike="noStrike" kern="1200" cap="none" spc="0" normalizeH="0" baseline="0" noProof="0" dirty="0" err="1">
                <a:ln>
                  <a:noFill/>
                </a:ln>
                <a:solidFill>
                  <a:srgbClr val="888888"/>
                </a:solidFill>
                <a:effectLst/>
                <a:uLnTx/>
                <a:uFillTx/>
                <a:latin typeface="Arial" panose="020B0604020202020204" pitchFamily="34" charset="0"/>
                <a:ea typeface="Arial Regular" pitchFamily="34" charset="-122"/>
                <a:cs typeface="Arial" panose="020B0604020202020204" pitchFamily="34" charset="0"/>
              </a:rPr>
              <a:t>диабет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888888"/>
                </a:solidFill>
                <a:effectLst/>
                <a:uLnTx/>
                <a:uFillTx/>
                <a:latin typeface="Arial" panose="020B0604020202020204" pitchFamily="34" charset="0"/>
                <a:ea typeface="Arial Regular" pitchFamily="34" charset="-122"/>
                <a:cs typeface="Arial" panose="020B0604020202020204" pitchFamily="34" charset="0"/>
              </a:rPr>
              <a:t> 1 </a:t>
            </a:r>
            <a:r>
              <a:rPr kumimoji="0" lang="en-US" sz="1200" b="0" i="0" u="none" strike="noStrike" kern="1200" cap="none" spc="0" normalizeH="0" baseline="0" noProof="0" dirty="0" err="1">
                <a:ln>
                  <a:noFill/>
                </a:ln>
                <a:solidFill>
                  <a:srgbClr val="888888"/>
                </a:solidFill>
                <a:effectLst/>
                <a:uLnTx/>
                <a:uFillTx/>
                <a:latin typeface="Arial" panose="020B0604020202020204" pitchFamily="34" charset="0"/>
                <a:ea typeface="Arial Regular" pitchFamily="34" charset="-122"/>
                <a:cs typeface="Arial" panose="020B0604020202020204" pitchFamily="34" charset="0"/>
              </a:rPr>
              <a:t>типа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888888"/>
                </a:solidFill>
                <a:effectLst/>
                <a:uLnTx/>
                <a:uFillTx/>
                <a:latin typeface="Arial" panose="020B0604020202020204" pitchFamily="34" charset="0"/>
                <a:ea typeface="Arial Regular" pitchFamily="34" charset="-122"/>
                <a:cs typeface="Arial" panose="020B0604020202020204" pitchFamily="34" charset="0"/>
              </a:rPr>
              <a:t>; HbA1c — </a:t>
            </a:r>
            <a:r>
              <a:rPr kumimoji="0" lang="en-US" sz="1200" b="0" i="0" u="none" strike="noStrike" kern="1200" cap="none" spc="0" normalizeH="0" baseline="0" noProof="0" dirty="0" err="1">
                <a:ln>
                  <a:noFill/>
                </a:ln>
                <a:solidFill>
                  <a:srgbClr val="888888"/>
                </a:solidFill>
                <a:effectLst/>
                <a:uLnTx/>
                <a:uFillTx/>
                <a:latin typeface="Arial" panose="020B0604020202020204" pitchFamily="34" charset="0"/>
                <a:ea typeface="Arial Regular" pitchFamily="34" charset="-122"/>
                <a:cs typeface="Arial" panose="020B0604020202020204" pitchFamily="34" charset="0"/>
              </a:rPr>
              <a:t>гликированный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888888"/>
                </a:solidFill>
                <a:effectLst/>
                <a:uLnTx/>
                <a:uFillTx/>
                <a:latin typeface="Arial" panose="020B0604020202020204" pitchFamily="34" charset="0"/>
                <a:ea typeface="Arial Regular" pitchFamily="34" charset="-122"/>
                <a:cs typeface="Arial" panose="020B0604020202020204" pitchFamily="34" charset="0"/>
              </a:rPr>
              <a:t> </a:t>
            </a:r>
            <a:r>
              <a:rPr kumimoji="0" lang="en-US" sz="1200" b="0" i="0" u="none" strike="noStrike" kern="1200" cap="none" spc="0" normalizeH="0" baseline="0" noProof="0" dirty="0" err="1">
                <a:ln>
                  <a:noFill/>
                </a:ln>
                <a:solidFill>
                  <a:srgbClr val="888888"/>
                </a:solidFill>
                <a:effectLst/>
                <a:uLnTx/>
                <a:uFillTx/>
                <a:latin typeface="Arial" panose="020B0604020202020204" pitchFamily="34" charset="0"/>
                <a:ea typeface="Arial Regular" pitchFamily="34" charset="-122"/>
                <a:cs typeface="Arial" panose="020B0604020202020204" pitchFamily="34" charset="0"/>
              </a:rPr>
              <a:t>гемоглобин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888888"/>
                </a:solidFill>
                <a:effectLst/>
                <a:uLnTx/>
                <a:uFillTx/>
                <a:latin typeface="Arial" panose="020B0604020202020204" pitchFamily="34" charset="0"/>
                <a:ea typeface="Arial Regular" pitchFamily="34" charset="-122"/>
                <a:cs typeface="Arial" panose="020B0604020202020204" pitchFamily="34" charset="0"/>
              </a:rPr>
              <a:t>; ПГТТ — </a:t>
            </a:r>
            <a:r>
              <a:rPr kumimoji="0" lang="en-US" sz="1200" b="0" i="0" u="none" strike="noStrike" kern="1200" cap="none" spc="0" normalizeH="0" baseline="0" noProof="0" dirty="0" err="1">
                <a:ln>
                  <a:noFill/>
                </a:ln>
                <a:solidFill>
                  <a:srgbClr val="888888"/>
                </a:solidFill>
                <a:effectLst/>
                <a:uLnTx/>
                <a:uFillTx/>
                <a:latin typeface="Arial" panose="020B0604020202020204" pitchFamily="34" charset="0"/>
                <a:ea typeface="Arial Regular" pitchFamily="34" charset="-122"/>
                <a:cs typeface="Arial" panose="020B0604020202020204" pitchFamily="34" charset="0"/>
              </a:rPr>
              <a:t>пероральный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888888"/>
                </a:solidFill>
                <a:effectLst/>
                <a:uLnTx/>
                <a:uFillTx/>
                <a:latin typeface="Arial" panose="020B0604020202020204" pitchFamily="34" charset="0"/>
                <a:ea typeface="Arial Regular" pitchFamily="34" charset="-122"/>
                <a:cs typeface="Arial" panose="020B0604020202020204" pitchFamily="34" charset="0"/>
              </a:rPr>
              <a:t> </a:t>
            </a:r>
            <a:r>
              <a:rPr kumimoji="0" lang="en-US" sz="1200" b="0" i="0" u="none" strike="noStrike" kern="1200" cap="none" spc="0" normalizeH="0" baseline="0" noProof="0" dirty="0" err="1">
                <a:ln>
                  <a:noFill/>
                </a:ln>
                <a:solidFill>
                  <a:srgbClr val="888888"/>
                </a:solidFill>
                <a:effectLst/>
                <a:uLnTx/>
                <a:uFillTx/>
                <a:latin typeface="Arial" panose="020B0604020202020204" pitchFamily="34" charset="0"/>
                <a:ea typeface="Arial Regular" pitchFamily="34" charset="-122"/>
                <a:cs typeface="Arial" panose="020B0604020202020204" pitchFamily="34" charset="0"/>
              </a:rPr>
              <a:t>глюкозотолерантный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888888"/>
                </a:solidFill>
                <a:effectLst/>
                <a:uLnTx/>
                <a:uFillTx/>
                <a:latin typeface="Arial" panose="020B0604020202020204" pitchFamily="34" charset="0"/>
                <a:ea typeface="Arial Regular" pitchFamily="34" charset="-122"/>
                <a:cs typeface="Arial" panose="020B0604020202020204" pitchFamily="34" charset="0"/>
              </a:rPr>
              <a:t> </a:t>
            </a:r>
            <a:r>
              <a:rPr kumimoji="0" lang="en-US" sz="1200" b="0" i="0" u="none" strike="noStrike" kern="1200" cap="none" spc="0" normalizeH="0" baseline="0" noProof="0" dirty="0" err="1">
                <a:ln>
                  <a:noFill/>
                </a:ln>
                <a:solidFill>
                  <a:srgbClr val="888888"/>
                </a:solidFill>
                <a:effectLst/>
                <a:uLnTx/>
                <a:uFillTx/>
                <a:latin typeface="Arial" panose="020B0604020202020204" pitchFamily="34" charset="0"/>
                <a:ea typeface="Arial Regular" pitchFamily="34" charset="-122"/>
                <a:cs typeface="Arial" panose="020B0604020202020204" pitchFamily="34" charset="0"/>
              </a:rPr>
              <a:t>тест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888888"/>
                </a:solidFill>
                <a:effectLst/>
                <a:uLnTx/>
                <a:uFillTx/>
                <a:latin typeface="Arial" panose="020B0604020202020204" pitchFamily="34" charset="0"/>
                <a:ea typeface="Arial Regular" pitchFamily="34" charset="-122"/>
                <a:cs typeface="Arial" panose="020B0604020202020204" pitchFamily="34" charset="0"/>
              </a:rPr>
              <a:t>.
</a:t>
            </a:r>
            <a:r>
              <a:rPr kumimoji="0" lang="en-US" sz="1200" b="0" i="0" u="none" strike="noStrike" kern="1200" cap="none" spc="0" normalizeH="0" baseline="0" noProof="0" dirty="0" err="1">
                <a:ln>
                  <a:noFill/>
                </a:ln>
                <a:solidFill>
                  <a:srgbClr val="888888"/>
                </a:solidFill>
                <a:effectLst/>
                <a:uLnTx/>
                <a:uFillTx/>
                <a:latin typeface="Arial" panose="020B0604020202020204" pitchFamily="34" charset="0"/>
                <a:ea typeface="Arial Regular" pitchFamily="34" charset="-122"/>
                <a:cs typeface="Arial" panose="020B0604020202020204" pitchFamily="34" charset="0"/>
              </a:rPr>
              <a:t>Клинические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888888"/>
                </a:solidFill>
                <a:effectLst/>
                <a:uLnTx/>
                <a:uFillTx/>
                <a:latin typeface="Arial" panose="020B0604020202020204" pitchFamily="34" charset="0"/>
                <a:ea typeface="Arial Regular" pitchFamily="34" charset="-122"/>
                <a:cs typeface="Arial" panose="020B0604020202020204" pitchFamily="34" charset="0"/>
              </a:rPr>
              <a:t> </a:t>
            </a:r>
            <a:r>
              <a:rPr kumimoji="0" lang="en-US" sz="1200" b="0" i="0" u="none" strike="noStrike" kern="1200" cap="none" spc="0" normalizeH="0" baseline="0" noProof="0" dirty="0" err="1">
                <a:ln>
                  <a:noFill/>
                </a:ln>
                <a:solidFill>
                  <a:srgbClr val="888888"/>
                </a:solidFill>
                <a:effectLst/>
                <a:uLnTx/>
                <a:uFillTx/>
                <a:latin typeface="Arial" panose="020B0604020202020204" pitchFamily="34" charset="0"/>
                <a:ea typeface="Arial Regular" pitchFamily="34" charset="-122"/>
                <a:cs typeface="Arial" panose="020B0604020202020204" pitchFamily="34" charset="0"/>
              </a:rPr>
              <a:t>рекомендации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888888"/>
                </a:solidFill>
                <a:effectLst/>
                <a:uLnTx/>
                <a:uFillTx/>
                <a:latin typeface="Arial" panose="020B0604020202020204" pitchFamily="34" charset="0"/>
                <a:ea typeface="Arial Regular" pitchFamily="34" charset="-122"/>
                <a:cs typeface="Arial" panose="020B0604020202020204" pitchFamily="34" charset="0"/>
              </a:rPr>
              <a:t> «</a:t>
            </a:r>
            <a:r>
              <a:rPr kumimoji="0" lang="en-US" sz="1200" b="0" i="0" u="none" strike="noStrike" kern="1200" cap="none" spc="0" normalizeH="0" baseline="0" noProof="0" dirty="0" err="1">
                <a:ln>
                  <a:noFill/>
                </a:ln>
                <a:solidFill>
                  <a:srgbClr val="888888"/>
                </a:solidFill>
                <a:effectLst/>
                <a:uLnTx/>
                <a:uFillTx/>
                <a:latin typeface="Arial" panose="020B0604020202020204" pitchFamily="34" charset="0"/>
                <a:ea typeface="Arial Regular" pitchFamily="34" charset="-122"/>
                <a:cs typeface="Arial" panose="020B0604020202020204" pitchFamily="34" charset="0"/>
              </a:rPr>
              <a:t>Сахарный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888888"/>
                </a:solidFill>
                <a:effectLst/>
                <a:uLnTx/>
                <a:uFillTx/>
                <a:latin typeface="Arial" panose="020B0604020202020204" pitchFamily="34" charset="0"/>
                <a:ea typeface="Arial Regular" pitchFamily="34" charset="-122"/>
                <a:cs typeface="Arial" panose="020B0604020202020204" pitchFamily="34" charset="0"/>
              </a:rPr>
              <a:t> </a:t>
            </a:r>
            <a:r>
              <a:rPr kumimoji="0" lang="en-US" sz="1200" b="0" i="0" u="none" strike="noStrike" kern="1200" cap="none" spc="0" normalizeH="0" baseline="0" noProof="0" dirty="0" err="1">
                <a:ln>
                  <a:noFill/>
                </a:ln>
                <a:solidFill>
                  <a:srgbClr val="888888"/>
                </a:solidFill>
                <a:effectLst/>
                <a:uLnTx/>
                <a:uFillTx/>
                <a:latin typeface="Arial" panose="020B0604020202020204" pitchFamily="34" charset="0"/>
                <a:ea typeface="Arial Regular" pitchFamily="34" charset="-122"/>
                <a:cs typeface="Arial" panose="020B0604020202020204" pitchFamily="34" charset="0"/>
              </a:rPr>
              <a:t>диабет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888888"/>
                </a:solidFill>
                <a:effectLst/>
                <a:uLnTx/>
                <a:uFillTx/>
                <a:latin typeface="Arial" panose="020B0604020202020204" pitchFamily="34" charset="0"/>
                <a:ea typeface="Arial Regular" pitchFamily="34" charset="-122"/>
                <a:cs typeface="Arial" panose="020B0604020202020204" pitchFamily="34" charset="0"/>
              </a:rPr>
              <a:t> 1 </a:t>
            </a:r>
            <a:r>
              <a:rPr kumimoji="0" lang="en-US" sz="1200" b="0" i="0" u="none" strike="noStrike" kern="1200" cap="none" spc="0" normalizeH="0" baseline="0" noProof="0" dirty="0" err="1">
                <a:ln>
                  <a:noFill/>
                </a:ln>
                <a:solidFill>
                  <a:srgbClr val="888888"/>
                </a:solidFill>
                <a:effectLst/>
                <a:uLnTx/>
                <a:uFillTx/>
                <a:latin typeface="Arial" panose="020B0604020202020204" pitchFamily="34" charset="0"/>
                <a:ea typeface="Arial Regular" pitchFamily="34" charset="-122"/>
                <a:cs typeface="Arial" panose="020B0604020202020204" pitchFamily="34" charset="0"/>
              </a:rPr>
              <a:t>типа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888888"/>
                </a:solidFill>
                <a:effectLst/>
                <a:uLnTx/>
                <a:uFillTx/>
                <a:latin typeface="Arial" panose="020B0604020202020204" pitchFamily="34" charset="0"/>
                <a:ea typeface="Arial Regular" pitchFamily="34" charset="-122"/>
                <a:cs typeface="Arial" panose="020B0604020202020204" pitchFamily="34" charset="0"/>
              </a:rPr>
              <a:t> у </a:t>
            </a:r>
            <a:r>
              <a:rPr kumimoji="0" lang="en-US" sz="1200" b="0" i="0" u="none" strike="noStrike" kern="1200" cap="none" spc="0" normalizeH="0" baseline="0" noProof="0" dirty="0" err="1">
                <a:ln>
                  <a:noFill/>
                </a:ln>
                <a:solidFill>
                  <a:srgbClr val="888888"/>
                </a:solidFill>
                <a:effectLst/>
                <a:uLnTx/>
                <a:uFillTx/>
                <a:latin typeface="Arial" panose="020B0604020202020204" pitchFamily="34" charset="0"/>
                <a:ea typeface="Arial Regular" pitchFamily="34" charset="-122"/>
                <a:cs typeface="Arial" panose="020B0604020202020204" pitchFamily="34" charset="0"/>
              </a:rPr>
              <a:t>детей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888888"/>
                </a:solidFill>
                <a:effectLst/>
                <a:uLnTx/>
                <a:uFillTx/>
                <a:latin typeface="Arial" panose="020B0604020202020204" pitchFamily="34" charset="0"/>
                <a:ea typeface="Arial Regular" pitchFamily="34" charset="-122"/>
                <a:cs typeface="Arial" panose="020B0604020202020204" pitchFamily="34" charset="0"/>
              </a:rPr>
              <a:t>», 2025.</a:t>
            </a:r>
            <a:r>
              <a:rPr kumimoji="0" lang="ru-RU" sz="1200" b="0" i="0" u="none" strike="noStrike" kern="1200" cap="none" spc="0" normalizeH="0" baseline="0" noProof="0" dirty="0">
                <a:ln>
                  <a:noFill/>
                </a:ln>
                <a:solidFill>
                  <a:srgbClr val="888888"/>
                </a:solidFill>
                <a:effectLst/>
                <a:uLnTx/>
                <a:uFillTx/>
                <a:latin typeface="Arial" panose="020B0604020202020204" pitchFamily="34" charset="0"/>
                <a:ea typeface="Arial Regular" pitchFamily="34" charset="-122"/>
                <a:cs typeface="Arial" panose="020B0604020202020204" pitchFamily="34" charset="0"/>
              </a:rPr>
              <a:t>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888888"/>
                </a:solidFill>
                <a:effectLst/>
                <a:uLnTx/>
                <a:uFillTx/>
                <a:latin typeface="Arial" panose="020B0604020202020204" pitchFamily="34" charset="0"/>
                <a:ea typeface="Arial Regular" pitchFamily="34" charset="-122"/>
                <a:cs typeface="Arial" panose="020B0604020202020204" pitchFamily="34" charset="0"/>
              </a:rPr>
              <a:t>ID</a:t>
            </a:r>
            <a:r>
              <a:rPr kumimoji="0" lang="ru-RU" sz="1200" b="0" i="0" u="none" strike="noStrike" kern="1200" cap="none" spc="0" normalizeH="0" baseline="0" noProof="0" dirty="0">
                <a:ln>
                  <a:noFill/>
                </a:ln>
                <a:solidFill>
                  <a:srgbClr val="888888"/>
                </a:solidFill>
                <a:effectLst/>
                <a:uLnTx/>
                <a:uFillTx/>
                <a:latin typeface="Arial" panose="020B0604020202020204" pitchFamily="34" charset="0"/>
                <a:ea typeface="Arial Regular" pitchFamily="34" charset="-122"/>
                <a:cs typeface="Arial" panose="020B0604020202020204" pitchFamily="34" charset="0"/>
              </a:rPr>
              <a:t>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888888"/>
                </a:solidFill>
                <a:effectLst/>
                <a:uLnTx/>
                <a:uFillTx/>
                <a:latin typeface="Arial" panose="020B0604020202020204" pitchFamily="34" charset="0"/>
                <a:ea typeface="Arial Regular" pitchFamily="34" charset="-122"/>
                <a:cs typeface="Arial" panose="020B0604020202020204" pitchFamily="34" charset="0"/>
              </a:rPr>
              <a:t>287_3</a:t>
            </a:r>
            <a:r>
              <a:rPr kumimoji="0" lang="ru-RU" sz="1200" b="0" i="0" u="none" strike="noStrike" kern="1200" cap="none" spc="0" normalizeH="0" baseline="0" noProof="0" dirty="0">
                <a:ln>
                  <a:noFill/>
                </a:ln>
                <a:solidFill>
                  <a:srgbClr val="888888"/>
                </a:solidFill>
                <a:effectLst/>
                <a:uLnTx/>
                <a:uFillTx/>
                <a:latin typeface="Arial" panose="020B0604020202020204" pitchFamily="34" charset="0"/>
                <a:ea typeface="Arial Regular" pitchFamily="34" charset="-122"/>
                <a:cs typeface="Arial" panose="020B0604020202020204" pitchFamily="34" charset="0"/>
              </a:rPr>
              <a:t>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888888"/>
                </a:solidFill>
                <a:effectLst/>
                <a:uLnTx/>
                <a:uFillTx/>
                <a:latin typeface="Arial" panose="020B0604020202020204" pitchFamily="34" charset="0"/>
                <a:ea typeface="Arial Regular" pitchFamily="34" charset="-122"/>
                <a:cs typeface="Arial" panose="020B0604020202020204" pitchFamily="34" charset="0"/>
                <a:hlinkClick r:id="rId4"/>
              </a:rPr>
              <a:t>https://cr.minzdrav.gov.ru/preview-cr/287_3</a:t>
            </a:r>
            <a:r>
              <a:rPr kumimoji="0" lang="ru-RU" sz="1200" b="0" i="0" u="none" strike="noStrike" kern="1200" cap="none" spc="0" normalizeH="0" baseline="0" noProof="0" dirty="0">
                <a:ln>
                  <a:noFill/>
                </a:ln>
                <a:solidFill>
                  <a:srgbClr val="888888"/>
                </a:solidFill>
                <a:effectLst/>
                <a:uLnTx/>
                <a:uFillTx/>
                <a:latin typeface="Arial" panose="020B0604020202020204" pitchFamily="34" charset="0"/>
                <a:ea typeface="Arial Regular" pitchFamily="34" charset="-122"/>
                <a:cs typeface="Arial" panose="020B0604020202020204" pitchFamily="34" charset="0"/>
              </a:rPr>
              <a:t> (дата доступа 30.05.2025)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99957C2-49B4-BFF9-9778-05977A7D9CCE}"/>
              </a:ext>
            </a:extLst>
          </p:cNvPr>
          <p:cNvSpPr txBox="1"/>
          <p:nvPr/>
        </p:nvSpPr>
        <p:spPr>
          <a:xfrm>
            <a:off x="0" y="1892302"/>
            <a:ext cx="5923128" cy="369332"/>
          </a:xfrm>
          <a:prstGeom prst="rect">
            <a:avLst/>
          </a:prstGeom>
          <a:solidFill>
            <a:srgbClr val="153889"/>
          </a:solidFill>
        </p:spPr>
        <p:txBody>
          <a:bodyPr wrap="square">
            <a:spAutoFit/>
          </a:bodyPr>
          <a:lstStyle/>
          <a:p>
            <a:r>
              <a:rPr lang="ru-RU" sz="1800" b="1" dirty="0">
                <a:solidFill>
                  <a:schemeClr val="bg1"/>
                </a:solidFill>
                <a:effectLst/>
                <a:ea typeface="Calibri" panose="020F0502020204030204" pitchFamily="34" charset="0"/>
              </a:rPr>
              <a:t>КРИТЕРИИ УСТАНОВЛЕНИЯ ДИАГНОЗА/СОСТОЯНИЯ</a:t>
            </a:r>
            <a:endParaRPr lang="en-US" sz="1800" b="1" dirty="0">
              <a:solidFill>
                <a:schemeClr val="bg1"/>
              </a:solidFill>
              <a:effectLst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5243472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     10  2025">
            <a:extLst>
              <a:ext uri="{FF2B5EF4-FFF2-40B4-BE49-F238E27FC236}">
                <a16:creationId xmlns:a16="http://schemas.microsoft.com/office/drawing/2014/main" id="{16159E05-C675-6938-01B2-3F4F5E49C8D5}"/>
              </a:ext>
            </a:extLst>
          </p:cNvPr>
          <p:cNvSpPr/>
          <p:nvPr/>
        </p:nvSpPr>
        <p:spPr>
          <a:xfrm>
            <a:off x="589839" y="456541"/>
            <a:ext cx="17726025" cy="11811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kumimoji="0" lang="en-US" sz="4000" b="1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ea typeface="Arial Regular" pitchFamily="34" charset="-122"/>
                <a:cs typeface="Arial" panose="020B0604020202020204" pitchFamily="34" charset="0"/>
              </a:rPr>
              <a:t>Клинические</a:t>
            </a:r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ea typeface="Arial Regular" pitchFamily="34" charset="-122"/>
                <a:cs typeface="Arial" panose="020B0604020202020204" pitchFamily="34" charset="0"/>
              </a:rPr>
              <a:t> </a:t>
            </a:r>
            <a:r>
              <a:rPr kumimoji="0" lang="en-US" sz="4000" b="1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ea typeface="Arial Regular" pitchFamily="34" charset="-122"/>
                <a:cs typeface="Arial" panose="020B0604020202020204" pitchFamily="34" charset="0"/>
              </a:rPr>
              <a:t>рекомендации</a:t>
            </a:r>
            <a:r>
              <a:rPr kumimoji="0" lang="ru-RU" sz="40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ea typeface="Arial Regular" pitchFamily="34" charset="-122"/>
                <a:cs typeface="Arial" panose="020B0604020202020204" pitchFamily="34" charset="0"/>
              </a:rPr>
              <a:t> МЗ РФ</a:t>
            </a:r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ea typeface="Arial Regular" pitchFamily="34" charset="-122"/>
                <a:cs typeface="Arial" panose="020B0604020202020204" pitchFamily="34" charset="0"/>
              </a:rPr>
              <a:t> «</a:t>
            </a:r>
            <a:r>
              <a:rPr kumimoji="0" lang="en-US" sz="4000" b="1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ea typeface="Arial Regular" pitchFamily="34" charset="-122"/>
                <a:cs typeface="Arial" panose="020B0604020202020204" pitchFamily="34" charset="0"/>
              </a:rPr>
              <a:t>Сахарный</a:t>
            </a:r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ea typeface="Arial Regular" pitchFamily="34" charset="-122"/>
                <a:cs typeface="Arial" panose="020B0604020202020204" pitchFamily="34" charset="0"/>
              </a:rPr>
              <a:t> </a:t>
            </a:r>
            <a:r>
              <a:rPr kumimoji="0" lang="en-US" sz="4000" b="1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ea typeface="Arial Regular" pitchFamily="34" charset="-122"/>
                <a:cs typeface="Arial" panose="020B0604020202020204" pitchFamily="34" charset="0"/>
              </a:rPr>
              <a:t>диабет</a:t>
            </a:r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ea typeface="Arial Regular" pitchFamily="34" charset="-122"/>
                <a:cs typeface="Arial" panose="020B0604020202020204" pitchFamily="34" charset="0"/>
              </a:rPr>
              <a:t> 1 </a:t>
            </a:r>
            <a:r>
              <a:rPr kumimoji="0" lang="en-US" sz="4000" b="1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ea typeface="Arial Regular" pitchFamily="34" charset="-122"/>
                <a:cs typeface="Arial" panose="020B0604020202020204" pitchFamily="34" charset="0"/>
              </a:rPr>
              <a:t>типа</a:t>
            </a:r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ea typeface="Arial Regular" pitchFamily="34" charset="-122"/>
                <a:cs typeface="Arial" panose="020B0604020202020204" pitchFamily="34" charset="0"/>
              </a:rPr>
              <a:t> у </a:t>
            </a:r>
            <a:r>
              <a:rPr kumimoji="0" lang="en-US" sz="4000" b="1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ea typeface="Arial Regular" pitchFamily="34" charset="-122"/>
                <a:cs typeface="Arial" panose="020B0604020202020204" pitchFamily="34" charset="0"/>
              </a:rPr>
              <a:t>детей</a:t>
            </a:r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ea typeface="Arial Regular" pitchFamily="34" charset="-122"/>
                <a:cs typeface="Arial" panose="020B0604020202020204" pitchFamily="34" charset="0"/>
              </a:rPr>
              <a:t>» 2025</a:t>
            </a:r>
            <a:r>
              <a:rPr lang="ru-RU" sz="4000" b="1" dirty="0">
                <a:ea typeface="Arial Regular" pitchFamily="34" charset="-122"/>
                <a:cs typeface="Arial" panose="020B0604020202020204" pitchFamily="34" charset="0"/>
              </a:rPr>
              <a:t>г.:</a:t>
            </a:r>
            <a:endParaRPr lang="ru-RU" sz="4000" b="1" dirty="0">
              <a:effectLst/>
              <a:ea typeface="Calibri" panose="020F050202020403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4000" b="1" dirty="0">
                <a:cs typeface="Arial" panose="020B0604020202020204" pitchFamily="34" charset="0"/>
              </a:rPr>
              <a:t>стадии СД1</a:t>
            </a:r>
            <a:endParaRPr kumimoji="0" lang="en-US" sz="40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54A03F0-969F-8E77-EE5A-F3D20DDAC6FC}"/>
              </a:ext>
            </a:extLst>
          </p:cNvPr>
          <p:cNvSpPr txBox="1"/>
          <p:nvPr/>
        </p:nvSpPr>
        <p:spPr>
          <a:xfrm>
            <a:off x="589839" y="3455757"/>
            <a:ext cx="5639937" cy="517064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ru-RU" sz="2000" b="1" u="sng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Стадия 1:</a:t>
            </a:r>
          </a:p>
          <a:p>
            <a:pPr algn="ctr"/>
            <a:r>
              <a:rPr lang="ru-RU" sz="2000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Аутоиммунный процесс  </a:t>
            </a:r>
            <a:r>
              <a:rPr lang="ru-RU" sz="2000" i="1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Нормогликемия</a:t>
            </a:r>
            <a:endParaRPr lang="ru-RU" sz="2000" i="1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ctr"/>
            <a:r>
              <a:rPr lang="ru-RU" sz="2000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Отсутствие клинических проявлений. </a:t>
            </a:r>
          </a:p>
          <a:p>
            <a:pPr algn="ctr"/>
            <a:r>
              <a:rPr lang="ru-RU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Первая стадия характеризуется наличием признаков β-клеточного аутоиммунного процесса, определяемого по наличию двух или более </a:t>
            </a:r>
            <a:r>
              <a:rPr lang="ru-RU" sz="20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аутоанитител</a:t>
            </a:r>
            <a:r>
              <a:rPr lang="ru-RU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 При этом показатели гликемии не превышают норму, а клинические проявления СД отсутствуют. Длительность первой стадии может составлять месяцы или годы. В проспективных исследованиях, у детей из групп высокого риска развития СД1 5-летний риск симптоматического заболевания составляет приблизительно 44%, а 10- и 15-летний - 70% и 85%, соответственно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077E434-1794-40A7-F03F-ECEBE8AB0D6C}"/>
              </a:ext>
            </a:extLst>
          </p:cNvPr>
          <p:cNvSpPr txBox="1"/>
          <p:nvPr/>
        </p:nvSpPr>
        <p:spPr>
          <a:xfrm>
            <a:off x="6431078" y="3497334"/>
            <a:ext cx="6008427" cy="34778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2000" b="1" u="sng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Стадия 2:</a:t>
            </a:r>
          </a:p>
          <a:p>
            <a:pPr algn="ctr"/>
            <a:r>
              <a:rPr lang="ru-RU" sz="2000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Аутоиммунный процесс  </a:t>
            </a:r>
            <a:r>
              <a:rPr lang="ru-RU" sz="2000" i="1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Дисгликемия</a:t>
            </a:r>
            <a:endParaRPr lang="ru-RU" sz="2000" i="1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ctr"/>
            <a:r>
              <a:rPr lang="ru-RU" sz="2000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Отсутствие клинических проявлений. </a:t>
            </a:r>
          </a:p>
          <a:p>
            <a:pPr algn="ctr"/>
            <a:r>
              <a:rPr lang="ru-RU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На второй стадии СД1 к признакам β-клеточного аутоиммунного процесса, определяемого по наличию двух или более положительных титров </a:t>
            </a:r>
            <a:r>
              <a:rPr lang="ru-RU" sz="20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аутоанитител</a:t>
            </a:r>
            <a:r>
              <a:rPr lang="ru-RU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присоединяются нарушения углеводного обмена. На этой стадии 5-летний риск развития клинического СД1 составляет примерно 75%, а риск на протяжении жизни приближается к 100%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97BC71A-945B-94FB-416F-63F08C38285A}"/>
              </a:ext>
            </a:extLst>
          </p:cNvPr>
          <p:cNvSpPr txBox="1"/>
          <p:nvPr/>
        </p:nvSpPr>
        <p:spPr>
          <a:xfrm>
            <a:off x="12488977" y="3497335"/>
            <a:ext cx="5117912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2000" b="1" u="sng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Стадия 3:</a:t>
            </a:r>
            <a:r>
              <a:rPr lang="ru-RU" sz="20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</a:p>
          <a:p>
            <a:pPr algn="ctr"/>
            <a:r>
              <a:rPr lang="ru-RU" sz="2000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Аутоиммунный процесс</a:t>
            </a:r>
          </a:p>
          <a:p>
            <a:pPr algn="ctr"/>
            <a:r>
              <a:rPr lang="ru-RU" sz="2000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Гипергликемия,</a:t>
            </a:r>
            <a:r>
              <a:rPr lang="ru-RU" sz="2000" i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ru-RU" sz="2000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Клинический СД1</a:t>
            </a:r>
            <a:r>
              <a:rPr lang="ru-RU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 Третья стадия представляет собой манифестацию СД1 с характерным уровнем гликемии и классической клинической картиной, которая может включать полиурию, полидипсию, потерю массы тела и др. Иногда третью стадию разделяют на стадии 3 и 4, в зависимости от наличия или отсутствия клинических проявлений СД1.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9" name="Rectangle 10" descr="preencoded.png">
            <a:extLst>
              <a:ext uri="{FF2B5EF4-FFF2-40B4-BE49-F238E27FC236}">
                <a16:creationId xmlns:a16="http://schemas.microsoft.com/office/drawing/2014/main" id="{4A28F0AB-9CBB-BA1B-CED7-4AF4F4C2AC5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499851" y="3538913"/>
            <a:ext cx="5639937" cy="4136773"/>
          </a:xfrm>
          <a:prstGeom prst="rect">
            <a:avLst/>
          </a:prstGeom>
        </p:spPr>
      </p:pic>
      <p:pic>
        <p:nvPicPr>
          <p:cNvPr id="11" name="Rectangle 10" descr="preencoded.png">
            <a:extLst>
              <a:ext uri="{FF2B5EF4-FFF2-40B4-BE49-F238E27FC236}">
                <a16:creationId xmlns:a16="http://schemas.microsoft.com/office/drawing/2014/main" id="{B4062C10-0D4C-E8C5-E290-03A78E4EE48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6324032" y="3538912"/>
            <a:ext cx="5958953" cy="4067240"/>
          </a:xfrm>
          <a:prstGeom prst="rect">
            <a:avLst/>
          </a:prstGeom>
        </p:spPr>
      </p:pic>
      <p:pic>
        <p:nvPicPr>
          <p:cNvPr id="12" name="Rectangle 10" descr="preencoded.png">
            <a:extLst>
              <a:ext uri="{FF2B5EF4-FFF2-40B4-BE49-F238E27FC236}">
                <a16:creationId xmlns:a16="http://schemas.microsoft.com/office/drawing/2014/main" id="{7A8833B2-EAC1-21E6-87E1-4FB5BC0C02D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12433109" y="3538912"/>
            <a:ext cx="5220270" cy="4067240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5ACF3E9B-B774-20B1-8DAE-9C1C6ECA0E15}"/>
              </a:ext>
            </a:extLst>
          </p:cNvPr>
          <p:cNvSpPr txBox="1"/>
          <p:nvPr/>
        </p:nvSpPr>
        <p:spPr>
          <a:xfrm>
            <a:off x="589839" y="1988112"/>
            <a:ext cx="16830675" cy="120032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r>
              <a:rPr lang="ru-RU" sz="2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Результаты проспективных исследований у лиц с повышенным риском развития СД1 показали, что заболевание представляет собой неразрывный процесс, который последовательно прогрессирует через различные идентифицируемые стадии до появления клинических симптомов, что позволило выделить несколько стадий СД1:</a:t>
            </a:r>
            <a:endParaRPr lang="en-US" sz="24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15" name="1    1  HbA1c             1    2025">
            <a:extLst>
              <a:ext uri="{FF2B5EF4-FFF2-40B4-BE49-F238E27FC236}">
                <a16:creationId xmlns:a16="http://schemas.microsoft.com/office/drawing/2014/main" id="{E89C93D2-81DB-AE0A-8786-CD7B0F99EB28}"/>
              </a:ext>
            </a:extLst>
          </p:cNvPr>
          <p:cNvSpPr/>
          <p:nvPr/>
        </p:nvSpPr>
        <p:spPr>
          <a:xfrm>
            <a:off x="499851" y="9664226"/>
            <a:ext cx="16830675" cy="342900"/>
          </a:xfrm>
          <a:prstGeom prst="rect">
            <a:avLst/>
          </a:prstGeom>
          <a:noFill/>
          <a:ln/>
        </p:spPr>
        <p:txBody>
          <a:bodyPr wrap="square" lIns="0" tIns="0" rIns="0" bIns="0" rtlCol="0" anchor="b"/>
          <a:lstStyle/>
          <a:p>
            <a:pPr marL="0" marR="0" lvl="0" indent="0" algn="l" defTabSz="914400" rtl="0" eaLnBrk="1" fontAlgn="auto" latinLnBrk="0" hangingPunct="1">
              <a:lnSpc>
                <a:spcPts val="135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888888"/>
                </a:solidFill>
                <a:effectLst/>
                <a:uLnTx/>
                <a:uFillTx/>
                <a:latin typeface="Arial" panose="020B0604020202020204" pitchFamily="34" charset="0"/>
                <a:ea typeface="Arial Regular" pitchFamily="34" charset="-122"/>
                <a:cs typeface="Arial" panose="020B0604020202020204" pitchFamily="34" charset="0"/>
              </a:rPr>
              <a:t>СД1 — </a:t>
            </a:r>
            <a:r>
              <a:rPr kumimoji="0" lang="en-US" sz="1200" b="0" i="0" u="none" strike="noStrike" kern="1200" cap="none" spc="0" normalizeH="0" baseline="0" noProof="0" dirty="0" err="1">
                <a:ln>
                  <a:noFill/>
                </a:ln>
                <a:solidFill>
                  <a:srgbClr val="888888"/>
                </a:solidFill>
                <a:effectLst/>
                <a:uLnTx/>
                <a:uFillTx/>
                <a:latin typeface="Arial" panose="020B0604020202020204" pitchFamily="34" charset="0"/>
                <a:ea typeface="Arial Regular" pitchFamily="34" charset="-122"/>
                <a:cs typeface="Arial" panose="020B0604020202020204" pitchFamily="34" charset="0"/>
              </a:rPr>
              <a:t>сахарный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888888"/>
                </a:solidFill>
                <a:effectLst/>
                <a:uLnTx/>
                <a:uFillTx/>
                <a:latin typeface="Arial" panose="020B0604020202020204" pitchFamily="34" charset="0"/>
                <a:ea typeface="Arial Regular" pitchFamily="34" charset="-122"/>
                <a:cs typeface="Arial" panose="020B0604020202020204" pitchFamily="34" charset="0"/>
              </a:rPr>
              <a:t> </a:t>
            </a:r>
            <a:r>
              <a:rPr kumimoji="0" lang="en-US" sz="1200" b="0" i="0" u="none" strike="noStrike" kern="1200" cap="none" spc="0" normalizeH="0" baseline="0" noProof="0" dirty="0" err="1">
                <a:ln>
                  <a:noFill/>
                </a:ln>
                <a:solidFill>
                  <a:srgbClr val="888888"/>
                </a:solidFill>
                <a:effectLst/>
                <a:uLnTx/>
                <a:uFillTx/>
                <a:latin typeface="Arial" panose="020B0604020202020204" pitchFamily="34" charset="0"/>
                <a:ea typeface="Arial Regular" pitchFamily="34" charset="-122"/>
                <a:cs typeface="Arial" panose="020B0604020202020204" pitchFamily="34" charset="0"/>
              </a:rPr>
              <a:t>диабет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888888"/>
                </a:solidFill>
                <a:effectLst/>
                <a:uLnTx/>
                <a:uFillTx/>
                <a:latin typeface="Arial" panose="020B0604020202020204" pitchFamily="34" charset="0"/>
                <a:ea typeface="Arial Regular" pitchFamily="34" charset="-122"/>
                <a:cs typeface="Arial" panose="020B0604020202020204" pitchFamily="34" charset="0"/>
              </a:rPr>
              <a:t> 1 </a:t>
            </a:r>
            <a:r>
              <a:rPr kumimoji="0" lang="en-US" sz="1200" b="0" i="0" u="none" strike="noStrike" kern="1200" cap="none" spc="0" normalizeH="0" baseline="0" noProof="0" dirty="0" err="1">
                <a:ln>
                  <a:noFill/>
                </a:ln>
                <a:solidFill>
                  <a:srgbClr val="888888"/>
                </a:solidFill>
                <a:effectLst/>
                <a:uLnTx/>
                <a:uFillTx/>
                <a:latin typeface="Arial" panose="020B0604020202020204" pitchFamily="34" charset="0"/>
                <a:ea typeface="Arial Regular" pitchFamily="34" charset="-122"/>
                <a:cs typeface="Arial" panose="020B0604020202020204" pitchFamily="34" charset="0"/>
              </a:rPr>
              <a:t>типа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888888"/>
                </a:solidFill>
                <a:effectLst/>
                <a:uLnTx/>
                <a:uFillTx/>
                <a:latin typeface="Arial" panose="020B0604020202020204" pitchFamily="34" charset="0"/>
                <a:ea typeface="Arial Regular" pitchFamily="34" charset="-122"/>
                <a:cs typeface="Arial" panose="020B0604020202020204" pitchFamily="34" charset="0"/>
              </a:rPr>
              <a:t>;
</a:t>
            </a:r>
            <a:r>
              <a:rPr kumimoji="0" lang="en-US" sz="1200" b="0" i="0" u="none" strike="noStrike" kern="1200" cap="none" spc="0" normalizeH="0" baseline="0" noProof="0" dirty="0" err="1">
                <a:ln>
                  <a:noFill/>
                </a:ln>
                <a:solidFill>
                  <a:srgbClr val="888888"/>
                </a:solidFill>
                <a:effectLst/>
                <a:uLnTx/>
                <a:uFillTx/>
                <a:latin typeface="Arial" panose="020B0604020202020204" pitchFamily="34" charset="0"/>
                <a:ea typeface="Arial Regular" pitchFamily="34" charset="-122"/>
                <a:cs typeface="Arial" panose="020B0604020202020204" pitchFamily="34" charset="0"/>
              </a:rPr>
              <a:t>Клинические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888888"/>
                </a:solidFill>
                <a:effectLst/>
                <a:uLnTx/>
                <a:uFillTx/>
                <a:latin typeface="Arial" panose="020B0604020202020204" pitchFamily="34" charset="0"/>
                <a:ea typeface="Arial Regular" pitchFamily="34" charset="-122"/>
                <a:cs typeface="Arial" panose="020B0604020202020204" pitchFamily="34" charset="0"/>
              </a:rPr>
              <a:t> </a:t>
            </a:r>
            <a:r>
              <a:rPr kumimoji="0" lang="en-US" sz="1200" b="0" i="0" u="none" strike="noStrike" kern="1200" cap="none" spc="0" normalizeH="0" baseline="0" noProof="0" dirty="0" err="1">
                <a:ln>
                  <a:noFill/>
                </a:ln>
                <a:solidFill>
                  <a:srgbClr val="888888"/>
                </a:solidFill>
                <a:effectLst/>
                <a:uLnTx/>
                <a:uFillTx/>
                <a:latin typeface="Arial" panose="020B0604020202020204" pitchFamily="34" charset="0"/>
                <a:ea typeface="Arial Regular" pitchFamily="34" charset="-122"/>
                <a:cs typeface="Arial" panose="020B0604020202020204" pitchFamily="34" charset="0"/>
              </a:rPr>
              <a:t>рекомендации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888888"/>
                </a:solidFill>
                <a:effectLst/>
                <a:uLnTx/>
                <a:uFillTx/>
                <a:latin typeface="Arial" panose="020B0604020202020204" pitchFamily="34" charset="0"/>
                <a:ea typeface="Arial Regular" pitchFamily="34" charset="-122"/>
                <a:cs typeface="Arial" panose="020B0604020202020204" pitchFamily="34" charset="0"/>
              </a:rPr>
              <a:t> «</a:t>
            </a:r>
            <a:r>
              <a:rPr kumimoji="0" lang="en-US" sz="1200" b="0" i="0" u="none" strike="noStrike" kern="1200" cap="none" spc="0" normalizeH="0" baseline="0" noProof="0" dirty="0" err="1">
                <a:ln>
                  <a:noFill/>
                </a:ln>
                <a:solidFill>
                  <a:srgbClr val="888888"/>
                </a:solidFill>
                <a:effectLst/>
                <a:uLnTx/>
                <a:uFillTx/>
                <a:latin typeface="Arial" panose="020B0604020202020204" pitchFamily="34" charset="0"/>
                <a:ea typeface="Arial Regular" pitchFamily="34" charset="-122"/>
                <a:cs typeface="Arial" panose="020B0604020202020204" pitchFamily="34" charset="0"/>
              </a:rPr>
              <a:t>Сахарный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888888"/>
                </a:solidFill>
                <a:effectLst/>
                <a:uLnTx/>
                <a:uFillTx/>
                <a:latin typeface="Arial" panose="020B0604020202020204" pitchFamily="34" charset="0"/>
                <a:ea typeface="Arial Regular" pitchFamily="34" charset="-122"/>
                <a:cs typeface="Arial" panose="020B0604020202020204" pitchFamily="34" charset="0"/>
              </a:rPr>
              <a:t> </a:t>
            </a:r>
            <a:r>
              <a:rPr kumimoji="0" lang="en-US" sz="1200" b="0" i="0" u="none" strike="noStrike" kern="1200" cap="none" spc="0" normalizeH="0" baseline="0" noProof="0" dirty="0" err="1">
                <a:ln>
                  <a:noFill/>
                </a:ln>
                <a:solidFill>
                  <a:srgbClr val="888888"/>
                </a:solidFill>
                <a:effectLst/>
                <a:uLnTx/>
                <a:uFillTx/>
                <a:latin typeface="Arial" panose="020B0604020202020204" pitchFamily="34" charset="0"/>
                <a:ea typeface="Arial Regular" pitchFamily="34" charset="-122"/>
                <a:cs typeface="Arial" panose="020B0604020202020204" pitchFamily="34" charset="0"/>
              </a:rPr>
              <a:t>диабет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888888"/>
                </a:solidFill>
                <a:effectLst/>
                <a:uLnTx/>
                <a:uFillTx/>
                <a:latin typeface="Arial" panose="020B0604020202020204" pitchFamily="34" charset="0"/>
                <a:ea typeface="Arial Regular" pitchFamily="34" charset="-122"/>
                <a:cs typeface="Arial" panose="020B0604020202020204" pitchFamily="34" charset="0"/>
              </a:rPr>
              <a:t> 1 </a:t>
            </a:r>
            <a:r>
              <a:rPr kumimoji="0" lang="en-US" sz="1200" b="0" i="0" u="none" strike="noStrike" kern="1200" cap="none" spc="0" normalizeH="0" baseline="0" noProof="0" dirty="0" err="1">
                <a:ln>
                  <a:noFill/>
                </a:ln>
                <a:solidFill>
                  <a:srgbClr val="888888"/>
                </a:solidFill>
                <a:effectLst/>
                <a:uLnTx/>
                <a:uFillTx/>
                <a:latin typeface="Arial" panose="020B0604020202020204" pitchFamily="34" charset="0"/>
                <a:ea typeface="Arial Regular" pitchFamily="34" charset="-122"/>
                <a:cs typeface="Arial" panose="020B0604020202020204" pitchFamily="34" charset="0"/>
              </a:rPr>
              <a:t>типа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888888"/>
                </a:solidFill>
                <a:effectLst/>
                <a:uLnTx/>
                <a:uFillTx/>
                <a:latin typeface="Arial" panose="020B0604020202020204" pitchFamily="34" charset="0"/>
                <a:ea typeface="Arial Regular" pitchFamily="34" charset="-122"/>
                <a:cs typeface="Arial" panose="020B0604020202020204" pitchFamily="34" charset="0"/>
              </a:rPr>
              <a:t> у </a:t>
            </a:r>
            <a:r>
              <a:rPr kumimoji="0" lang="en-US" sz="1200" b="0" i="0" u="none" strike="noStrike" kern="1200" cap="none" spc="0" normalizeH="0" baseline="0" noProof="0" dirty="0" err="1">
                <a:ln>
                  <a:noFill/>
                </a:ln>
                <a:solidFill>
                  <a:srgbClr val="888888"/>
                </a:solidFill>
                <a:effectLst/>
                <a:uLnTx/>
                <a:uFillTx/>
                <a:latin typeface="Arial" panose="020B0604020202020204" pitchFamily="34" charset="0"/>
                <a:ea typeface="Arial Regular" pitchFamily="34" charset="-122"/>
                <a:cs typeface="Arial" panose="020B0604020202020204" pitchFamily="34" charset="0"/>
              </a:rPr>
              <a:t>детей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888888"/>
                </a:solidFill>
                <a:effectLst/>
                <a:uLnTx/>
                <a:uFillTx/>
                <a:latin typeface="Arial" panose="020B0604020202020204" pitchFamily="34" charset="0"/>
                <a:ea typeface="Arial Regular" pitchFamily="34" charset="-122"/>
                <a:cs typeface="Arial" panose="020B0604020202020204" pitchFamily="34" charset="0"/>
              </a:rPr>
              <a:t>», 2025.</a:t>
            </a:r>
            <a:r>
              <a:rPr kumimoji="0" lang="ru-RU" sz="1200" b="0" i="0" u="none" strike="noStrike" kern="1200" cap="none" spc="0" normalizeH="0" baseline="0" noProof="0" dirty="0">
                <a:ln>
                  <a:noFill/>
                </a:ln>
                <a:solidFill>
                  <a:srgbClr val="888888"/>
                </a:solidFill>
                <a:effectLst/>
                <a:uLnTx/>
                <a:uFillTx/>
                <a:latin typeface="Arial" panose="020B0604020202020204" pitchFamily="34" charset="0"/>
                <a:ea typeface="Arial Regular" pitchFamily="34" charset="-122"/>
                <a:cs typeface="Arial" panose="020B0604020202020204" pitchFamily="34" charset="0"/>
              </a:rPr>
              <a:t>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888888"/>
                </a:solidFill>
                <a:effectLst/>
                <a:uLnTx/>
                <a:uFillTx/>
                <a:latin typeface="Arial" panose="020B0604020202020204" pitchFamily="34" charset="0"/>
                <a:ea typeface="Arial Regular" pitchFamily="34" charset="-122"/>
                <a:cs typeface="Arial" panose="020B0604020202020204" pitchFamily="34" charset="0"/>
              </a:rPr>
              <a:t>ID</a:t>
            </a:r>
            <a:r>
              <a:rPr kumimoji="0" lang="ru-RU" sz="1200" b="0" i="0" u="none" strike="noStrike" kern="1200" cap="none" spc="0" normalizeH="0" baseline="0" noProof="0" dirty="0">
                <a:ln>
                  <a:noFill/>
                </a:ln>
                <a:solidFill>
                  <a:srgbClr val="888888"/>
                </a:solidFill>
                <a:effectLst/>
                <a:uLnTx/>
                <a:uFillTx/>
                <a:latin typeface="Arial" panose="020B0604020202020204" pitchFamily="34" charset="0"/>
                <a:ea typeface="Arial Regular" pitchFamily="34" charset="-122"/>
                <a:cs typeface="Arial" panose="020B0604020202020204" pitchFamily="34" charset="0"/>
              </a:rPr>
              <a:t>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888888"/>
                </a:solidFill>
                <a:effectLst/>
                <a:uLnTx/>
                <a:uFillTx/>
                <a:latin typeface="Arial" panose="020B0604020202020204" pitchFamily="34" charset="0"/>
                <a:ea typeface="Arial Regular" pitchFamily="34" charset="-122"/>
                <a:cs typeface="Arial" panose="020B0604020202020204" pitchFamily="34" charset="0"/>
              </a:rPr>
              <a:t>287_3</a:t>
            </a:r>
            <a:r>
              <a:rPr kumimoji="0" lang="ru-RU" sz="1200" b="0" i="0" u="none" strike="noStrike" kern="1200" cap="none" spc="0" normalizeH="0" baseline="0" noProof="0" dirty="0">
                <a:ln>
                  <a:noFill/>
                </a:ln>
                <a:solidFill>
                  <a:srgbClr val="888888"/>
                </a:solidFill>
                <a:effectLst/>
                <a:uLnTx/>
                <a:uFillTx/>
                <a:latin typeface="Arial" panose="020B0604020202020204" pitchFamily="34" charset="0"/>
                <a:ea typeface="Arial Regular" pitchFamily="34" charset="-122"/>
                <a:cs typeface="Arial" panose="020B0604020202020204" pitchFamily="34" charset="0"/>
              </a:rPr>
              <a:t>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888888"/>
                </a:solidFill>
                <a:effectLst/>
                <a:uLnTx/>
                <a:uFillTx/>
                <a:latin typeface="Arial" panose="020B0604020202020204" pitchFamily="34" charset="0"/>
                <a:ea typeface="Arial Regular" pitchFamily="34" charset="-122"/>
                <a:cs typeface="Arial" panose="020B0604020202020204" pitchFamily="34" charset="0"/>
                <a:hlinkClick r:id="rId4"/>
              </a:rPr>
              <a:t>https://cr.minzdrav.gov.ru/preview-cr/287_3</a:t>
            </a:r>
            <a:r>
              <a:rPr kumimoji="0" lang="ru-RU" sz="1200" b="0" i="0" u="none" strike="noStrike" kern="1200" cap="none" spc="0" normalizeH="0" baseline="0" noProof="0" dirty="0">
                <a:ln>
                  <a:noFill/>
                </a:ln>
                <a:solidFill>
                  <a:srgbClr val="888888"/>
                </a:solidFill>
                <a:effectLst/>
                <a:uLnTx/>
                <a:uFillTx/>
                <a:latin typeface="Arial" panose="020B0604020202020204" pitchFamily="34" charset="0"/>
                <a:ea typeface="Arial Regular" pitchFamily="34" charset="-122"/>
                <a:cs typeface="Arial" panose="020B0604020202020204" pitchFamily="34" charset="0"/>
              </a:rPr>
              <a:t> (дата доступа 30.05.2025)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C70420FD-BDA5-B642-5CA9-3381BF42E732}"/>
              </a:ext>
            </a:extLst>
          </p:cNvPr>
          <p:cNvSpPr/>
          <p:nvPr/>
        </p:nvSpPr>
        <p:spPr>
          <a:xfrm>
            <a:off x="499851" y="1988112"/>
            <a:ext cx="17107038" cy="1272674"/>
          </a:xfrm>
          <a:prstGeom prst="roundRect">
            <a:avLst/>
          </a:prstGeom>
          <a:noFill/>
          <a:ln w="38100">
            <a:solidFill>
              <a:srgbClr val="166ED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DB66F1A-D765-A1AD-B586-694CB9079FA3}"/>
              </a:ext>
            </a:extLst>
          </p:cNvPr>
          <p:cNvSpPr txBox="1"/>
          <p:nvPr/>
        </p:nvSpPr>
        <p:spPr>
          <a:xfrm>
            <a:off x="499851" y="8658308"/>
            <a:ext cx="17153528" cy="954107"/>
          </a:xfrm>
          <a:prstGeom prst="rect">
            <a:avLst/>
          </a:prstGeom>
          <a:noFill/>
          <a:ln w="38100">
            <a:solidFill>
              <a:srgbClr val="166ED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На сегодняшний день наличие множественных островковых антител (два или более) считается абсолютным признаком возникновения со временем клинической стадии СД1.</a:t>
            </a:r>
            <a:endParaRPr lang="en-US" sz="2800" b="1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8005919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Rectangle 33" descr="preencoded.png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/>
        </p:blipFill>
        <p:spPr>
          <a:xfrm>
            <a:off x="723900" y="2457450"/>
            <a:ext cx="1905000" cy="7207251"/>
          </a:xfrm>
          <a:prstGeom prst="rect">
            <a:avLst/>
          </a:prstGeom>
        </p:spPr>
      </p:pic>
      <p:pic>
        <p:nvPicPr>
          <p:cNvPr id="3" name="Rectangle 32" descr="preencoded.png"/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rcRect/>
          <a:stretch/>
        </p:blipFill>
        <p:spPr>
          <a:xfrm>
            <a:off x="723900" y="2438401"/>
            <a:ext cx="17164050" cy="7226300"/>
          </a:xfrm>
          <a:prstGeom prst="rect">
            <a:avLst/>
          </a:prstGeom>
        </p:spPr>
      </p:pic>
      <p:pic>
        <p:nvPicPr>
          <p:cNvPr id="4" name="Rectangle 31" descr="preencoded.png"/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rcRect/>
          <a:stretch/>
        </p:blipFill>
        <p:spPr>
          <a:xfrm>
            <a:off x="714375" y="1761628"/>
            <a:ext cx="17164050" cy="1028700"/>
          </a:xfrm>
          <a:prstGeom prst="rect">
            <a:avLst/>
          </a:prstGeom>
        </p:spPr>
      </p:pic>
      <p:pic>
        <p:nvPicPr>
          <p:cNvPr id="5" name="Vector 4" descr="preencoded.png"/>
          <p:cNvPicPr>
            <a:picLocks noChangeAspect="1"/>
          </p:cNvPicPr>
          <p:nvPr/>
        </p:nvPicPr>
        <p:blipFill>
          <a:blip r:embed="rId9"/>
          <a:srcRect/>
          <a:stretch/>
        </p:blipFill>
        <p:spPr>
          <a:xfrm>
            <a:off x="733425" y="7594089"/>
            <a:ext cx="17145000" cy="45719"/>
          </a:xfrm>
          <a:prstGeom prst="rect">
            <a:avLst/>
          </a:prstGeom>
        </p:spPr>
      </p:pic>
      <p:pic>
        <p:nvPicPr>
          <p:cNvPr id="6" name="Vector 7" descr="preencoded.png"/>
          <p:cNvPicPr>
            <a:picLocks noChangeAspect="1"/>
          </p:cNvPicPr>
          <p:nvPr/>
        </p:nvPicPr>
        <p:blipFill>
          <a:blip r:embed="rId9"/>
          <a:srcRect/>
          <a:stretch/>
        </p:blipFill>
        <p:spPr>
          <a:xfrm>
            <a:off x="733425" y="4249978"/>
            <a:ext cx="17145000" cy="45719"/>
          </a:xfrm>
          <a:prstGeom prst="rect">
            <a:avLst/>
          </a:prstGeom>
        </p:spPr>
      </p:pic>
      <p:sp>
        <p:nvSpPr>
          <p:cNvPr id="7" name="2025"/>
          <p:cNvSpPr/>
          <p:nvPr/>
        </p:nvSpPr>
        <p:spPr>
          <a:xfrm>
            <a:off x="552094" y="685334"/>
            <a:ext cx="17507661" cy="74499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39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ea typeface="Arial Bold" pitchFamily="34" charset="-122"/>
              <a:cs typeface="Arial" panose="020B0604020202020204" pitchFamily="34" charset="0"/>
            </a:endParaRPr>
          </a:p>
        </p:txBody>
      </p:sp>
      <p:sp>
        <p:nvSpPr>
          <p:cNvPr id="8" name="1    1  HbA1c             1    2025"/>
          <p:cNvSpPr/>
          <p:nvPr/>
        </p:nvSpPr>
        <p:spPr>
          <a:xfrm>
            <a:off x="723900" y="9801225"/>
            <a:ext cx="16830675" cy="342900"/>
          </a:xfrm>
          <a:prstGeom prst="rect">
            <a:avLst/>
          </a:prstGeom>
          <a:noFill/>
          <a:ln/>
        </p:spPr>
        <p:txBody>
          <a:bodyPr wrap="square" lIns="0" tIns="0" rIns="0" bIns="0" rtlCol="0" anchor="b"/>
          <a:lstStyle/>
          <a:p>
            <a:pPr marL="0" marR="0" lvl="0" indent="0" algn="l" defTabSz="914400" rtl="0" eaLnBrk="1" fontAlgn="auto" latinLnBrk="0" hangingPunct="1">
              <a:lnSpc>
                <a:spcPts val="135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888888"/>
                </a:solidFill>
                <a:effectLst/>
                <a:uLnTx/>
                <a:uFillTx/>
                <a:latin typeface="Arial" panose="020B0604020202020204" pitchFamily="34" charset="0"/>
                <a:ea typeface="Arial Regular" pitchFamily="34" charset="-122"/>
                <a:cs typeface="Arial" panose="020B0604020202020204" pitchFamily="34" charset="0"/>
              </a:rPr>
              <a:t>ААТ — аутоантитела; ГПН — глюкоза плазмы натощак; ДКА — диабетический кетоацидоз; СД1 — сахарный диабет 1 типа; HbA1c — гликированный гемоглобин; ПГТТ — пероральный глюкозотолерантный тест.
 </a:t>
            </a:r>
            <a:r>
              <a:rPr kumimoji="0" lang="en-US" sz="1200" b="0" i="0" u="none" strike="noStrike" kern="1200" cap="none" spc="0" normalizeH="0" baseline="0" noProof="0" dirty="0" err="1">
                <a:ln>
                  <a:noFill/>
                </a:ln>
                <a:solidFill>
                  <a:srgbClr val="888888"/>
                </a:solidFill>
                <a:effectLst/>
                <a:uLnTx/>
                <a:uFillTx/>
                <a:latin typeface="Arial" panose="020B0604020202020204" pitchFamily="34" charset="0"/>
                <a:ea typeface="Arial Regular" pitchFamily="34" charset="-122"/>
                <a:cs typeface="Arial" panose="020B0604020202020204" pitchFamily="34" charset="0"/>
              </a:rPr>
              <a:t>Клинические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888888"/>
                </a:solidFill>
                <a:effectLst/>
                <a:uLnTx/>
                <a:uFillTx/>
                <a:latin typeface="Arial" panose="020B0604020202020204" pitchFamily="34" charset="0"/>
                <a:ea typeface="Arial Regular" pitchFamily="34" charset="-122"/>
                <a:cs typeface="Arial" panose="020B0604020202020204" pitchFamily="34" charset="0"/>
              </a:rPr>
              <a:t> </a:t>
            </a:r>
            <a:r>
              <a:rPr kumimoji="0" lang="en-US" sz="1200" b="0" i="0" u="none" strike="noStrike" kern="1200" cap="none" spc="0" normalizeH="0" baseline="0" noProof="0" dirty="0" err="1">
                <a:ln>
                  <a:noFill/>
                </a:ln>
                <a:solidFill>
                  <a:srgbClr val="888888"/>
                </a:solidFill>
                <a:effectLst/>
                <a:uLnTx/>
                <a:uFillTx/>
                <a:latin typeface="Arial" panose="020B0604020202020204" pitchFamily="34" charset="0"/>
                <a:ea typeface="Arial Regular" pitchFamily="34" charset="-122"/>
                <a:cs typeface="Arial" panose="020B0604020202020204" pitchFamily="34" charset="0"/>
              </a:rPr>
              <a:t>рекомендации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888888"/>
                </a:solidFill>
                <a:effectLst/>
                <a:uLnTx/>
                <a:uFillTx/>
                <a:latin typeface="Arial" panose="020B0604020202020204" pitchFamily="34" charset="0"/>
                <a:ea typeface="Arial Regular" pitchFamily="34" charset="-122"/>
                <a:cs typeface="Arial" panose="020B0604020202020204" pitchFamily="34" charset="0"/>
              </a:rPr>
              <a:t> «</a:t>
            </a:r>
            <a:r>
              <a:rPr kumimoji="0" lang="en-US" sz="1200" b="0" i="0" u="none" strike="noStrike" kern="1200" cap="none" spc="0" normalizeH="0" baseline="0" noProof="0" dirty="0" err="1">
                <a:ln>
                  <a:noFill/>
                </a:ln>
                <a:solidFill>
                  <a:srgbClr val="888888"/>
                </a:solidFill>
                <a:effectLst/>
                <a:uLnTx/>
                <a:uFillTx/>
                <a:latin typeface="Arial" panose="020B0604020202020204" pitchFamily="34" charset="0"/>
                <a:ea typeface="Arial Regular" pitchFamily="34" charset="-122"/>
                <a:cs typeface="Arial" panose="020B0604020202020204" pitchFamily="34" charset="0"/>
              </a:rPr>
              <a:t>Сахарный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888888"/>
                </a:solidFill>
                <a:effectLst/>
                <a:uLnTx/>
                <a:uFillTx/>
                <a:latin typeface="Arial" panose="020B0604020202020204" pitchFamily="34" charset="0"/>
                <a:ea typeface="Arial Regular" pitchFamily="34" charset="-122"/>
                <a:cs typeface="Arial" panose="020B0604020202020204" pitchFamily="34" charset="0"/>
              </a:rPr>
              <a:t> </a:t>
            </a:r>
            <a:r>
              <a:rPr kumimoji="0" lang="en-US" sz="1200" b="0" i="0" u="none" strike="noStrike" kern="1200" cap="none" spc="0" normalizeH="0" baseline="0" noProof="0" dirty="0" err="1">
                <a:ln>
                  <a:noFill/>
                </a:ln>
                <a:solidFill>
                  <a:srgbClr val="888888"/>
                </a:solidFill>
                <a:effectLst/>
                <a:uLnTx/>
                <a:uFillTx/>
                <a:latin typeface="Arial" panose="020B0604020202020204" pitchFamily="34" charset="0"/>
                <a:ea typeface="Arial Regular" pitchFamily="34" charset="-122"/>
                <a:cs typeface="Arial" panose="020B0604020202020204" pitchFamily="34" charset="0"/>
              </a:rPr>
              <a:t>диабет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888888"/>
                </a:solidFill>
                <a:effectLst/>
                <a:uLnTx/>
                <a:uFillTx/>
                <a:latin typeface="Arial" panose="020B0604020202020204" pitchFamily="34" charset="0"/>
                <a:ea typeface="Arial Regular" pitchFamily="34" charset="-122"/>
                <a:cs typeface="Arial" panose="020B0604020202020204" pitchFamily="34" charset="0"/>
              </a:rPr>
              <a:t> 1 </a:t>
            </a:r>
            <a:r>
              <a:rPr kumimoji="0" lang="en-US" sz="1200" b="0" i="0" u="none" strike="noStrike" kern="1200" cap="none" spc="0" normalizeH="0" baseline="0" noProof="0" dirty="0" err="1">
                <a:ln>
                  <a:noFill/>
                </a:ln>
                <a:solidFill>
                  <a:srgbClr val="888888"/>
                </a:solidFill>
                <a:effectLst/>
                <a:uLnTx/>
                <a:uFillTx/>
                <a:latin typeface="Arial" panose="020B0604020202020204" pitchFamily="34" charset="0"/>
                <a:ea typeface="Arial Regular" pitchFamily="34" charset="-122"/>
                <a:cs typeface="Arial" panose="020B0604020202020204" pitchFamily="34" charset="0"/>
              </a:rPr>
              <a:t>типа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888888"/>
                </a:solidFill>
                <a:effectLst/>
                <a:uLnTx/>
                <a:uFillTx/>
                <a:latin typeface="Arial" panose="020B0604020202020204" pitchFamily="34" charset="0"/>
                <a:ea typeface="Arial Regular" pitchFamily="34" charset="-122"/>
                <a:cs typeface="Arial" panose="020B0604020202020204" pitchFamily="34" charset="0"/>
              </a:rPr>
              <a:t> у </a:t>
            </a:r>
            <a:r>
              <a:rPr kumimoji="0" lang="en-US" sz="1200" b="0" i="0" u="none" strike="noStrike" kern="1200" cap="none" spc="0" normalizeH="0" baseline="0" noProof="0" dirty="0" err="1">
                <a:ln>
                  <a:noFill/>
                </a:ln>
                <a:solidFill>
                  <a:srgbClr val="888888"/>
                </a:solidFill>
                <a:effectLst/>
                <a:uLnTx/>
                <a:uFillTx/>
                <a:latin typeface="Arial" panose="020B0604020202020204" pitchFamily="34" charset="0"/>
                <a:ea typeface="Arial Regular" pitchFamily="34" charset="-122"/>
                <a:cs typeface="Arial" panose="020B0604020202020204" pitchFamily="34" charset="0"/>
              </a:rPr>
              <a:t>детей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888888"/>
                </a:solidFill>
                <a:effectLst/>
                <a:uLnTx/>
                <a:uFillTx/>
                <a:latin typeface="Arial" panose="020B0604020202020204" pitchFamily="34" charset="0"/>
                <a:ea typeface="Arial Regular" pitchFamily="34" charset="-122"/>
                <a:cs typeface="Arial" panose="020B0604020202020204" pitchFamily="34" charset="0"/>
              </a:rPr>
              <a:t>», 2025.</a:t>
            </a:r>
            <a:r>
              <a:rPr kumimoji="0" lang="ru-RU" sz="1200" b="0" i="0" u="none" strike="noStrike" kern="1200" cap="none" spc="0" normalizeH="0" baseline="0" noProof="0" dirty="0">
                <a:ln>
                  <a:noFill/>
                </a:ln>
                <a:solidFill>
                  <a:srgbClr val="888888"/>
                </a:solidFill>
                <a:effectLst/>
                <a:uLnTx/>
                <a:uFillTx/>
                <a:latin typeface="Arial" panose="020B0604020202020204" pitchFamily="34" charset="0"/>
                <a:ea typeface="Arial Regular" pitchFamily="34" charset="-122"/>
                <a:cs typeface="Arial" panose="020B0604020202020204" pitchFamily="34" charset="0"/>
              </a:rPr>
              <a:t>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888888"/>
                </a:solidFill>
                <a:effectLst/>
                <a:uLnTx/>
                <a:uFillTx/>
                <a:latin typeface="Arial" panose="020B0604020202020204" pitchFamily="34" charset="0"/>
                <a:ea typeface="Arial Regular" pitchFamily="34" charset="-122"/>
                <a:cs typeface="Arial" panose="020B0604020202020204" pitchFamily="34" charset="0"/>
              </a:rPr>
              <a:t>ID</a:t>
            </a:r>
            <a:r>
              <a:rPr kumimoji="0" lang="ru-RU" sz="1200" b="0" i="0" u="none" strike="noStrike" kern="1200" cap="none" spc="0" normalizeH="0" baseline="0" noProof="0" dirty="0">
                <a:ln>
                  <a:noFill/>
                </a:ln>
                <a:solidFill>
                  <a:srgbClr val="888888"/>
                </a:solidFill>
                <a:effectLst/>
                <a:uLnTx/>
                <a:uFillTx/>
                <a:latin typeface="Arial" panose="020B0604020202020204" pitchFamily="34" charset="0"/>
                <a:ea typeface="Arial Regular" pitchFamily="34" charset="-122"/>
                <a:cs typeface="Arial" panose="020B0604020202020204" pitchFamily="34" charset="0"/>
              </a:rPr>
              <a:t>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888888"/>
                </a:solidFill>
                <a:effectLst/>
                <a:uLnTx/>
                <a:uFillTx/>
                <a:latin typeface="Arial" panose="020B0604020202020204" pitchFamily="34" charset="0"/>
                <a:ea typeface="Arial Regular" pitchFamily="34" charset="-122"/>
                <a:cs typeface="Arial" panose="020B0604020202020204" pitchFamily="34" charset="0"/>
              </a:rPr>
              <a:t>287_3</a:t>
            </a:r>
            <a:r>
              <a:rPr kumimoji="0" lang="ru-RU" sz="1200" b="0" i="0" u="none" strike="noStrike" kern="1200" cap="none" spc="0" normalizeH="0" baseline="0" noProof="0" dirty="0">
                <a:ln>
                  <a:noFill/>
                </a:ln>
                <a:solidFill>
                  <a:srgbClr val="888888"/>
                </a:solidFill>
                <a:effectLst/>
                <a:uLnTx/>
                <a:uFillTx/>
                <a:latin typeface="Arial" panose="020B0604020202020204" pitchFamily="34" charset="0"/>
                <a:ea typeface="Arial Regular" pitchFamily="34" charset="-122"/>
                <a:cs typeface="Arial" panose="020B0604020202020204" pitchFamily="34" charset="0"/>
              </a:rPr>
              <a:t>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888888"/>
                </a:solidFill>
                <a:effectLst/>
                <a:uLnTx/>
                <a:uFillTx/>
                <a:latin typeface="Arial" panose="020B0604020202020204" pitchFamily="34" charset="0"/>
                <a:ea typeface="Arial Regular" pitchFamily="34" charset="-122"/>
                <a:cs typeface="Arial" panose="020B0604020202020204" pitchFamily="34" charset="0"/>
                <a:hlinkClick r:id="rId10"/>
              </a:rPr>
              <a:t>https://cr.minzdrav.gov.ru/preview-cr/287_3</a:t>
            </a:r>
            <a:r>
              <a:rPr kumimoji="0" lang="ru-RU" sz="1200" b="0" i="0" u="none" strike="noStrike" kern="1200" cap="none" spc="0" normalizeH="0" baseline="0" noProof="0" dirty="0">
                <a:ln>
                  <a:noFill/>
                </a:ln>
                <a:solidFill>
                  <a:srgbClr val="888888"/>
                </a:solidFill>
                <a:effectLst/>
                <a:uLnTx/>
                <a:uFillTx/>
                <a:latin typeface="Arial" panose="020B0604020202020204" pitchFamily="34" charset="0"/>
                <a:ea typeface="Arial Regular" pitchFamily="34" charset="-122"/>
                <a:cs typeface="Arial" panose="020B0604020202020204" pitchFamily="34" charset="0"/>
              </a:rPr>
              <a:t> (дата доступа 30.05.2025)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9" name="name_1"/>
          <p:cNvSpPr/>
          <p:nvPr/>
        </p:nvSpPr>
        <p:spPr>
          <a:xfrm>
            <a:off x="923925" y="2159002"/>
            <a:ext cx="1790700" cy="28575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marR="0" lvl="0" indent="0" algn="l" defTabSz="914400" rtl="0" eaLnBrk="1" fontAlgn="auto" latinLnBrk="0" hangingPunct="1">
              <a:lnSpc>
                <a:spcPts val="225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95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Arial Bold" pitchFamily="34" charset="-122"/>
                <a:cs typeface="Arial" panose="020B0604020202020204" pitchFamily="34" charset="0"/>
              </a:rPr>
              <a:t>СТАДИЯ СД1</a:t>
            </a:r>
            <a:endParaRPr kumimoji="0" lang="en-US" sz="19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0" name="Text 3"/>
          <p:cNvSpPr/>
          <p:nvPr/>
        </p:nvSpPr>
        <p:spPr>
          <a:xfrm>
            <a:off x="2886075" y="2016127"/>
            <a:ext cx="2667000" cy="5715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marR="0" lvl="0" indent="0" algn="ctr" defTabSz="914400" rtl="0" eaLnBrk="1" fontAlgn="auto" latinLnBrk="0" hangingPunct="1">
              <a:lnSpc>
                <a:spcPts val="225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95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Arial Bold" pitchFamily="34" charset="-122"/>
                <a:cs typeface="Arial" panose="020B0604020202020204" pitchFamily="34" charset="0"/>
              </a:rPr>
              <a:t>СТАТУС ОСТРОВКОВЫХ ААТ</a:t>
            </a:r>
            <a:endParaRPr kumimoji="0" lang="en-US" sz="19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 4"/>
          <p:cNvSpPr/>
          <p:nvPr/>
        </p:nvSpPr>
        <p:spPr>
          <a:xfrm>
            <a:off x="5810250" y="2159002"/>
            <a:ext cx="5419725" cy="28575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marR="0" lvl="0" indent="0" algn="l" defTabSz="914400" rtl="0" eaLnBrk="1" fontAlgn="auto" latinLnBrk="0" hangingPunct="1">
              <a:lnSpc>
                <a:spcPts val="225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95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Arial Bold" pitchFamily="34" charset="-122"/>
                <a:cs typeface="Arial" panose="020B0604020202020204" pitchFamily="34" charset="0"/>
              </a:rPr>
              <a:t>ГЛИКЕМИЧЕСКИЙ СТАТУС</a:t>
            </a:r>
            <a:endParaRPr kumimoji="0" lang="en-US" sz="19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2" name="default_name"/>
          <p:cNvSpPr/>
          <p:nvPr/>
        </p:nvSpPr>
        <p:spPr>
          <a:xfrm>
            <a:off x="11382375" y="2159002"/>
            <a:ext cx="3152775" cy="28575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marR="0" lvl="0" indent="0" algn="l" defTabSz="914400" rtl="0" eaLnBrk="1" fontAlgn="auto" latinLnBrk="0" hangingPunct="1">
              <a:lnSpc>
                <a:spcPts val="225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95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Arial Bold" pitchFamily="34" charset="-122"/>
                <a:cs typeface="Arial" panose="020B0604020202020204" pitchFamily="34" charset="0"/>
              </a:rPr>
              <a:t>СИМПТОМЫ</a:t>
            </a:r>
            <a:endParaRPr kumimoji="0" lang="en-US" sz="19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3" name="Text 6"/>
          <p:cNvSpPr/>
          <p:nvPr/>
        </p:nvSpPr>
        <p:spPr>
          <a:xfrm>
            <a:off x="14735175" y="2016127"/>
            <a:ext cx="3048000" cy="5715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marR="0" lvl="0" indent="0" algn="l" defTabSz="914400" rtl="0" eaLnBrk="1" fontAlgn="auto" latinLnBrk="0" hangingPunct="1">
              <a:lnSpc>
                <a:spcPts val="225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95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Arial Bold" pitchFamily="34" charset="-122"/>
                <a:cs typeface="Arial" panose="020B0604020202020204" pitchFamily="34" charset="0"/>
              </a:rPr>
              <a:t>ПОТРЕБНОСТЬ</a:t>
            </a:r>
            <a:br>
              <a:rPr kumimoji="0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</a:br>
            <a:r>
              <a:rPr kumimoji="0" lang="en-US" sz="195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Arial Bold" pitchFamily="34" charset="-122"/>
                <a:cs typeface="Arial" panose="020B0604020202020204" pitchFamily="34" charset="0"/>
              </a:rPr>
              <a:t>В ИНСУЛИНОТЕРАПИИ</a:t>
            </a:r>
            <a:endParaRPr kumimoji="0" lang="en-US" sz="19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4" name="name_1-"/>
          <p:cNvSpPr/>
          <p:nvPr/>
        </p:nvSpPr>
        <p:spPr>
          <a:xfrm>
            <a:off x="923925" y="3391356"/>
            <a:ext cx="1790700" cy="28575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marR="0" lvl="0" indent="0" algn="l" defTabSz="914400" rtl="0" eaLnBrk="1" fontAlgn="auto" latinLnBrk="0" hangingPunct="1">
              <a:lnSpc>
                <a:spcPts val="225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950" b="1" i="0" u="none" strike="noStrike" kern="1200" cap="none" spc="0" normalizeH="0" baseline="0" noProof="0" dirty="0">
                <a:ln>
                  <a:noFill/>
                </a:ln>
                <a:solidFill>
                  <a:srgbClr val="001F3C"/>
                </a:solidFill>
                <a:effectLst/>
                <a:uLnTx/>
                <a:uFillTx/>
                <a:latin typeface="Arial" panose="020B0604020202020204" pitchFamily="34" charset="0"/>
                <a:ea typeface="Arial Bold" pitchFamily="34" charset="-122"/>
                <a:cs typeface="Arial" panose="020B0604020202020204" pitchFamily="34" charset="0"/>
              </a:rPr>
              <a:t>1-Я СТАДИЯ</a:t>
            </a:r>
            <a:endParaRPr kumimoji="0" lang="en-US" sz="19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5" name="name_2-"/>
          <p:cNvSpPr/>
          <p:nvPr/>
        </p:nvSpPr>
        <p:spPr>
          <a:xfrm>
            <a:off x="923925" y="5831129"/>
            <a:ext cx="1790700" cy="28575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marR="0" lvl="0" indent="0" algn="l" defTabSz="914400" rtl="0" eaLnBrk="1" fontAlgn="auto" latinLnBrk="0" hangingPunct="1">
              <a:lnSpc>
                <a:spcPts val="225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950" b="1" i="0" u="none" strike="noStrike" kern="1200" cap="none" spc="0" normalizeH="0" baseline="0" noProof="0" dirty="0">
                <a:ln>
                  <a:noFill/>
                </a:ln>
                <a:solidFill>
                  <a:srgbClr val="001F3C"/>
                </a:solidFill>
                <a:effectLst/>
                <a:uLnTx/>
                <a:uFillTx/>
                <a:latin typeface="Arial" panose="020B0604020202020204" pitchFamily="34" charset="0"/>
                <a:ea typeface="Arial Bold" pitchFamily="34" charset="-122"/>
                <a:cs typeface="Arial" panose="020B0604020202020204" pitchFamily="34" charset="0"/>
              </a:rPr>
              <a:t>2-Я СТАДИЯ</a:t>
            </a:r>
            <a:endParaRPr kumimoji="0" lang="en-US" sz="19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6" name="name_3-"/>
          <p:cNvSpPr/>
          <p:nvPr/>
        </p:nvSpPr>
        <p:spPr>
          <a:xfrm>
            <a:off x="923925" y="8477930"/>
            <a:ext cx="1790700" cy="28575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marR="0" lvl="0" indent="0" algn="l" defTabSz="914400" rtl="0" eaLnBrk="1" fontAlgn="auto" latinLnBrk="0" hangingPunct="1">
              <a:lnSpc>
                <a:spcPts val="225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950" b="1" i="0" u="none" strike="noStrike" kern="1200" cap="none" spc="0" normalizeH="0" baseline="0" noProof="0" dirty="0">
                <a:ln>
                  <a:noFill/>
                </a:ln>
                <a:solidFill>
                  <a:srgbClr val="001F3C"/>
                </a:solidFill>
                <a:effectLst/>
                <a:uLnTx/>
                <a:uFillTx/>
                <a:latin typeface="Arial" panose="020B0604020202020204" pitchFamily="34" charset="0"/>
                <a:ea typeface="Arial Bold" pitchFamily="34" charset="-122"/>
                <a:cs typeface="Arial" panose="020B0604020202020204" pitchFamily="34" charset="0"/>
              </a:rPr>
              <a:t>3-Я СТАДИЯ</a:t>
            </a:r>
            <a:endParaRPr kumimoji="0" lang="en-US" sz="19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7" name="name_2"/>
          <p:cNvSpPr/>
          <p:nvPr/>
        </p:nvSpPr>
        <p:spPr>
          <a:xfrm>
            <a:off x="2933700" y="3391356"/>
            <a:ext cx="2495550" cy="28575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marR="0" lvl="0" indent="0" algn="l" defTabSz="914400" rtl="0" eaLnBrk="1" fontAlgn="auto" latinLnBrk="0" hangingPunct="1">
              <a:lnSpc>
                <a:spcPts val="225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950" b="0" i="0" u="none" strike="noStrike" kern="1200" cap="none" spc="0" normalizeH="0" baseline="0" noProof="0" dirty="0">
                <a:ln>
                  <a:noFill/>
                </a:ln>
                <a:solidFill>
                  <a:srgbClr val="001F3C"/>
                </a:solidFill>
                <a:effectLst/>
                <a:uLnTx/>
                <a:uFillTx/>
                <a:latin typeface="Arial" panose="020B0604020202020204" pitchFamily="34" charset="0"/>
                <a:ea typeface="Arial Regular" pitchFamily="34" charset="-122"/>
                <a:cs typeface="Arial" panose="020B0604020202020204" pitchFamily="34" charset="0"/>
              </a:rPr>
              <a:t>≥ 2 типов ААТ</a:t>
            </a:r>
            <a:endParaRPr kumimoji="0" lang="en-US" sz="19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8" name="name_2"/>
          <p:cNvSpPr/>
          <p:nvPr/>
        </p:nvSpPr>
        <p:spPr>
          <a:xfrm>
            <a:off x="2933700" y="5831129"/>
            <a:ext cx="2495550" cy="28575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marR="0" lvl="0" indent="0" algn="l" defTabSz="914400" rtl="0" eaLnBrk="1" fontAlgn="auto" latinLnBrk="0" hangingPunct="1">
              <a:lnSpc>
                <a:spcPts val="225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950" b="0" i="0" u="none" strike="noStrike" kern="1200" cap="none" spc="0" normalizeH="0" baseline="0" noProof="0" dirty="0">
                <a:ln>
                  <a:noFill/>
                </a:ln>
                <a:solidFill>
                  <a:srgbClr val="001F3C"/>
                </a:solidFill>
                <a:effectLst/>
                <a:uLnTx/>
                <a:uFillTx/>
                <a:latin typeface="Arial" panose="020B0604020202020204" pitchFamily="34" charset="0"/>
                <a:ea typeface="Arial Regular" pitchFamily="34" charset="-122"/>
                <a:cs typeface="Arial" panose="020B0604020202020204" pitchFamily="34" charset="0"/>
              </a:rPr>
              <a:t>≥ 2 типов ААТ</a:t>
            </a:r>
            <a:endParaRPr kumimoji="0" lang="en-US" sz="19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9" name="name_1"/>
          <p:cNvSpPr/>
          <p:nvPr/>
        </p:nvSpPr>
        <p:spPr>
          <a:xfrm>
            <a:off x="2933700" y="8477930"/>
            <a:ext cx="2495550" cy="28575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marR="0" lvl="0" indent="0" algn="l" defTabSz="914400" rtl="0" eaLnBrk="1" fontAlgn="auto" latinLnBrk="0" hangingPunct="1">
              <a:lnSpc>
                <a:spcPts val="225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950" b="0" i="0" u="none" strike="noStrike" kern="1200" cap="none" spc="0" normalizeH="0" baseline="0" noProof="0" dirty="0">
                <a:ln>
                  <a:noFill/>
                </a:ln>
                <a:solidFill>
                  <a:srgbClr val="001F3C"/>
                </a:solidFill>
                <a:effectLst/>
                <a:uLnTx/>
                <a:uFillTx/>
                <a:latin typeface="Arial" panose="020B0604020202020204" pitchFamily="34" charset="0"/>
                <a:ea typeface="Arial Regular" pitchFamily="34" charset="-122"/>
                <a:cs typeface="Arial" panose="020B0604020202020204" pitchFamily="34" charset="0"/>
              </a:rPr>
              <a:t>≥ 1 типа ААТ</a:t>
            </a:r>
            <a:endParaRPr kumimoji="0" lang="en-US" sz="19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20" name="61 120-  78 HbA1C 57"/>
          <p:cNvSpPr/>
          <p:nvPr/>
        </p:nvSpPr>
        <p:spPr>
          <a:xfrm>
            <a:off x="5715000" y="2867481"/>
            <a:ext cx="5286375" cy="13335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marR="0" lvl="0" indent="0" algn="l" defTabSz="914400" rtl="0" eaLnBrk="1" fontAlgn="auto" latinLnBrk="0" hangingPunct="1">
              <a:lnSpc>
                <a:spcPts val="2250"/>
              </a:lnSpc>
              <a:spcBef>
                <a:spcPts val="0"/>
              </a:spcBef>
              <a:spcAft>
                <a:spcPts val="15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950" b="0" i="0" u="none" strike="noStrike" kern="1200" cap="none" spc="0" normalizeH="0" baseline="0" noProof="0" dirty="0" err="1">
                <a:ln>
                  <a:noFill/>
                </a:ln>
                <a:solidFill>
                  <a:srgbClr val="001F3C"/>
                </a:solidFill>
                <a:effectLst/>
                <a:uLnTx/>
                <a:uFillTx/>
                <a:latin typeface="Arial" panose="020B0604020202020204" pitchFamily="34" charset="0"/>
                <a:ea typeface="Arial Regular" pitchFamily="34" charset="-122"/>
                <a:cs typeface="Arial" panose="020B0604020202020204" pitchFamily="34" charset="0"/>
              </a:rPr>
              <a:t>Нормогликемия</a:t>
            </a:r>
            <a:r>
              <a:rPr kumimoji="0" lang="en-US" sz="1950" b="0" i="0" u="none" strike="noStrike" kern="1200" cap="none" spc="0" normalizeH="0" baseline="0" noProof="0" dirty="0">
                <a:ln>
                  <a:noFill/>
                </a:ln>
                <a:solidFill>
                  <a:srgbClr val="001F3C"/>
                </a:solidFill>
                <a:effectLst/>
                <a:uLnTx/>
                <a:uFillTx/>
                <a:latin typeface="Arial" panose="020B0604020202020204" pitchFamily="34" charset="0"/>
                <a:ea typeface="Arial Regular" pitchFamily="34" charset="-122"/>
                <a:cs typeface="Arial" panose="020B0604020202020204" pitchFamily="34" charset="0"/>
              </a:rPr>
              <a:t>:</a:t>
            </a:r>
            <a:endParaRPr kumimoji="0" lang="ru-RU" sz="1950" b="0" i="0" u="none" strike="noStrike" kern="1200" cap="none" spc="0" normalizeH="0" baseline="0" noProof="0" dirty="0">
              <a:ln>
                <a:noFill/>
              </a:ln>
              <a:solidFill>
                <a:srgbClr val="001F3C"/>
              </a:solidFill>
              <a:effectLst/>
              <a:uLnTx/>
              <a:uFillTx/>
              <a:latin typeface="Arial" panose="020B0604020202020204" pitchFamily="34" charset="0"/>
              <a:ea typeface="Arial Regular" pitchFamily="34" charset="-122"/>
              <a:cs typeface="Arial" panose="020B0604020202020204" pitchFamily="34" charset="0"/>
            </a:endParaRPr>
          </a:p>
          <a:p>
            <a:pPr marL="342900" marR="0" lvl="0" indent="-216000" algn="l" defTabSz="914400" rtl="0" eaLnBrk="1" fontAlgn="auto" latinLnBrk="0" hangingPunct="1">
              <a:lnSpc>
                <a:spcPts val="225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950" b="0" i="0" u="none" strike="noStrike" kern="1200" cap="none" spc="0" normalizeH="0" baseline="0" noProof="0" dirty="0">
                <a:ln>
                  <a:noFill/>
                </a:ln>
                <a:solidFill>
                  <a:srgbClr val="001F3C"/>
                </a:solidFill>
                <a:effectLst/>
                <a:uLnTx/>
                <a:uFillTx/>
                <a:latin typeface="Arial" panose="020B0604020202020204" pitchFamily="34" charset="0"/>
                <a:ea typeface="Arial Regular" pitchFamily="34" charset="-122"/>
                <a:cs typeface="Arial" panose="020B0604020202020204" pitchFamily="34" charset="0"/>
              </a:rPr>
              <a:t>ГПН &lt; 6,1 ммоль/л
120-мин. ПГТТ: &lt; 7,8 ммоль/л
HbA1C &lt; 5,7%</a:t>
            </a:r>
            <a:endParaRPr kumimoji="0" lang="en-US" sz="19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21" name="2-          2    12  6169 120-  78110    111  30 60  90 HbA1C 5764   HbA1C  10"/>
          <p:cNvSpPr/>
          <p:nvPr/>
        </p:nvSpPr>
        <p:spPr>
          <a:xfrm>
            <a:off x="5810250" y="4450004"/>
            <a:ext cx="5286375" cy="30480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marR="0" lvl="0" indent="0" algn="l" defTabSz="914400" rtl="0" eaLnBrk="1" fontAlgn="auto" latinLnBrk="0" hangingPunct="1">
              <a:lnSpc>
                <a:spcPts val="2250"/>
              </a:lnSpc>
              <a:spcBef>
                <a:spcPts val="0"/>
              </a:spcBef>
              <a:spcAft>
                <a:spcPts val="15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950" b="0" i="0" u="none" strike="noStrike" kern="1200" cap="none" spc="0" normalizeH="0" baseline="0" noProof="0" dirty="0">
                <a:ln>
                  <a:noFill/>
                </a:ln>
                <a:solidFill>
                  <a:srgbClr val="001F3C"/>
                </a:solidFill>
                <a:effectLst/>
                <a:uLnTx/>
                <a:uFillTx/>
                <a:latin typeface="Arial" panose="020B0604020202020204" pitchFamily="34" charset="0"/>
                <a:ea typeface="Arial Regular" pitchFamily="34" charset="-122"/>
                <a:cs typeface="Arial" panose="020B0604020202020204" pitchFamily="34" charset="0"/>
              </a:rPr>
              <a:t>Дисгликемия (наличие как минимум 2-х критериев или соответствие одному и тому же критерию в 2 разных момента времени в течение 12 </a:t>
            </a:r>
            <a:r>
              <a:rPr kumimoji="0" lang="en-US" sz="1950" b="0" i="0" u="none" strike="noStrike" kern="1200" cap="none" spc="0" normalizeH="0" baseline="0" noProof="0" dirty="0" err="1">
                <a:ln>
                  <a:noFill/>
                </a:ln>
                <a:solidFill>
                  <a:srgbClr val="001F3C"/>
                </a:solidFill>
                <a:effectLst/>
                <a:uLnTx/>
                <a:uFillTx/>
                <a:latin typeface="Arial" panose="020B0604020202020204" pitchFamily="34" charset="0"/>
                <a:ea typeface="Arial Regular" pitchFamily="34" charset="-122"/>
                <a:cs typeface="Arial" panose="020B0604020202020204" pitchFamily="34" charset="0"/>
              </a:rPr>
              <a:t>месяцев</a:t>
            </a:r>
            <a:r>
              <a:rPr kumimoji="0" lang="en-US" sz="1950" b="0" i="0" u="none" strike="noStrike" kern="1200" cap="none" spc="0" normalizeH="0" baseline="0" noProof="0" dirty="0">
                <a:ln>
                  <a:noFill/>
                </a:ln>
                <a:solidFill>
                  <a:srgbClr val="001F3C"/>
                </a:solidFill>
                <a:effectLst/>
                <a:uLnTx/>
                <a:uFillTx/>
                <a:latin typeface="Arial" panose="020B0604020202020204" pitchFamily="34" charset="0"/>
                <a:ea typeface="Arial Regular" pitchFamily="34" charset="-122"/>
                <a:cs typeface="Arial" panose="020B0604020202020204" pitchFamily="34" charset="0"/>
              </a:rPr>
              <a:t>):</a:t>
            </a:r>
            <a:endParaRPr kumimoji="0" lang="ru-RU" sz="1950" b="0" i="0" u="none" strike="noStrike" kern="1200" cap="none" spc="0" normalizeH="0" baseline="0" noProof="0" dirty="0">
              <a:ln>
                <a:noFill/>
              </a:ln>
              <a:solidFill>
                <a:srgbClr val="001F3C"/>
              </a:solidFill>
              <a:effectLst/>
              <a:uLnTx/>
              <a:uFillTx/>
              <a:latin typeface="Arial" panose="020B0604020202020204" pitchFamily="34" charset="0"/>
              <a:ea typeface="Arial Regular" pitchFamily="34" charset="-122"/>
              <a:cs typeface="Arial" panose="020B0604020202020204" pitchFamily="34" charset="0"/>
            </a:endParaRPr>
          </a:p>
          <a:p>
            <a:pPr marL="342900" marR="0" lvl="0" indent="-216000" algn="l" defTabSz="914400" rtl="0" eaLnBrk="1" fontAlgn="auto" latinLnBrk="0" hangingPunct="1">
              <a:lnSpc>
                <a:spcPts val="225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950" b="0" i="0" u="none" strike="noStrike" kern="1200" cap="none" spc="0" normalizeH="0" baseline="0" noProof="0" dirty="0">
                <a:ln>
                  <a:noFill/>
                </a:ln>
                <a:solidFill>
                  <a:srgbClr val="001F3C"/>
                </a:solidFill>
                <a:effectLst/>
                <a:uLnTx/>
                <a:uFillTx/>
                <a:latin typeface="Arial" panose="020B0604020202020204" pitchFamily="34" charset="0"/>
                <a:ea typeface="Arial Regular" pitchFamily="34" charset="-122"/>
                <a:cs typeface="Arial" panose="020B0604020202020204" pitchFamily="34" charset="0"/>
              </a:rPr>
              <a:t>ГПН 6,1–6,9 ммоль/л
120-мин. ПГТТ: 7,8–11,0 ммоль/л
Значения при ПГТТ ≥ 11,1 ммоль/л через 30, 60 и 90 мин
HbA1C 5,7–6,4% или повышение HbA1C на &gt;10%</a:t>
            </a:r>
            <a:endParaRPr kumimoji="0" lang="en-US" sz="19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22" name="1"/>
          <p:cNvSpPr/>
          <p:nvPr/>
        </p:nvSpPr>
        <p:spPr>
          <a:xfrm>
            <a:off x="5810250" y="8049305"/>
            <a:ext cx="5286375" cy="11430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marR="0" lvl="0" indent="0" algn="l" defTabSz="914400" rtl="0" eaLnBrk="1" fontAlgn="auto" latinLnBrk="0" hangingPunct="1">
              <a:lnSpc>
                <a:spcPts val="225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950" b="0" i="0" u="none" strike="noStrike" kern="1200" cap="none" spc="0" normalizeH="0" baseline="0" noProof="0" dirty="0">
                <a:ln>
                  <a:noFill/>
                </a:ln>
                <a:solidFill>
                  <a:srgbClr val="001F3C"/>
                </a:solidFill>
                <a:effectLst/>
                <a:uLnTx/>
                <a:uFillTx/>
                <a:latin typeface="Arial" panose="020B0604020202020204" pitchFamily="34" charset="0"/>
                <a:ea typeface="Arial Regular" pitchFamily="34" charset="-122"/>
                <a:cs typeface="Arial" panose="020B0604020202020204" pitchFamily="34" charset="0"/>
              </a:rPr>
              <a:t>Стойкая гипергликемия в сочетании с симптомами или без них, выявленная и подтвержденная по 1 или нескольким критериям.</a:t>
            </a:r>
            <a:endParaRPr kumimoji="0" lang="en-US" sz="19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23" name="Text 16"/>
          <p:cNvSpPr/>
          <p:nvPr/>
        </p:nvSpPr>
        <p:spPr>
          <a:xfrm>
            <a:off x="11382375" y="3391356"/>
            <a:ext cx="3067050" cy="28575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marR="0" lvl="0" indent="0" algn="l" defTabSz="914400" rtl="0" eaLnBrk="1" fontAlgn="auto" latinLnBrk="0" hangingPunct="1">
              <a:lnSpc>
                <a:spcPts val="225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950" b="0" i="0" u="none" strike="noStrike" kern="1200" cap="none" spc="0" normalizeH="0" baseline="0" noProof="0" dirty="0">
                <a:ln>
                  <a:noFill/>
                </a:ln>
                <a:solidFill>
                  <a:srgbClr val="001F3C"/>
                </a:solidFill>
                <a:effectLst/>
                <a:uLnTx/>
                <a:uFillTx/>
                <a:latin typeface="Arial" panose="020B0604020202020204" pitchFamily="34" charset="0"/>
                <a:ea typeface="Arial Regular" pitchFamily="34" charset="-122"/>
                <a:cs typeface="Arial" panose="020B0604020202020204" pitchFamily="34" charset="0"/>
              </a:rPr>
              <a:t>Симптомы отсутствуют</a:t>
            </a:r>
            <a:endParaRPr kumimoji="0" lang="en-US" sz="19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24" name="Text 17"/>
          <p:cNvSpPr/>
          <p:nvPr/>
        </p:nvSpPr>
        <p:spPr>
          <a:xfrm>
            <a:off x="11382375" y="5831129"/>
            <a:ext cx="3067050" cy="28575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marR="0" lvl="0" indent="0" algn="l" defTabSz="914400" rtl="0" eaLnBrk="1" fontAlgn="auto" latinLnBrk="0" hangingPunct="1">
              <a:lnSpc>
                <a:spcPts val="225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950" b="0" i="0" u="none" strike="noStrike" kern="1200" cap="none" spc="0" normalizeH="0" baseline="0" noProof="0" dirty="0">
                <a:ln>
                  <a:noFill/>
                </a:ln>
                <a:solidFill>
                  <a:srgbClr val="001F3C"/>
                </a:solidFill>
                <a:effectLst/>
                <a:uLnTx/>
                <a:uFillTx/>
                <a:latin typeface="Arial" panose="020B0604020202020204" pitchFamily="34" charset="0"/>
                <a:ea typeface="Arial Regular" pitchFamily="34" charset="-122"/>
                <a:cs typeface="Arial" panose="020B0604020202020204" pitchFamily="34" charset="0"/>
              </a:rPr>
              <a:t>Симптомы отсутствуют</a:t>
            </a:r>
            <a:endParaRPr kumimoji="0" lang="en-US" sz="19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25" name="Text 18"/>
          <p:cNvSpPr/>
          <p:nvPr/>
        </p:nvSpPr>
        <p:spPr>
          <a:xfrm>
            <a:off x="11382375" y="7667852"/>
            <a:ext cx="3067050" cy="19050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126900" marR="0" lvl="0" indent="0" algn="l" defTabSz="914400" rtl="0" eaLnBrk="1" fontAlgn="auto" latinLnBrk="0" hangingPunct="1">
              <a:lnSpc>
                <a:spcPts val="2250"/>
              </a:lnSpc>
              <a:spcBef>
                <a:spcPts val="0"/>
              </a:spcBef>
              <a:spcAft>
                <a:spcPts val="15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950" b="0" i="0" u="none" strike="noStrike" kern="1200" cap="none" spc="0" normalizeH="0" baseline="0" noProof="0" dirty="0">
                <a:ln>
                  <a:noFill/>
                </a:ln>
                <a:solidFill>
                  <a:srgbClr val="001F3C"/>
                </a:solidFill>
                <a:effectLst/>
                <a:uLnTx/>
                <a:uFillTx/>
                <a:latin typeface="Arial" panose="020B0604020202020204" pitchFamily="34" charset="0"/>
                <a:ea typeface="Arial Regular" pitchFamily="34" charset="-122"/>
                <a:cs typeface="Arial" panose="020B0604020202020204" pitchFamily="34" charset="0"/>
              </a:rPr>
              <a:t>Могут </a:t>
            </a:r>
            <a:r>
              <a:rPr kumimoji="0" lang="en-US" sz="1950" b="0" i="0" u="none" strike="noStrike" kern="1200" cap="none" spc="0" normalizeH="0" baseline="0" noProof="0" dirty="0" err="1">
                <a:ln>
                  <a:noFill/>
                </a:ln>
                <a:solidFill>
                  <a:srgbClr val="001F3C"/>
                </a:solidFill>
                <a:effectLst/>
                <a:uLnTx/>
                <a:uFillTx/>
                <a:latin typeface="Arial" panose="020B0604020202020204" pitchFamily="34" charset="0"/>
                <a:ea typeface="Arial Regular" pitchFamily="34" charset="-122"/>
                <a:cs typeface="Arial" panose="020B0604020202020204" pitchFamily="34" charset="0"/>
              </a:rPr>
              <a:t>включать</a:t>
            </a:r>
            <a:r>
              <a:rPr kumimoji="0" lang="en-US" sz="1950" b="0" i="0" u="none" strike="noStrike" kern="1200" cap="none" spc="0" normalizeH="0" baseline="0" noProof="0" dirty="0">
                <a:ln>
                  <a:noFill/>
                </a:ln>
                <a:solidFill>
                  <a:srgbClr val="001F3C"/>
                </a:solidFill>
                <a:effectLst/>
                <a:uLnTx/>
                <a:uFillTx/>
                <a:latin typeface="Arial" panose="020B0604020202020204" pitchFamily="34" charset="0"/>
                <a:ea typeface="Arial Regular" pitchFamily="34" charset="-122"/>
                <a:cs typeface="Arial" panose="020B0604020202020204" pitchFamily="34" charset="0"/>
              </a:rPr>
              <a:t>:</a:t>
            </a:r>
            <a:endParaRPr kumimoji="0" lang="ru-RU" sz="1950" b="0" i="0" u="none" strike="noStrike" kern="1200" cap="none" spc="0" normalizeH="0" baseline="0" noProof="0" dirty="0">
              <a:ln>
                <a:noFill/>
              </a:ln>
              <a:solidFill>
                <a:srgbClr val="001F3C"/>
              </a:solidFill>
              <a:effectLst/>
              <a:uLnTx/>
              <a:uFillTx/>
              <a:latin typeface="Arial" panose="020B0604020202020204" pitchFamily="34" charset="0"/>
              <a:ea typeface="Arial Regular" pitchFamily="34" charset="-122"/>
              <a:cs typeface="Arial" panose="020B0604020202020204" pitchFamily="34" charset="0"/>
            </a:endParaRPr>
          </a:p>
          <a:p>
            <a:pPr marL="342900" marR="0" lvl="0" indent="-216000" algn="l" defTabSz="914400" rtl="0" eaLnBrk="1" fontAlgn="auto" latinLnBrk="0" hangingPunct="1">
              <a:lnSpc>
                <a:spcPts val="225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950" b="0" i="0" u="none" strike="noStrike" kern="1200" cap="none" spc="0" normalizeH="0" baseline="0" noProof="0" dirty="0" err="1">
                <a:ln>
                  <a:noFill/>
                </a:ln>
                <a:solidFill>
                  <a:srgbClr val="001F3C"/>
                </a:solidFill>
                <a:effectLst/>
                <a:uLnTx/>
                <a:uFillTx/>
                <a:latin typeface="Arial" panose="020B0604020202020204" pitchFamily="34" charset="0"/>
                <a:ea typeface="Arial Regular" pitchFamily="34" charset="-122"/>
                <a:cs typeface="Arial" panose="020B0604020202020204" pitchFamily="34" charset="0"/>
              </a:rPr>
              <a:t>полиурию</a:t>
            </a:r>
            <a:r>
              <a:rPr kumimoji="0" lang="en-US" sz="1950" b="0" i="0" u="none" strike="noStrike" kern="1200" cap="none" spc="0" normalizeH="0" baseline="0" noProof="0" dirty="0">
                <a:ln>
                  <a:noFill/>
                </a:ln>
                <a:solidFill>
                  <a:srgbClr val="001F3C"/>
                </a:solidFill>
                <a:effectLst/>
                <a:uLnTx/>
                <a:uFillTx/>
                <a:latin typeface="Arial" panose="020B0604020202020204" pitchFamily="34" charset="0"/>
                <a:ea typeface="Arial Regular" pitchFamily="34" charset="-122"/>
                <a:cs typeface="Arial" panose="020B0604020202020204" pitchFamily="34" charset="0"/>
              </a:rPr>
              <a:t>;
полидипсию;
снижение массы тела;
утомляемость;
ДКА</a:t>
            </a:r>
            <a:endParaRPr kumimoji="0" lang="en-US" sz="19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26" name="Text 19"/>
          <p:cNvSpPr/>
          <p:nvPr/>
        </p:nvSpPr>
        <p:spPr>
          <a:xfrm>
            <a:off x="14735175" y="3391356"/>
            <a:ext cx="2971800" cy="28575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marR="0" lvl="0" indent="0" algn="l" defTabSz="914400" rtl="0" eaLnBrk="1" fontAlgn="auto" latinLnBrk="0" hangingPunct="1">
              <a:lnSpc>
                <a:spcPts val="225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950" b="0" i="0" u="none" strike="noStrike" kern="1200" cap="none" spc="0" normalizeH="0" baseline="0" noProof="0" dirty="0">
                <a:ln>
                  <a:noFill/>
                </a:ln>
                <a:solidFill>
                  <a:srgbClr val="001F3C"/>
                </a:solidFill>
                <a:effectLst/>
                <a:uLnTx/>
                <a:uFillTx/>
                <a:latin typeface="Arial" panose="020B0604020202020204" pitchFamily="34" charset="0"/>
                <a:ea typeface="Arial Regular" pitchFamily="34" charset="-122"/>
                <a:cs typeface="Arial" panose="020B0604020202020204" pitchFamily="34" charset="0"/>
              </a:rPr>
              <a:t>Не требуется</a:t>
            </a:r>
            <a:endParaRPr kumimoji="0" lang="en-US" sz="19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27" name="Text 20"/>
          <p:cNvSpPr/>
          <p:nvPr/>
        </p:nvSpPr>
        <p:spPr>
          <a:xfrm>
            <a:off x="14735175" y="5831129"/>
            <a:ext cx="2971800" cy="28575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marR="0" lvl="0" indent="0" algn="l" defTabSz="914400" rtl="0" eaLnBrk="1" fontAlgn="auto" latinLnBrk="0" hangingPunct="1">
              <a:lnSpc>
                <a:spcPts val="225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950" b="0" i="0" u="none" strike="noStrike" kern="1200" cap="none" spc="0" normalizeH="0" baseline="0" noProof="0" dirty="0">
                <a:ln>
                  <a:noFill/>
                </a:ln>
                <a:solidFill>
                  <a:srgbClr val="001F3C"/>
                </a:solidFill>
                <a:effectLst/>
                <a:uLnTx/>
                <a:uFillTx/>
                <a:latin typeface="Arial" panose="020B0604020202020204" pitchFamily="34" charset="0"/>
                <a:ea typeface="Arial Regular" pitchFamily="34" charset="-122"/>
                <a:cs typeface="Arial" panose="020B0604020202020204" pitchFamily="34" charset="0"/>
              </a:rPr>
              <a:t>Не требуется</a:t>
            </a:r>
            <a:endParaRPr kumimoji="0" lang="en-US" sz="19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28" name="Text 21"/>
          <p:cNvSpPr/>
          <p:nvPr/>
        </p:nvSpPr>
        <p:spPr>
          <a:xfrm>
            <a:off x="14735175" y="8192180"/>
            <a:ext cx="2971800" cy="85725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marR="0" lvl="0" indent="0" algn="l" defTabSz="914400" rtl="0" eaLnBrk="1" fontAlgn="auto" latinLnBrk="0" hangingPunct="1">
              <a:lnSpc>
                <a:spcPts val="225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950" b="0" i="0" u="none" strike="noStrike" kern="1200" cap="none" spc="0" normalizeH="0" baseline="0" noProof="0" dirty="0">
                <a:ln>
                  <a:noFill/>
                </a:ln>
                <a:solidFill>
                  <a:srgbClr val="001F3C"/>
                </a:solidFill>
                <a:effectLst/>
                <a:uLnTx/>
                <a:uFillTx/>
                <a:latin typeface="Arial" panose="020B0604020202020204" pitchFamily="34" charset="0"/>
                <a:ea typeface="Arial Regular" pitchFamily="34" charset="-122"/>
                <a:cs typeface="Arial" panose="020B0604020202020204" pitchFamily="34" charset="0"/>
              </a:rPr>
              <a:t>Инсулинотерапия, в зависимости от гликемического статуса</a:t>
            </a:r>
            <a:endParaRPr kumimoji="0" lang="en-US" sz="19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30" name="1      10  2025">
            <a:extLst>
              <a:ext uri="{FF2B5EF4-FFF2-40B4-BE49-F238E27FC236}">
                <a16:creationId xmlns:a16="http://schemas.microsoft.com/office/drawing/2014/main" id="{1BED6ACA-A5C6-B9BD-4830-C40E4D3600D3}"/>
              </a:ext>
            </a:extLst>
          </p:cNvPr>
          <p:cNvSpPr/>
          <p:nvPr/>
        </p:nvSpPr>
        <p:spPr>
          <a:xfrm>
            <a:off x="589840" y="456541"/>
            <a:ext cx="16830676" cy="11811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kumimoji="0" lang="en-US" sz="4000" b="1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ea typeface="Arial Regular" pitchFamily="34" charset="-122"/>
                <a:cs typeface="Arial" panose="020B0604020202020204" pitchFamily="34" charset="0"/>
              </a:rPr>
              <a:t>Клинические</a:t>
            </a:r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ea typeface="Arial Regular" pitchFamily="34" charset="-122"/>
                <a:cs typeface="Arial" panose="020B0604020202020204" pitchFamily="34" charset="0"/>
              </a:rPr>
              <a:t> </a:t>
            </a:r>
            <a:r>
              <a:rPr kumimoji="0" lang="en-US" sz="4000" b="1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ea typeface="Arial Regular" pitchFamily="34" charset="-122"/>
                <a:cs typeface="Arial" panose="020B0604020202020204" pitchFamily="34" charset="0"/>
              </a:rPr>
              <a:t>рекомендации</a:t>
            </a:r>
            <a:r>
              <a:rPr kumimoji="0" lang="ru-RU" sz="40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ea typeface="Arial Regular" pitchFamily="34" charset="-122"/>
                <a:cs typeface="Arial" panose="020B0604020202020204" pitchFamily="34" charset="0"/>
              </a:rPr>
              <a:t> МЗ РФ</a:t>
            </a:r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ea typeface="Arial Regular" pitchFamily="34" charset="-122"/>
                <a:cs typeface="Arial" panose="020B0604020202020204" pitchFamily="34" charset="0"/>
              </a:rPr>
              <a:t> «</a:t>
            </a:r>
            <a:r>
              <a:rPr kumimoji="0" lang="en-US" sz="4000" b="1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ea typeface="Arial Regular" pitchFamily="34" charset="-122"/>
                <a:cs typeface="Arial" panose="020B0604020202020204" pitchFamily="34" charset="0"/>
              </a:rPr>
              <a:t>Сахарный</a:t>
            </a:r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ea typeface="Arial Regular" pitchFamily="34" charset="-122"/>
                <a:cs typeface="Arial" panose="020B0604020202020204" pitchFamily="34" charset="0"/>
              </a:rPr>
              <a:t> </a:t>
            </a:r>
            <a:r>
              <a:rPr kumimoji="0" lang="en-US" sz="4000" b="1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ea typeface="Arial Regular" pitchFamily="34" charset="-122"/>
                <a:cs typeface="Arial" panose="020B0604020202020204" pitchFamily="34" charset="0"/>
              </a:rPr>
              <a:t>диабет</a:t>
            </a:r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ea typeface="Arial Regular" pitchFamily="34" charset="-122"/>
                <a:cs typeface="Arial" panose="020B0604020202020204" pitchFamily="34" charset="0"/>
              </a:rPr>
              <a:t> 1 </a:t>
            </a:r>
            <a:r>
              <a:rPr kumimoji="0" lang="en-US" sz="4000" b="1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ea typeface="Arial Regular" pitchFamily="34" charset="-122"/>
                <a:cs typeface="Arial" panose="020B0604020202020204" pitchFamily="34" charset="0"/>
              </a:rPr>
              <a:t>типа</a:t>
            </a:r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ea typeface="Arial Regular" pitchFamily="34" charset="-122"/>
                <a:cs typeface="Arial" panose="020B0604020202020204" pitchFamily="34" charset="0"/>
              </a:rPr>
              <a:t> у </a:t>
            </a:r>
            <a:r>
              <a:rPr kumimoji="0" lang="en-US" sz="4000" b="1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ea typeface="Arial Regular" pitchFamily="34" charset="-122"/>
                <a:cs typeface="Arial" panose="020B0604020202020204" pitchFamily="34" charset="0"/>
              </a:rPr>
              <a:t>детей</a:t>
            </a:r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ea typeface="Arial Regular" pitchFamily="34" charset="-122"/>
                <a:cs typeface="Arial" panose="020B0604020202020204" pitchFamily="34" charset="0"/>
              </a:rPr>
              <a:t>» 2025</a:t>
            </a:r>
            <a:r>
              <a:rPr lang="ru-RU" sz="4000" b="1" dirty="0">
                <a:ea typeface="Arial Regular" pitchFamily="34" charset="-122"/>
                <a:cs typeface="Arial" panose="020B0604020202020204" pitchFamily="34" charset="0"/>
              </a:rPr>
              <a:t>г.: к</a:t>
            </a:r>
            <a:r>
              <a:rPr lang="ru-RU" sz="4000" b="1" dirty="0">
                <a:cs typeface="Arial" panose="020B0604020202020204" pitchFamily="34" charset="0"/>
              </a:rPr>
              <a:t>ритерии стадий СД1 </a:t>
            </a:r>
            <a:endParaRPr kumimoji="0" lang="en-US" sz="40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31" name="Звезда: 5 точек 30">
            <a:extLst>
              <a:ext uri="{FF2B5EF4-FFF2-40B4-BE49-F238E27FC236}">
                <a16:creationId xmlns:a16="http://schemas.microsoft.com/office/drawing/2014/main" id="{AC98CD5A-10C7-907F-6FA4-684BD5AC0845}"/>
              </a:ext>
            </a:extLst>
          </p:cNvPr>
          <p:cNvSpPr/>
          <p:nvPr/>
        </p:nvSpPr>
        <p:spPr>
          <a:xfrm>
            <a:off x="16213540" y="-91979"/>
            <a:ext cx="2074460" cy="1624083"/>
          </a:xfrm>
          <a:prstGeom prst="star5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/>
              <a:t>NEW</a:t>
            </a:r>
            <a:endParaRPr lang="ru-RU" sz="2000" b="1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Rectangle 10" descr="preencoded.png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/>
        </p:blipFill>
        <p:spPr>
          <a:xfrm>
            <a:off x="723900" y="2286000"/>
            <a:ext cx="17164050" cy="3552825"/>
          </a:xfrm>
          <a:prstGeom prst="rect">
            <a:avLst/>
          </a:prstGeom>
        </p:spPr>
      </p:pic>
      <p:sp>
        <p:nvSpPr>
          <p:cNvPr id="4" name="1      10  2025"/>
          <p:cNvSpPr/>
          <p:nvPr/>
        </p:nvSpPr>
        <p:spPr>
          <a:xfrm>
            <a:off x="164341" y="409575"/>
            <a:ext cx="16049199" cy="11811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ea typeface="Arial Regular" pitchFamily="34" charset="-122"/>
                <a:cs typeface="Arial" panose="020B0604020202020204" pitchFamily="34" charset="0"/>
              </a:rPr>
              <a:t>Клинические</a:t>
            </a:r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ea typeface="Arial Regular" pitchFamily="34" charset="-122"/>
                <a:cs typeface="Arial" panose="020B0604020202020204" pitchFamily="34" charset="0"/>
              </a:rPr>
              <a:t> </a:t>
            </a:r>
            <a:r>
              <a:rPr kumimoji="0" lang="en-US" sz="4000" b="1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ea typeface="Arial Regular" pitchFamily="34" charset="-122"/>
                <a:cs typeface="Arial" panose="020B0604020202020204" pitchFamily="34" charset="0"/>
              </a:rPr>
              <a:t>рекомендации</a:t>
            </a:r>
            <a:r>
              <a:rPr kumimoji="0" lang="ru-RU" sz="40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ea typeface="Arial Regular" pitchFamily="34" charset="-122"/>
                <a:cs typeface="Arial" panose="020B0604020202020204" pitchFamily="34" charset="0"/>
              </a:rPr>
              <a:t> МЗ РФ</a:t>
            </a:r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ea typeface="Arial Regular" pitchFamily="34" charset="-122"/>
                <a:cs typeface="Arial" panose="020B0604020202020204" pitchFamily="34" charset="0"/>
              </a:rPr>
              <a:t> «</a:t>
            </a:r>
            <a:r>
              <a:rPr kumimoji="0" lang="en-US" sz="4000" b="1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ea typeface="Arial Regular" pitchFamily="34" charset="-122"/>
                <a:cs typeface="Arial" panose="020B0604020202020204" pitchFamily="34" charset="0"/>
              </a:rPr>
              <a:t>Сахарный</a:t>
            </a:r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ea typeface="Arial Regular" pitchFamily="34" charset="-122"/>
                <a:cs typeface="Arial" panose="020B0604020202020204" pitchFamily="34" charset="0"/>
              </a:rPr>
              <a:t> </a:t>
            </a:r>
            <a:r>
              <a:rPr kumimoji="0" lang="en-US" sz="4000" b="1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ea typeface="Arial Regular" pitchFamily="34" charset="-122"/>
                <a:cs typeface="Arial" panose="020B0604020202020204" pitchFamily="34" charset="0"/>
              </a:rPr>
              <a:t>диабет</a:t>
            </a:r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ea typeface="Arial Regular" pitchFamily="34" charset="-122"/>
                <a:cs typeface="Arial" panose="020B0604020202020204" pitchFamily="34" charset="0"/>
              </a:rPr>
              <a:t> 1 </a:t>
            </a:r>
            <a:r>
              <a:rPr kumimoji="0" lang="en-US" sz="4000" b="1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ea typeface="Arial Regular" pitchFamily="34" charset="-122"/>
                <a:cs typeface="Arial" panose="020B0604020202020204" pitchFamily="34" charset="0"/>
              </a:rPr>
              <a:t>типа</a:t>
            </a:r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ea typeface="Arial Regular" pitchFamily="34" charset="-122"/>
                <a:cs typeface="Arial" panose="020B0604020202020204" pitchFamily="34" charset="0"/>
              </a:rPr>
              <a:t> у </a:t>
            </a:r>
            <a:r>
              <a:rPr kumimoji="0" lang="en-US" sz="4000" b="1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ea typeface="Arial Regular" pitchFamily="34" charset="-122"/>
                <a:cs typeface="Arial" panose="020B0604020202020204" pitchFamily="34" charset="0"/>
              </a:rPr>
              <a:t>детей</a:t>
            </a:r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ea typeface="Arial Regular" pitchFamily="34" charset="-122"/>
                <a:cs typeface="Arial" panose="020B0604020202020204" pitchFamily="34" charset="0"/>
              </a:rPr>
              <a:t>» 2025</a:t>
            </a:r>
            <a:r>
              <a:rPr lang="ru-RU" sz="4000" b="1" dirty="0">
                <a:ea typeface="Arial Regular" pitchFamily="34" charset="-122"/>
                <a:cs typeface="Arial" panose="020B0604020202020204" pitchFamily="34" charset="0"/>
              </a:rPr>
              <a:t>г.: </a:t>
            </a:r>
            <a:r>
              <a:rPr kumimoji="0" lang="ru-RU" sz="40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ea typeface="Arial Bold" pitchFamily="34" charset="-122"/>
                <a:cs typeface="Arial" panose="020B0604020202020204" pitchFamily="34" charset="0"/>
              </a:rPr>
              <a:t> лабораторные диагностические исследования</a:t>
            </a:r>
            <a:endParaRPr kumimoji="0" lang="en-US" sz="40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C   1               1      -         GADA     IA-2A     8  ZnT8     IAA       ICA 2629"/>
          <p:cNvSpPr/>
          <p:nvPr/>
        </p:nvSpPr>
        <p:spPr>
          <a:xfrm>
            <a:off x="1333500" y="2762250"/>
            <a:ext cx="16435885" cy="234315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133200" marR="0" lvl="0" algn="just" defTabSz="914400" rtl="0" eaLnBrk="1" fontAlgn="auto" latinLnBrk="0" hangingPunct="1">
              <a:lnSpc>
                <a:spcPts val="3075"/>
              </a:lnSpc>
              <a:spcBef>
                <a:spcPts val="0"/>
              </a:spcBef>
              <a:spcAft>
                <a:spcPts val="1500"/>
              </a:spcAft>
              <a:buClrTx/>
              <a:buSzTx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001F3C"/>
                </a:solidFill>
                <a:effectLst/>
                <a:uLnTx/>
                <a:uFillTx/>
                <a:ea typeface="Arial Regular" pitchFamily="34" charset="-122"/>
                <a:cs typeface="Arial" panose="020B0604020202020204" pitchFamily="34" charset="0"/>
              </a:rPr>
              <a:t>C целью диагностики СД1 на доклинических стадиях и предупреждения ДКА детям, которые имеют родственника первой степени родства с СД1, </a:t>
            </a: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1F3C"/>
                </a:solidFill>
                <a:effectLst/>
                <a:uLnTx/>
                <a:uFillTx/>
                <a:ea typeface="Arial Bold" pitchFamily="34" charset="-122"/>
                <a:cs typeface="Arial" panose="020B0604020202020204" pitchFamily="34" charset="0"/>
              </a:rPr>
              <a:t>рекомендовано</a:t>
            </a: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001F3C"/>
                </a:solidFill>
                <a:effectLst/>
                <a:uLnTx/>
                <a:uFillTx/>
                <a:ea typeface="Arial Regular" pitchFamily="34" charset="-122"/>
                <a:cs typeface="Arial" panose="020B0604020202020204" pitchFamily="34" charset="0"/>
              </a:rPr>
              <a:t> определение содержания антител к антигенам бета-клеток поджелудочной железы в крови (аутоантитела к глутаматдекарбоксилазе – GADA; аутоантитела к тирозинфосфатазе – IA-2A; аутоантитела к транспортеру цинка 8 – ZnT8, аутоантитела к инсулину – IAA, аутоантитела к структурам островковых клеток – ICA) [26–29].</a:t>
            </a: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6" name="A     3"/>
          <p:cNvSpPr/>
          <p:nvPr/>
        </p:nvSpPr>
        <p:spPr>
          <a:xfrm>
            <a:off x="1352550" y="5343524"/>
            <a:ext cx="15906750" cy="35242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marR="0" lvl="0" indent="0" algn="l" defTabSz="914400" rtl="0" eaLnBrk="1" fontAlgn="auto" latinLnBrk="0" hangingPunct="1">
              <a:lnSpc>
                <a:spcPts val="2775"/>
              </a:lnSpc>
              <a:spcBef>
                <a:spcPts val="0"/>
              </a:spcBef>
              <a:spcAft>
                <a:spcPts val="15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153889"/>
                </a:solidFill>
                <a:effectLst/>
                <a:uLnTx/>
                <a:uFillTx/>
                <a:ea typeface="Arial Bold" pitchFamily="34" charset="-122"/>
                <a:cs typeface="Arial" panose="020B0604020202020204" pitchFamily="34" charset="0"/>
              </a:rPr>
              <a:t>УРОВЕНЬ УБЕДИТЕЛЬНОСТИ РЕКОМЕНДАЦИЙ A (УРОВЕНЬ ДОСТОВЕРНОСТИ ДОКАЗАТЕЛЬСТВ – 3)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8" name="HbA1c            2       1    1 2025"/>
          <p:cNvSpPr/>
          <p:nvPr/>
        </p:nvSpPr>
        <p:spPr>
          <a:xfrm>
            <a:off x="723900" y="6006933"/>
            <a:ext cx="17164050" cy="303229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133200" marR="0" lvl="0" algn="just" defTabSz="914400" rtl="0" eaLnBrk="1" fontAlgn="auto" latinLnBrk="0" hangingPunct="1">
              <a:lnSpc>
                <a:spcPts val="3075"/>
              </a:lnSpc>
              <a:spcBef>
                <a:spcPts val="0"/>
              </a:spcBef>
              <a:spcAft>
                <a:spcPts val="1500"/>
              </a:spcAft>
              <a:buClrTx/>
              <a:buSzTx/>
              <a:tabLst/>
              <a:defRPr/>
            </a:pPr>
            <a:r>
              <a:rPr lang="ru-RU" sz="2400" b="1" i="1" u="none" strike="noStrike" baseline="0" dirty="0">
                <a:solidFill>
                  <a:srgbClr val="000000"/>
                </a:solidFill>
              </a:rPr>
              <a:t>Комментарий: </a:t>
            </a:r>
            <a:r>
              <a:rPr lang="ru-RU" sz="2400" b="0" i="1" u="none" strike="noStrike" baseline="0" dirty="0">
                <a:solidFill>
                  <a:srgbClr val="000000"/>
                </a:solidFill>
              </a:rPr>
              <a:t>Выявление и наблюдение за детьми с доклиническими стадиями СД1 типа способствует снижению риска развития ДКА. Острые последствия ДКА включают повышенный риск смерти, развитие осложнений и госпитализации, что обуславливает существенные отрицательные последствия для пациентов, членов их семьи и системы здравоохранения </a:t>
            </a:r>
            <a:r>
              <a:rPr lang="ru-RU" sz="2400" b="0" i="0" u="none" strike="noStrike" baseline="0" dirty="0">
                <a:solidFill>
                  <a:srgbClr val="000000"/>
                </a:solidFill>
              </a:rPr>
              <a:t>[30,31]</a:t>
            </a:r>
            <a:r>
              <a:rPr lang="ru-RU" sz="2400" b="0" i="1" u="none" strike="noStrike" baseline="0" dirty="0">
                <a:solidFill>
                  <a:srgbClr val="000000"/>
                </a:solidFill>
              </a:rPr>
              <a:t>. ДКА в дебюте 3-й стадии СД1 может иметь долгосрочные последствия, включая </a:t>
            </a:r>
            <a:r>
              <a:rPr lang="ru-RU" sz="2400" b="0" i="1" u="none" strike="noStrike" baseline="0" dirty="0" err="1">
                <a:solidFill>
                  <a:srgbClr val="000000"/>
                </a:solidFill>
              </a:rPr>
              <a:t>нейрокогнитивный</a:t>
            </a:r>
            <a:r>
              <a:rPr lang="ru-RU" sz="2400" b="0" i="1" u="none" strike="noStrike" baseline="0" dirty="0">
                <a:solidFill>
                  <a:srgbClr val="000000"/>
                </a:solidFill>
              </a:rPr>
              <a:t> дефицит, повышенный риск рецидива ДКА и риск гипогликемий, неудовлетворительный гликемический контроль (по данным исследований, в течение 15 лет), что повышает риск развития микрососудистых и </a:t>
            </a:r>
            <a:r>
              <a:rPr lang="ru-RU" sz="2400" b="0" i="1" u="none" strike="noStrike" baseline="0" dirty="0" err="1">
                <a:solidFill>
                  <a:srgbClr val="000000"/>
                </a:solidFill>
              </a:rPr>
              <a:t>макрососудистых</a:t>
            </a:r>
            <a:r>
              <a:rPr lang="ru-RU" sz="2400" b="0" i="1" u="none" strike="noStrike" baseline="0" dirty="0">
                <a:solidFill>
                  <a:srgbClr val="000000"/>
                </a:solidFill>
              </a:rPr>
              <a:t> осложнений, смертности и снижения продолжительности жизни </a:t>
            </a:r>
            <a:r>
              <a:rPr lang="ru-RU" sz="2400" b="0" i="0" u="none" strike="noStrike" baseline="0" dirty="0">
                <a:solidFill>
                  <a:srgbClr val="000000"/>
                </a:solidFill>
              </a:rPr>
              <a:t>[26,32,33]</a:t>
            </a:r>
            <a:r>
              <a:rPr lang="ru-RU" sz="2400" b="0" i="1" u="none" strike="noStrike" baseline="0" dirty="0">
                <a:solidFill>
                  <a:srgbClr val="000000"/>
                </a:solidFill>
              </a:rPr>
              <a:t>. Кроме того, диагностика доклинических стадий СД1 дает детям и/или их родителям, больше времени для приобретения знаний и навыков о жизни с данным заболеванием, а также может снизить тревожность и стресс, связанные с началом клинических проявлений СД1 </a:t>
            </a:r>
            <a:r>
              <a:rPr lang="ru-RU" sz="2400" b="0" i="0" u="none" strike="noStrike" baseline="0" dirty="0">
                <a:solidFill>
                  <a:srgbClr val="000000"/>
                </a:solidFill>
              </a:rPr>
              <a:t>[26,29]</a:t>
            </a:r>
            <a:r>
              <a:rPr lang="ru-RU" sz="2400" b="0" i="1" u="none" strike="noStrike" baseline="0" dirty="0">
                <a:solidFill>
                  <a:srgbClr val="000000"/>
                </a:solidFill>
              </a:rPr>
              <a:t>. </a:t>
            </a: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9" name="1    1  HbA1c             1    2025"/>
          <p:cNvSpPr/>
          <p:nvPr/>
        </p:nvSpPr>
        <p:spPr>
          <a:xfrm>
            <a:off x="723900" y="9801225"/>
            <a:ext cx="16830675" cy="342900"/>
          </a:xfrm>
          <a:prstGeom prst="rect">
            <a:avLst/>
          </a:prstGeom>
          <a:noFill/>
          <a:ln/>
        </p:spPr>
        <p:txBody>
          <a:bodyPr wrap="square" lIns="0" tIns="0" rIns="0" bIns="0" rtlCol="0" anchor="b"/>
          <a:lstStyle/>
          <a:p>
            <a:pPr marL="0" marR="0" lvl="0" indent="0" algn="l" defTabSz="914400" rtl="0" eaLnBrk="1" fontAlgn="auto" latinLnBrk="0" hangingPunct="1">
              <a:lnSpc>
                <a:spcPts val="135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888888"/>
                </a:solidFill>
                <a:effectLst/>
                <a:uLnTx/>
                <a:uFillTx/>
                <a:latin typeface="Arial" panose="020B0604020202020204" pitchFamily="34" charset="0"/>
                <a:ea typeface="Arial Regular" pitchFamily="34" charset="-122"/>
                <a:cs typeface="Arial" panose="020B0604020202020204" pitchFamily="34" charset="0"/>
              </a:rPr>
              <a:t>ААТ — </a:t>
            </a:r>
            <a:r>
              <a:rPr kumimoji="0" lang="en-US" sz="1200" b="0" i="0" u="none" strike="noStrike" kern="1200" cap="none" spc="0" normalizeH="0" baseline="0" noProof="0" dirty="0" err="1">
                <a:ln>
                  <a:noFill/>
                </a:ln>
                <a:solidFill>
                  <a:srgbClr val="888888"/>
                </a:solidFill>
                <a:effectLst/>
                <a:uLnTx/>
                <a:uFillTx/>
                <a:latin typeface="Arial" panose="020B0604020202020204" pitchFamily="34" charset="0"/>
                <a:ea typeface="Arial Regular" pitchFamily="34" charset="-122"/>
                <a:cs typeface="Arial" panose="020B0604020202020204" pitchFamily="34" charset="0"/>
              </a:rPr>
              <a:t>аутоантитела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888888"/>
                </a:solidFill>
                <a:effectLst/>
                <a:uLnTx/>
                <a:uFillTx/>
                <a:latin typeface="Arial" panose="020B0604020202020204" pitchFamily="34" charset="0"/>
                <a:ea typeface="Arial Regular" pitchFamily="34" charset="-122"/>
                <a:cs typeface="Arial" panose="020B0604020202020204" pitchFamily="34" charset="0"/>
              </a:rPr>
              <a:t>; ДКА — </a:t>
            </a:r>
            <a:r>
              <a:rPr kumimoji="0" lang="en-US" sz="1200" b="0" i="0" u="none" strike="noStrike" kern="1200" cap="none" spc="0" normalizeH="0" baseline="0" noProof="0" dirty="0" err="1">
                <a:ln>
                  <a:noFill/>
                </a:ln>
                <a:solidFill>
                  <a:srgbClr val="888888"/>
                </a:solidFill>
                <a:effectLst/>
                <a:uLnTx/>
                <a:uFillTx/>
                <a:latin typeface="Arial" panose="020B0604020202020204" pitchFamily="34" charset="0"/>
                <a:ea typeface="Arial Regular" pitchFamily="34" charset="-122"/>
                <a:cs typeface="Arial" panose="020B0604020202020204" pitchFamily="34" charset="0"/>
              </a:rPr>
              <a:t>диабетический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888888"/>
                </a:solidFill>
                <a:effectLst/>
                <a:uLnTx/>
                <a:uFillTx/>
                <a:latin typeface="Arial" panose="020B0604020202020204" pitchFamily="34" charset="0"/>
                <a:ea typeface="Arial Regular" pitchFamily="34" charset="-122"/>
                <a:cs typeface="Arial" panose="020B0604020202020204" pitchFamily="34" charset="0"/>
              </a:rPr>
              <a:t> </a:t>
            </a:r>
            <a:r>
              <a:rPr kumimoji="0" lang="en-US" sz="1200" b="0" i="0" u="none" strike="noStrike" kern="1200" cap="none" spc="0" normalizeH="0" baseline="0" noProof="0" dirty="0" err="1">
                <a:ln>
                  <a:noFill/>
                </a:ln>
                <a:solidFill>
                  <a:srgbClr val="888888"/>
                </a:solidFill>
                <a:effectLst/>
                <a:uLnTx/>
                <a:uFillTx/>
                <a:latin typeface="Arial" panose="020B0604020202020204" pitchFamily="34" charset="0"/>
                <a:ea typeface="Arial Regular" pitchFamily="34" charset="-122"/>
                <a:cs typeface="Arial" panose="020B0604020202020204" pitchFamily="34" charset="0"/>
              </a:rPr>
              <a:t>кетоацидоз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888888"/>
                </a:solidFill>
                <a:effectLst/>
                <a:uLnTx/>
                <a:uFillTx/>
                <a:latin typeface="Arial" panose="020B0604020202020204" pitchFamily="34" charset="0"/>
                <a:ea typeface="Arial Regular" pitchFamily="34" charset="-122"/>
                <a:cs typeface="Arial" panose="020B0604020202020204" pitchFamily="34" charset="0"/>
              </a:rPr>
              <a:t>; СД1 — </a:t>
            </a:r>
            <a:r>
              <a:rPr kumimoji="0" lang="en-US" sz="1200" b="0" i="0" u="none" strike="noStrike" kern="1200" cap="none" spc="0" normalizeH="0" baseline="0" noProof="0" dirty="0" err="1">
                <a:ln>
                  <a:noFill/>
                </a:ln>
                <a:solidFill>
                  <a:srgbClr val="888888"/>
                </a:solidFill>
                <a:effectLst/>
                <a:uLnTx/>
                <a:uFillTx/>
                <a:latin typeface="Arial" panose="020B0604020202020204" pitchFamily="34" charset="0"/>
                <a:ea typeface="Arial Regular" pitchFamily="34" charset="-122"/>
                <a:cs typeface="Arial" panose="020B0604020202020204" pitchFamily="34" charset="0"/>
              </a:rPr>
              <a:t>сахарный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888888"/>
                </a:solidFill>
                <a:effectLst/>
                <a:uLnTx/>
                <a:uFillTx/>
                <a:latin typeface="Arial" panose="020B0604020202020204" pitchFamily="34" charset="0"/>
                <a:ea typeface="Arial Regular" pitchFamily="34" charset="-122"/>
                <a:cs typeface="Arial" panose="020B0604020202020204" pitchFamily="34" charset="0"/>
              </a:rPr>
              <a:t> </a:t>
            </a:r>
            <a:r>
              <a:rPr kumimoji="0" lang="en-US" sz="1200" b="0" i="0" u="none" strike="noStrike" kern="1200" cap="none" spc="0" normalizeH="0" baseline="0" noProof="0" dirty="0" err="1">
                <a:ln>
                  <a:noFill/>
                </a:ln>
                <a:solidFill>
                  <a:srgbClr val="888888"/>
                </a:solidFill>
                <a:effectLst/>
                <a:uLnTx/>
                <a:uFillTx/>
                <a:latin typeface="Arial" panose="020B0604020202020204" pitchFamily="34" charset="0"/>
                <a:ea typeface="Arial Regular" pitchFamily="34" charset="-122"/>
                <a:cs typeface="Arial" panose="020B0604020202020204" pitchFamily="34" charset="0"/>
              </a:rPr>
              <a:t>диабет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888888"/>
                </a:solidFill>
                <a:effectLst/>
                <a:uLnTx/>
                <a:uFillTx/>
                <a:latin typeface="Arial" panose="020B0604020202020204" pitchFamily="34" charset="0"/>
                <a:ea typeface="Arial Regular" pitchFamily="34" charset="-122"/>
                <a:cs typeface="Arial" panose="020B0604020202020204" pitchFamily="34" charset="0"/>
              </a:rPr>
              <a:t> 1 </a:t>
            </a:r>
            <a:r>
              <a:rPr kumimoji="0" lang="en-US" sz="1200" b="0" i="0" u="none" strike="noStrike" kern="1200" cap="none" spc="0" normalizeH="0" baseline="0" noProof="0" dirty="0" err="1">
                <a:ln>
                  <a:noFill/>
                </a:ln>
                <a:solidFill>
                  <a:srgbClr val="888888"/>
                </a:solidFill>
                <a:effectLst/>
                <a:uLnTx/>
                <a:uFillTx/>
                <a:latin typeface="Arial" panose="020B0604020202020204" pitchFamily="34" charset="0"/>
                <a:ea typeface="Arial Regular" pitchFamily="34" charset="-122"/>
                <a:cs typeface="Arial" panose="020B0604020202020204" pitchFamily="34" charset="0"/>
              </a:rPr>
              <a:t>типа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888888"/>
                </a:solidFill>
                <a:effectLst/>
                <a:uLnTx/>
                <a:uFillTx/>
                <a:latin typeface="Arial" panose="020B0604020202020204" pitchFamily="34" charset="0"/>
                <a:ea typeface="Arial Regular" pitchFamily="34" charset="-122"/>
                <a:cs typeface="Arial" panose="020B0604020202020204" pitchFamily="34" charset="0"/>
              </a:rPr>
              <a:t>; HbA1c — </a:t>
            </a:r>
            <a:r>
              <a:rPr kumimoji="0" lang="en-US" sz="1200" b="0" i="0" u="none" strike="noStrike" kern="1200" cap="none" spc="0" normalizeH="0" baseline="0" noProof="0" dirty="0" err="1">
                <a:ln>
                  <a:noFill/>
                </a:ln>
                <a:solidFill>
                  <a:srgbClr val="888888"/>
                </a:solidFill>
                <a:effectLst/>
                <a:uLnTx/>
                <a:uFillTx/>
                <a:latin typeface="Arial" panose="020B0604020202020204" pitchFamily="34" charset="0"/>
                <a:ea typeface="Arial Regular" pitchFamily="34" charset="-122"/>
                <a:cs typeface="Arial" panose="020B0604020202020204" pitchFamily="34" charset="0"/>
              </a:rPr>
              <a:t>гликированный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888888"/>
                </a:solidFill>
                <a:effectLst/>
                <a:uLnTx/>
                <a:uFillTx/>
                <a:latin typeface="Arial" panose="020B0604020202020204" pitchFamily="34" charset="0"/>
                <a:ea typeface="Arial Regular" pitchFamily="34" charset="-122"/>
                <a:cs typeface="Arial" panose="020B0604020202020204" pitchFamily="34" charset="0"/>
              </a:rPr>
              <a:t> </a:t>
            </a:r>
            <a:r>
              <a:rPr kumimoji="0" lang="en-US" sz="1200" b="0" i="0" u="none" strike="noStrike" kern="1200" cap="none" spc="0" normalizeH="0" baseline="0" noProof="0" dirty="0" err="1">
                <a:ln>
                  <a:noFill/>
                </a:ln>
                <a:solidFill>
                  <a:srgbClr val="888888"/>
                </a:solidFill>
                <a:effectLst/>
                <a:uLnTx/>
                <a:uFillTx/>
                <a:latin typeface="Arial" panose="020B0604020202020204" pitchFamily="34" charset="0"/>
                <a:ea typeface="Arial Regular" pitchFamily="34" charset="-122"/>
                <a:cs typeface="Arial" panose="020B0604020202020204" pitchFamily="34" charset="0"/>
              </a:rPr>
              <a:t>гемоглобин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888888"/>
                </a:solidFill>
                <a:effectLst/>
                <a:uLnTx/>
                <a:uFillTx/>
                <a:latin typeface="Arial" panose="020B0604020202020204" pitchFamily="34" charset="0"/>
                <a:ea typeface="Arial Regular" pitchFamily="34" charset="-122"/>
                <a:cs typeface="Arial" panose="020B0604020202020204" pitchFamily="34" charset="0"/>
              </a:rPr>
              <a:t>; ПГТТ — </a:t>
            </a:r>
            <a:r>
              <a:rPr kumimoji="0" lang="en-US" sz="1200" b="0" i="0" u="none" strike="noStrike" kern="1200" cap="none" spc="0" normalizeH="0" baseline="0" noProof="0" dirty="0" err="1">
                <a:ln>
                  <a:noFill/>
                </a:ln>
                <a:solidFill>
                  <a:srgbClr val="888888"/>
                </a:solidFill>
                <a:effectLst/>
                <a:uLnTx/>
                <a:uFillTx/>
                <a:latin typeface="Arial" panose="020B0604020202020204" pitchFamily="34" charset="0"/>
                <a:ea typeface="Arial Regular" pitchFamily="34" charset="-122"/>
                <a:cs typeface="Arial" panose="020B0604020202020204" pitchFamily="34" charset="0"/>
              </a:rPr>
              <a:t>пероральный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888888"/>
                </a:solidFill>
                <a:effectLst/>
                <a:uLnTx/>
                <a:uFillTx/>
                <a:latin typeface="Arial" panose="020B0604020202020204" pitchFamily="34" charset="0"/>
                <a:ea typeface="Arial Regular" pitchFamily="34" charset="-122"/>
                <a:cs typeface="Arial" panose="020B0604020202020204" pitchFamily="34" charset="0"/>
              </a:rPr>
              <a:t> </a:t>
            </a:r>
            <a:r>
              <a:rPr kumimoji="0" lang="en-US" sz="1200" b="0" i="0" u="none" strike="noStrike" kern="1200" cap="none" spc="0" normalizeH="0" baseline="0" noProof="0" dirty="0" err="1">
                <a:ln>
                  <a:noFill/>
                </a:ln>
                <a:solidFill>
                  <a:srgbClr val="888888"/>
                </a:solidFill>
                <a:effectLst/>
                <a:uLnTx/>
                <a:uFillTx/>
                <a:latin typeface="Arial" panose="020B0604020202020204" pitchFamily="34" charset="0"/>
                <a:ea typeface="Arial Regular" pitchFamily="34" charset="-122"/>
                <a:cs typeface="Arial" panose="020B0604020202020204" pitchFamily="34" charset="0"/>
              </a:rPr>
              <a:t>глюкозотолерантный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888888"/>
                </a:solidFill>
                <a:effectLst/>
                <a:uLnTx/>
                <a:uFillTx/>
                <a:latin typeface="Arial" panose="020B0604020202020204" pitchFamily="34" charset="0"/>
                <a:ea typeface="Arial Regular" pitchFamily="34" charset="-122"/>
                <a:cs typeface="Arial" panose="020B0604020202020204" pitchFamily="34" charset="0"/>
              </a:rPr>
              <a:t> </a:t>
            </a:r>
            <a:r>
              <a:rPr kumimoji="0" lang="en-US" sz="1200" b="0" i="0" u="none" strike="noStrike" kern="1200" cap="none" spc="0" normalizeH="0" baseline="0" noProof="0" dirty="0" err="1">
                <a:ln>
                  <a:noFill/>
                </a:ln>
                <a:solidFill>
                  <a:srgbClr val="888888"/>
                </a:solidFill>
                <a:effectLst/>
                <a:uLnTx/>
                <a:uFillTx/>
                <a:latin typeface="Arial" panose="020B0604020202020204" pitchFamily="34" charset="0"/>
                <a:ea typeface="Arial Regular" pitchFamily="34" charset="-122"/>
                <a:cs typeface="Arial" panose="020B0604020202020204" pitchFamily="34" charset="0"/>
              </a:rPr>
              <a:t>тест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888888"/>
                </a:solidFill>
                <a:effectLst/>
                <a:uLnTx/>
                <a:uFillTx/>
                <a:latin typeface="Arial" panose="020B0604020202020204" pitchFamily="34" charset="0"/>
                <a:ea typeface="Arial Regular" pitchFamily="34" charset="-122"/>
                <a:cs typeface="Arial" panose="020B0604020202020204" pitchFamily="34" charset="0"/>
              </a:rPr>
              <a:t>.
</a:t>
            </a:r>
            <a:r>
              <a:rPr kumimoji="0" lang="en-US" sz="1200" b="0" i="0" u="none" strike="noStrike" kern="1200" cap="none" spc="0" normalizeH="0" baseline="0" noProof="0" dirty="0" err="1">
                <a:ln>
                  <a:noFill/>
                </a:ln>
                <a:solidFill>
                  <a:srgbClr val="888888"/>
                </a:solidFill>
                <a:effectLst/>
                <a:uLnTx/>
                <a:uFillTx/>
                <a:latin typeface="Arial" panose="020B0604020202020204" pitchFamily="34" charset="0"/>
                <a:ea typeface="Arial Regular" pitchFamily="34" charset="-122"/>
                <a:cs typeface="Arial" panose="020B0604020202020204" pitchFamily="34" charset="0"/>
              </a:rPr>
              <a:t>Клинические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888888"/>
                </a:solidFill>
                <a:effectLst/>
                <a:uLnTx/>
                <a:uFillTx/>
                <a:latin typeface="Arial" panose="020B0604020202020204" pitchFamily="34" charset="0"/>
                <a:ea typeface="Arial Regular" pitchFamily="34" charset="-122"/>
                <a:cs typeface="Arial" panose="020B0604020202020204" pitchFamily="34" charset="0"/>
              </a:rPr>
              <a:t> </a:t>
            </a:r>
            <a:r>
              <a:rPr kumimoji="0" lang="en-US" sz="1200" b="0" i="0" u="none" strike="noStrike" kern="1200" cap="none" spc="0" normalizeH="0" baseline="0" noProof="0" dirty="0" err="1">
                <a:ln>
                  <a:noFill/>
                </a:ln>
                <a:solidFill>
                  <a:srgbClr val="888888"/>
                </a:solidFill>
                <a:effectLst/>
                <a:uLnTx/>
                <a:uFillTx/>
                <a:latin typeface="Arial" panose="020B0604020202020204" pitchFamily="34" charset="0"/>
                <a:ea typeface="Arial Regular" pitchFamily="34" charset="-122"/>
                <a:cs typeface="Arial" panose="020B0604020202020204" pitchFamily="34" charset="0"/>
              </a:rPr>
              <a:t>рекомендации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888888"/>
                </a:solidFill>
                <a:effectLst/>
                <a:uLnTx/>
                <a:uFillTx/>
                <a:latin typeface="Arial" panose="020B0604020202020204" pitchFamily="34" charset="0"/>
                <a:ea typeface="Arial Regular" pitchFamily="34" charset="-122"/>
                <a:cs typeface="Arial" panose="020B0604020202020204" pitchFamily="34" charset="0"/>
              </a:rPr>
              <a:t> «</a:t>
            </a:r>
            <a:r>
              <a:rPr kumimoji="0" lang="en-US" sz="1200" b="0" i="0" u="none" strike="noStrike" kern="1200" cap="none" spc="0" normalizeH="0" baseline="0" noProof="0" dirty="0" err="1">
                <a:ln>
                  <a:noFill/>
                </a:ln>
                <a:solidFill>
                  <a:srgbClr val="888888"/>
                </a:solidFill>
                <a:effectLst/>
                <a:uLnTx/>
                <a:uFillTx/>
                <a:latin typeface="Arial" panose="020B0604020202020204" pitchFamily="34" charset="0"/>
                <a:ea typeface="Arial Regular" pitchFamily="34" charset="-122"/>
                <a:cs typeface="Arial" panose="020B0604020202020204" pitchFamily="34" charset="0"/>
              </a:rPr>
              <a:t>Сахарный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888888"/>
                </a:solidFill>
                <a:effectLst/>
                <a:uLnTx/>
                <a:uFillTx/>
                <a:latin typeface="Arial" panose="020B0604020202020204" pitchFamily="34" charset="0"/>
                <a:ea typeface="Arial Regular" pitchFamily="34" charset="-122"/>
                <a:cs typeface="Arial" panose="020B0604020202020204" pitchFamily="34" charset="0"/>
              </a:rPr>
              <a:t> </a:t>
            </a:r>
            <a:r>
              <a:rPr kumimoji="0" lang="en-US" sz="1200" b="0" i="0" u="none" strike="noStrike" kern="1200" cap="none" spc="0" normalizeH="0" baseline="0" noProof="0" dirty="0" err="1">
                <a:ln>
                  <a:noFill/>
                </a:ln>
                <a:solidFill>
                  <a:srgbClr val="888888"/>
                </a:solidFill>
                <a:effectLst/>
                <a:uLnTx/>
                <a:uFillTx/>
                <a:latin typeface="Arial" panose="020B0604020202020204" pitchFamily="34" charset="0"/>
                <a:ea typeface="Arial Regular" pitchFamily="34" charset="-122"/>
                <a:cs typeface="Arial" panose="020B0604020202020204" pitchFamily="34" charset="0"/>
              </a:rPr>
              <a:t>диабет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888888"/>
                </a:solidFill>
                <a:effectLst/>
                <a:uLnTx/>
                <a:uFillTx/>
                <a:latin typeface="Arial" panose="020B0604020202020204" pitchFamily="34" charset="0"/>
                <a:ea typeface="Arial Regular" pitchFamily="34" charset="-122"/>
                <a:cs typeface="Arial" panose="020B0604020202020204" pitchFamily="34" charset="0"/>
              </a:rPr>
              <a:t> 1 </a:t>
            </a:r>
            <a:r>
              <a:rPr kumimoji="0" lang="en-US" sz="1200" b="0" i="0" u="none" strike="noStrike" kern="1200" cap="none" spc="0" normalizeH="0" baseline="0" noProof="0" dirty="0" err="1">
                <a:ln>
                  <a:noFill/>
                </a:ln>
                <a:solidFill>
                  <a:srgbClr val="888888"/>
                </a:solidFill>
                <a:effectLst/>
                <a:uLnTx/>
                <a:uFillTx/>
                <a:latin typeface="Arial" panose="020B0604020202020204" pitchFamily="34" charset="0"/>
                <a:ea typeface="Arial Regular" pitchFamily="34" charset="-122"/>
                <a:cs typeface="Arial" panose="020B0604020202020204" pitchFamily="34" charset="0"/>
              </a:rPr>
              <a:t>типа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888888"/>
                </a:solidFill>
                <a:effectLst/>
                <a:uLnTx/>
                <a:uFillTx/>
                <a:latin typeface="Arial" panose="020B0604020202020204" pitchFamily="34" charset="0"/>
                <a:ea typeface="Arial Regular" pitchFamily="34" charset="-122"/>
                <a:cs typeface="Arial" panose="020B0604020202020204" pitchFamily="34" charset="0"/>
              </a:rPr>
              <a:t> у </a:t>
            </a:r>
            <a:r>
              <a:rPr kumimoji="0" lang="en-US" sz="1200" b="0" i="0" u="none" strike="noStrike" kern="1200" cap="none" spc="0" normalizeH="0" baseline="0" noProof="0" dirty="0" err="1">
                <a:ln>
                  <a:noFill/>
                </a:ln>
                <a:solidFill>
                  <a:srgbClr val="888888"/>
                </a:solidFill>
                <a:effectLst/>
                <a:uLnTx/>
                <a:uFillTx/>
                <a:latin typeface="Arial" panose="020B0604020202020204" pitchFamily="34" charset="0"/>
                <a:ea typeface="Arial Regular" pitchFamily="34" charset="-122"/>
                <a:cs typeface="Arial" panose="020B0604020202020204" pitchFamily="34" charset="0"/>
              </a:rPr>
              <a:t>детей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888888"/>
                </a:solidFill>
                <a:effectLst/>
                <a:uLnTx/>
                <a:uFillTx/>
                <a:latin typeface="Arial" panose="020B0604020202020204" pitchFamily="34" charset="0"/>
                <a:ea typeface="Arial Regular" pitchFamily="34" charset="-122"/>
                <a:cs typeface="Arial" panose="020B0604020202020204" pitchFamily="34" charset="0"/>
              </a:rPr>
              <a:t>», 2025.</a:t>
            </a:r>
            <a:r>
              <a:rPr kumimoji="0" lang="ru-RU" sz="1200" b="0" i="0" u="none" strike="noStrike" kern="1200" cap="none" spc="0" normalizeH="0" baseline="0" noProof="0" dirty="0">
                <a:ln>
                  <a:noFill/>
                </a:ln>
                <a:solidFill>
                  <a:srgbClr val="888888"/>
                </a:solidFill>
                <a:effectLst/>
                <a:uLnTx/>
                <a:uFillTx/>
                <a:latin typeface="Arial" panose="020B0604020202020204" pitchFamily="34" charset="0"/>
                <a:ea typeface="Arial Regular" pitchFamily="34" charset="-122"/>
                <a:cs typeface="Arial" panose="020B0604020202020204" pitchFamily="34" charset="0"/>
              </a:rPr>
              <a:t>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888888"/>
                </a:solidFill>
                <a:effectLst/>
                <a:uLnTx/>
                <a:uFillTx/>
                <a:latin typeface="Arial" panose="020B0604020202020204" pitchFamily="34" charset="0"/>
                <a:ea typeface="Arial Regular" pitchFamily="34" charset="-122"/>
                <a:cs typeface="Arial" panose="020B0604020202020204" pitchFamily="34" charset="0"/>
              </a:rPr>
              <a:t>ID</a:t>
            </a:r>
            <a:r>
              <a:rPr kumimoji="0" lang="ru-RU" sz="1200" b="0" i="0" u="none" strike="noStrike" kern="1200" cap="none" spc="0" normalizeH="0" baseline="0" noProof="0" dirty="0">
                <a:ln>
                  <a:noFill/>
                </a:ln>
                <a:solidFill>
                  <a:srgbClr val="888888"/>
                </a:solidFill>
                <a:effectLst/>
                <a:uLnTx/>
                <a:uFillTx/>
                <a:latin typeface="Arial" panose="020B0604020202020204" pitchFamily="34" charset="0"/>
                <a:ea typeface="Arial Regular" pitchFamily="34" charset="-122"/>
                <a:cs typeface="Arial" panose="020B0604020202020204" pitchFamily="34" charset="0"/>
              </a:rPr>
              <a:t>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888888"/>
                </a:solidFill>
                <a:effectLst/>
                <a:uLnTx/>
                <a:uFillTx/>
                <a:latin typeface="Arial" panose="020B0604020202020204" pitchFamily="34" charset="0"/>
                <a:ea typeface="Arial Regular" pitchFamily="34" charset="-122"/>
                <a:cs typeface="Arial" panose="020B0604020202020204" pitchFamily="34" charset="0"/>
              </a:rPr>
              <a:t>287_3</a:t>
            </a:r>
            <a:r>
              <a:rPr kumimoji="0" lang="ru-RU" sz="1200" b="0" i="0" u="none" strike="noStrike" kern="1200" cap="none" spc="0" normalizeH="0" baseline="0" noProof="0" dirty="0">
                <a:ln>
                  <a:noFill/>
                </a:ln>
                <a:solidFill>
                  <a:srgbClr val="888888"/>
                </a:solidFill>
                <a:effectLst/>
                <a:uLnTx/>
                <a:uFillTx/>
                <a:latin typeface="Arial" panose="020B0604020202020204" pitchFamily="34" charset="0"/>
                <a:ea typeface="Arial Regular" pitchFamily="34" charset="-122"/>
                <a:cs typeface="Arial" panose="020B0604020202020204" pitchFamily="34" charset="0"/>
              </a:rPr>
              <a:t>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888888"/>
                </a:solidFill>
                <a:effectLst/>
                <a:uLnTx/>
                <a:uFillTx/>
                <a:latin typeface="Arial" panose="020B0604020202020204" pitchFamily="34" charset="0"/>
                <a:ea typeface="Arial Regular" pitchFamily="34" charset="-122"/>
                <a:cs typeface="Arial" panose="020B0604020202020204" pitchFamily="34" charset="0"/>
                <a:hlinkClick r:id="rId5"/>
              </a:rPr>
              <a:t>https://cr.minzdrav.gov.ru/preview-cr/287_3</a:t>
            </a:r>
            <a:r>
              <a:rPr kumimoji="0" lang="ru-RU" sz="1200" b="0" i="0" u="none" strike="noStrike" kern="1200" cap="none" spc="0" normalizeH="0" baseline="0" noProof="0" dirty="0">
                <a:ln>
                  <a:noFill/>
                </a:ln>
                <a:solidFill>
                  <a:srgbClr val="888888"/>
                </a:solidFill>
                <a:effectLst/>
                <a:uLnTx/>
                <a:uFillTx/>
                <a:latin typeface="Arial" panose="020B0604020202020204" pitchFamily="34" charset="0"/>
                <a:ea typeface="Arial Regular" pitchFamily="34" charset="-122"/>
                <a:cs typeface="Arial" panose="020B0604020202020204" pitchFamily="34" charset="0"/>
              </a:rPr>
              <a:t> (дата доступа 30.05.2025)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0" name="Звезда: 5 точек 9">
            <a:extLst>
              <a:ext uri="{FF2B5EF4-FFF2-40B4-BE49-F238E27FC236}">
                <a16:creationId xmlns:a16="http://schemas.microsoft.com/office/drawing/2014/main" id="{2DE212E8-FBB2-40FB-FBEC-4CC9442D2DF7}"/>
              </a:ext>
            </a:extLst>
          </p:cNvPr>
          <p:cNvSpPr/>
          <p:nvPr/>
        </p:nvSpPr>
        <p:spPr>
          <a:xfrm>
            <a:off x="16213540" y="-91979"/>
            <a:ext cx="2074460" cy="1624083"/>
          </a:xfrm>
          <a:prstGeom prst="star5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/>
              <a:t>NEW</a:t>
            </a:r>
            <a:endParaRPr lang="ru-RU" sz="2000" b="1" dirty="0"/>
          </a:p>
        </p:txBody>
      </p:sp>
    </p:spTree>
    <p:extLst>
      <p:ext uri="{BB962C8B-B14F-4D97-AF65-F5344CB8AC3E}">
        <p14:creationId xmlns:p14="http://schemas.microsoft.com/office/powerpoint/2010/main" val="406281159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Rectangle 11" descr="preencoded.png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/>
        </p:blipFill>
        <p:spPr>
          <a:xfrm>
            <a:off x="390525" y="1832141"/>
            <a:ext cx="17164050" cy="2371369"/>
          </a:xfrm>
          <a:prstGeom prst="rect">
            <a:avLst/>
          </a:prstGeom>
        </p:spPr>
      </p:pic>
      <p:sp>
        <p:nvSpPr>
          <p:cNvPr id="4" name="1      10  2025"/>
          <p:cNvSpPr/>
          <p:nvPr/>
        </p:nvSpPr>
        <p:spPr>
          <a:xfrm>
            <a:off x="164341" y="409575"/>
            <a:ext cx="16049199" cy="11811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ea typeface="Arial Regular" pitchFamily="34" charset="-122"/>
                <a:cs typeface="Arial" panose="020B0604020202020204" pitchFamily="34" charset="0"/>
              </a:rPr>
              <a:t>Клинические</a:t>
            </a:r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ea typeface="Arial Regular" pitchFamily="34" charset="-122"/>
                <a:cs typeface="Arial" panose="020B0604020202020204" pitchFamily="34" charset="0"/>
              </a:rPr>
              <a:t> </a:t>
            </a:r>
            <a:r>
              <a:rPr kumimoji="0" lang="en-US" sz="4000" b="1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ea typeface="Arial Regular" pitchFamily="34" charset="-122"/>
                <a:cs typeface="Arial" panose="020B0604020202020204" pitchFamily="34" charset="0"/>
              </a:rPr>
              <a:t>рекомендации</a:t>
            </a:r>
            <a:r>
              <a:rPr kumimoji="0" lang="ru-RU" sz="40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ea typeface="Arial Regular" pitchFamily="34" charset="-122"/>
                <a:cs typeface="Arial" panose="020B0604020202020204" pitchFamily="34" charset="0"/>
              </a:rPr>
              <a:t> МЗ РФ</a:t>
            </a:r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ea typeface="Arial Regular" pitchFamily="34" charset="-122"/>
                <a:cs typeface="Arial" panose="020B0604020202020204" pitchFamily="34" charset="0"/>
              </a:rPr>
              <a:t> «</a:t>
            </a:r>
            <a:r>
              <a:rPr kumimoji="0" lang="en-US" sz="4000" b="1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ea typeface="Arial Regular" pitchFamily="34" charset="-122"/>
                <a:cs typeface="Arial" panose="020B0604020202020204" pitchFamily="34" charset="0"/>
              </a:rPr>
              <a:t>Сахарный</a:t>
            </a:r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ea typeface="Arial Regular" pitchFamily="34" charset="-122"/>
                <a:cs typeface="Arial" panose="020B0604020202020204" pitchFamily="34" charset="0"/>
              </a:rPr>
              <a:t> </a:t>
            </a:r>
            <a:r>
              <a:rPr kumimoji="0" lang="en-US" sz="4000" b="1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ea typeface="Arial Regular" pitchFamily="34" charset="-122"/>
                <a:cs typeface="Arial" panose="020B0604020202020204" pitchFamily="34" charset="0"/>
              </a:rPr>
              <a:t>диабет</a:t>
            </a:r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ea typeface="Arial Regular" pitchFamily="34" charset="-122"/>
                <a:cs typeface="Arial" panose="020B0604020202020204" pitchFamily="34" charset="0"/>
              </a:rPr>
              <a:t> 1 </a:t>
            </a:r>
            <a:r>
              <a:rPr kumimoji="0" lang="en-US" sz="4000" b="1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ea typeface="Arial Regular" pitchFamily="34" charset="-122"/>
                <a:cs typeface="Arial" panose="020B0604020202020204" pitchFamily="34" charset="0"/>
              </a:rPr>
              <a:t>типа</a:t>
            </a:r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ea typeface="Arial Regular" pitchFamily="34" charset="-122"/>
                <a:cs typeface="Arial" panose="020B0604020202020204" pitchFamily="34" charset="0"/>
              </a:rPr>
              <a:t> у </a:t>
            </a:r>
            <a:r>
              <a:rPr kumimoji="0" lang="en-US" sz="4000" b="1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ea typeface="Arial Regular" pitchFamily="34" charset="-122"/>
                <a:cs typeface="Arial" panose="020B0604020202020204" pitchFamily="34" charset="0"/>
              </a:rPr>
              <a:t>детей</a:t>
            </a:r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ea typeface="Arial Regular" pitchFamily="34" charset="-122"/>
                <a:cs typeface="Arial" panose="020B0604020202020204" pitchFamily="34" charset="0"/>
              </a:rPr>
              <a:t>» 2025</a:t>
            </a:r>
            <a:r>
              <a:rPr lang="ru-RU" sz="4000" b="1" dirty="0">
                <a:ea typeface="Arial Regular" pitchFamily="34" charset="-122"/>
                <a:cs typeface="Arial" panose="020B0604020202020204" pitchFamily="34" charset="0"/>
              </a:rPr>
              <a:t>г.: </a:t>
            </a:r>
            <a:r>
              <a:rPr kumimoji="0" lang="ru-RU" sz="40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ea typeface="Arial Bold" pitchFamily="34" charset="-122"/>
                <a:cs typeface="Arial" panose="020B0604020202020204" pitchFamily="34" charset="0"/>
              </a:rPr>
              <a:t> лабораторные диагностические исследования</a:t>
            </a:r>
            <a:endParaRPr kumimoji="0" lang="en-US" sz="40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7" name="5"/>
          <p:cNvSpPr/>
          <p:nvPr/>
        </p:nvSpPr>
        <p:spPr>
          <a:xfrm>
            <a:off x="1479645" y="3692572"/>
            <a:ext cx="15906750" cy="35242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marR="0" lvl="0" indent="0" algn="l" defTabSz="914400" rtl="0" eaLnBrk="1" fontAlgn="auto" latinLnBrk="0" hangingPunct="1">
              <a:lnSpc>
                <a:spcPts val="2775"/>
              </a:lnSpc>
              <a:spcBef>
                <a:spcPts val="0"/>
              </a:spcBef>
              <a:spcAft>
                <a:spcPts val="15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153889"/>
                </a:solidFill>
                <a:effectLst/>
                <a:uLnTx/>
                <a:uFillTx/>
                <a:ea typeface="Arial Bold" pitchFamily="34" charset="-122"/>
                <a:cs typeface="Arial" panose="020B0604020202020204" pitchFamily="34" charset="0"/>
              </a:rPr>
              <a:t>УРОВЕНЬ УБЕДИТЕЛЬНОСТИ РЕКОМЕНДАЦИЙ С (УРОВЕНЬ ДОСТОВЕРНОСТИ ДОКАЗАТЕЛЬСТВ – 5)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8" name="HbA1c            2       1    1 2025"/>
          <p:cNvSpPr/>
          <p:nvPr/>
        </p:nvSpPr>
        <p:spPr>
          <a:xfrm>
            <a:off x="1000125" y="2308391"/>
            <a:ext cx="15973425" cy="117157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457200" marR="0" lvl="0" indent="-324000" algn="l" defTabSz="914400" rtl="0" eaLnBrk="1" fontAlgn="auto" latinLnBrk="0" hangingPunct="1">
              <a:lnSpc>
                <a:spcPts val="3075"/>
              </a:lnSpc>
              <a:spcBef>
                <a:spcPts val="0"/>
              </a:spcBef>
              <a:spcAft>
                <a:spcPts val="15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700" b="1" i="0" u="none" strike="noStrike" kern="1200" cap="none" spc="0" normalizeH="0" baseline="0" noProof="0" dirty="0">
                <a:ln>
                  <a:noFill/>
                </a:ln>
                <a:solidFill>
                  <a:srgbClr val="001F3C"/>
                </a:solidFill>
                <a:effectLst/>
                <a:uLnTx/>
                <a:uFillTx/>
                <a:ea typeface="Arial Bold" pitchFamily="34" charset="-122"/>
                <a:cs typeface="Arial" panose="020B0604020202020204" pitchFamily="34" charset="0"/>
              </a:rPr>
              <a:t>Рекомендуется</a:t>
            </a:r>
            <a:r>
              <a:rPr kumimoji="0" lang="en-US" sz="2700" b="0" i="0" u="none" strike="noStrike" kern="1200" cap="none" spc="0" normalizeH="0" baseline="0" noProof="0" dirty="0">
                <a:ln>
                  <a:noFill/>
                </a:ln>
                <a:solidFill>
                  <a:srgbClr val="001F3C"/>
                </a:solidFill>
                <a:effectLst/>
                <a:uLnTx/>
                <a:uFillTx/>
                <a:ea typeface="Arial Regular" pitchFamily="34" charset="-122"/>
                <a:cs typeface="Arial" panose="020B0604020202020204" pitchFamily="34" charset="0"/>
              </a:rPr>
              <a:t> проведение ПГТТ и/или исследование уровня глюкозы и HbA1c в крови в лабораторных условиях у пациентов имеющих множественные островковые АТ (2 и более ААТ) без клинических симптомов СД1 для определения стадии СД1 [20,25].</a:t>
            </a:r>
            <a:endParaRPr kumimoji="0" lang="en-US" sz="27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9" name="1    1  HbA1c             1    2025"/>
          <p:cNvSpPr/>
          <p:nvPr/>
        </p:nvSpPr>
        <p:spPr>
          <a:xfrm>
            <a:off x="723900" y="9801225"/>
            <a:ext cx="16830675" cy="342900"/>
          </a:xfrm>
          <a:prstGeom prst="rect">
            <a:avLst/>
          </a:prstGeom>
          <a:noFill/>
          <a:ln/>
        </p:spPr>
        <p:txBody>
          <a:bodyPr wrap="square" lIns="0" tIns="0" rIns="0" bIns="0" rtlCol="0" anchor="b"/>
          <a:lstStyle/>
          <a:p>
            <a:pPr marL="0" marR="0" lvl="0" indent="0" algn="l" defTabSz="914400" rtl="0" eaLnBrk="1" fontAlgn="auto" latinLnBrk="0" hangingPunct="1">
              <a:lnSpc>
                <a:spcPts val="135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888888"/>
                </a:solidFill>
                <a:effectLst/>
                <a:uLnTx/>
                <a:uFillTx/>
                <a:latin typeface="Arial" panose="020B0604020202020204" pitchFamily="34" charset="0"/>
                <a:ea typeface="Arial Regular" pitchFamily="34" charset="-122"/>
                <a:cs typeface="Arial" panose="020B0604020202020204" pitchFamily="34" charset="0"/>
              </a:rPr>
              <a:t>ААТ — </a:t>
            </a:r>
            <a:r>
              <a:rPr kumimoji="0" lang="en-US" sz="1200" b="0" i="0" u="none" strike="noStrike" kern="1200" cap="none" spc="0" normalizeH="0" baseline="0" noProof="0" dirty="0" err="1">
                <a:ln>
                  <a:noFill/>
                </a:ln>
                <a:solidFill>
                  <a:srgbClr val="888888"/>
                </a:solidFill>
                <a:effectLst/>
                <a:uLnTx/>
                <a:uFillTx/>
                <a:latin typeface="Arial" panose="020B0604020202020204" pitchFamily="34" charset="0"/>
                <a:ea typeface="Arial Regular" pitchFamily="34" charset="-122"/>
                <a:cs typeface="Arial" panose="020B0604020202020204" pitchFamily="34" charset="0"/>
              </a:rPr>
              <a:t>аутоантитела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888888"/>
                </a:solidFill>
                <a:effectLst/>
                <a:uLnTx/>
                <a:uFillTx/>
                <a:latin typeface="Arial" panose="020B0604020202020204" pitchFamily="34" charset="0"/>
                <a:ea typeface="Arial Regular" pitchFamily="34" charset="-122"/>
                <a:cs typeface="Arial" panose="020B0604020202020204" pitchFamily="34" charset="0"/>
              </a:rPr>
              <a:t>; ДКА — </a:t>
            </a:r>
            <a:r>
              <a:rPr kumimoji="0" lang="en-US" sz="1200" b="0" i="0" u="none" strike="noStrike" kern="1200" cap="none" spc="0" normalizeH="0" baseline="0" noProof="0" dirty="0" err="1">
                <a:ln>
                  <a:noFill/>
                </a:ln>
                <a:solidFill>
                  <a:srgbClr val="888888"/>
                </a:solidFill>
                <a:effectLst/>
                <a:uLnTx/>
                <a:uFillTx/>
                <a:latin typeface="Arial" panose="020B0604020202020204" pitchFamily="34" charset="0"/>
                <a:ea typeface="Arial Regular" pitchFamily="34" charset="-122"/>
                <a:cs typeface="Arial" panose="020B0604020202020204" pitchFamily="34" charset="0"/>
              </a:rPr>
              <a:t>диабетический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888888"/>
                </a:solidFill>
                <a:effectLst/>
                <a:uLnTx/>
                <a:uFillTx/>
                <a:latin typeface="Arial" panose="020B0604020202020204" pitchFamily="34" charset="0"/>
                <a:ea typeface="Arial Regular" pitchFamily="34" charset="-122"/>
                <a:cs typeface="Arial" panose="020B0604020202020204" pitchFamily="34" charset="0"/>
              </a:rPr>
              <a:t> </a:t>
            </a:r>
            <a:r>
              <a:rPr kumimoji="0" lang="en-US" sz="1200" b="0" i="0" u="none" strike="noStrike" kern="1200" cap="none" spc="0" normalizeH="0" baseline="0" noProof="0" dirty="0" err="1">
                <a:ln>
                  <a:noFill/>
                </a:ln>
                <a:solidFill>
                  <a:srgbClr val="888888"/>
                </a:solidFill>
                <a:effectLst/>
                <a:uLnTx/>
                <a:uFillTx/>
                <a:latin typeface="Arial" panose="020B0604020202020204" pitchFamily="34" charset="0"/>
                <a:ea typeface="Arial Regular" pitchFamily="34" charset="-122"/>
                <a:cs typeface="Arial" panose="020B0604020202020204" pitchFamily="34" charset="0"/>
              </a:rPr>
              <a:t>кетоацидоз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888888"/>
                </a:solidFill>
                <a:effectLst/>
                <a:uLnTx/>
                <a:uFillTx/>
                <a:latin typeface="Arial" panose="020B0604020202020204" pitchFamily="34" charset="0"/>
                <a:ea typeface="Arial Regular" pitchFamily="34" charset="-122"/>
                <a:cs typeface="Arial" panose="020B0604020202020204" pitchFamily="34" charset="0"/>
              </a:rPr>
              <a:t>; СД1 — </a:t>
            </a:r>
            <a:r>
              <a:rPr kumimoji="0" lang="en-US" sz="1200" b="0" i="0" u="none" strike="noStrike" kern="1200" cap="none" spc="0" normalizeH="0" baseline="0" noProof="0" dirty="0" err="1">
                <a:ln>
                  <a:noFill/>
                </a:ln>
                <a:solidFill>
                  <a:srgbClr val="888888"/>
                </a:solidFill>
                <a:effectLst/>
                <a:uLnTx/>
                <a:uFillTx/>
                <a:latin typeface="Arial" panose="020B0604020202020204" pitchFamily="34" charset="0"/>
                <a:ea typeface="Arial Regular" pitchFamily="34" charset="-122"/>
                <a:cs typeface="Arial" panose="020B0604020202020204" pitchFamily="34" charset="0"/>
              </a:rPr>
              <a:t>сахарный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888888"/>
                </a:solidFill>
                <a:effectLst/>
                <a:uLnTx/>
                <a:uFillTx/>
                <a:latin typeface="Arial" panose="020B0604020202020204" pitchFamily="34" charset="0"/>
                <a:ea typeface="Arial Regular" pitchFamily="34" charset="-122"/>
                <a:cs typeface="Arial" panose="020B0604020202020204" pitchFamily="34" charset="0"/>
              </a:rPr>
              <a:t> </a:t>
            </a:r>
            <a:r>
              <a:rPr kumimoji="0" lang="en-US" sz="1200" b="0" i="0" u="none" strike="noStrike" kern="1200" cap="none" spc="0" normalizeH="0" baseline="0" noProof="0" dirty="0" err="1">
                <a:ln>
                  <a:noFill/>
                </a:ln>
                <a:solidFill>
                  <a:srgbClr val="888888"/>
                </a:solidFill>
                <a:effectLst/>
                <a:uLnTx/>
                <a:uFillTx/>
                <a:latin typeface="Arial" panose="020B0604020202020204" pitchFamily="34" charset="0"/>
                <a:ea typeface="Arial Regular" pitchFamily="34" charset="-122"/>
                <a:cs typeface="Arial" panose="020B0604020202020204" pitchFamily="34" charset="0"/>
              </a:rPr>
              <a:t>диабет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888888"/>
                </a:solidFill>
                <a:effectLst/>
                <a:uLnTx/>
                <a:uFillTx/>
                <a:latin typeface="Arial" panose="020B0604020202020204" pitchFamily="34" charset="0"/>
                <a:ea typeface="Arial Regular" pitchFamily="34" charset="-122"/>
                <a:cs typeface="Arial" panose="020B0604020202020204" pitchFamily="34" charset="0"/>
              </a:rPr>
              <a:t> 1 </a:t>
            </a:r>
            <a:r>
              <a:rPr kumimoji="0" lang="en-US" sz="1200" b="0" i="0" u="none" strike="noStrike" kern="1200" cap="none" spc="0" normalizeH="0" baseline="0" noProof="0" dirty="0" err="1">
                <a:ln>
                  <a:noFill/>
                </a:ln>
                <a:solidFill>
                  <a:srgbClr val="888888"/>
                </a:solidFill>
                <a:effectLst/>
                <a:uLnTx/>
                <a:uFillTx/>
                <a:latin typeface="Arial" panose="020B0604020202020204" pitchFamily="34" charset="0"/>
                <a:ea typeface="Arial Regular" pitchFamily="34" charset="-122"/>
                <a:cs typeface="Arial" panose="020B0604020202020204" pitchFamily="34" charset="0"/>
              </a:rPr>
              <a:t>типа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888888"/>
                </a:solidFill>
                <a:effectLst/>
                <a:uLnTx/>
                <a:uFillTx/>
                <a:latin typeface="Arial" panose="020B0604020202020204" pitchFamily="34" charset="0"/>
                <a:ea typeface="Arial Regular" pitchFamily="34" charset="-122"/>
                <a:cs typeface="Arial" panose="020B0604020202020204" pitchFamily="34" charset="0"/>
              </a:rPr>
              <a:t>; HbA1c — </a:t>
            </a:r>
            <a:r>
              <a:rPr kumimoji="0" lang="en-US" sz="1200" b="0" i="0" u="none" strike="noStrike" kern="1200" cap="none" spc="0" normalizeH="0" baseline="0" noProof="0" dirty="0" err="1">
                <a:ln>
                  <a:noFill/>
                </a:ln>
                <a:solidFill>
                  <a:srgbClr val="888888"/>
                </a:solidFill>
                <a:effectLst/>
                <a:uLnTx/>
                <a:uFillTx/>
                <a:latin typeface="Arial" panose="020B0604020202020204" pitchFamily="34" charset="0"/>
                <a:ea typeface="Arial Regular" pitchFamily="34" charset="-122"/>
                <a:cs typeface="Arial" panose="020B0604020202020204" pitchFamily="34" charset="0"/>
              </a:rPr>
              <a:t>гликированный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888888"/>
                </a:solidFill>
                <a:effectLst/>
                <a:uLnTx/>
                <a:uFillTx/>
                <a:latin typeface="Arial" panose="020B0604020202020204" pitchFamily="34" charset="0"/>
                <a:ea typeface="Arial Regular" pitchFamily="34" charset="-122"/>
                <a:cs typeface="Arial" panose="020B0604020202020204" pitchFamily="34" charset="0"/>
              </a:rPr>
              <a:t> </a:t>
            </a:r>
            <a:r>
              <a:rPr kumimoji="0" lang="en-US" sz="1200" b="0" i="0" u="none" strike="noStrike" kern="1200" cap="none" spc="0" normalizeH="0" baseline="0" noProof="0" dirty="0" err="1">
                <a:ln>
                  <a:noFill/>
                </a:ln>
                <a:solidFill>
                  <a:srgbClr val="888888"/>
                </a:solidFill>
                <a:effectLst/>
                <a:uLnTx/>
                <a:uFillTx/>
                <a:latin typeface="Arial" panose="020B0604020202020204" pitchFamily="34" charset="0"/>
                <a:ea typeface="Arial Regular" pitchFamily="34" charset="-122"/>
                <a:cs typeface="Arial" panose="020B0604020202020204" pitchFamily="34" charset="0"/>
              </a:rPr>
              <a:t>гемоглобин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888888"/>
                </a:solidFill>
                <a:effectLst/>
                <a:uLnTx/>
                <a:uFillTx/>
                <a:latin typeface="Arial" panose="020B0604020202020204" pitchFamily="34" charset="0"/>
                <a:ea typeface="Arial Regular" pitchFamily="34" charset="-122"/>
                <a:cs typeface="Arial" panose="020B0604020202020204" pitchFamily="34" charset="0"/>
              </a:rPr>
              <a:t>; ПГТТ — </a:t>
            </a:r>
            <a:r>
              <a:rPr kumimoji="0" lang="en-US" sz="1200" b="0" i="0" u="none" strike="noStrike" kern="1200" cap="none" spc="0" normalizeH="0" baseline="0" noProof="0" dirty="0" err="1">
                <a:ln>
                  <a:noFill/>
                </a:ln>
                <a:solidFill>
                  <a:srgbClr val="888888"/>
                </a:solidFill>
                <a:effectLst/>
                <a:uLnTx/>
                <a:uFillTx/>
                <a:latin typeface="Arial" panose="020B0604020202020204" pitchFamily="34" charset="0"/>
                <a:ea typeface="Arial Regular" pitchFamily="34" charset="-122"/>
                <a:cs typeface="Arial" panose="020B0604020202020204" pitchFamily="34" charset="0"/>
              </a:rPr>
              <a:t>пероральный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888888"/>
                </a:solidFill>
                <a:effectLst/>
                <a:uLnTx/>
                <a:uFillTx/>
                <a:latin typeface="Arial" panose="020B0604020202020204" pitchFamily="34" charset="0"/>
                <a:ea typeface="Arial Regular" pitchFamily="34" charset="-122"/>
                <a:cs typeface="Arial" panose="020B0604020202020204" pitchFamily="34" charset="0"/>
              </a:rPr>
              <a:t> </a:t>
            </a:r>
            <a:r>
              <a:rPr kumimoji="0" lang="en-US" sz="1200" b="0" i="0" u="none" strike="noStrike" kern="1200" cap="none" spc="0" normalizeH="0" baseline="0" noProof="0" dirty="0" err="1">
                <a:ln>
                  <a:noFill/>
                </a:ln>
                <a:solidFill>
                  <a:srgbClr val="888888"/>
                </a:solidFill>
                <a:effectLst/>
                <a:uLnTx/>
                <a:uFillTx/>
                <a:latin typeface="Arial" panose="020B0604020202020204" pitchFamily="34" charset="0"/>
                <a:ea typeface="Arial Regular" pitchFamily="34" charset="-122"/>
                <a:cs typeface="Arial" panose="020B0604020202020204" pitchFamily="34" charset="0"/>
              </a:rPr>
              <a:t>глюкозотолерантный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888888"/>
                </a:solidFill>
                <a:effectLst/>
                <a:uLnTx/>
                <a:uFillTx/>
                <a:latin typeface="Arial" panose="020B0604020202020204" pitchFamily="34" charset="0"/>
                <a:ea typeface="Arial Regular" pitchFamily="34" charset="-122"/>
                <a:cs typeface="Arial" panose="020B0604020202020204" pitchFamily="34" charset="0"/>
              </a:rPr>
              <a:t> </a:t>
            </a:r>
            <a:r>
              <a:rPr kumimoji="0" lang="en-US" sz="1200" b="0" i="0" u="none" strike="noStrike" kern="1200" cap="none" spc="0" normalizeH="0" baseline="0" noProof="0" dirty="0" err="1">
                <a:ln>
                  <a:noFill/>
                </a:ln>
                <a:solidFill>
                  <a:srgbClr val="888888"/>
                </a:solidFill>
                <a:effectLst/>
                <a:uLnTx/>
                <a:uFillTx/>
                <a:latin typeface="Arial" panose="020B0604020202020204" pitchFamily="34" charset="0"/>
                <a:ea typeface="Arial Regular" pitchFamily="34" charset="-122"/>
                <a:cs typeface="Arial" panose="020B0604020202020204" pitchFamily="34" charset="0"/>
              </a:rPr>
              <a:t>тест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888888"/>
                </a:solidFill>
                <a:effectLst/>
                <a:uLnTx/>
                <a:uFillTx/>
                <a:latin typeface="Arial" panose="020B0604020202020204" pitchFamily="34" charset="0"/>
                <a:ea typeface="Arial Regular" pitchFamily="34" charset="-122"/>
                <a:cs typeface="Arial" panose="020B0604020202020204" pitchFamily="34" charset="0"/>
              </a:rPr>
              <a:t>.
</a:t>
            </a:r>
            <a:r>
              <a:rPr kumimoji="0" lang="en-US" sz="1200" b="0" i="0" u="none" strike="noStrike" kern="1200" cap="none" spc="0" normalizeH="0" baseline="0" noProof="0" dirty="0" err="1">
                <a:ln>
                  <a:noFill/>
                </a:ln>
                <a:solidFill>
                  <a:srgbClr val="888888"/>
                </a:solidFill>
                <a:effectLst/>
                <a:uLnTx/>
                <a:uFillTx/>
                <a:latin typeface="Arial" panose="020B0604020202020204" pitchFamily="34" charset="0"/>
                <a:ea typeface="Arial Regular" pitchFamily="34" charset="-122"/>
                <a:cs typeface="Arial" panose="020B0604020202020204" pitchFamily="34" charset="0"/>
              </a:rPr>
              <a:t>Клинические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888888"/>
                </a:solidFill>
                <a:effectLst/>
                <a:uLnTx/>
                <a:uFillTx/>
                <a:latin typeface="Arial" panose="020B0604020202020204" pitchFamily="34" charset="0"/>
                <a:ea typeface="Arial Regular" pitchFamily="34" charset="-122"/>
                <a:cs typeface="Arial" panose="020B0604020202020204" pitchFamily="34" charset="0"/>
              </a:rPr>
              <a:t> </a:t>
            </a:r>
            <a:r>
              <a:rPr kumimoji="0" lang="en-US" sz="1200" b="0" i="0" u="none" strike="noStrike" kern="1200" cap="none" spc="0" normalizeH="0" baseline="0" noProof="0" dirty="0" err="1">
                <a:ln>
                  <a:noFill/>
                </a:ln>
                <a:solidFill>
                  <a:srgbClr val="888888"/>
                </a:solidFill>
                <a:effectLst/>
                <a:uLnTx/>
                <a:uFillTx/>
                <a:latin typeface="Arial" panose="020B0604020202020204" pitchFamily="34" charset="0"/>
                <a:ea typeface="Arial Regular" pitchFamily="34" charset="-122"/>
                <a:cs typeface="Arial" panose="020B0604020202020204" pitchFamily="34" charset="0"/>
              </a:rPr>
              <a:t>рекомендации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888888"/>
                </a:solidFill>
                <a:effectLst/>
                <a:uLnTx/>
                <a:uFillTx/>
                <a:latin typeface="Arial" panose="020B0604020202020204" pitchFamily="34" charset="0"/>
                <a:ea typeface="Arial Regular" pitchFamily="34" charset="-122"/>
                <a:cs typeface="Arial" panose="020B0604020202020204" pitchFamily="34" charset="0"/>
              </a:rPr>
              <a:t> «</a:t>
            </a:r>
            <a:r>
              <a:rPr kumimoji="0" lang="en-US" sz="1200" b="0" i="0" u="none" strike="noStrike" kern="1200" cap="none" spc="0" normalizeH="0" baseline="0" noProof="0" dirty="0" err="1">
                <a:ln>
                  <a:noFill/>
                </a:ln>
                <a:solidFill>
                  <a:srgbClr val="888888"/>
                </a:solidFill>
                <a:effectLst/>
                <a:uLnTx/>
                <a:uFillTx/>
                <a:latin typeface="Arial" panose="020B0604020202020204" pitchFamily="34" charset="0"/>
                <a:ea typeface="Arial Regular" pitchFamily="34" charset="-122"/>
                <a:cs typeface="Arial" panose="020B0604020202020204" pitchFamily="34" charset="0"/>
              </a:rPr>
              <a:t>Сахарный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888888"/>
                </a:solidFill>
                <a:effectLst/>
                <a:uLnTx/>
                <a:uFillTx/>
                <a:latin typeface="Arial" panose="020B0604020202020204" pitchFamily="34" charset="0"/>
                <a:ea typeface="Arial Regular" pitchFamily="34" charset="-122"/>
                <a:cs typeface="Arial" panose="020B0604020202020204" pitchFamily="34" charset="0"/>
              </a:rPr>
              <a:t> </a:t>
            </a:r>
            <a:r>
              <a:rPr kumimoji="0" lang="en-US" sz="1200" b="0" i="0" u="none" strike="noStrike" kern="1200" cap="none" spc="0" normalizeH="0" baseline="0" noProof="0" dirty="0" err="1">
                <a:ln>
                  <a:noFill/>
                </a:ln>
                <a:solidFill>
                  <a:srgbClr val="888888"/>
                </a:solidFill>
                <a:effectLst/>
                <a:uLnTx/>
                <a:uFillTx/>
                <a:latin typeface="Arial" panose="020B0604020202020204" pitchFamily="34" charset="0"/>
                <a:ea typeface="Arial Regular" pitchFamily="34" charset="-122"/>
                <a:cs typeface="Arial" panose="020B0604020202020204" pitchFamily="34" charset="0"/>
              </a:rPr>
              <a:t>диабет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888888"/>
                </a:solidFill>
                <a:effectLst/>
                <a:uLnTx/>
                <a:uFillTx/>
                <a:latin typeface="Arial" panose="020B0604020202020204" pitchFamily="34" charset="0"/>
                <a:ea typeface="Arial Regular" pitchFamily="34" charset="-122"/>
                <a:cs typeface="Arial" panose="020B0604020202020204" pitchFamily="34" charset="0"/>
              </a:rPr>
              <a:t> 1 </a:t>
            </a:r>
            <a:r>
              <a:rPr kumimoji="0" lang="en-US" sz="1200" b="0" i="0" u="none" strike="noStrike" kern="1200" cap="none" spc="0" normalizeH="0" baseline="0" noProof="0" dirty="0" err="1">
                <a:ln>
                  <a:noFill/>
                </a:ln>
                <a:solidFill>
                  <a:srgbClr val="888888"/>
                </a:solidFill>
                <a:effectLst/>
                <a:uLnTx/>
                <a:uFillTx/>
                <a:latin typeface="Arial" panose="020B0604020202020204" pitchFamily="34" charset="0"/>
                <a:ea typeface="Arial Regular" pitchFamily="34" charset="-122"/>
                <a:cs typeface="Arial" panose="020B0604020202020204" pitchFamily="34" charset="0"/>
              </a:rPr>
              <a:t>типа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888888"/>
                </a:solidFill>
                <a:effectLst/>
                <a:uLnTx/>
                <a:uFillTx/>
                <a:latin typeface="Arial" panose="020B0604020202020204" pitchFamily="34" charset="0"/>
                <a:ea typeface="Arial Regular" pitchFamily="34" charset="-122"/>
                <a:cs typeface="Arial" panose="020B0604020202020204" pitchFamily="34" charset="0"/>
              </a:rPr>
              <a:t> у </a:t>
            </a:r>
            <a:r>
              <a:rPr kumimoji="0" lang="en-US" sz="1200" b="0" i="0" u="none" strike="noStrike" kern="1200" cap="none" spc="0" normalizeH="0" baseline="0" noProof="0" dirty="0" err="1">
                <a:ln>
                  <a:noFill/>
                </a:ln>
                <a:solidFill>
                  <a:srgbClr val="888888"/>
                </a:solidFill>
                <a:effectLst/>
                <a:uLnTx/>
                <a:uFillTx/>
                <a:latin typeface="Arial" panose="020B0604020202020204" pitchFamily="34" charset="0"/>
                <a:ea typeface="Arial Regular" pitchFamily="34" charset="-122"/>
                <a:cs typeface="Arial" panose="020B0604020202020204" pitchFamily="34" charset="0"/>
              </a:rPr>
              <a:t>детей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888888"/>
                </a:solidFill>
                <a:effectLst/>
                <a:uLnTx/>
                <a:uFillTx/>
                <a:latin typeface="Arial" panose="020B0604020202020204" pitchFamily="34" charset="0"/>
                <a:ea typeface="Arial Regular" pitchFamily="34" charset="-122"/>
                <a:cs typeface="Arial" panose="020B0604020202020204" pitchFamily="34" charset="0"/>
              </a:rPr>
              <a:t>», 2025.</a:t>
            </a:r>
            <a:r>
              <a:rPr kumimoji="0" lang="ru-RU" sz="1200" b="0" i="0" u="none" strike="noStrike" kern="1200" cap="none" spc="0" normalizeH="0" baseline="0" noProof="0" dirty="0">
                <a:ln>
                  <a:noFill/>
                </a:ln>
                <a:solidFill>
                  <a:srgbClr val="888888"/>
                </a:solidFill>
                <a:effectLst/>
                <a:uLnTx/>
                <a:uFillTx/>
                <a:latin typeface="Arial" panose="020B0604020202020204" pitchFamily="34" charset="0"/>
                <a:ea typeface="Arial Regular" pitchFamily="34" charset="-122"/>
                <a:cs typeface="Arial" panose="020B0604020202020204" pitchFamily="34" charset="0"/>
              </a:rPr>
              <a:t>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888888"/>
                </a:solidFill>
                <a:effectLst/>
                <a:uLnTx/>
                <a:uFillTx/>
                <a:latin typeface="Arial" panose="020B0604020202020204" pitchFamily="34" charset="0"/>
                <a:ea typeface="Arial Regular" pitchFamily="34" charset="-122"/>
                <a:cs typeface="Arial" panose="020B0604020202020204" pitchFamily="34" charset="0"/>
              </a:rPr>
              <a:t>ID</a:t>
            </a:r>
            <a:r>
              <a:rPr kumimoji="0" lang="ru-RU" sz="1200" b="0" i="0" u="none" strike="noStrike" kern="1200" cap="none" spc="0" normalizeH="0" baseline="0" noProof="0" dirty="0">
                <a:ln>
                  <a:noFill/>
                </a:ln>
                <a:solidFill>
                  <a:srgbClr val="888888"/>
                </a:solidFill>
                <a:effectLst/>
                <a:uLnTx/>
                <a:uFillTx/>
                <a:latin typeface="Arial" panose="020B0604020202020204" pitchFamily="34" charset="0"/>
                <a:ea typeface="Arial Regular" pitchFamily="34" charset="-122"/>
                <a:cs typeface="Arial" panose="020B0604020202020204" pitchFamily="34" charset="0"/>
              </a:rPr>
              <a:t>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888888"/>
                </a:solidFill>
                <a:effectLst/>
                <a:uLnTx/>
                <a:uFillTx/>
                <a:latin typeface="Arial" panose="020B0604020202020204" pitchFamily="34" charset="0"/>
                <a:ea typeface="Arial Regular" pitchFamily="34" charset="-122"/>
                <a:cs typeface="Arial" panose="020B0604020202020204" pitchFamily="34" charset="0"/>
              </a:rPr>
              <a:t>287_3</a:t>
            </a:r>
            <a:r>
              <a:rPr kumimoji="0" lang="ru-RU" sz="1200" b="0" i="0" u="none" strike="noStrike" kern="1200" cap="none" spc="0" normalizeH="0" baseline="0" noProof="0" dirty="0">
                <a:ln>
                  <a:noFill/>
                </a:ln>
                <a:solidFill>
                  <a:srgbClr val="888888"/>
                </a:solidFill>
                <a:effectLst/>
                <a:uLnTx/>
                <a:uFillTx/>
                <a:latin typeface="Arial" panose="020B0604020202020204" pitchFamily="34" charset="0"/>
                <a:ea typeface="Arial Regular" pitchFamily="34" charset="-122"/>
                <a:cs typeface="Arial" panose="020B0604020202020204" pitchFamily="34" charset="0"/>
              </a:rPr>
              <a:t>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888888"/>
                </a:solidFill>
                <a:effectLst/>
                <a:uLnTx/>
                <a:uFillTx/>
                <a:latin typeface="Arial" panose="020B0604020202020204" pitchFamily="34" charset="0"/>
                <a:ea typeface="Arial Regular" pitchFamily="34" charset="-122"/>
                <a:cs typeface="Arial" panose="020B0604020202020204" pitchFamily="34" charset="0"/>
                <a:hlinkClick r:id="rId5"/>
              </a:rPr>
              <a:t>https://cr.minzdrav.gov.ru/preview-cr/287_3</a:t>
            </a:r>
            <a:r>
              <a:rPr kumimoji="0" lang="ru-RU" sz="1200" b="0" i="0" u="none" strike="noStrike" kern="1200" cap="none" spc="0" normalizeH="0" baseline="0" noProof="0" dirty="0">
                <a:ln>
                  <a:noFill/>
                </a:ln>
                <a:solidFill>
                  <a:srgbClr val="888888"/>
                </a:solidFill>
                <a:effectLst/>
                <a:uLnTx/>
                <a:uFillTx/>
                <a:latin typeface="Arial" panose="020B0604020202020204" pitchFamily="34" charset="0"/>
                <a:ea typeface="Arial Regular" pitchFamily="34" charset="-122"/>
                <a:cs typeface="Arial" panose="020B0604020202020204" pitchFamily="34" charset="0"/>
              </a:rPr>
              <a:t> (дата доступа 30.05.2025)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0" name="Звезда: 5 точек 9">
            <a:extLst>
              <a:ext uri="{FF2B5EF4-FFF2-40B4-BE49-F238E27FC236}">
                <a16:creationId xmlns:a16="http://schemas.microsoft.com/office/drawing/2014/main" id="{2DE212E8-FBB2-40FB-FBEC-4CC9442D2DF7}"/>
              </a:ext>
            </a:extLst>
          </p:cNvPr>
          <p:cNvSpPr/>
          <p:nvPr/>
        </p:nvSpPr>
        <p:spPr>
          <a:xfrm>
            <a:off x="16213540" y="-91979"/>
            <a:ext cx="2074460" cy="1624083"/>
          </a:xfrm>
          <a:prstGeom prst="star5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/>
              <a:t>NEW</a:t>
            </a:r>
            <a:endParaRPr lang="ru-RU" sz="2000" b="1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CABBFDCA-CDC9-5C5C-20E4-8631B1C8F39A}"/>
              </a:ext>
            </a:extLst>
          </p:cNvPr>
          <p:cNvSpPr txBox="1"/>
          <p:nvPr/>
        </p:nvSpPr>
        <p:spPr>
          <a:xfrm>
            <a:off x="390525" y="4503547"/>
            <a:ext cx="17164049" cy="48320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ru-RU" sz="2200" b="1" i="1" u="none" strike="noStrike" baseline="0" dirty="0">
                <a:solidFill>
                  <a:srgbClr val="000000"/>
                </a:solidFill>
              </a:rPr>
              <a:t>Комментарии: </a:t>
            </a:r>
            <a:r>
              <a:rPr lang="ru-RU" sz="2200" b="0" i="1" u="none" strike="noStrike" baseline="0" dirty="0">
                <a:solidFill>
                  <a:srgbClr val="000000"/>
                </a:solidFill>
              </a:rPr>
              <a:t>Исследование островковых АТ является высоко чувствительным и специфичным маркером аутоиммунного процесса при СД1 [20,25]. Ранняя диагностика позволяет предотвратить острую манифестацию СД1, снизить риск ДКА (до 90%), а также улучшает метаболические исходы при манифестации и в отдаленном периоде. </a:t>
            </a:r>
          </a:p>
          <a:p>
            <a:pPr algn="just"/>
            <a:r>
              <a:rPr lang="ru-RU" sz="2200" b="0" i="1" u="none" strike="noStrike" baseline="0" dirty="0">
                <a:solidFill>
                  <a:srgbClr val="000000"/>
                </a:solidFill>
              </a:rPr>
              <a:t>Вместе с тем, на сегодняшний день отсутствуют единые рекомендации и подходы по раннему выявлению (скринингу) СД1 в отношении целевой популяции, времени и частоты его проведения. Определение содержания АТ к антигенам островков клеток поджелудочной железы в крови может быть рассмотрено у лиц с высоким риском развития СД1: родственники первой степени родства пациентов с СД1 (сибсы, родители, дети). Это особенно актуально в случае наличия нескольких близких родственников с СД1, где риски заболевания могут доходить до 50%. Высокая чувствительность (80%) может быть достигнута при проведении скрининга у детей в возрасте 2 и 6 лет. </a:t>
            </a:r>
          </a:p>
          <a:p>
            <a:pPr algn="just"/>
            <a:r>
              <a:rPr lang="ru-RU" sz="2200" b="0" i="1" u="none" strike="noStrike" baseline="0" dirty="0">
                <a:solidFill>
                  <a:srgbClr val="000000"/>
                </a:solidFill>
              </a:rPr>
              <a:t>В зависимости от степени нарушений углеводного обмена может быть определена стадия СД1 (см раздел 1.6). При наличии доклинической стадии СД1 (1 и 2 стадия) целесообразно рассмотреть вопрос о наблюдении пациента врачом-детским эндокринологом с оценкой степени нарушений углеводного обмена на основании </a:t>
            </a:r>
            <a:r>
              <a:rPr lang="ru-RU" sz="2200" b="1" i="1" u="none" strike="noStrike" baseline="0" dirty="0">
                <a:solidFill>
                  <a:srgbClr val="000000"/>
                </a:solidFill>
              </a:rPr>
              <a:t>ПГТТ, НвА1с или исследования глюкозы в крови натощак каждые 6-12 месяцев</a:t>
            </a:r>
            <a:r>
              <a:rPr lang="ru-RU" sz="2200" b="0" i="1" u="none" strike="noStrike" baseline="0" dirty="0">
                <a:solidFill>
                  <a:srgbClr val="000000"/>
                </a:solidFill>
              </a:rPr>
              <a:t>, в </a:t>
            </a:r>
            <a:r>
              <a:rPr lang="ru-RU" sz="2200" b="0" i="1" u="none" strike="noStrike" baseline="0" dirty="0"/>
              <a:t>зависимости от стадии, возраста и уровня АТ. Заболевание прогрессирует быстрее у детей более раннего возраста, при наличии более высокого уровня или большего количества АТ, что может потребовать более частого наблюдения. </a:t>
            </a:r>
            <a:endParaRPr lang="en-US" sz="2200" i="1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Rectangle 10" descr="preencoded.png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/>
        </p:blipFill>
        <p:spPr>
          <a:xfrm>
            <a:off x="658504" y="2032237"/>
            <a:ext cx="17164050" cy="3418764"/>
          </a:xfrm>
          <a:prstGeom prst="rect">
            <a:avLst/>
          </a:prstGeom>
        </p:spPr>
      </p:pic>
      <p:sp>
        <p:nvSpPr>
          <p:cNvPr id="4" name="1      10  2025"/>
          <p:cNvSpPr/>
          <p:nvPr/>
        </p:nvSpPr>
        <p:spPr>
          <a:xfrm>
            <a:off x="658504" y="392729"/>
            <a:ext cx="17726025" cy="11811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9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ea typeface="Arial Bold" pitchFamily="34" charset="-122"/>
                <a:cs typeface="Arial" panose="020B0604020202020204" pitchFamily="34" charset="0"/>
              </a:rPr>
              <a:t>2.3 ЛАБОРАТОРНЫЕ ДИАГНОСТИЧЕСКИЕ ИССЛЕДОВАНИЯ</a:t>
            </a:r>
            <a:endParaRPr kumimoji="0" lang="en-US" sz="39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C   1               1      -         GADA     IA-2A     8  ZnT8     IAA       ICA 2629"/>
          <p:cNvSpPr/>
          <p:nvPr/>
        </p:nvSpPr>
        <p:spPr>
          <a:xfrm>
            <a:off x="1057345" y="2134276"/>
            <a:ext cx="16663916" cy="234315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457200" marR="0" lvl="0" indent="-324000" algn="l" defTabSz="914400" rtl="0" eaLnBrk="1" fontAlgn="auto" latinLnBrk="0" hangingPunct="1">
              <a:lnSpc>
                <a:spcPts val="3075"/>
              </a:lnSpc>
              <a:spcBef>
                <a:spcPts val="0"/>
              </a:spcBef>
              <a:spcAft>
                <a:spcPts val="15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ru-RU" sz="2700" b="0" u="none" strike="noStrike" kern="1200" cap="none" spc="0" normalizeH="0" baseline="0" noProof="0" dirty="0">
                <a:ln>
                  <a:noFill/>
                </a:ln>
                <a:solidFill>
                  <a:srgbClr val="001F3C"/>
                </a:solidFill>
                <a:effectLst/>
                <a:uLnTx/>
                <a:uFillTx/>
                <a:latin typeface="Arial" panose="020B0604020202020204" pitchFamily="34" charset="0"/>
                <a:ea typeface="Arial Regular" pitchFamily="34" charset="-122"/>
                <a:cs typeface="Arial" panose="020B0604020202020204" pitchFamily="34" charset="0"/>
              </a:rPr>
              <a:t>Выявление и наблюдение за детьми с доклиническими стадиями СД1 типа способствует снижению риска развития ДКА. Острые последствия ДКА включают повышенный риск смерти, развитие осложнений и госпитализации, что обуславливает существенные отрицательные последствия для пациентов, членов их семьи и системы здравоохранения [30,31]. ДКА в дебюте 3-й стадии СД1 может иметь долгосрочные последствия, включая </a:t>
            </a:r>
            <a:r>
              <a:rPr kumimoji="0" lang="ru-RU" sz="2700" b="0" u="none" strike="noStrike" kern="1200" cap="none" spc="0" normalizeH="0" baseline="0" noProof="0" dirty="0" err="1">
                <a:ln>
                  <a:noFill/>
                </a:ln>
                <a:solidFill>
                  <a:srgbClr val="001F3C"/>
                </a:solidFill>
                <a:effectLst/>
                <a:uLnTx/>
                <a:uFillTx/>
                <a:latin typeface="Arial" panose="020B0604020202020204" pitchFamily="34" charset="0"/>
                <a:ea typeface="Arial Regular" pitchFamily="34" charset="-122"/>
                <a:cs typeface="Arial" panose="020B0604020202020204" pitchFamily="34" charset="0"/>
              </a:rPr>
              <a:t>нейрокогнитивный</a:t>
            </a:r>
            <a:r>
              <a:rPr kumimoji="0" lang="ru-RU" sz="2700" b="0" u="none" strike="noStrike" kern="1200" cap="none" spc="0" normalizeH="0" baseline="0" noProof="0" dirty="0">
                <a:ln>
                  <a:noFill/>
                </a:ln>
                <a:solidFill>
                  <a:srgbClr val="001F3C"/>
                </a:solidFill>
                <a:effectLst/>
                <a:uLnTx/>
                <a:uFillTx/>
                <a:latin typeface="Arial" panose="020B0604020202020204" pitchFamily="34" charset="0"/>
                <a:ea typeface="Arial Regular" pitchFamily="34" charset="-122"/>
                <a:cs typeface="Arial" panose="020B0604020202020204" pitchFamily="34" charset="0"/>
              </a:rPr>
              <a:t> дефицит, повышенный риск рецидива ДКА и риск гипогликемий, неудовлетворительный гликемический контроль (по данным исследований, в течение 15 лет), что повышает риск развития микрососудистых и </a:t>
            </a:r>
            <a:r>
              <a:rPr kumimoji="0" lang="ru-RU" sz="2700" b="0" u="none" strike="noStrike" kern="1200" cap="none" spc="0" normalizeH="0" baseline="0" noProof="0" dirty="0" err="1">
                <a:ln>
                  <a:noFill/>
                </a:ln>
                <a:solidFill>
                  <a:srgbClr val="001F3C"/>
                </a:solidFill>
                <a:effectLst/>
                <a:uLnTx/>
                <a:uFillTx/>
                <a:latin typeface="Arial" panose="020B0604020202020204" pitchFamily="34" charset="0"/>
                <a:ea typeface="Arial Regular" pitchFamily="34" charset="-122"/>
                <a:cs typeface="Arial" panose="020B0604020202020204" pitchFamily="34" charset="0"/>
              </a:rPr>
              <a:t>макрососудистых</a:t>
            </a:r>
            <a:r>
              <a:rPr kumimoji="0" lang="ru-RU" sz="2700" b="0" u="none" strike="noStrike" kern="1200" cap="none" spc="0" normalizeH="0" baseline="0" noProof="0" dirty="0">
                <a:ln>
                  <a:noFill/>
                </a:ln>
                <a:solidFill>
                  <a:srgbClr val="001F3C"/>
                </a:solidFill>
                <a:effectLst/>
                <a:uLnTx/>
                <a:uFillTx/>
                <a:latin typeface="Arial" panose="020B0604020202020204" pitchFamily="34" charset="0"/>
                <a:ea typeface="Arial Regular" pitchFamily="34" charset="-122"/>
                <a:cs typeface="Arial" panose="020B0604020202020204" pitchFamily="34" charset="0"/>
              </a:rPr>
              <a:t> осложнений, смертности и снижения продолжительности жизни [26,32,33]. </a:t>
            </a:r>
          </a:p>
          <a:p>
            <a:pPr marL="457200" marR="0" lvl="0" indent="-324000" algn="l" defTabSz="914400" rtl="0" eaLnBrk="1" fontAlgn="auto" latinLnBrk="0" hangingPunct="1">
              <a:lnSpc>
                <a:spcPts val="3075"/>
              </a:lnSpc>
              <a:spcBef>
                <a:spcPts val="0"/>
              </a:spcBef>
              <a:spcAft>
                <a:spcPts val="15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ru-RU" sz="2700" b="0" u="none" strike="noStrike" kern="1200" cap="none" spc="0" normalizeH="0" baseline="0" noProof="0" dirty="0">
              <a:ln>
                <a:noFill/>
              </a:ln>
              <a:solidFill>
                <a:srgbClr val="001F3C"/>
              </a:solidFill>
              <a:effectLst/>
              <a:uLnTx/>
              <a:uFillTx/>
              <a:latin typeface="Arial" panose="020B0604020202020204" pitchFamily="34" charset="0"/>
              <a:ea typeface="Arial Regular" pitchFamily="34" charset="-122"/>
              <a:cs typeface="Arial" panose="020B0604020202020204" pitchFamily="34" charset="0"/>
            </a:endParaRPr>
          </a:p>
          <a:p>
            <a:pPr marL="457200" marR="0" lvl="0" indent="-324000" algn="l" defTabSz="914400" rtl="0" eaLnBrk="1" fontAlgn="auto" latinLnBrk="0" hangingPunct="1">
              <a:lnSpc>
                <a:spcPts val="3075"/>
              </a:lnSpc>
              <a:spcBef>
                <a:spcPts val="0"/>
              </a:spcBef>
              <a:spcAft>
                <a:spcPts val="15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ru-RU" sz="2700" b="0" u="none" strike="noStrike" kern="1200" cap="none" spc="0" normalizeH="0" baseline="0" noProof="0" dirty="0">
                <a:ln>
                  <a:noFill/>
                </a:ln>
                <a:solidFill>
                  <a:srgbClr val="001F3C"/>
                </a:solidFill>
                <a:effectLst/>
                <a:uLnTx/>
                <a:uFillTx/>
                <a:latin typeface="Arial" panose="020B0604020202020204" pitchFamily="34" charset="0"/>
                <a:ea typeface="Arial Regular" pitchFamily="34" charset="-122"/>
                <a:cs typeface="Arial" panose="020B0604020202020204" pitchFamily="34" charset="0"/>
              </a:rPr>
              <a:t>Диагностика доклинических стадий СД1 дает детям и/или их родителям, больше времени для приобретения знаний и навыков о жизни с данным заболеванием, а также может снизить тревожность и стресс, связанные с началом клинических проявлений СД1 [26,29]. </a:t>
            </a:r>
          </a:p>
          <a:p>
            <a:pPr marL="457200" marR="0" lvl="0" indent="-324000" algn="l" defTabSz="914400" rtl="0" eaLnBrk="1" fontAlgn="auto" latinLnBrk="0" hangingPunct="1">
              <a:lnSpc>
                <a:spcPts val="3075"/>
              </a:lnSpc>
              <a:spcBef>
                <a:spcPts val="0"/>
              </a:spcBef>
              <a:spcAft>
                <a:spcPts val="15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ru-RU" sz="2700" b="0" u="none" strike="noStrike" kern="1200" cap="none" spc="0" normalizeH="0" baseline="0" noProof="0" dirty="0">
              <a:ln>
                <a:noFill/>
              </a:ln>
              <a:solidFill>
                <a:srgbClr val="001F3C"/>
              </a:solidFill>
              <a:effectLst/>
              <a:uLnTx/>
              <a:uFillTx/>
              <a:latin typeface="Arial" panose="020B0604020202020204" pitchFamily="34" charset="0"/>
              <a:ea typeface="Arial Regular" pitchFamily="34" charset="-122"/>
              <a:cs typeface="Arial" panose="020B0604020202020204" pitchFamily="34" charset="0"/>
            </a:endParaRPr>
          </a:p>
          <a:p>
            <a:pPr marL="457200" marR="0" lvl="0" indent="-324000" algn="l" defTabSz="914400" rtl="0" eaLnBrk="1" fontAlgn="auto" latinLnBrk="0" hangingPunct="1">
              <a:lnSpc>
                <a:spcPts val="3075"/>
              </a:lnSpc>
              <a:spcBef>
                <a:spcPts val="0"/>
              </a:spcBef>
              <a:spcAft>
                <a:spcPts val="15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ru-RU" sz="2700" b="0" u="none" strike="noStrike" kern="1200" cap="none" spc="0" normalizeH="0" baseline="0" noProof="0" dirty="0">
                <a:ln>
                  <a:noFill/>
                </a:ln>
                <a:solidFill>
                  <a:srgbClr val="001F3C"/>
                </a:solidFill>
                <a:effectLst/>
                <a:uLnTx/>
                <a:uFillTx/>
                <a:latin typeface="Arial" panose="020B0604020202020204" pitchFamily="34" charset="0"/>
                <a:ea typeface="Arial Regular" pitchFamily="34" charset="-122"/>
                <a:cs typeface="Arial" panose="020B0604020202020204" pitchFamily="34" charset="0"/>
              </a:rPr>
              <a:t>Другим аспектом раннего выявления СД1 является потенциальная возможность профилактики заболевания. К настоящему времени известно несколько </a:t>
            </a:r>
            <a:r>
              <a:rPr kumimoji="0" lang="ru-RU" sz="2700" b="0" u="none" strike="noStrike" kern="1200" cap="none" spc="0" normalizeH="0" baseline="0" noProof="0" dirty="0" err="1">
                <a:ln>
                  <a:noFill/>
                </a:ln>
                <a:solidFill>
                  <a:srgbClr val="001F3C"/>
                </a:solidFill>
                <a:effectLst/>
                <a:uLnTx/>
                <a:uFillTx/>
                <a:latin typeface="Arial" panose="020B0604020202020204" pitchFamily="34" charset="0"/>
                <a:ea typeface="Arial Regular" pitchFamily="34" charset="-122"/>
                <a:cs typeface="Arial" panose="020B0604020202020204" pitchFamily="34" charset="0"/>
              </a:rPr>
              <a:t>иммунотерапевтических</a:t>
            </a:r>
            <a:r>
              <a:rPr kumimoji="0" lang="ru-RU" sz="2700" b="0" u="none" strike="noStrike" kern="1200" cap="none" spc="0" normalizeH="0" baseline="0" noProof="0" dirty="0">
                <a:ln>
                  <a:noFill/>
                </a:ln>
                <a:solidFill>
                  <a:srgbClr val="001F3C"/>
                </a:solidFill>
                <a:effectLst/>
                <a:uLnTx/>
                <a:uFillTx/>
                <a:latin typeface="Arial" panose="020B0604020202020204" pitchFamily="34" charset="0"/>
                <a:ea typeface="Arial Regular" pitchFamily="34" charset="-122"/>
                <a:cs typeface="Arial" panose="020B0604020202020204" pitchFamily="34" charset="0"/>
              </a:rPr>
              <a:t> препаратов, показавших свою эффективность в отношении сохранения (замедления снижения) остаточной секреции С-пептида.</a:t>
            </a:r>
            <a:endParaRPr kumimoji="0" lang="en-US" sz="2700" b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9" name="1    1  HbA1c             1    2025"/>
          <p:cNvSpPr/>
          <p:nvPr/>
        </p:nvSpPr>
        <p:spPr>
          <a:xfrm>
            <a:off x="723900" y="9801225"/>
            <a:ext cx="16830675" cy="342900"/>
          </a:xfrm>
          <a:prstGeom prst="rect">
            <a:avLst/>
          </a:prstGeom>
          <a:noFill/>
          <a:ln/>
        </p:spPr>
        <p:txBody>
          <a:bodyPr wrap="square" lIns="0" tIns="0" rIns="0" bIns="0" rtlCol="0" anchor="b"/>
          <a:lstStyle/>
          <a:p>
            <a:pPr marL="0" marR="0" lvl="0" indent="0" algn="l" defTabSz="914400" rtl="0" eaLnBrk="1" fontAlgn="auto" latinLnBrk="0" hangingPunct="1">
              <a:lnSpc>
                <a:spcPts val="135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888888"/>
                </a:solidFill>
                <a:effectLst/>
                <a:uLnTx/>
                <a:uFillTx/>
                <a:latin typeface="Arial" panose="020B0604020202020204" pitchFamily="34" charset="0"/>
                <a:ea typeface="Arial Regular" pitchFamily="34" charset="-122"/>
                <a:cs typeface="Arial" panose="020B0604020202020204" pitchFamily="34" charset="0"/>
              </a:rPr>
              <a:t>ААТ — </a:t>
            </a:r>
            <a:r>
              <a:rPr kumimoji="0" lang="en-US" sz="1200" b="0" i="0" u="none" strike="noStrike" kern="1200" cap="none" spc="0" normalizeH="0" baseline="0" noProof="0" dirty="0" err="1">
                <a:ln>
                  <a:noFill/>
                </a:ln>
                <a:solidFill>
                  <a:srgbClr val="888888"/>
                </a:solidFill>
                <a:effectLst/>
                <a:uLnTx/>
                <a:uFillTx/>
                <a:latin typeface="Arial" panose="020B0604020202020204" pitchFamily="34" charset="0"/>
                <a:ea typeface="Arial Regular" pitchFamily="34" charset="-122"/>
                <a:cs typeface="Arial" panose="020B0604020202020204" pitchFamily="34" charset="0"/>
              </a:rPr>
              <a:t>аутоантитела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888888"/>
                </a:solidFill>
                <a:effectLst/>
                <a:uLnTx/>
                <a:uFillTx/>
                <a:latin typeface="Arial" panose="020B0604020202020204" pitchFamily="34" charset="0"/>
                <a:ea typeface="Arial Regular" pitchFamily="34" charset="-122"/>
                <a:cs typeface="Arial" panose="020B0604020202020204" pitchFamily="34" charset="0"/>
              </a:rPr>
              <a:t>; ДКА — </a:t>
            </a:r>
            <a:r>
              <a:rPr kumimoji="0" lang="en-US" sz="1200" b="0" i="0" u="none" strike="noStrike" kern="1200" cap="none" spc="0" normalizeH="0" baseline="0" noProof="0" dirty="0" err="1">
                <a:ln>
                  <a:noFill/>
                </a:ln>
                <a:solidFill>
                  <a:srgbClr val="888888"/>
                </a:solidFill>
                <a:effectLst/>
                <a:uLnTx/>
                <a:uFillTx/>
                <a:latin typeface="Arial" panose="020B0604020202020204" pitchFamily="34" charset="0"/>
                <a:ea typeface="Arial Regular" pitchFamily="34" charset="-122"/>
                <a:cs typeface="Arial" panose="020B0604020202020204" pitchFamily="34" charset="0"/>
              </a:rPr>
              <a:t>диабетический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888888"/>
                </a:solidFill>
                <a:effectLst/>
                <a:uLnTx/>
                <a:uFillTx/>
                <a:latin typeface="Arial" panose="020B0604020202020204" pitchFamily="34" charset="0"/>
                <a:ea typeface="Arial Regular" pitchFamily="34" charset="-122"/>
                <a:cs typeface="Arial" panose="020B0604020202020204" pitchFamily="34" charset="0"/>
              </a:rPr>
              <a:t> </a:t>
            </a:r>
            <a:r>
              <a:rPr kumimoji="0" lang="en-US" sz="1200" b="0" i="0" u="none" strike="noStrike" kern="1200" cap="none" spc="0" normalizeH="0" baseline="0" noProof="0" dirty="0" err="1">
                <a:ln>
                  <a:noFill/>
                </a:ln>
                <a:solidFill>
                  <a:srgbClr val="888888"/>
                </a:solidFill>
                <a:effectLst/>
                <a:uLnTx/>
                <a:uFillTx/>
                <a:latin typeface="Arial" panose="020B0604020202020204" pitchFamily="34" charset="0"/>
                <a:ea typeface="Arial Regular" pitchFamily="34" charset="-122"/>
                <a:cs typeface="Arial" panose="020B0604020202020204" pitchFamily="34" charset="0"/>
              </a:rPr>
              <a:t>кетоацидоз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888888"/>
                </a:solidFill>
                <a:effectLst/>
                <a:uLnTx/>
                <a:uFillTx/>
                <a:latin typeface="Arial" panose="020B0604020202020204" pitchFamily="34" charset="0"/>
                <a:ea typeface="Arial Regular" pitchFamily="34" charset="-122"/>
                <a:cs typeface="Arial" panose="020B0604020202020204" pitchFamily="34" charset="0"/>
              </a:rPr>
              <a:t>; СД1 — </a:t>
            </a:r>
            <a:r>
              <a:rPr kumimoji="0" lang="en-US" sz="1200" b="0" i="0" u="none" strike="noStrike" kern="1200" cap="none" spc="0" normalizeH="0" baseline="0" noProof="0" dirty="0" err="1">
                <a:ln>
                  <a:noFill/>
                </a:ln>
                <a:solidFill>
                  <a:srgbClr val="888888"/>
                </a:solidFill>
                <a:effectLst/>
                <a:uLnTx/>
                <a:uFillTx/>
                <a:latin typeface="Arial" panose="020B0604020202020204" pitchFamily="34" charset="0"/>
                <a:ea typeface="Arial Regular" pitchFamily="34" charset="-122"/>
                <a:cs typeface="Arial" panose="020B0604020202020204" pitchFamily="34" charset="0"/>
              </a:rPr>
              <a:t>сахарный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888888"/>
                </a:solidFill>
                <a:effectLst/>
                <a:uLnTx/>
                <a:uFillTx/>
                <a:latin typeface="Arial" panose="020B0604020202020204" pitchFamily="34" charset="0"/>
                <a:ea typeface="Arial Regular" pitchFamily="34" charset="-122"/>
                <a:cs typeface="Arial" panose="020B0604020202020204" pitchFamily="34" charset="0"/>
              </a:rPr>
              <a:t> </a:t>
            </a:r>
            <a:r>
              <a:rPr kumimoji="0" lang="en-US" sz="1200" b="0" i="0" u="none" strike="noStrike" kern="1200" cap="none" spc="0" normalizeH="0" baseline="0" noProof="0" dirty="0" err="1">
                <a:ln>
                  <a:noFill/>
                </a:ln>
                <a:solidFill>
                  <a:srgbClr val="888888"/>
                </a:solidFill>
                <a:effectLst/>
                <a:uLnTx/>
                <a:uFillTx/>
                <a:latin typeface="Arial" panose="020B0604020202020204" pitchFamily="34" charset="0"/>
                <a:ea typeface="Arial Regular" pitchFamily="34" charset="-122"/>
                <a:cs typeface="Arial" panose="020B0604020202020204" pitchFamily="34" charset="0"/>
              </a:rPr>
              <a:t>диабет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888888"/>
                </a:solidFill>
                <a:effectLst/>
                <a:uLnTx/>
                <a:uFillTx/>
                <a:latin typeface="Arial" panose="020B0604020202020204" pitchFamily="34" charset="0"/>
                <a:ea typeface="Arial Regular" pitchFamily="34" charset="-122"/>
                <a:cs typeface="Arial" panose="020B0604020202020204" pitchFamily="34" charset="0"/>
              </a:rPr>
              <a:t> 1 </a:t>
            </a:r>
            <a:r>
              <a:rPr kumimoji="0" lang="en-US" sz="1200" b="0" i="0" u="none" strike="noStrike" kern="1200" cap="none" spc="0" normalizeH="0" baseline="0" noProof="0" dirty="0" err="1">
                <a:ln>
                  <a:noFill/>
                </a:ln>
                <a:solidFill>
                  <a:srgbClr val="888888"/>
                </a:solidFill>
                <a:effectLst/>
                <a:uLnTx/>
                <a:uFillTx/>
                <a:latin typeface="Arial" panose="020B0604020202020204" pitchFamily="34" charset="0"/>
                <a:ea typeface="Arial Regular" pitchFamily="34" charset="-122"/>
                <a:cs typeface="Arial" panose="020B0604020202020204" pitchFamily="34" charset="0"/>
              </a:rPr>
              <a:t>типа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888888"/>
                </a:solidFill>
                <a:effectLst/>
                <a:uLnTx/>
                <a:uFillTx/>
                <a:latin typeface="Arial" panose="020B0604020202020204" pitchFamily="34" charset="0"/>
                <a:ea typeface="Arial Regular" pitchFamily="34" charset="-122"/>
                <a:cs typeface="Arial" panose="020B0604020202020204" pitchFamily="34" charset="0"/>
              </a:rPr>
              <a:t>; HbA1c — </a:t>
            </a:r>
            <a:r>
              <a:rPr kumimoji="0" lang="en-US" sz="1200" b="0" i="0" u="none" strike="noStrike" kern="1200" cap="none" spc="0" normalizeH="0" baseline="0" noProof="0" dirty="0" err="1">
                <a:ln>
                  <a:noFill/>
                </a:ln>
                <a:solidFill>
                  <a:srgbClr val="888888"/>
                </a:solidFill>
                <a:effectLst/>
                <a:uLnTx/>
                <a:uFillTx/>
                <a:latin typeface="Arial" panose="020B0604020202020204" pitchFamily="34" charset="0"/>
                <a:ea typeface="Arial Regular" pitchFamily="34" charset="-122"/>
                <a:cs typeface="Arial" panose="020B0604020202020204" pitchFamily="34" charset="0"/>
              </a:rPr>
              <a:t>гликированный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888888"/>
                </a:solidFill>
                <a:effectLst/>
                <a:uLnTx/>
                <a:uFillTx/>
                <a:latin typeface="Arial" panose="020B0604020202020204" pitchFamily="34" charset="0"/>
                <a:ea typeface="Arial Regular" pitchFamily="34" charset="-122"/>
                <a:cs typeface="Arial" panose="020B0604020202020204" pitchFamily="34" charset="0"/>
              </a:rPr>
              <a:t> </a:t>
            </a:r>
            <a:r>
              <a:rPr kumimoji="0" lang="en-US" sz="1200" b="0" i="0" u="none" strike="noStrike" kern="1200" cap="none" spc="0" normalizeH="0" baseline="0" noProof="0" dirty="0" err="1">
                <a:ln>
                  <a:noFill/>
                </a:ln>
                <a:solidFill>
                  <a:srgbClr val="888888"/>
                </a:solidFill>
                <a:effectLst/>
                <a:uLnTx/>
                <a:uFillTx/>
                <a:latin typeface="Arial" panose="020B0604020202020204" pitchFamily="34" charset="0"/>
                <a:ea typeface="Arial Regular" pitchFamily="34" charset="-122"/>
                <a:cs typeface="Arial" panose="020B0604020202020204" pitchFamily="34" charset="0"/>
              </a:rPr>
              <a:t>гемоглобин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888888"/>
                </a:solidFill>
                <a:effectLst/>
                <a:uLnTx/>
                <a:uFillTx/>
                <a:latin typeface="Arial" panose="020B0604020202020204" pitchFamily="34" charset="0"/>
                <a:ea typeface="Arial Regular" pitchFamily="34" charset="-122"/>
                <a:cs typeface="Arial" panose="020B0604020202020204" pitchFamily="34" charset="0"/>
              </a:rPr>
              <a:t>; ПГТТ — </a:t>
            </a:r>
            <a:r>
              <a:rPr kumimoji="0" lang="en-US" sz="1200" b="0" i="0" u="none" strike="noStrike" kern="1200" cap="none" spc="0" normalizeH="0" baseline="0" noProof="0" dirty="0" err="1">
                <a:ln>
                  <a:noFill/>
                </a:ln>
                <a:solidFill>
                  <a:srgbClr val="888888"/>
                </a:solidFill>
                <a:effectLst/>
                <a:uLnTx/>
                <a:uFillTx/>
                <a:latin typeface="Arial" panose="020B0604020202020204" pitchFamily="34" charset="0"/>
                <a:ea typeface="Arial Regular" pitchFamily="34" charset="-122"/>
                <a:cs typeface="Arial" panose="020B0604020202020204" pitchFamily="34" charset="0"/>
              </a:rPr>
              <a:t>пероральный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888888"/>
                </a:solidFill>
                <a:effectLst/>
                <a:uLnTx/>
                <a:uFillTx/>
                <a:latin typeface="Arial" panose="020B0604020202020204" pitchFamily="34" charset="0"/>
                <a:ea typeface="Arial Regular" pitchFamily="34" charset="-122"/>
                <a:cs typeface="Arial" panose="020B0604020202020204" pitchFamily="34" charset="0"/>
              </a:rPr>
              <a:t> </a:t>
            </a:r>
            <a:r>
              <a:rPr kumimoji="0" lang="en-US" sz="1200" b="0" i="0" u="none" strike="noStrike" kern="1200" cap="none" spc="0" normalizeH="0" baseline="0" noProof="0" dirty="0" err="1">
                <a:ln>
                  <a:noFill/>
                </a:ln>
                <a:solidFill>
                  <a:srgbClr val="888888"/>
                </a:solidFill>
                <a:effectLst/>
                <a:uLnTx/>
                <a:uFillTx/>
                <a:latin typeface="Arial" panose="020B0604020202020204" pitchFamily="34" charset="0"/>
                <a:ea typeface="Arial Regular" pitchFamily="34" charset="-122"/>
                <a:cs typeface="Arial" panose="020B0604020202020204" pitchFamily="34" charset="0"/>
              </a:rPr>
              <a:t>глюкозотолерантный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888888"/>
                </a:solidFill>
                <a:effectLst/>
                <a:uLnTx/>
                <a:uFillTx/>
                <a:latin typeface="Arial" panose="020B0604020202020204" pitchFamily="34" charset="0"/>
                <a:ea typeface="Arial Regular" pitchFamily="34" charset="-122"/>
                <a:cs typeface="Arial" panose="020B0604020202020204" pitchFamily="34" charset="0"/>
              </a:rPr>
              <a:t> </a:t>
            </a:r>
            <a:r>
              <a:rPr kumimoji="0" lang="en-US" sz="1200" b="0" i="0" u="none" strike="noStrike" kern="1200" cap="none" spc="0" normalizeH="0" baseline="0" noProof="0" dirty="0" err="1">
                <a:ln>
                  <a:noFill/>
                </a:ln>
                <a:solidFill>
                  <a:srgbClr val="888888"/>
                </a:solidFill>
                <a:effectLst/>
                <a:uLnTx/>
                <a:uFillTx/>
                <a:latin typeface="Arial" panose="020B0604020202020204" pitchFamily="34" charset="0"/>
                <a:ea typeface="Arial Regular" pitchFamily="34" charset="-122"/>
                <a:cs typeface="Arial" panose="020B0604020202020204" pitchFamily="34" charset="0"/>
              </a:rPr>
              <a:t>тест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888888"/>
                </a:solidFill>
                <a:effectLst/>
                <a:uLnTx/>
                <a:uFillTx/>
                <a:latin typeface="Arial" panose="020B0604020202020204" pitchFamily="34" charset="0"/>
                <a:ea typeface="Arial Regular" pitchFamily="34" charset="-122"/>
                <a:cs typeface="Arial" panose="020B0604020202020204" pitchFamily="34" charset="0"/>
              </a:rPr>
              <a:t>.
</a:t>
            </a:r>
            <a:r>
              <a:rPr kumimoji="0" lang="en-US" sz="1200" b="0" i="0" u="none" strike="noStrike" kern="1200" cap="none" spc="0" normalizeH="0" baseline="0" noProof="0" dirty="0" err="1">
                <a:ln>
                  <a:noFill/>
                </a:ln>
                <a:solidFill>
                  <a:srgbClr val="888888"/>
                </a:solidFill>
                <a:effectLst/>
                <a:uLnTx/>
                <a:uFillTx/>
                <a:latin typeface="Arial" panose="020B0604020202020204" pitchFamily="34" charset="0"/>
                <a:ea typeface="Arial Regular" pitchFamily="34" charset="-122"/>
                <a:cs typeface="Arial" panose="020B0604020202020204" pitchFamily="34" charset="0"/>
              </a:rPr>
              <a:t>Клинические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888888"/>
                </a:solidFill>
                <a:effectLst/>
                <a:uLnTx/>
                <a:uFillTx/>
                <a:latin typeface="Arial" panose="020B0604020202020204" pitchFamily="34" charset="0"/>
                <a:ea typeface="Arial Regular" pitchFamily="34" charset="-122"/>
                <a:cs typeface="Arial" panose="020B0604020202020204" pitchFamily="34" charset="0"/>
              </a:rPr>
              <a:t> </a:t>
            </a:r>
            <a:r>
              <a:rPr kumimoji="0" lang="en-US" sz="1200" b="0" i="0" u="none" strike="noStrike" kern="1200" cap="none" spc="0" normalizeH="0" baseline="0" noProof="0" dirty="0" err="1">
                <a:ln>
                  <a:noFill/>
                </a:ln>
                <a:solidFill>
                  <a:srgbClr val="888888"/>
                </a:solidFill>
                <a:effectLst/>
                <a:uLnTx/>
                <a:uFillTx/>
                <a:latin typeface="Arial" panose="020B0604020202020204" pitchFamily="34" charset="0"/>
                <a:ea typeface="Arial Regular" pitchFamily="34" charset="-122"/>
                <a:cs typeface="Arial" panose="020B0604020202020204" pitchFamily="34" charset="0"/>
              </a:rPr>
              <a:t>рекомендации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888888"/>
                </a:solidFill>
                <a:effectLst/>
                <a:uLnTx/>
                <a:uFillTx/>
                <a:latin typeface="Arial" panose="020B0604020202020204" pitchFamily="34" charset="0"/>
                <a:ea typeface="Arial Regular" pitchFamily="34" charset="-122"/>
                <a:cs typeface="Arial" panose="020B0604020202020204" pitchFamily="34" charset="0"/>
              </a:rPr>
              <a:t> «</a:t>
            </a:r>
            <a:r>
              <a:rPr kumimoji="0" lang="en-US" sz="1200" b="0" i="0" u="none" strike="noStrike" kern="1200" cap="none" spc="0" normalizeH="0" baseline="0" noProof="0" dirty="0" err="1">
                <a:ln>
                  <a:noFill/>
                </a:ln>
                <a:solidFill>
                  <a:srgbClr val="888888"/>
                </a:solidFill>
                <a:effectLst/>
                <a:uLnTx/>
                <a:uFillTx/>
                <a:latin typeface="Arial" panose="020B0604020202020204" pitchFamily="34" charset="0"/>
                <a:ea typeface="Arial Regular" pitchFamily="34" charset="-122"/>
                <a:cs typeface="Arial" panose="020B0604020202020204" pitchFamily="34" charset="0"/>
              </a:rPr>
              <a:t>Сахарный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888888"/>
                </a:solidFill>
                <a:effectLst/>
                <a:uLnTx/>
                <a:uFillTx/>
                <a:latin typeface="Arial" panose="020B0604020202020204" pitchFamily="34" charset="0"/>
                <a:ea typeface="Arial Regular" pitchFamily="34" charset="-122"/>
                <a:cs typeface="Arial" panose="020B0604020202020204" pitchFamily="34" charset="0"/>
              </a:rPr>
              <a:t> </a:t>
            </a:r>
            <a:r>
              <a:rPr kumimoji="0" lang="en-US" sz="1200" b="0" i="0" u="none" strike="noStrike" kern="1200" cap="none" spc="0" normalizeH="0" baseline="0" noProof="0" dirty="0" err="1">
                <a:ln>
                  <a:noFill/>
                </a:ln>
                <a:solidFill>
                  <a:srgbClr val="888888"/>
                </a:solidFill>
                <a:effectLst/>
                <a:uLnTx/>
                <a:uFillTx/>
                <a:latin typeface="Arial" panose="020B0604020202020204" pitchFamily="34" charset="0"/>
                <a:ea typeface="Arial Regular" pitchFamily="34" charset="-122"/>
                <a:cs typeface="Arial" panose="020B0604020202020204" pitchFamily="34" charset="0"/>
              </a:rPr>
              <a:t>диабет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888888"/>
                </a:solidFill>
                <a:effectLst/>
                <a:uLnTx/>
                <a:uFillTx/>
                <a:latin typeface="Arial" panose="020B0604020202020204" pitchFamily="34" charset="0"/>
                <a:ea typeface="Arial Regular" pitchFamily="34" charset="-122"/>
                <a:cs typeface="Arial" panose="020B0604020202020204" pitchFamily="34" charset="0"/>
              </a:rPr>
              <a:t> 1 </a:t>
            </a:r>
            <a:r>
              <a:rPr kumimoji="0" lang="en-US" sz="1200" b="0" i="0" u="none" strike="noStrike" kern="1200" cap="none" spc="0" normalizeH="0" baseline="0" noProof="0" dirty="0" err="1">
                <a:ln>
                  <a:noFill/>
                </a:ln>
                <a:solidFill>
                  <a:srgbClr val="888888"/>
                </a:solidFill>
                <a:effectLst/>
                <a:uLnTx/>
                <a:uFillTx/>
                <a:latin typeface="Arial" panose="020B0604020202020204" pitchFamily="34" charset="0"/>
                <a:ea typeface="Arial Regular" pitchFamily="34" charset="-122"/>
                <a:cs typeface="Arial" panose="020B0604020202020204" pitchFamily="34" charset="0"/>
              </a:rPr>
              <a:t>типа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888888"/>
                </a:solidFill>
                <a:effectLst/>
                <a:uLnTx/>
                <a:uFillTx/>
                <a:latin typeface="Arial" panose="020B0604020202020204" pitchFamily="34" charset="0"/>
                <a:ea typeface="Arial Regular" pitchFamily="34" charset="-122"/>
                <a:cs typeface="Arial" panose="020B0604020202020204" pitchFamily="34" charset="0"/>
              </a:rPr>
              <a:t> у </a:t>
            </a:r>
            <a:r>
              <a:rPr kumimoji="0" lang="en-US" sz="1200" b="0" i="0" u="none" strike="noStrike" kern="1200" cap="none" spc="0" normalizeH="0" baseline="0" noProof="0" dirty="0" err="1">
                <a:ln>
                  <a:noFill/>
                </a:ln>
                <a:solidFill>
                  <a:srgbClr val="888888"/>
                </a:solidFill>
                <a:effectLst/>
                <a:uLnTx/>
                <a:uFillTx/>
                <a:latin typeface="Arial" panose="020B0604020202020204" pitchFamily="34" charset="0"/>
                <a:ea typeface="Arial Regular" pitchFamily="34" charset="-122"/>
                <a:cs typeface="Arial" panose="020B0604020202020204" pitchFamily="34" charset="0"/>
              </a:rPr>
              <a:t>детей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888888"/>
                </a:solidFill>
                <a:effectLst/>
                <a:uLnTx/>
                <a:uFillTx/>
                <a:latin typeface="Arial" panose="020B0604020202020204" pitchFamily="34" charset="0"/>
                <a:ea typeface="Arial Regular" pitchFamily="34" charset="-122"/>
                <a:cs typeface="Arial" panose="020B0604020202020204" pitchFamily="34" charset="0"/>
              </a:rPr>
              <a:t>», 2025.</a:t>
            </a:r>
            <a:r>
              <a:rPr kumimoji="0" lang="ru-RU" sz="1200" b="0" i="0" u="none" strike="noStrike" kern="1200" cap="none" spc="0" normalizeH="0" baseline="0" noProof="0" dirty="0">
                <a:ln>
                  <a:noFill/>
                </a:ln>
                <a:solidFill>
                  <a:srgbClr val="888888"/>
                </a:solidFill>
                <a:effectLst/>
                <a:uLnTx/>
                <a:uFillTx/>
                <a:latin typeface="Arial" panose="020B0604020202020204" pitchFamily="34" charset="0"/>
                <a:ea typeface="Arial Regular" pitchFamily="34" charset="-122"/>
                <a:cs typeface="Arial" panose="020B0604020202020204" pitchFamily="34" charset="0"/>
              </a:rPr>
              <a:t>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888888"/>
                </a:solidFill>
                <a:effectLst/>
                <a:uLnTx/>
                <a:uFillTx/>
                <a:latin typeface="Arial" panose="020B0604020202020204" pitchFamily="34" charset="0"/>
                <a:ea typeface="Arial Regular" pitchFamily="34" charset="-122"/>
                <a:cs typeface="Arial" panose="020B0604020202020204" pitchFamily="34" charset="0"/>
              </a:rPr>
              <a:t>ID</a:t>
            </a:r>
            <a:r>
              <a:rPr kumimoji="0" lang="ru-RU" sz="1200" b="0" i="0" u="none" strike="noStrike" kern="1200" cap="none" spc="0" normalizeH="0" baseline="0" noProof="0" dirty="0">
                <a:ln>
                  <a:noFill/>
                </a:ln>
                <a:solidFill>
                  <a:srgbClr val="888888"/>
                </a:solidFill>
                <a:effectLst/>
                <a:uLnTx/>
                <a:uFillTx/>
                <a:latin typeface="Arial" panose="020B0604020202020204" pitchFamily="34" charset="0"/>
                <a:ea typeface="Arial Regular" pitchFamily="34" charset="-122"/>
                <a:cs typeface="Arial" panose="020B0604020202020204" pitchFamily="34" charset="0"/>
              </a:rPr>
              <a:t>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888888"/>
                </a:solidFill>
                <a:effectLst/>
                <a:uLnTx/>
                <a:uFillTx/>
                <a:latin typeface="Arial" panose="020B0604020202020204" pitchFamily="34" charset="0"/>
                <a:ea typeface="Arial Regular" pitchFamily="34" charset="-122"/>
                <a:cs typeface="Arial" panose="020B0604020202020204" pitchFamily="34" charset="0"/>
              </a:rPr>
              <a:t>287_3</a:t>
            </a:r>
            <a:r>
              <a:rPr kumimoji="0" lang="ru-RU" sz="1200" b="0" i="0" u="none" strike="noStrike" kern="1200" cap="none" spc="0" normalizeH="0" baseline="0" noProof="0" dirty="0">
                <a:ln>
                  <a:noFill/>
                </a:ln>
                <a:solidFill>
                  <a:srgbClr val="888888"/>
                </a:solidFill>
                <a:effectLst/>
                <a:uLnTx/>
                <a:uFillTx/>
                <a:latin typeface="Arial" panose="020B0604020202020204" pitchFamily="34" charset="0"/>
                <a:ea typeface="Arial Regular" pitchFamily="34" charset="-122"/>
                <a:cs typeface="Arial" panose="020B0604020202020204" pitchFamily="34" charset="0"/>
              </a:rPr>
              <a:t>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888888"/>
                </a:solidFill>
                <a:effectLst/>
                <a:uLnTx/>
                <a:uFillTx/>
                <a:latin typeface="Arial" panose="020B0604020202020204" pitchFamily="34" charset="0"/>
                <a:ea typeface="Arial Regular" pitchFamily="34" charset="-122"/>
                <a:cs typeface="Arial" panose="020B0604020202020204" pitchFamily="34" charset="0"/>
                <a:hlinkClick r:id="rId5"/>
              </a:rPr>
              <a:t>https://cr.minzdrav.gov.ru/preview-cr/287_3</a:t>
            </a:r>
            <a:r>
              <a:rPr kumimoji="0" lang="ru-RU" sz="1200" b="0" i="0" u="none" strike="noStrike" kern="1200" cap="none" spc="0" normalizeH="0" baseline="0" noProof="0" dirty="0">
                <a:ln>
                  <a:noFill/>
                </a:ln>
                <a:solidFill>
                  <a:srgbClr val="888888"/>
                </a:solidFill>
                <a:effectLst/>
                <a:uLnTx/>
                <a:uFillTx/>
                <a:latin typeface="Arial" panose="020B0604020202020204" pitchFamily="34" charset="0"/>
                <a:ea typeface="Arial Regular" pitchFamily="34" charset="-122"/>
                <a:cs typeface="Arial" panose="020B0604020202020204" pitchFamily="34" charset="0"/>
              </a:rPr>
              <a:t> (дата доступа 30.05.2025)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0" name="Звезда: 5 точек 9">
            <a:extLst>
              <a:ext uri="{FF2B5EF4-FFF2-40B4-BE49-F238E27FC236}">
                <a16:creationId xmlns:a16="http://schemas.microsoft.com/office/drawing/2014/main" id="{2DE212E8-FBB2-40FB-FBEC-4CC9442D2DF7}"/>
              </a:ext>
            </a:extLst>
          </p:cNvPr>
          <p:cNvSpPr/>
          <p:nvPr/>
        </p:nvSpPr>
        <p:spPr>
          <a:xfrm>
            <a:off x="16213540" y="-91979"/>
            <a:ext cx="2074460" cy="1624083"/>
          </a:xfrm>
          <a:prstGeom prst="star5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/>
              <a:t>NEW</a:t>
            </a:r>
            <a:endParaRPr lang="ru-RU" sz="2000" b="1" dirty="0"/>
          </a:p>
        </p:txBody>
      </p:sp>
      <p:pic>
        <p:nvPicPr>
          <p:cNvPr id="11" name="Rectangle 10" descr="preencoded.png">
            <a:extLst>
              <a:ext uri="{FF2B5EF4-FFF2-40B4-BE49-F238E27FC236}">
                <a16:creationId xmlns:a16="http://schemas.microsoft.com/office/drawing/2014/main" id="{B332D051-06C1-5CE2-56CE-530D179E0C2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/>
        </p:blipFill>
        <p:spPr>
          <a:xfrm>
            <a:off x="658504" y="5909409"/>
            <a:ext cx="17164050" cy="1322696"/>
          </a:xfrm>
          <a:prstGeom prst="rect">
            <a:avLst/>
          </a:prstGeom>
        </p:spPr>
      </p:pic>
      <p:pic>
        <p:nvPicPr>
          <p:cNvPr id="12" name="Rectangle 10" descr="preencoded.png">
            <a:extLst>
              <a:ext uri="{FF2B5EF4-FFF2-40B4-BE49-F238E27FC236}">
                <a16:creationId xmlns:a16="http://schemas.microsoft.com/office/drawing/2014/main" id="{9A18098C-DCE9-CA3D-0269-9C132BC4117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/>
        </p:blipFill>
        <p:spPr>
          <a:xfrm>
            <a:off x="658504" y="7917762"/>
            <a:ext cx="17164050" cy="17162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430964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13231</TotalTime>
  <Words>1797</Words>
  <Application>Microsoft Office PowerPoint</Application>
  <PresentationFormat>Произвольный</PresentationFormat>
  <Paragraphs>83</Paragraphs>
  <Slides>8</Slides>
  <Notes>5</Notes>
  <HiddenSlides>1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14" baseType="lpstr">
      <vt:lpstr>Arial</vt:lpstr>
      <vt:lpstr>Arial Bold</vt:lpstr>
      <vt:lpstr>Arial Regular</vt:lpstr>
      <vt:lpstr>Calibri</vt:lpstr>
      <vt:lpstr>PT Sans Regular</vt:lpstr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Volvich, Nadina /RU</cp:lastModifiedBy>
  <cp:revision>153</cp:revision>
  <dcterms:created xsi:type="dcterms:W3CDTF">2024-01-31T10:13:57Z</dcterms:created>
  <dcterms:modified xsi:type="dcterms:W3CDTF">2025-06-04T11:11:40Z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d9088468-0951-4aef-9cc3-0a346e475ddc_Enabled">
    <vt:lpwstr>true</vt:lpwstr>
  </property>
  <property fmtid="{D5CDD505-2E9C-101B-9397-08002B2CF9AE}" pid="3" name="MSIP_Label_d9088468-0951-4aef-9cc3-0a346e475ddc_SetDate">
    <vt:lpwstr>2024-02-21T12:19:43Z</vt:lpwstr>
  </property>
  <property fmtid="{D5CDD505-2E9C-101B-9397-08002B2CF9AE}" pid="4" name="MSIP_Label_d9088468-0951-4aef-9cc3-0a346e475ddc_Method">
    <vt:lpwstr>Privileged</vt:lpwstr>
  </property>
  <property fmtid="{D5CDD505-2E9C-101B-9397-08002B2CF9AE}" pid="5" name="MSIP_Label_d9088468-0951-4aef-9cc3-0a346e475ddc_Name">
    <vt:lpwstr>Public</vt:lpwstr>
  </property>
  <property fmtid="{D5CDD505-2E9C-101B-9397-08002B2CF9AE}" pid="6" name="MSIP_Label_d9088468-0951-4aef-9cc3-0a346e475ddc_SiteId">
    <vt:lpwstr>aca3c8d6-aa71-4e1a-a10e-03572fc58c0b</vt:lpwstr>
  </property>
  <property fmtid="{D5CDD505-2E9C-101B-9397-08002B2CF9AE}" pid="7" name="MSIP_Label_d9088468-0951-4aef-9cc3-0a346e475ddc_ActionId">
    <vt:lpwstr>90a0d609-6aa1-4a8f-80f6-34423d7e7d94</vt:lpwstr>
  </property>
  <property fmtid="{D5CDD505-2E9C-101B-9397-08002B2CF9AE}" pid="8" name="MSIP_Label_d9088468-0951-4aef-9cc3-0a346e475ddc_ContentBits">
    <vt:lpwstr>0</vt:lpwstr>
  </property>
</Properties>
</file>