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09D672F8-78E6-4180-ABB8-BA7CFA933681}" type="datetimeFigureOut">
              <a:rPr lang="ru-RU" smtClean="0"/>
              <a:pPr/>
              <a:t>30.09.2013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42AD7CE-811F-4001-A8F2-446D6E5520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72F8-78E6-4180-ABB8-BA7CFA933681}" type="datetimeFigureOut">
              <a:rPr lang="ru-RU" smtClean="0"/>
              <a:pPr/>
              <a:t>30.09.2013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AD7CE-811F-4001-A8F2-446D6E5520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72F8-78E6-4180-ABB8-BA7CFA933681}" type="datetimeFigureOut">
              <a:rPr lang="ru-RU" smtClean="0"/>
              <a:pPr/>
              <a:t>30.09.2013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AD7CE-811F-4001-A8F2-446D6E5520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72F8-78E6-4180-ABB8-BA7CFA933681}" type="datetimeFigureOut">
              <a:rPr lang="ru-RU" smtClean="0"/>
              <a:pPr/>
              <a:t>30.09.2013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AD7CE-811F-4001-A8F2-446D6E5520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9D672F8-78E6-4180-ABB8-BA7CFA933681}" type="datetimeFigureOut">
              <a:rPr lang="ru-RU" smtClean="0"/>
              <a:pPr/>
              <a:t>30.09.2013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42AD7CE-811F-4001-A8F2-446D6E55208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09D672F8-78E6-4180-ABB8-BA7CFA933681}" type="datetimeFigureOut">
              <a:rPr lang="ru-RU" smtClean="0"/>
              <a:pPr/>
              <a:t>30.09.2013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42AD7CE-811F-4001-A8F2-446D6E5520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72F8-78E6-4180-ABB8-BA7CFA933681}" type="datetimeFigureOut">
              <a:rPr lang="ru-RU" smtClean="0"/>
              <a:pPr/>
              <a:t>30.09.2013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AD7CE-811F-4001-A8F2-446D6E5520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72F8-78E6-4180-ABB8-BA7CFA933681}" type="datetimeFigureOut">
              <a:rPr lang="ru-RU" smtClean="0"/>
              <a:pPr/>
              <a:t>30.09.2013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AD7CE-811F-4001-A8F2-446D6E5520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72F8-78E6-4180-ABB8-BA7CFA933681}" type="datetimeFigureOut">
              <a:rPr lang="ru-RU" smtClean="0"/>
              <a:pPr/>
              <a:t>30.09.2013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AD7CE-811F-4001-A8F2-446D6E5520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72F8-78E6-4180-ABB8-BA7CFA933681}" type="datetimeFigureOut">
              <a:rPr lang="ru-RU" smtClean="0"/>
              <a:pPr/>
              <a:t>30.09.2013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AD7CE-811F-4001-A8F2-446D6E5520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72F8-78E6-4180-ABB8-BA7CFA933681}" type="datetimeFigureOut">
              <a:rPr lang="ru-RU" smtClean="0"/>
              <a:pPr/>
              <a:t>30.09.2013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AD7CE-811F-4001-A8F2-446D6E5520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09D672F8-78E6-4180-ABB8-BA7CFA933681}" type="datetimeFigureOut">
              <a:rPr lang="ru-RU" smtClean="0"/>
              <a:pPr/>
              <a:t>30.09.2013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42AD7CE-811F-4001-A8F2-446D6E55208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1714488"/>
            <a:ext cx="8458200" cy="1470025"/>
          </a:xfrm>
        </p:spPr>
        <p:txBody>
          <a:bodyPr>
            <a:normAutofit/>
          </a:bodyPr>
          <a:lstStyle/>
          <a:p>
            <a:r>
              <a:rPr lang="ru-RU" sz="6000" dirty="0" smtClean="0"/>
              <a:t>ФЗ №273</a:t>
            </a:r>
            <a:endParaRPr lang="ru-RU" sz="6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1538" y="4114228"/>
            <a:ext cx="7829576" cy="2743772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algn="r"/>
            <a:r>
              <a:rPr lang="ru-RU" sz="4000" dirty="0" smtClean="0"/>
              <a:t>Молчанова Анастасия,</a:t>
            </a:r>
          </a:p>
          <a:p>
            <a:pPr algn="r"/>
            <a:r>
              <a:rPr lang="ru-RU" dirty="0" smtClean="0"/>
              <a:t>зам.председателя Совета,</a:t>
            </a:r>
          </a:p>
          <a:p>
            <a:pPr algn="r"/>
            <a:r>
              <a:rPr lang="ru-RU" dirty="0" smtClean="0"/>
              <a:t>Северный государственный медицинский университет</a:t>
            </a:r>
          </a:p>
          <a:p>
            <a:pPr algn="r"/>
            <a:endParaRPr lang="ru-RU" dirty="0" smtClean="0"/>
          </a:p>
          <a:p>
            <a:pPr algn="r"/>
            <a:endParaRPr lang="ru-RU" dirty="0" smtClean="0"/>
          </a:p>
          <a:p>
            <a:pPr algn="r"/>
            <a:r>
              <a:rPr lang="ru-RU" dirty="0" smtClean="0"/>
              <a:t>Рязань, 2013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643042" y="357166"/>
            <a:ext cx="6000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Совет студентов медицинских и фармацевтических вузов </a:t>
            </a:r>
          </a:p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при Министерстве здравоохранения РФ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Статья 26. Управление образовательной организацией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688" y="2214554"/>
            <a:ext cx="8858312" cy="5214974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6. В целях учета мнения обучающихся, родителей (законных представителей) несовершеннолетних обучающихся и педагогических работников по вопросам управления образовательной организацией и при принятии образовательной организацией локальных нормативных актов, затрагивающих их права и законные интересы, по инициативе обучающихся, родителей (законных представителей) несовершеннолетних обучающихся и педагогических работников в образовательной организации:</a:t>
            </a:r>
          </a:p>
          <a:p>
            <a:pPr>
              <a:buNone/>
            </a:pPr>
            <a:r>
              <a:rPr lang="ru-RU" dirty="0" smtClean="0">
                <a:solidFill>
                  <a:srgbClr val="FF0000"/>
                </a:solidFill>
              </a:rPr>
              <a:t>1) создаются советы обучающихся </a:t>
            </a:r>
            <a:r>
              <a:rPr lang="ru-RU" dirty="0" smtClean="0"/>
              <a:t>(в профессиональной образовательной организации и образовательной организации высшего образования - студенческие советы), </a:t>
            </a:r>
            <a:r>
              <a:rPr lang="ru-RU" dirty="0" err="1" smtClean="0"/>
              <a:t>советы</a:t>
            </a:r>
            <a:r>
              <a:rPr lang="ru-RU" dirty="0" smtClean="0"/>
              <a:t> родителей (законных представителей) несовершеннолетних обучающихся или иные органы (далее </a:t>
            </a:r>
            <a:r>
              <a:rPr lang="ru-RU" dirty="0" smtClean="0">
                <a:solidFill>
                  <a:srgbClr val="FF0000"/>
                </a:solidFill>
              </a:rPr>
              <a:t>- советы обучающихся</a:t>
            </a:r>
            <a:r>
              <a:rPr lang="ru-RU" dirty="0" smtClean="0"/>
              <a:t>, советы родителей);</a:t>
            </a:r>
          </a:p>
          <a:p>
            <a:pPr>
              <a:buNone/>
            </a:pPr>
            <a:r>
              <a:rPr lang="ru-RU" dirty="0" smtClean="0"/>
              <a:t>2) </a:t>
            </a:r>
            <a:r>
              <a:rPr lang="ru-RU" dirty="0" smtClean="0">
                <a:solidFill>
                  <a:srgbClr val="FF0000"/>
                </a:solidFill>
              </a:rPr>
              <a:t>действуют профессиональные союзы обучающихся и </a:t>
            </a:r>
            <a:r>
              <a:rPr lang="ru-RU" dirty="0" smtClean="0"/>
              <a:t>(или) работников образовательной организации (далее - представительные органы обучающихся, представительные органы работников).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50" y="1428736"/>
            <a:ext cx="8929750" cy="100013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Статья 30. Локальные нормативные акты, содержащие нормы, регулирующие образовательные отношения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2532888"/>
            <a:ext cx="8229600" cy="432511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3. </a:t>
            </a:r>
            <a:r>
              <a:rPr lang="ru-RU" dirty="0" smtClean="0">
                <a:solidFill>
                  <a:srgbClr val="FF0000"/>
                </a:solidFill>
              </a:rPr>
              <a:t>При принятии локальных нормативных актов</a:t>
            </a:r>
            <a:r>
              <a:rPr lang="ru-RU" dirty="0" smtClean="0"/>
              <a:t>, затрагивающих права обучающихся и работников образовательной организации, </a:t>
            </a:r>
            <a:r>
              <a:rPr lang="ru-RU" dirty="0" smtClean="0">
                <a:solidFill>
                  <a:srgbClr val="FF0000"/>
                </a:solidFill>
              </a:rPr>
              <a:t>учитывается мнение советов обучающихся</a:t>
            </a:r>
            <a:r>
              <a:rPr lang="ru-RU" dirty="0" smtClean="0"/>
              <a:t>, советов родителей, представительных органов обучающихся, а также в порядке и в случаях, которые предусмотрены трудовым законодательством, представительных органов работников (при наличии таких представительных органов).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214422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Статья 36. Стипендии и другие денежные выплаты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8. Государственная академическая </a:t>
            </a:r>
            <a:r>
              <a:rPr lang="ru-RU" dirty="0" smtClean="0">
                <a:solidFill>
                  <a:srgbClr val="FF0000"/>
                </a:solidFill>
              </a:rPr>
              <a:t>стипендия</a:t>
            </a:r>
            <a:r>
              <a:rPr lang="ru-RU" dirty="0" smtClean="0"/>
              <a:t> студентам, государственная социальная стипендия студентам, государственные стипендии аспирантам, ординаторам, ассистентам-стажерам </a:t>
            </a:r>
            <a:r>
              <a:rPr lang="ru-RU" dirty="0" smtClean="0">
                <a:solidFill>
                  <a:srgbClr val="FF0000"/>
                </a:solidFill>
              </a:rPr>
              <a:t>выплачиваются</a:t>
            </a:r>
            <a:r>
              <a:rPr lang="ru-RU" dirty="0" smtClean="0"/>
              <a:t> в размерах, определяемых организацией, осуществляющей образовательную деятельность, </a:t>
            </a:r>
            <a:r>
              <a:rPr lang="ru-RU" dirty="0" smtClean="0">
                <a:solidFill>
                  <a:srgbClr val="FF0000"/>
                </a:solidFill>
              </a:rPr>
              <a:t>с учетом мнения совета обучающихся этой организации и выборного органа первичной профсоюзной организации</a:t>
            </a:r>
            <a:r>
              <a:rPr lang="ru-RU" dirty="0" smtClean="0"/>
              <a:t> (при наличии такого органа) в пределах средств, выделяемых организации, осуществляющей образовательную деятельность, на стипендиальное обеспечение обучающихся (стипендиальный фонд)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2143116"/>
            <a:ext cx="8643998" cy="4714884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15. Профессиональным образовательным организациям и образовательным организациям высшего образования, осуществляющим оказание государственных услуг в сфере образования за счет бюджетных ассигнований федерального бюджета, выделяются средства на оказание материальной поддержки нуждающимся студентам в размере двадцати пяти процентов предусматриваемого им размера стипендиального фонда, средства для организации культурно-массовой, физкультурной и спортивной, оздоровительной работы со студентами в размере месячного размера стипендиального фонда по образовательным программам среднего профессионального образования и двукратного месячного размера стипендиального фонда по образовательным программам высшего образования. </a:t>
            </a:r>
            <a:r>
              <a:rPr lang="ru-RU" dirty="0" smtClean="0">
                <a:solidFill>
                  <a:srgbClr val="FF0000"/>
                </a:solidFill>
              </a:rPr>
              <a:t>Материальная поддержка обучающимся выплачивается в размерах и в порядке</a:t>
            </a:r>
            <a:r>
              <a:rPr lang="ru-RU" dirty="0" smtClean="0"/>
              <a:t>, которые определяются локальными нормативными актами, принимаемыми </a:t>
            </a:r>
            <a:r>
              <a:rPr lang="ru-RU" dirty="0" smtClean="0">
                <a:solidFill>
                  <a:srgbClr val="FF0000"/>
                </a:solidFill>
              </a:rPr>
              <a:t>с учетом мнения советов обучающихся </a:t>
            </a:r>
            <a:r>
              <a:rPr lang="ru-RU" dirty="0" smtClean="0"/>
              <a:t>и представительных органов обучающихся.</a:t>
            </a:r>
          </a:p>
          <a:p>
            <a:endParaRPr lang="ru-RU" dirty="0"/>
          </a:p>
        </p:txBody>
      </p:sp>
      <p:sp>
        <p:nvSpPr>
          <p:cNvPr id="5" name="Заголовок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anchor="ctr">
            <a:normAutofit fontScale="9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Статья 36. Стипендии и другие денежные выплаты</a:t>
            </a:r>
            <a:r>
              <a:rPr kumimoji="0" lang="ru-RU" sz="4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4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Статья 39. Предоставление жилых помещений в общежитиях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2249424"/>
            <a:ext cx="8329642" cy="4894352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3. </a:t>
            </a:r>
            <a:r>
              <a:rPr lang="ru-RU" dirty="0" smtClean="0">
                <a:solidFill>
                  <a:srgbClr val="FF0000"/>
                </a:solidFill>
              </a:rPr>
              <a:t>Размер платы</a:t>
            </a:r>
            <a:r>
              <a:rPr lang="ru-RU" dirty="0" smtClean="0"/>
              <a:t> за пользование жилым помещением и коммунальные услуги </a:t>
            </a:r>
            <a:r>
              <a:rPr lang="ru-RU" dirty="0" smtClean="0">
                <a:solidFill>
                  <a:srgbClr val="FF0000"/>
                </a:solidFill>
              </a:rPr>
              <a:t>в общежитии </a:t>
            </a:r>
            <a:r>
              <a:rPr lang="ru-RU" dirty="0" smtClean="0"/>
              <a:t>для обучающихся определяется локальными нормативными актами, принимаемыми </a:t>
            </a:r>
            <a:r>
              <a:rPr lang="ru-RU" dirty="0" smtClean="0">
                <a:solidFill>
                  <a:srgbClr val="FF0000"/>
                </a:solidFill>
              </a:rPr>
              <a:t>с учетом мнения советов обучающихся </a:t>
            </a:r>
            <a:r>
              <a:rPr lang="ru-RU" dirty="0" smtClean="0"/>
              <a:t>и представительных органов обучающихся в организации, осуществляющей образовательную деятельность (при их наличии). Организация, осуществляющая образовательную деятельность, вправе снизить размер платы за пользование жилым помещением и коммунальные услуги в общежитии для обучающихся или не взимать ее с отдельных категорий обучающихся в определяемых ею случаях и порядке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Статья 43. Обязанности и ответственность обучающихся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7. </a:t>
            </a:r>
            <a:r>
              <a:rPr lang="ru-RU" dirty="0" smtClean="0">
                <a:solidFill>
                  <a:srgbClr val="FF0000"/>
                </a:solidFill>
              </a:rPr>
              <a:t>При выборе меры дисциплинарного взыскания организация</a:t>
            </a:r>
            <a:r>
              <a:rPr lang="ru-RU" dirty="0" smtClean="0"/>
              <a:t>, осуществляющая образовательную деятельность, должна учитывать тяжесть дисциплинарного проступка, причины и обстоятельства, при которых он совершен, предыдущее поведение обучающегося, его психофизическое и эмоциональное состояние, а также </a:t>
            </a:r>
            <a:r>
              <a:rPr lang="ru-RU" dirty="0" smtClean="0">
                <a:solidFill>
                  <a:srgbClr val="FF0000"/>
                </a:solidFill>
              </a:rPr>
              <a:t>мнение советов обучающихся</a:t>
            </a:r>
            <a:r>
              <a:rPr lang="ru-RU" dirty="0" smtClean="0"/>
              <a:t>, советов родителей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1357298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Статья 45. Защита прав обучающихся, родителей (законных представителей) несовершеннолетних обучающихся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643182"/>
            <a:ext cx="8229600" cy="432511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6. Порядок создания, организации работы, принятия решений </a:t>
            </a:r>
            <a:r>
              <a:rPr lang="ru-RU" dirty="0" smtClean="0">
                <a:solidFill>
                  <a:srgbClr val="FF0000"/>
                </a:solidFill>
              </a:rPr>
              <a:t>комиссией по урегулированию споров </a:t>
            </a:r>
            <a:r>
              <a:rPr lang="ru-RU" dirty="0" smtClean="0"/>
              <a:t>между участниками образовательных отношений и их исполнения устанавливается локальным нормативным актом, который принимается </a:t>
            </a:r>
            <a:r>
              <a:rPr lang="ru-RU" dirty="0" smtClean="0">
                <a:solidFill>
                  <a:srgbClr val="FF0000"/>
                </a:solidFill>
              </a:rPr>
              <a:t>с учетом мнения советов обучающихся</a:t>
            </a:r>
            <a:r>
              <a:rPr lang="ru-RU" dirty="0" smtClean="0"/>
              <a:t>, советов родителей, а также представительных органов работников этой организации и (или) обучающихся в ней при их наличии.</a:t>
            </a:r>
          </a:p>
          <a:p>
            <a:pPr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857232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Резюме: основные аспекты работы советов обучающихся из ФЗ </a:t>
            </a:r>
            <a:r>
              <a:rPr lang="ru-RU" dirty="0" smtClean="0"/>
              <a:t>№273 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Принятие локальных актов</a:t>
            </a:r>
          </a:p>
          <a:p>
            <a:r>
              <a:rPr lang="ru-RU" dirty="0" smtClean="0"/>
              <a:t>Размер стипендий</a:t>
            </a:r>
          </a:p>
          <a:p>
            <a:r>
              <a:rPr lang="ru-RU" dirty="0" smtClean="0"/>
              <a:t>Мат.поддержка: размер и порядок выплат</a:t>
            </a:r>
          </a:p>
          <a:p>
            <a:r>
              <a:rPr lang="ru-RU" dirty="0" smtClean="0"/>
              <a:t>Размер платы за общежития и коммунальные услуги</a:t>
            </a:r>
          </a:p>
          <a:p>
            <a:r>
              <a:rPr lang="ru-RU" dirty="0" smtClean="0"/>
              <a:t>Меры дисциплинарного взыскания</a:t>
            </a:r>
          </a:p>
          <a:p>
            <a:r>
              <a:rPr lang="ru-RU" dirty="0" smtClean="0"/>
              <a:t>Порядок формирования комиссий по урегулировании споров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31</TotalTime>
  <Words>652</Words>
  <Application>Microsoft Office PowerPoint</Application>
  <PresentationFormat>Экран (4:3)</PresentationFormat>
  <Paragraphs>39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Городская</vt:lpstr>
      <vt:lpstr>ФЗ №273</vt:lpstr>
      <vt:lpstr>Статья 26. Управление образовательной организацией </vt:lpstr>
      <vt:lpstr>Статья 30. Локальные нормативные акты, содержащие нормы, регулирующие образовательные отношения </vt:lpstr>
      <vt:lpstr>Статья 36. Стипендии и другие денежные выплаты </vt:lpstr>
      <vt:lpstr>Статья 36. Стипендии и другие денежные выплаты </vt:lpstr>
      <vt:lpstr>Статья 39. Предоставление жилых помещений в общежитиях </vt:lpstr>
      <vt:lpstr>Статья 43. Обязанности и ответственность обучающихся </vt:lpstr>
      <vt:lpstr>Статья 45. Защита прав обучающихся, родителей (законных представителей) несовершеннолетних обучающихся </vt:lpstr>
      <vt:lpstr>Резюме: основные аспекты работы советов обучающихся из ФЗ №273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ФЗ №273</dc:title>
  <dc:creator>Home</dc:creator>
  <cp:lastModifiedBy>Home</cp:lastModifiedBy>
  <cp:revision>5</cp:revision>
  <dcterms:created xsi:type="dcterms:W3CDTF">2013-09-29T21:29:05Z</dcterms:created>
  <dcterms:modified xsi:type="dcterms:W3CDTF">2013-09-29T22:05:04Z</dcterms:modified>
</cp:coreProperties>
</file>