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1"/>
  </p:notesMasterIdLst>
  <p:sldIdLst>
    <p:sldId id="256" r:id="rId2"/>
    <p:sldId id="262" r:id="rId3"/>
    <p:sldId id="260" r:id="rId4"/>
    <p:sldId id="283" r:id="rId5"/>
    <p:sldId id="257" r:id="rId6"/>
    <p:sldId id="282" r:id="rId7"/>
    <p:sldId id="261" r:id="rId8"/>
    <p:sldId id="263" r:id="rId9"/>
    <p:sldId id="277" r:id="rId10"/>
    <p:sldId id="284" r:id="rId11"/>
    <p:sldId id="264" r:id="rId12"/>
    <p:sldId id="285" r:id="rId13"/>
    <p:sldId id="265" r:id="rId14"/>
    <p:sldId id="266" r:id="rId15"/>
    <p:sldId id="267" r:id="rId16"/>
    <p:sldId id="279" r:id="rId17"/>
    <p:sldId id="268" r:id="rId18"/>
    <p:sldId id="269" r:id="rId19"/>
    <p:sldId id="280" r:id="rId20"/>
    <p:sldId id="278" r:id="rId21"/>
    <p:sldId id="270" r:id="rId22"/>
    <p:sldId id="271" r:id="rId23"/>
    <p:sldId id="286" r:id="rId24"/>
    <p:sldId id="287" r:id="rId25"/>
    <p:sldId id="273" r:id="rId26"/>
    <p:sldId id="272" r:id="rId27"/>
    <p:sldId id="274" r:id="rId28"/>
    <p:sldId id="275" r:id="rId29"/>
    <p:sldId id="276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77" autoAdjust="0"/>
    <p:restoredTop sz="94586" autoAdjust="0"/>
  </p:normalViewPr>
  <p:slideViewPr>
    <p:cSldViewPr>
      <p:cViewPr varScale="1">
        <p:scale>
          <a:sx n="78" d="100"/>
          <a:sy n="78" d="100"/>
        </p:scale>
        <p:origin x="-91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1\&#1056;&#1072;&#1073;&#1086;&#1095;&#1080;&#1081;%20&#1089;&#1090;&#1086;&#1083;\&#1090;&#1088;&#1091;&#1076;&#1086;&#1091;&#1089;&#1090;&#1088;&#1086;&#1081;&#1089;&#1090;&#1074;&#1086;\&#1076;&#1083;&#1103;%20&#1087;&#1086;&#1076;&#1089;&#1095;&#1077;&#1090;&#1072;%20&#1072;&#1085;&#1082;&#1077;&#1090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1\&#1056;&#1072;&#1073;&#1086;&#1095;&#1080;&#1081;%20&#1089;&#1090;&#1086;&#1083;\&#1090;&#1088;&#1091;&#1076;&#1086;&#1091;&#1089;&#1090;&#1088;&#1086;&#1081;&#1089;&#1090;&#1074;&#1086;\&#1076;&#1083;&#1103;%20&#1087;&#1086;&#1076;&#1089;&#1095;&#1077;&#1090;&#1072;%20&#1072;&#1085;&#1082;&#1077;&#1090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1\&#1056;&#1072;&#1073;&#1086;&#1095;&#1080;&#1081;%20&#1089;&#1090;&#1086;&#1083;\&#1090;&#1088;&#1091;&#1076;&#1086;&#1091;&#1089;&#1090;&#1088;&#1086;&#1081;&#1089;&#1090;&#1074;&#1086;\&#1076;&#1083;&#1103;%20&#1087;&#1086;&#1076;&#1089;&#1095;&#1077;&#1090;&#1072;%20&#1072;&#1085;&#1082;&#1077;&#1090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1\&#1056;&#1072;&#1073;&#1086;&#1095;&#1080;&#1081;%20&#1089;&#1090;&#1086;&#1083;\&#1090;&#1088;&#1091;&#1076;&#1086;&#1091;&#1089;&#1090;&#1088;&#1086;&#1081;&#1089;&#1090;&#1074;&#1086;\&#1076;&#1083;&#1103;%20&#1087;&#1086;&#1076;&#1089;&#1095;&#1077;&#1090;&#1072;%20&#1072;&#1085;&#1082;&#1077;&#1090;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1\&#1056;&#1072;&#1073;&#1086;&#1095;&#1080;&#1081;%20&#1089;&#1090;&#1086;&#1083;\&#1090;&#1088;&#1091;&#1076;&#1086;&#1091;&#1089;&#1090;&#1088;&#1086;&#1081;&#1089;&#1090;&#1074;&#1086;\&#1076;&#1083;&#1103;%20&#1087;&#1086;&#1076;&#1089;&#1095;&#1077;&#1090;&#1072;%20&#1072;&#1085;&#1082;&#1077;&#1090;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1\&#1056;&#1072;&#1073;&#1086;&#1095;&#1080;&#1081;%20&#1089;&#1090;&#1086;&#1083;\&#1090;&#1088;&#1091;&#1076;&#1086;&#1091;&#1089;&#1090;&#1088;&#1086;&#1081;&#1089;&#1090;&#1074;&#1086;\&#1076;&#1083;&#1103;%20&#1087;&#1086;&#1076;&#1089;&#1095;&#1077;&#1090;&#1072;%20&#1072;&#1085;&#1082;&#1077;&#1090;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1\&#1056;&#1072;&#1073;&#1086;&#1095;&#1080;&#1081;%20&#1089;&#1090;&#1086;&#1083;\&#1090;&#1088;&#1091;&#1076;&#1086;&#1091;&#1089;&#1090;&#1088;&#1086;&#1081;&#1089;&#1090;&#1074;&#1086;\&#1076;&#1083;&#1103;%20&#1087;&#1086;&#1076;&#1089;&#1095;&#1077;&#1090;&#1072;%20&#1072;&#1085;&#1082;&#1077;&#1090;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1\&#1056;&#1072;&#1073;&#1086;&#1095;&#1080;&#1081;%20&#1089;&#1090;&#1086;&#1083;\&#1090;&#1088;&#1091;&#1076;&#1086;&#1091;&#1089;&#1090;&#1088;&#1086;&#1081;&#1089;&#1090;&#1074;&#1086;\&#1076;&#1083;&#1103;%20&#1087;&#1086;&#1076;&#1089;&#1095;&#1077;&#1090;&#1072;%20&#1072;&#1085;&#1082;&#1077;&#1090;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1\&#1056;&#1072;&#1073;&#1086;&#1095;&#1080;&#1081;%20&#1089;&#1090;&#1086;&#1083;\&#1090;&#1088;&#1091;&#1076;&#1086;&#1091;&#1089;&#1090;&#1088;&#1086;&#1081;&#1089;&#1090;&#1074;&#1086;\&#1076;&#1083;&#1103;%20&#1087;&#1086;&#1076;&#1089;&#1095;&#1077;&#1090;&#1072;%20&#1072;&#1085;&#1082;&#1077;&#1090;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1\&#1056;&#1072;&#1073;&#1086;&#1095;&#1080;&#1081;%20&#1089;&#1090;&#1086;&#1083;\&#1090;&#1088;&#1091;&#1076;&#1086;&#1091;&#1089;&#1090;&#1088;&#1086;&#1081;&#1089;&#1090;&#1074;&#1086;\&#1076;&#1083;&#1103;%20&#1087;&#1086;&#1076;&#1089;&#1095;&#1077;&#1090;&#1072;%20&#1072;&#1085;&#1082;&#1077;&#1090;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1\&#1056;&#1072;&#1073;&#1086;&#1095;&#1080;&#1081;%20&#1089;&#1090;&#1086;&#1083;\&#1090;&#1088;&#1091;&#1076;&#1086;&#1091;&#1089;&#1090;&#1088;&#1086;&#1081;&#1089;&#1090;&#1074;&#1086;\&#1076;&#1083;&#1103;%20&#1087;&#1086;&#1076;&#1089;&#1095;&#1077;&#1090;&#1072;%20&#1072;&#1085;&#1082;&#1077;&#1090;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1\&#1056;&#1072;&#1073;&#1086;&#1095;&#1080;&#1081;%20&#1089;&#1090;&#1086;&#1083;\&#1090;&#1088;&#1091;&#1076;&#1086;&#1091;&#1089;&#1090;&#1088;&#1086;&#1081;&#1089;&#1090;&#1074;&#1086;\&#1076;&#1083;&#1103;%20&#1087;&#1086;&#1076;&#1089;&#1095;&#1077;&#1090;&#1072;%20&#1072;&#1085;&#1082;&#1077;&#1090;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1\&#1056;&#1072;&#1073;&#1086;&#1095;&#1080;&#1081;%20&#1089;&#1090;&#1086;&#1083;\&#1090;&#1088;&#1091;&#1076;&#1086;&#1091;&#1089;&#1090;&#1088;&#1086;&#1081;&#1089;&#1090;&#1074;&#1086;\&#1076;&#1083;&#1103;%20&#1087;&#1086;&#1076;&#1089;&#1095;&#1077;&#1090;&#1072;%20&#1072;&#1085;&#1082;&#1077;&#1090;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1\&#1056;&#1072;&#1073;&#1086;&#1095;&#1080;&#1081;%20&#1089;&#1090;&#1086;&#1083;\&#1090;&#1088;&#1091;&#1076;&#1086;&#1091;&#1089;&#1090;&#1088;&#1086;&#1081;&#1089;&#1090;&#1074;&#1086;\&#1076;&#1083;&#1103;%20&#1087;&#1086;&#1076;&#1089;&#1095;&#1077;&#1090;&#1072;%20&#1072;&#1085;&#1082;&#1077;&#1090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explosion val="2"/>
          <c:dLbls>
            <c:txPr>
              <a:bodyPr/>
              <a:lstStyle/>
              <a:p>
                <a:pPr algn="ctr">
                  <a:defRPr lang="ru-RU" sz="1400" b="1" i="0" u="none" strike="noStrike" kern="1200" baseline="0">
                    <a:solidFill>
                      <a:prstClr val="black"/>
                    </a:solidFill>
                    <a:latin typeface="Arial Black" pitchFamily="34" charset="0"/>
                    <a:ea typeface="+mn-ea"/>
                    <a:cs typeface="+mn-cs"/>
                  </a:defRPr>
                </a:pPr>
                <a:endParaRPr lang="ru-RU"/>
              </a:p>
            </c:txPr>
            <c:showPercent val="1"/>
            <c:showLeaderLines val="1"/>
          </c:dLbls>
          <c:val>
            <c:numRef>
              <c:f>Лист3!$R$59:$R$60</c:f>
              <c:numCache>
                <c:formatCode>General</c:formatCode>
                <c:ptCount val="2"/>
                <c:pt idx="0">
                  <c:v>59</c:v>
                </c:pt>
                <c:pt idx="1">
                  <c:v>41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/>
      <c:txPr>
        <a:bodyPr/>
        <a:lstStyle/>
        <a:p>
          <a:pPr rtl="0">
            <a:defRPr/>
          </a:pPr>
          <a:endParaRPr lang="ru-RU"/>
        </a:p>
      </c:txPr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explosion val="7"/>
          <c:dLbls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Percent val="1"/>
            <c:showLeaderLines val="1"/>
          </c:dLbls>
          <c:val>
            <c:numRef>
              <c:f>Лист3!$R$55:$R$57</c:f>
              <c:numCache>
                <c:formatCode>General</c:formatCode>
                <c:ptCount val="3"/>
                <c:pt idx="0">
                  <c:v>49</c:v>
                </c:pt>
                <c:pt idx="1">
                  <c:v>25</c:v>
                </c:pt>
                <c:pt idx="2">
                  <c:v>26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>
        <c:manualLayout>
          <c:xMode val="edge"/>
          <c:yMode val="edge"/>
          <c:x val="0.90385021322417169"/>
          <c:y val="0.64283347048068107"/>
          <c:w val="6.0875928315657232E-2"/>
          <c:h val="0.35703471742311116"/>
        </c:manualLayout>
      </c:layout>
      <c:txPr>
        <a:bodyPr/>
        <a:lstStyle/>
        <a:p>
          <a:pPr rtl="0">
            <a:defRPr/>
          </a:pPr>
          <a:endParaRPr lang="ru-RU"/>
        </a:p>
      </c:txPr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explosion val="25"/>
          <c:dLbls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Percent val="1"/>
            <c:showLeaderLines val="1"/>
          </c:dLbls>
          <c:val>
            <c:numRef>
              <c:f>Лист3!$R$2:$R$4</c:f>
              <c:numCache>
                <c:formatCode>General</c:formatCode>
                <c:ptCount val="3"/>
                <c:pt idx="0">
                  <c:v>79</c:v>
                </c:pt>
                <c:pt idx="1">
                  <c:v>11</c:v>
                </c:pt>
                <c:pt idx="2">
                  <c:v>10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/>
      <c:txPr>
        <a:bodyPr/>
        <a:lstStyle/>
        <a:p>
          <a:pPr rtl="0">
            <a:defRPr/>
          </a:pPr>
          <a:endParaRPr lang="ru-RU"/>
        </a:p>
      </c:txPr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explosion val="25"/>
          <c:dLbls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Percent val="1"/>
            <c:showLeaderLines val="1"/>
          </c:dLbls>
          <c:val>
            <c:numRef>
              <c:f>Лист3!$R$6:$R$10</c:f>
              <c:numCache>
                <c:formatCode>General</c:formatCode>
                <c:ptCount val="5"/>
                <c:pt idx="0">
                  <c:v>58</c:v>
                </c:pt>
                <c:pt idx="1">
                  <c:v>20</c:v>
                </c:pt>
                <c:pt idx="2">
                  <c:v>10</c:v>
                </c:pt>
                <c:pt idx="3">
                  <c:v>8</c:v>
                </c:pt>
                <c:pt idx="4">
                  <c:v>4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/>
      <c:txPr>
        <a:bodyPr/>
        <a:lstStyle/>
        <a:p>
          <a:pPr rtl="0">
            <a:defRPr/>
          </a:pPr>
          <a:endParaRPr lang="ru-RU"/>
        </a:p>
      </c:txPr>
    </c:legend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explosion val="25"/>
          <c:dLbls>
            <c:txPr>
              <a:bodyPr/>
              <a:lstStyle/>
              <a:p>
                <a:pPr>
                  <a:defRPr sz="1050" b="1"/>
                </a:pPr>
                <a:endParaRPr lang="ru-RU"/>
              </a:p>
            </c:txPr>
            <c:showPercent val="1"/>
            <c:showLeaderLines val="1"/>
          </c:dLbls>
          <c:val>
            <c:numRef>
              <c:f>Лист3!$R$36:$R$41</c:f>
              <c:numCache>
                <c:formatCode>General</c:formatCode>
                <c:ptCount val="6"/>
                <c:pt idx="0">
                  <c:v>29</c:v>
                </c:pt>
                <c:pt idx="1">
                  <c:v>16</c:v>
                </c:pt>
                <c:pt idx="2">
                  <c:v>5</c:v>
                </c:pt>
                <c:pt idx="3">
                  <c:v>6</c:v>
                </c:pt>
                <c:pt idx="4">
                  <c:v>15</c:v>
                </c:pt>
                <c:pt idx="5">
                  <c:v>29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/>
      <c:txPr>
        <a:bodyPr/>
        <a:lstStyle/>
        <a:p>
          <a:pPr rtl="0">
            <a:defRPr/>
          </a:pPr>
          <a:endParaRPr lang="ru-RU"/>
        </a:p>
      </c:txPr>
    </c:legend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explosion val="5"/>
          <c:dLbls>
            <c:txPr>
              <a:bodyPr/>
              <a:lstStyle/>
              <a:p>
                <a:pPr>
                  <a:defRPr sz="1050" b="1"/>
                </a:pPr>
                <a:endParaRPr lang="ru-RU"/>
              </a:p>
            </c:txPr>
            <c:showPercent val="1"/>
            <c:showLeaderLines val="1"/>
          </c:dLbls>
          <c:val>
            <c:numRef>
              <c:f>Лист3!$R$43:$R$50</c:f>
              <c:numCache>
                <c:formatCode>General</c:formatCode>
                <c:ptCount val="8"/>
                <c:pt idx="0">
                  <c:v>24</c:v>
                </c:pt>
                <c:pt idx="1">
                  <c:v>30</c:v>
                </c:pt>
                <c:pt idx="2">
                  <c:v>20</c:v>
                </c:pt>
                <c:pt idx="3">
                  <c:v>13</c:v>
                </c:pt>
                <c:pt idx="4">
                  <c:v>1</c:v>
                </c:pt>
                <c:pt idx="5">
                  <c:v>6</c:v>
                </c:pt>
                <c:pt idx="6">
                  <c:v>3</c:v>
                </c:pt>
                <c:pt idx="7">
                  <c:v>3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/>
      <c:txPr>
        <a:bodyPr/>
        <a:lstStyle/>
        <a:p>
          <a:pPr rtl="0">
            <a:defRPr/>
          </a:pPr>
          <a:endParaRPr lang="ru-RU"/>
        </a:p>
      </c:txPr>
    </c:legend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explosion val="25"/>
          <c:dLbls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Percent val="1"/>
            <c:showLeaderLines val="1"/>
          </c:dLbls>
          <c:val>
            <c:numRef>
              <c:f>Лист3!$R$17:$R$19</c:f>
              <c:numCache>
                <c:formatCode>General</c:formatCode>
                <c:ptCount val="3"/>
                <c:pt idx="0">
                  <c:v>30</c:v>
                </c:pt>
                <c:pt idx="1">
                  <c:v>54</c:v>
                </c:pt>
                <c:pt idx="2">
                  <c:v>16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/>
      <c:txPr>
        <a:bodyPr/>
        <a:lstStyle/>
        <a:p>
          <a:pPr rtl="0">
            <a:defRPr/>
          </a:pPr>
          <a:endParaRPr lang="ru-RU"/>
        </a:p>
      </c:txPr>
    </c:legend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explosion val="5"/>
          <c:dLbls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Percent val="1"/>
            <c:showLeaderLines val="1"/>
          </c:dLbls>
          <c:val>
            <c:numRef>
              <c:f>Лист3!$R$21:$R$22</c:f>
              <c:numCache>
                <c:formatCode>General</c:formatCode>
                <c:ptCount val="2"/>
                <c:pt idx="0">
                  <c:v>32</c:v>
                </c:pt>
                <c:pt idx="1">
                  <c:v>68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/>
      <c:txPr>
        <a:bodyPr/>
        <a:lstStyle/>
        <a:p>
          <a:pPr rtl="0">
            <a:defRPr/>
          </a:pPr>
          <a:endParaRPr lang="ru-RU"/>
        </a:p>
      </c:txPr>
    </c:legend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explosion val="25"/>
          <c:dLbls>
            <c:showPercent val="1"/>
            <c:showLeaderLines val="1"/>
          </c:dLbls>
          <c:val>
            <c:numRef>
              <c:f>Лист3!$R$24:$R$28</c:f>
              <c:numCache>
                <c:formatCode>General</c:formatCode>
                <c:ptCount val="5"/>
                <c:pt idx="0">
                  <c:v>22</c:v>
                </c:pt>
                <c:pt idx="1">
                  <c:v>21</c:v>
                </c:pt>
                <c:pt idx="2">
                  <c:v>18</c:v>
                </c:pt>
                <c:pt idx="3">
                  <c:v>24</c:v>
                </c:pt>
                <c:pt idx="4">
                  <c:v>15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/>
      <c:txPr>
        <a:bodyPr/>
        <a:lstStyle/>
        <a:p>
          <a:pPr rtl="0">
            <a:defRPr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Percent val="1"/>
            <c:showLeaderLines val="1"/>
          </c:dLbls>
          <c:val>
            <c:numRef>
              <c:f>Лист4!$X$2:$X$3</c:f>
              <c:numCache>
                <c:formatCode>General</c:formatCode>
                <c:ptCount val="2"/>
                <c:pt idx="0">
                  <c:v>114</c:v>
                </c:pt>
                <c:pt idx="1">
                  <c:v>189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/>
      <c:txPr>
        <a:bodyPr/>
        <a:lstStyle/>
        <a:p>
          <a:pPr rtl="0">
            <a:defRPr/>
          </a:pPr>
          <a:endParaRPr lang="ru-RU"/>
        </a:p>
      </c:txPr>
    </c:legend>
    <c:plotVisOnly val="1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explosion val="25"/>
          <c:dLbls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Percent val="1"/>
            <c:showLeaderLines val="1"/>
          </c:dLbls>
          <c:val>
            <c:numRef>
              <c:f>Лист4!$X$5:$X$7</c:f>
              <c:numCache>
                <c:formatCode>General</c:formatCode>
                <c:ptCount val="3"/>
                <c:pt idx="0">
                  <c:v>187</c:v>
                </c:pt>
                <c:pt idx="1">
                  <c:v>66</c:v>
                </c:pt>
                <c:pt idx="2">
                  <c:v>57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/>
      <c:txPr>
        <a:bodyPr/>
        <a:lstStyle/>
        <a:p>
          <a:pPr rtl="0">
            <a:defRPr/>
          </a:pPr>
          <a:endParaRPr lang="ru-RU"/>
        </a:p>
      </c:txPr>
    </c:legend>
    <c:plotVisOnly val="1"/>
  </c:chart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Percent val="1"/>
            <c:showLeaderLines val="1"/>
          </c:dLbls>
          <c:val>
            <c:numRef>
              <c:f>Лист4!$X$9:$X$10</c:f>
              <c:numCache>
                <c:formatCode>General</c:formatCode>
                <c:ptCount val="2"/>
                <c:pt idx="0">
                  <c:v>173</c:v>
                </c:pt>
                <c:pt idx="1">
                  <c:v>130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/>
      <c:txPr>
        <a:bodyPr/>
        <a:lstStyle/>
        <a:p>
          <a:pPr rtl="0">
            <a:defRPr/>
          </a:pPr>
          <a:endParaRPr lang="ru-RU"/>
        </a:p>
      </c:txPr>
    </c:legend>
    <c:plotVisOnly val="1"/>
  </c:chart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explosion val="25"/>
          <c:dLbls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Percent val="1"/>
            <c:showLeaderLines val="1"/>
          </c:dLbls>
          <c:val>
            <c:numRef>
              <c:f>Лист4!$X$12:$X$13</c:f>
              <c:numCache>
                <c:formatCode>General</c:formatCode>
                <c:ptCount val="2"/>
                <c:pt idx="0">
                  <c:v>162</c:v>
                </c:pt>
                <c:pt idx="1">
                  <c:v>141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/>
      <c:txPr>
        <a:bodyPr/>
        <a:lstStyle/>
        <a:p>
          <a:pPr rtl="0">
            <a:defRPr/>
          </a:pPr>
          <a:endParaRPr lang="ru-RU"/>
        </a:p>
      </c:txPr>
    </c:legend>
    <c:plotVisOnly val="1"/>
  </c:chart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explosion val="25"/>
          <c:dLbls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Percent val="1"/>
            <c:showLeaderLines val="1"/>
          </c:dLbls>
          <c:val>
            <c:numRef>
              <c:f>Лист4!$X$15:$X$16</c:f>
              <c:numCache>
                <c:formatCode>General</c:formatCode>
                <c:ptCount val="2"/>
                <c:pt idx="0">
                  <c:v>143</c:v>
                </c:pt>
                <c:pt idx="1">
                  <c:v>160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/>
      <c:txPr>
        <a:bodyPr/>
        <a:lstStyle/>
        <a:p>
          <a:pPr rtl="0">
            <a:defRPr/>
          </a:pPr>
          <a:endParaRPr lang="ru-RU"/>
        </a:p>
      </c:txPr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F1CE92-3D2A-421D-B578-C059784D3BC6}" type="datetimeFigureOut">
              <a:rPr lang="ru-RU" smtClean="0"/>
              <a:t>28.09.2013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80C9F3-ADA2-44B0-9C95-A989CF313F8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80C9F3-ADA2-44B0-9C95-A989CF313F85}" type="slidenum">
              <a:rPr lang="ru-RU" smtClean="0"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80C9F3-ADA2-44B0-9C95-A989CF313F85}" type="slidenum">
              <a:rPr lang="ru-RU" smtClean="0"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3BA36-F911-47F8-A7D1-1C6D80878F6D}" type="datetimeFigureOut">
              <a:rPr lang="ru-RU" smtClean="0"/>
              <a:pPr/>
              <a:t>27.09.2013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A198D-637D-45BB-88E7-8308B92C182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3BA36-F911-47F8-A7D1-1C6D80878F6D}" type="datetimeFigureOut">
              <a:rPr lang="ru-RU" smtClean="0"/>
              <a:pPr/>
              <a:t>27.09.2013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A198D-637D-45BB-88E7-8308B92C18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3BA36-F911-47F8-A7D1-1C6D80878F6D}" type="datetimeFigureOut">
              <a:rPr lang="ru-RU" smtClean="0"/>
              <a:pPr/>
              <a:t>27.09.2013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A198D-637D-45BB-88E7-8308B92C182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3BA36-F911-47F8-A7D1-1C6D80878F6D}" type="datetimeFigureOut">
              <a:rPr lang="ru-RU" smtClean="0"/>
              <a:pPr/>
              <a:t>27.09.2013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A198D-637D-45BB-88E7-8308B92C18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3BA36-F911-47F8-A7D1-1C6D80878F6D}" type="datetimeFigureOut">
              <a:rPr lang="ru-RU" smtClean="0"/>
              <a:pPr/>
              <a:t>27.09.2013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A198D-637D-45BB-88E7-8308B92C18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3BA36-F911-47F8-A7D1-1C6D80878F6D}" type="datetimeFigureOut">
              <a:rPr lang="ru-RU" smtClean="0"/>
              <a:pPr/>
              <a:t>27.09.2013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A198D-637D-45BB-88E7-8308B92C18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3BA36-F911-47F8-A7D1-1C6D80878F6D}" type="datetimeFigureOut">
              <a:rPr lang="ru-RU" smtClean="0"/>
              <a:pPr/>
              <a:t>27.09.2013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A198D-637D-45BB-88E7-8308B92C182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3BA36-F911-47F8-A7D1-1C6D80878F6D}" type="datetimeFigureOut">
              <a:rPr lang="ru-RU" smtClean="0"/>
              <a:pPr/>
              <a:t>27.09.2013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A198D-637D-45BB-88E7-8308B92C18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3BA36-F911-47F8-A7D1-1C6D80878F6D}" type="datetimeFigureOut">
              <a:rPr lang="ru-RU" smtClean="0"/>
              <a:pPr/>
              <a:t>27.09.2013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A198D-637D-45BB-88E7-8308B92C182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3BA36-F911-47F8-A7D1-1C6D80878F6D}" type="datetimeFigureOut">
              <a:rPr lang="ru-RU" smtClean="0"/>
              <a:pPr/>
              <a:t>27.09.2013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A198D-637D-45BB-88E7-8308B92C18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3BA36-F911-47F8-A7D1-1C6D80878F6D}" type="datetimeFigureOut">
              <a:rPr lang="ru-RU" smtClean="0"/>
              <a:pPr/>
              <a:t>27.09.2013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A198D-637D-45BB-88E7-8308B92C18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843BA36-F911-47F8-A7D1-1C6D80878F6D}" type="datetimeFigureOut">
              <a:rPr lang="ru-RU" smtClean="0"/>
              <a:pPr/>
              <a:t>27.09.2013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C0A198D-637D-45BB-88E7-8308B92C182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ru.wikipedia.org/wiki/%D0%A4%D1%80%D0%B0%D0%BD%D1%86%D1%83%D0%B7%D1%81%D0%BA%D0%B8%D0%B9_%D1%8F%D0%B7%D1%8B%D0%BA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620688"/>
            <a:ext cx="7406640" cy="371717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/>
              </a:rPr>
              <a:t>Проблемы трудоустройства выпускников, пути выхода в практическое здравоохранение. Особенности целевого направления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31840" y="4365104"/>
            <a:ext cx="7406640" cy="816496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Совет студентов мед и </a:t>
            </a:r>
            <a:r>
              <a:rPr lang="ru-RU" b="1" dirty="0" err="1" smtClean="0"/>
              <a:t>фарм</a:t>
            </a:r>
            <a:r>
              <a:rPr lang="ru-RU" b="1" dirty="0" smtClean="0"/>
              <a:t> вузов при министерстве здравоохранения РФ</a:t>
            </a:r>
            <a:endParaRPr lang="ru-RU" b="1" dirty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475656" y="5949280"/>
            <a:ext cx="7406640" cy="576064"/>
          </a:xfrm>
          <a:prstGeom prst="rect">
            <a:avLst/>
          </a:prstGeom>
        </p:spPr>
        <p:txBody>
          <a:bodyPr tIns="0">
            <a:normAutofit/>
          </a:bodyPr>
          <a:lstStyle/>
          <a:p>
            <a:pPr marL="27432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30000"/>
                  <a:satMod val="1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043608" y="6041504"/>
            <a:ext cx="7406640" cy="816496"/>
          </a:xfrm>
          <a:prstGeom prst="rect">
            <a:avLst/>
          </a:prstGeom>
        </p:spPr>
        <p:txBody>
          <a:bodyPr tIns="0">
            <a:normAutofit/>
          </a:bodyPr>
          <a:lstStyle/>
          <a:p>
            <a:pPr marL="27432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Сентябрь 2013 г. Рязань</a:t>
            </a: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30000"/>
                  <a:satMod val="1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043608" y="5589240"/>
            <a:ext cx="7406640" cy="432048"/>
          </a:xfrm>
          <a:prstGeom prst="rect">
            <a:avLst/>
          </a:prstGeom>
        </p:spPr>
        <p:txBody>
          <a:bodyPr tIns="0">
            <a:normAutofit lnSpcReduction="10000"/>
          </a:bodyPr>
          <a:lstStyle/>
          <a:p>
            <a:pPr marL="27432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Савин А. О. </a:t>
            </a:r>
            <a:r>
              <a:rPr kumimoji="0" lang="ru-RU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НижГМА</a:t>
            </a: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30000"/>
                  <a:satMod val="1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1262282002_1222890864_94058_siz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020272" y="5934670"/>
            <a:ext cx="1439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ВУЗ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52024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Будущая работа</a:t>
            </a:r>
            <a:endParaRPr lang="ru-RU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1262282002_1222890864_94058_siz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Содержимое 3" descr="apicturepicture18630_9976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223" cy="3148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employ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9752" y="1772816"/>
            <a:ext cx="4668797" cy="3140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TGMU_Vserossiyskiy_forum_studentov_medicinskih_farmacevticheskih_vuzov_Rossii_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35488" y="3401616"/>
            <a:ext cx="4608512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1600" y="692696"/>
            <a:ext cx="8352928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endParaRPr lang="ru-RU" sz="1600" b="1" dirty="0" smtClean="0">
              <a:latin typeface="Arial Black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endParaRPr lang="ru-RU" sz="1600" b="1" dirty="0" smtClean="0">
              <a:latin typeface="Arial Black" pitchFamily="34" charset="0"/>
            </a:endParaRPr>
          </a:p>
          <a:p>
            <a:pPr lvl="0"/>
            <a:r>
              <a:rPr lang="ru-RU" sz="2000" b="1" dirty="0" smtClean="0">
                <a:latin typeface="Arial Black" pitchFamily="34" charset="0"/>
              </a:rPr>
              <a:t>Нуждаетесь </a:t>
            </a:r>
            <a:r>
              <a:rPr lang="ru-RU" sz="2000" b="1" dirty="0" smtClean="0">
                <a:latin typeface="Arial Black" pitchFamily="34" charset="0"/>
              </a:rPr>
              <a:t>и Вы в помощи при выборе специальности и нужна ли Вам помощь при трудоустройстве?</a:t>
            </a:r>
            <a:endParaRPr lang="ru-RU" sz="2000" b="1" dirty="0" smtClean="0">
              <a:latin typeface="Arial Black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sz="2000" b="1" dirty="0" smtClean="0">
                <a:latin typeface="Arial Black" pitchFamily="34" charset="0"/>
              </a:rPr>
              <a:t>Да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2000" b="1" dirty="0" smtClean="0">
                <a:latin typeface="Arial Black" pitchFamily="34" charset="0"/>
              </a:rPr>
              <a:t>Нет</a:t>
            </a:r>
          </a:p>
          <a:p>
            <a:endParaRPr lang="ru-RU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7488832" cy="5715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АНАЛИЗ  АНКЕТ:</a:t>
            </a:r>
            <a:endParaRPr lang="ru-RU" dirty="0"/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2987824" y="1916832"/>
          <a:ext cx="5112568" cy="4941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войная стрелка влево/вверх 4"/>
          <p:cNvSpPr/>
          <p:nvPr/>
        </p:nvSpPr>
        <p:spPr>
          <a:xfrm rot="13422051">
            <a:off x="4106027" y="1536884"/>
            <a:ext cx="1972351" cy="1943385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Трудоустройство</a:t>
            </a:r>
            <a:endParaRPr lang="ru-RU" b="1" i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-684584" y="314096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временное </a:t>
            </a:r>
            <a:endParaRPr kumimoji="0" lang="ru-RU" sz="43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5004048" y="3140968"/>
            <a:ext cx="3888432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постоянное</a:t>
            </a:r>
            <a:endParaRPr kumimoji="0" lang="ru-RU" sz="43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" name="Рисунок 8" descr="1325194348_5.jp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4293096"/>
            <a:ext cx="2663957" cy="1997968"/>
          </a:xfrm>
          <a:prstGeom prst="rect">
            <a:avLst/>
          </a:prstGeom>
        </p:spPr>
      </p:pic>
      <p:pic>
        <p:nvPicPr>
          <p:cNvPr id="10" name="Рисунок 9" descr="kinopoisk.ru-Interny-12596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4293096"/>
            <a:ext cx="2921192" cy="19442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87624" y="836712"/>
            <a:ext cx="61926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latin typeface="Arial Black" pitchFamily="34" charset="0"/>
              </a:rPr>
              <a:t>Работали ли Вы в период обучения в вузе?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b="1" dirty="0" smtClean="0">
                <a:latin typeface="Arial Black" pitchFamily="34" charset="0"/>
              </a:rPr>
              <a:t>Да, работал в медицине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b="1" dirty="0" smtClean="0">
                <a:latin typeface="Arial Black" pitchFamily="34" charset="0"/>
              </a:rPr>
              <a:t>Да, работал в других отраслях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b="1" dirty="0" smtClean="0">
                <a:latin typeface="Arial Black" pitchFamily="34" charset="0"/>
              </a:rPr>
              <a:t>Не работал</a:t>
            </a:r>
            <a:endParaRPr lang="ru-RU" dirty="0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3779912" y="1916832"/>
          <a:ext cx="4680520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7488832" cy="5715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АНАЛИЗ  АНКЕТ: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8172400" cy="11430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effectLst/>
              </a:rPr>
              <a:t>Структуры, занимающиеся временным трудоустройством </a:t>
            </a:r>
            <a:r>
              <a:rPr lang="ru-RU" sz="3200" b="1" dirty="0" smtClean="0">
                <a:effectLst/>
              </a:rPr>
              <a:t>студентов присутствуют в большинстве вузов</a:t>
            </a:r>
            <a:endParaRPr lang="ru-RU" sz="3200" b="1" dirty="0"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889448"/>
            <a:ext cx="8100392" cy="4968552"/>
          </a:xfrm>
        </p:spPr>
        <p:txBody>
          <a:bodyPr>
            <a:normAutofit fontScale="77500" lnSpcReduction="20000"/>
          </a:bodyPr>
          <a:lstStyle/>
          <a:p>
            <a:r>
              <a:rPr lang="ru-RU" i="1" dirty="0" smtClean="0"/>
              <a:t>Центр профориентации и содействия трудоустройству выпускников;</a:t>
            </a:r>
            <a:endParaRPr lang="ru-RU" dirty="0" smtClean="0"/>
          </a:p>
          <a:p>
            <a:r>
              <a:rPr lang="ru-RU" i="1" dirty="0" smtClean="0"/>
              <a:t>Центр занятости выпускников;</a:t>
            </a:r>
            <a:endParaRPr lang="ru-RU" dirty="0" smtClean="0"/>
          </a:p>
          <a:p>
            <a:r>
              <a:rPr lang="ru-RU" i="1" dirty="0" smtClean="0"/>
              <a:t>Отдел интернатуры;</a:t>
            </a:r>
            <a:endParaRPr lang="ru-RU" dirty="0" smtClean="0"/>
          </a:p>
          <a:p>
            <a:r>
              <a:rPr lang="ru-RU" i="1" dirty="0" smtClean="0"/>
              <a:t>Центр трудоустройства выпускников и студентов при профкоме;</a:t>
            </a:r>
            <a:endParaRPr lang="ru-RU" dirty="0" smtClean="0"/>
          </a:p>
          <a:p>
            <a:r>
              <a:rPr lang="ru-RU" i="1" dirty="0" smtClean="0"/>
              <a:t>Структура центра последипломной подготовки;</a:t>
            </a:r>
            <a:endParaRPr lang="ru-RU" dirty="0" smtClean="0"/>
          </a:p>
          <a:p>
            <a:r>
              <a:rPr lang="ru-RU" i="1" dirty="0" smtClean="0"/>
              <a:t>Кафедра трудоустройства студенческого союза;</a:t>
            </a:r>
            <a:endParaRPr lang="ru-RU" dirty="0" smtClean="0"/>
          </a:p>
          <a:p>
            <a:r>
              <a:rPr lang="ru-RU" i="1" dirty="0" smtClean="0"/>
              <a:t>Отдел производственной практики студентов, штаб студенческих трудовых отрядов;</a:t>
            </a:r>
            <a:endParaRPr lang="ru-RU" dirty="0" smtClean="0"/>
          </a:p>
          <a:p>
            <a:r>
              <a:rPr lang="ru-RU" i="1" dirty="0" smtClean="0"/>
              <a:t>Актив студенческого трудового отряда;</a:t>
            </a:r>
            <a:endParaRPr lang="ru-RU" dirty="0" smtClean="0"/>
          </a:p>
          <a:p>
            <a:r>
              <a:rPr lang="ru-RU" i="1" dirty="0" smtClean="0"/>
              <a:t>Штаб трудовых дел (часть профсоюза);</a:t>
            </a:r>
            <a:endParaRPr lang="ru-RU" dirty="0" smtClean="0"/>
          </a:p>
          <a:p>
            <a:r>
              <a:rPr lang="ru-RU" i="1" dirty="0" smtClean="0"/>
              <a:t>Отдел временного трудоустройства профсоюза.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Постоянное трудоустройство</a:t>
            </a:r>
            <a:endParaRPr lang="ru-RU" dirty="0"/>
          </a:p>
        </p:txBody>
      </p:sp>
      <p:pic>
        <p:nvPicPr>
          <p:cNvPr id="4" name="Содержимое 3" descr="apicturepicture18630_9976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979712" y="1484784"/>
            <a:ext cx="6384262" cy="439690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43608" y="764704"/>
            <a:ext cx="810039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b="1" dirty="0" smtClean="0">
                <a:latin typeface="Arial Black" pitchFamily="34" charset="0"/>
              </a:rPr>
              <a:t>Кем Вы хотите работать после окончания вуза?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b="1" dirty="0" smtClean="0">
                <a:latin typeface="Arial Black" pitchFamily="34" charset="0"/>
              </a:rPr>
              <a:t>Остаться работать в медицине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b="1" dirty="0" smtClean="0">
                <a:latin typeface="Arial Black" pitchFamily="34" charset="0"/>
              </a:rPr>
              <a:t>Фармацевтическим представителем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b="1" dirty="0" smtClean="0">
                <a:latin typeface="Arial Black" pitchFamily="34" charset="0"/>
              </a:rPr>
              <a:t>Другая отрасль</a:t>
            </a:r>
          </a:p>
          <a:p>
            <a:pPr lvl="0"/>
            <a:endParaRPr lang="ru-RU" b="1" dirty="0" smtClean="0">
              <a:latin typeface="Arial Black" pitchFamily="34" charset="0"/>
            </a:endParaRPr>
          </a:p>
          <a:p>
            <a:pPr lvl="0"/>
            <a:endParaRPr lang="ru-RU" b="1" dirty="0" smtClean="0">
              <a:latin typeface="Arial Black" pitchFamily="34" charset="0"/>
            </a:endParaRPr>
          </a:p>
          <a:p>
            <a:pPr lvl="0"/>
            <a:endParaRPr lang="ru-RU" b="1" dirty="0" smtClean="0">
              <a:latin typeface="Arial Black" pitchFamily="34" charset="0"/>
            </a:endParaRPr>
          </a:p>
          <a:p>
            <a:pPr lvl="0"/>
            <a:endParaRPr lang="ru-RU" b="1" dirty="0" smtClean="0">
              <a:latin typeface="Arial Black" pitchFamily="34" charset="0"/>
            </a:endParaRPr>
          </a:p>
          <a:p>
            <a:pPr lvl="0"/>
            <a:endParaRPr lang="ru-RU" b="1" dirty="0" smtClean="0">
              <a:latin typeface="Arial Black" pitchFamily="34" charset="0"/>
            </a:endParaRPr>
          </a:p>
          <a:p>
            <a:pPr lvl="0"/>
            <a:endParaRPr lang="ru-RU" b="1" dirty="0" smtClean="0">
              <a:latin typeface="Arial Black" pitchFamily="34" charset="0"/>
            </a:endParaRPr>
          </a:p>
          <a:p>
            <a:pPr lvl="0"/>
            <a:endParaRPr lang="ru-RU" b="1" dirty="0" smtClean="0">
              <a:latin typeface="Arial Black" pitchFamily="34" charset="0"/>
            </a:endParaRPr>
          </a:p>
          <a:p>
            <a:pPr lvl="0"/>
            <a:r>
              <a:rPr lang="ru-RU" b="1" dirty="0" smtClean="0">
                <a:latin typeface="Arial Black" pitchFamily="34" charset="0"/>
              </a:rPr>
              <a:t>Что </a:t>
            </a:r>
            <a:r>
              <a:rPr lang="ru-RU" b="1" dirty="0" smtClean="0">
                <a:latin typeface="Arial Black" pitchFamily="34" charset="0"/>
              </a:rPr>
              <a:t>может быть препятствием вашей работе в медицине?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b="1" dirty="0" smtClean="0">
                <a:latin typeface="Arial Black" pitchFamily="34" charset="0"/>
              </a:rPr>
              <a:t>Зарплата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b="1" dirty="0" smtClean="0">
                <a:latin typeface="Arial Black" pitchFamily="34" charset="0"/>
              </a:rPr>
              <a:t>Потеря интереса к специальности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b="1" dirty="0" smtClean="0">
                <a:latin typeface="Arial Black" pitchFamily="34" charset="0"/>
              </a:rPr>
              <a:t>Напряженный график работы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b="1" dirty="0" smtClean="0">
                <a:latin typeface="Arial Black" pitchFamily="34" charset="0"/>
              </a:rPr>
              <a:t>Долгий карьерный рост 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b="1" dirty="0" smtClean="0">
                <a:latin typeface="Arial Black" pitchFamily="34" charset="0"/>
              </a:rPr>
              <a:t>Другое</a:t>
            </a:r>
            <a:endParaRPr lang="ru-RU" b="1" dirty="0" smtClean="0">
              <a:latin typeface="Arial Black" pitchFamily="34" charset="0"/>
            </a:endParaRPr>
          </a:p>
          <a:p>
            <a:endParaRPr lang="ru-RU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7488832" cy="5715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АНАЛИЗ  АНКЕТ:</a:t>
            </a:r>
            <a:endParaRPr lang="ru-RU" dirty="0"/>
          </a:p>
        </p:txBody>
      </p:sp>
      <p:graphicFrame>
        <p:nvGraphicFramePr>
          <p:cNvPr id="10" name="Диаграмма 9"/>
          <p:cNvGraphicFramePr/>
          <p:nvPr/>
        </p:nvGraphicFramePr>
        <p:xfrm>
          <a:off x="5940152" y="1124744"/>
          <a:ext cx="3203848" cy="2736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Диаграмма 10"/>
          <p:cNvGraphicFramePr/>
          <p:nvPr/>
        </p:nvGraphicFramePr>
        <p:xfrm>
          <a:off x="5436096" y="4077072"/>
          <a:ext cx="3707904" cy="2780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Постоянное трудоустройство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 smtClean="0"/>
              <a:t>Центр содействия занятости и   трудоустройству выпускников;</a:t>
            </a:r>
            <a:endParaRPr lang="ru-RU" dirty="0" smtClean="0"/>
          </a:p>
          <a:p>
            <a:r>
              <a:rPr lang="ru-RU" i="1" dirty="0" smtClean="0"/>
              <a:t>ЦСТВ;</a:t>
            </a:r>
            <a:endParaRPr lang="ru-RU" dirty="0" smtClean="0"/>
          </a:p>
          <a:p>
            <a:r>
              <a:rPr lang="ru-RU" i="1" dirty="0" smtClean="0"/>
              <a:t>Центр занятости выпускников;</a:t>
            </a:r>
            <a:endParaRPr lang="ru-RU" dirty="0" smtClean="0"/>
          </a:p>
          <a:p>
            <a:r>
              <a:rPr lang="ru-RU" i="1" dirty="0" smtClean="0"/>
              <a:t>Отдел интернатуры ординатуры и аспирантуры;</a:t>
            </a:r>
            <a:endParaRPr lang="ru-RU" dirty="0" smtClean="0"/>
          </a:p>
          <a:p>
            <a:r>
              <a:rPr lang="ru-RU" i="1" dirty="0" smtClean="0"/>
              <a:t>Центр последипломной подготовки;</a:t>
            </a:r>
            <a:endParaRPr lang="ru-RU" dirty="0" smtClean="0"/>
          </a:p>
          <a:p>
            <a:r>
              <a:rPr lang="ru-RU" i="1" dirty="0" smtClean="0"/>
              <a:t>Учебный отдел;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1912" y="260648"/>
            <a:ext cx="7962088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Мероприятия по трудоустройству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1852464"/>
            <a:ext cx="7498080" cy="5005536"/>
          </a:xfrm>
        </p:spPr>
        <p:txBody>
          <a:bodyPr>
            <a:normAutofit/>
          </a:bodyPr>
          <a:lstStyle/>
          <a:p>
            <a:r>
              <a:rPr lang="ru-RU" i="1" dirty="0" smtClean="0"/>
              <a:t>анкетирования студентов;</a:t>
            </a:r>
          </a:p>
          <a:p>
            <a:r>
              <a:rPr lang="ru-RU" i="1" dirty="0" smtClean="0"/>
              <a:t> сбора информации о тенденциях рынка труда</a:t>
            </a:r>
            <a:r>
              <a:rPr lang="ru-RU" i="1" dirty="0" smtClean="0"/>
              <a:t>, перспективных </a:t>
            </a:r>
            <a:r>
              <a:rPr lang="ru-RU" i="1" dirty="0" smtClean="0"/>
              <a:t>профессиях;</a:t>
            </a:r>
          </a:p>
          <a:p>
            <a:r>
              <a:rPr lang="ru-RU" i="1" dirty="0" smtClean="0"/>
              <a:t>формированием баз вакансий различных ЛПУ города и области;</a:t>
            </a:r>
          </a:p>
          <a:p>
            <a:r>
              <a:rPr lang="ru-RU" i="1" dirty="0" smtClean="0"/>
              <a:t> проведением ярмарок вакансий.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1262282002_1222890864_94058_siz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020272" y="5934670"/>
            <a:ext cx="1439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ВУЗ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52024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Будущая работа</a:t>
            </a:r>
            <a:endParaRPr lang="ru-RU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23728" y="4221088"/>
            <a:ext cx="66781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ПРОФОРИЕНТАЦИЯ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Профориентация -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(лат. </a:t>
            </a:r>
            <a:r>
              <a:rPr lang="ru-RU" dirty="0" err="1" smtClean="0"/>
              <a:t>professio</a:t>
            </a:r>
            <a:r>
              <a:rPr lang="ru-RU" dirty="0" smtClean="0"/>
              <a:t> — род занятий и </a:t>
            </a:r>
            <a:r>
              <a:rPr lang="ru-RU" dirty="0" smtClean="0">
                <a:hlinkClick r:id="rId2" tooltip="Французский язык"/>
              </a:rPr>
              <a:t>фр.</a:t>
            </a:r>
            <a:r>
              <a:rPr lang="ru-RU" dirty="0" smtClean="0"/>
              <a:t> </a:t>
            </a:r>
            <a:r>
              <a:rPr lang="ru-RU" i="1" dirty="0" err="1" smtClean="0"/>
              <a:t>orientation</a:t>
            </a:r>
            <a:r>
              <a:rPr lang="ru-RU" dirty="0" smtClean="0"/>
              <a:t> — установка) — система мер, направленных на оказание помощи молодежи в выборе профессии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764704"/>
            <a:ext cx="7498080" cy="4800600"/>
          </a:xfrm>
        </p:spPr>
        <p:txBody>
          <a:bodyPr/>
          <a:lstStyle/>
          <a:p>
            <a:r>
              <a:rPr lang="ru-RU" dirty="0" smtClean="0"/>
              <a:t>«Проведение мастер классов, </a:t>
            </a:r>
            <a:r>
              <a:rPr lang="ru-RU" dirty="0" err="1" smtClean="0"/>
              <a:t>профориентационных</a:t>
            </a:r>
            <a:r>
              <a:rPr lang="ru-RU" dirty="0" smtClean="0"/>
              <a:t> лекций, бесед, встреч с представителями практического здравоохранения, имеющими большой практический опыт. Работа проводится со студентами 1-6 курсов…» </a:t>
            </a:r>
            <a:r>
              <a:rPr lang="ru-RU" dirty="0" smtClean="0"/>
              <a:t>Оренбургская ГМА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980728"/>
            <a:ext cx="7498080" cy="4800600"/>
          </a:xfrm>
        </p:spPr>
        <p:txBody>
          <a:bodyPr/>
          <a:lstStyle/>
          <a:p>
            <a:r>
              <a:rPr lang="ru-RU" dirty="0" smtClean="0"/>
              <a:t>Ранняя </a:t>
            </a:r>
            <a:r>
              <a:rPr lang="ru-RU" dirty="0" smtClean="0"/>
              <a:t>профориентация </a:t>
            </a:r>
            <a:r>
              <a:rPr lang="ru-RU" dirty="0" smtClean="0"/>
              <a:t>в школах – </a:t>
            </a:r>
            <a:r>
              <a:rPr lang="ru-RU" dirty="0" smtClean="0"/>
              <a:t>Тихоокеанский ГМУ</a:t>
            </a:r>
            <a:endParaRPr lang="ru-RU" dirty="0" smtClean="0"/>
          </a:p>
          <a:p>
            <a:r>
              <a:rPr lang="ru-RU" dirty="0" smtClean="0"/>
              <a:t>Встречи студентов младших курсов с представителями золотого фонда </a:t>
            </a:r>
            <a:r>
              <a:rPr lang="ru-RU" dirty="0" smtClean="0"/>
              <a:t>Новосибирского ГМУ</a:t>
            </a:r>
            <a:r>
              <a:rPr lang="ru-RU" dirty="0" smtClean="0"/>
              <a:t>, работающими в здравоохранении… встречи </a:t>
            </a:r>
            <a:r>
              <a:rPr lang="ru-RU" dirty="0" err="1" smtClean="0"/>
              <a:t>целевиков</a:t>
            </a:r>
            <a:r>
              <a:rPr lang="ru-RU" dirty="0" smtClean="0"/>
              <a:t> с их будущими работодателями не реже чем раз в месяц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632" y="260648"/>
            <a:ext cx="7416824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ru-RU" sz="1600" b="1" dirty="0" smtClean="0">
              <a:latin typeface="Arial Black" pitchFamily="34" charset="0"/>
            </a:endParaRPr>
          </a:p>
          <a:p>
            <a:pPr lvl="0"/>
            <a:r>
              <a:rPr lang="ru-RU" sz="1600" b="1" dirty="0" smtClean="0">
                <a:latin typeface="Arial Black" pitchFamily="34" charset="0"/>
              </a:rPr>
              <a:t>На </a:t>
            </a:r>
            <a:r>
              <a:rPr lang="ru-RU" sz="1600" b="1" dirty="0" smtClean="0">
                <a:latin typeface="Arial Black" pitchFamily="34" charset="0"/>
              </a:rPr>
              <a:t>каком курсе вуза Вы выбрали свою дальнейшую специальность?</a:t>
            </a:r>
            <a:endParaRPr lang="ru-RU" sz="1600" b="1" dirty="0" smtClean="0">
              <a:latin typeface="Arial Black" pitchFamily="34" charset="0"/>
            </a:endParaRPr>
          </a:p>
          <a:p>
            <a:pPr lvl="0"/>
            <a:endParaRPr lang="ru-RU" sz="1600" b="1" dirty="0" smtClean="0">
              <a:latin typeface="Arial Black" pitchFamily="34" charset="0"/>
            </a:endParaRPr>
          </a:p>
          <a:p>
            <a:pPr lvl="0"/>
            <a:endParaRPr lang="ru-RU" sz="1600" b="1" dirty="0" smtClean="0">
              <a:latin typeface="Arial Black" pitchFamily="34" charset="0"/>
            </a:endParaRPr>
          </a:p>
          <a:p>
            <a:pPr lvl="0"/>
            <a:endParaRPr lang="ru-RU" sz="1600" b="1" dirty="0" smtClean="0">
              <a:latin typeface="Arial Black" pitchFamily="34" charset="0"/>
            </a:endParaRPr>
          </a:p>
          <a:p>
            <a:pPr lvl="0"/>
            <a:endParaRPr lang="ru-RU" sz="1600" b="1" dirty="0" smtClean="0">
              <a:latin typeface="Arial Black" pitchFamily="34" charset="0"/>
            </a:endParaRPr>
          </a:p>
          <a:p>
            <a:pPr lvl="0"/>
            <a:endParaRPr lang="ru-RU" sz="1600" b="1" dirty="0" smtClean="0">
              <a:latin typeface="Arial Black" pitchFamily="34" charset="0"/>
            </a:endParaRPr>
          </a:p>
          <a:p>
            <a:pPr lvl="0"/>
            <a:endParaRPr lang="ru-RU" sz="1600" b="1" dirty="0" smtClean="0">
              <a:latin typeface="Arial Black" pitchFamily="34" charset="0"/>
            </a:endParaRPr>
          </a:p>
          <a:p>
            <a:pPr lvl="0"/>
            <a:r>
              <a:rPr lang="ru-RU" sz="1600" b="1" dirty="0" smtClean="0">
                <a:latin typeface="Arial Black" pitchFamily="34" charset="0"/>
              </a:rPr>
              <a:t>Что </a:t>
            </a:r>
            <a:r>
              <a:rPr lang="ru-RU" sz="1600" b="1" dirty="0" smtClean="0">
                <a:latin typeface="Arial Black" pitchFamily="34" charset="0"/>
              </a:rPr>
              <a:t>повлияло на выбор вашей специальности?</a:t>
            </a:r>
            <a:endParaRPr lang="ru-RU" sz="1600" b="1" dirty="0" smtClean="0">
              <a:latin typeface="Arial Black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sz="1600" b="1" dirty="0" smtClean="0">
                <a:latin typeface="Arial Black" pitchFamily="34" charset="0"/>
              </a:rPr>
              <a:t>Я знал, кем хочу стать еще до поступления в вуз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b="1" dirty="0" smtClean="0">
                <a:latin typeface="Arial Black" pitchFamily="34" charset="0"/>
              </a:rPr>
              <a:t>Выбрал профессию во время соответствующего цикла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b="1" dirty="0" smtClean="0">
                <a:latin typeface="Arial Black" pitchFamily="34" charset="0"/>
              </a:rPr>
              <a:t>Выбрал профессию во время прохождения практики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b="1" dirty="0" smtClean="0">
                <a:latin typeface="Arial Black" pitchFamily="34" charset="0"/>
              </a:rPr>
              <a:t>Иду туда, где больше платят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b="1" dirty="0" smtClean="0">
                <a:latin typeface="Arial Black" pitchFamily="34" charset="0"/>
              </a:rPr>
              <a:t>Иду туда, где меньше ответственности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b="1" dirty="0" smtClean="0">
                <a:latin typeface="Arial Black" pitchFamily="34" charset="0"/>
              </a:rPr>
              <a:t>Иду туда, где останутся бюджетные места в интернатуру или ординатуру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b="1" dirty="0" smtClean="0">
                <a:latin typeface="Arial Black" pitchFamily="34" charset="0"/>
              </a:rPr>
              <a:t>Иду по специальности, которая требуется по целевой программе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b="1" dirty="0" smtClean="0">
                <a:latin typeface="Arial Black" pitchFamily="34" charset="0"/>
              </a:rPr>
              <a:t>Иду за компанию с друзьями</a:t>
            </a:r>
          </a:p>
          <a:p>
            <a:pPr lvl="0"/>
            <a:r>
              <a:rPr lang="ru-RU" sz="1600" b="1" dirty="0" smtClean="0">
                <a:latin typeface="Arial Black" pitchFamily="34" charset="0"/>
              </a:rPr>
              <a:t> </a:t>
            </a:r>
          </a:p>
          <a:p>
            <a:pPr lvl="0"/>
            <a:endParaRPr lang="ru-RU" sz="1600" b="1" dirty="0" smtClean="0">
              <a:latin typeface="Arial Black" pitchFamily="34" charset="0"/>
            </a:endParaRPr>
          </a:p>
          <a:p>
            <a:endParaRPr lang="ru-RU" dirty="0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3131840" y="476672"/>
          <a:ext cx="4104456" cy="20951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4932040" y="4149080"/>
          <a:ext cx="3525168" cy="29424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7488832" cy="5715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АНАЛИЗ  АНКЕТ: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Выпускники, оставшиеся в здравоохранении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Таким образом по неофициальным данным мы имеем от 100 до 80 процентов выпускников, которые остаются в системе здравоохранения!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04664"/>
            <a:ext cx="7740352" cy="14310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Федеральные и областные </a:t>
            </a:r>
            <a:r>
              <a:rPr lang="ru-RU" sz="4400" b="1" dirty="0" smtClean="0"/>
              <a:t>целевые программы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dirty="0" smtClean="0"/>
              <a:t>Земский доктор (1 </a:t>
            </a:r>
            <a:r>
              <a:rPr lang="ru-RU" dirty="0" err="1" smtClean="0"/>
              <a:t>млн</a:t>
            </a:r>
            <a:r>
              <a:rPr lang="ru-RU" dirty="0" smtClean="0"/>
              <a:t> на </a:t>
            </a:r>
            <a:r>
              <a:rPr lang="en-US" dirty="0" smtClean="0"/>
              <a:t>5</a:t>
            </a:r>
            <a:r>
              <a:rPr lang="ru-RU" dirty="0" smtClean="0"/>
              <a:t> лет</a:t>
            </a:r>
            <a:r>
              <a:rPr lang="ru-RU" dirty="0" smtClean="0"/>
              <a:t>);</a:t>
            </a:r>
            <a:endParaRPr lang="ru-RU" dirty="0" smtClean="0"/>
          </a:p>
          <a:p>
            <a:r>
              <a:rPr lang="ru-RU" dirty="0" smtClean="0"/>
              <a:t>Программы по предоставлению льготного жилья, служебного </a:t>
            </a:r>
            <a:r>
              <a:rPr lang="ru-RU" dirty="0" smtClean="0"/>
              <a:t>жилья; </a:t>
            </a:r>
            <a:endParaRPr lang="ru-RU" dirty="0" smtClean="0"/>
          </a:p>
          <a:p>
            <a:r>
              <a:rPr lang="ru-RU" dirty="0" smtClean="0"/>
              <a:t>Социальные выплаты и </a:t>
            </a:r>
            <a:r>
              <a:rPr lang="ru-RU" dirty="0" smtClean="0"/>
              <a:t>прибавки;</a:t>
            </a:r>
            <a:endParaRPr lang="ru-RU" dirty="0" smtClean="0"/>
          </a:p>
          <a:p>
            <a:r>
              <a:rPr lang="ru-RU" dirty="0" smtClean="0"/>
              <a:t>Дом и машина на 10 </a:t>
            </a:r>
            <a:r>
              <a:rPr lang="ru-RU" dirty="0" smtClean="0"/>
              <a:t>лет.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43608" y="764704"/>
            <a:ext cx="810039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ru-RU" b="1" dirty="0" smtClean="0">
              <a:latin typeface="Arial Black" pitchFamily="34" charset="0"/>
            </a:endParaRPr>
          </a:p>
          <a:p>
            <a:pPr lvl="0"/>
            <a:endParaRPr lang="ru-RU" b="1" dirty="0" smtClean="0">
              <a:latin typeface="Arial Black" pitchFamily="34" charset="0"/>
            </a:endParaRPr>
          </a:p>
          <a:p>
            <a:pPr lvl="0"/>
            <a:r>
              <a:rPr lang="ru-RU" b="1" dirty="0" smtClean="0">
                <a:latin typeface="Arial Black" pitchFamily="34" charset="0"/>
              </a:rPr>
              <a:t>Владеете ли Вы информацией об областных, федеральных целевых программах по поддержке молодых специалистов?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b="1" dirty="0" smtClean="0">
                <a:latin typeface="Arial Black" pitchFamily="34" charset="0"/>
              </a:rPr>
              <a:t>Да, владею в полной мере.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b="1" dirty="0" smtClean="0">
                <a:latin typeface="Arial Black" pitchFamily="34" charset="0"/>
              </a:rPr>
              <a:t>Да, где то слышал.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b="1" dirty="0" smtClean="0">
                <a:latin typeface="Arial Black" pitchFamily="34" charset="0"/>
              </a:rPr>
              <a:t>Нет, не знаю, что это такое</a:t>
            </a:r>
            <a:r>
              <a:rPr lang="ru-RU" b="1" dirty="0" smtClean="0">
                <a:latin typeface="Arial Black" pitchFamily="34" charset="0"/>
              </a:rPr>
              <a:t>.</a:t>
            </a:r>
          </a:p>
          <a:p>
            <a:pPr lvl="0"/>
            <a:endParaRPr lang="ru-RU" b="1" dirty="0" smtClean="0">
              <a:latin typeface="Arial Black" pitchFamily="34" charset="0"/>
            </a:endParaRPr>
          </a:p>
          <a:p>
            <a:pPr lvl="0"/>
            <a:endParaRPr lang="ru-RU" b="1" dirty="0" smtClean="0">
              <a:latin typeface="Arial Black" pitchFamily="34" charset="0"/>
            </a:endParaRPr>
          </a:p>
          <a:p>
            <a:pPr lvl="0"/>
            <a:endParaRPr lang="ru-RU" b="1" dirty="0" smtClean="0">
              <a:latin typeface="Arial Black" pitchFamily="34" charset="0"/>
            </a:endParaRPr>
          </a:p>
          <a:p>
            <a:pPr lvl="0"/>
            <a:endParaRPr lang="ru-RU" b="1" dirty="0" smtClean="0">
              <a:latin typeface="Arial Black" pitchFamily="34" charset="0"/>
            </a:endParaRPr>
          </a:p>
          <a:p>
            <a:pPr lvl="0"/>
            <a:endParaRPr lang="ru-RU" b="1" dirty="0" smtClean="0">
              <a:latin typeface="Arial Black" pitchFamily="34" charset="0"/>
            </a:endParaRPr>
          </a:p>
          <a:p>
            <a:pPr lvl="0"/>
            <a:endParaRPr lang="ru-RU" b="1" dirty="0" smtClean="0">
              <a:latin typeface="Arial Black" pitchFamily="34" charset="0"/>
            </a:endParaRPr>
          </a:p>
          <a:p>
            <a:pPr lvl="0"/>
            <a:r>
              <a:rPr lang="ru-RU" b="1" dirty="0" smtClean="0">
                <a:latin typeface="Arial Black" pitchFamily="34" charset="0"/>
              </a:rPr>
              <a:t>Готовы ли Вы работать в сельской местности в рамках целевых программ?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b="1" dirty="0" smtClean="0">
                <a:latin typeface="Arial Black" pitchFamily="34" charset="0"/>
              </a:rPr>
              <a:t>Да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b="1" dirty="0" smtClean="0">
                <a:latin typeface="Arial Black" pitchFamily="34" charset="0"/>
              </a:rPr>
              <a:t>Нет</a:t>
            </a:r>
          </a:p>
          <a:p>
            <a:endParaRPr lang="ru-RU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7488832" cy="5715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АНАЛИЗ  АНКЕТ:</a:t>
            </a:r>
            <a:endParaRPr lang="ru-RU" dirty="0"/>
          </a:p>
        </p:txBody>
      </p:sp>
      <p:graphicFrame>
        <p:nvGraphicFramePr>
          <p:cNvPr id="10" name="Диаграмма 9"/>
          <p:cNvGraphicFramePr/>
          <p:nvPr/>
        </p:nvGraphicFramePr>
        <p:xfrm>
          <a:off x="5364088" y="1700808"/>
          <a:ext cx="3563888" cy="3023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Диаграмма 10"/>
          <p:cNvGraphicFramePr/>
          <p:nvPr/>
        </p:nvGraphicFramePr>
        <p:xfrm>
          <a:off x="3851920" y="4653136"/>
          <a:ext cx="2880320" cy="2420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15616" y="548680"/>
            <a:ext cx="72008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600" b="1" dirty="0" smtClean="0">
                <a:latin typeface="Arial Black" pitchFamily="34" charset="0"/>
              </a:rPr>
              <a:t>Что вас могло бы оттолкнуто в должности врача районных населенных пунктов</a:t>
            </a:r>
            <a:r>
              <a:rPr lang="ru-RU" sz="1600" b="1" dirty="0" smtClean="0">
                <a:latin typeface="Arial Black" pitchFamily="34" charset="0"/>
              </a:rPr>
              <a:t>?</a:t>
            </a:r>
          </a:p>
          <a:p>
            <a:pPr lvl="0"/>
            <a:endParaRPr lang="ru-RU" sz="1600" b="1" dirty="0" smtClean="0">
              <a:latin typeface="Arial Black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sz="1600" b="1" dirty="0" smtClean="0">
                <a:latin typeface="Arial Black" pitchFamily="34" charset="0"/>
              </a:rPr>
              <a:t>Недостаточная оснащенность больницы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b="1" dirty="0" smtClean="0">
                <a:latin typeface="Arial Black" pitchFamily="34" charset="0"/>
              </a:rPr>
              <a:t>Удаленность от города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b="1" dirty="0" smtClean="0">
                <a:latin typeface="Arial Black" pitchFamily="34" charset="0"/>
              </a:rPr>
              <a:t>Плохая инфраструктура населенного пункта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b="1" dirty="0" smtClean="0">
                <a:latin typeface="Arial Black" pitchFamily="34" charset="0"/>
              </a:rPr>
              <a:t>Низкая зарплата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b="1" dirty="0" err="1" smtClean="0">
                <a:latin typeface="Arial Black" pitchFamily="34" charset="0"/>
              </a:rPr>
              <a:t>Жилищно</a:t>
            </a:r>
            <a:r>
              <a:rPr lang="ru-RU" sz="1600" b="1" dirty="0" smtClean="0">
                <a:latin typeface="Arial Black" pitchFamily="34" charset="0"/>
              </a:rPr>
              <a:t> - </a:t>
            </a:r>
            <a:r>
              <a:rPr lang="ru-RU" sz="1600" b="1" dirty="0" smtClean="0">
                <a:latin typeface="Arial Black" pitchFamily="34" charset="0"/>
              </a:rPr>
              <a:t>бытовые </a:t>
            </a:r>
            <a:r>
              <a:rPr lang="ru-RU" sz="1600" b="1" dirty="0" smtClean="0">
                <a:latin typeface="Arial Black" pitchFamily="34" charset="0"/>
              </a:rPr>
              <a:t>условия</a:t>
            </a:r>
          </a:p>
          <a:p>
            <a:pPr lvl="0"/>
            <a:endParaRPr lang="ru-RU" b="1" dirty="0" smtClean="0">
              <a:latin typeface="Arial Black" pitchFamily="34" charset="0"/>
            </a:endParaRPr>
          </a:p>
          <a:p>
            <a:pPr lvl="0"/>
            <a:endParaRPr lang="ru-RU" b="1" dirty="0" smtClean="0">
              <a:latin typeface="Arial Black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endParaRPr lang="ru-RU" sz="1600" b="1" dirty="0" smtClean="0">
              <a:latin typeface="Arial Black" pitchFamily="34" charset="0"/>
            </a:endParaRPr>
          </a:p>
          <a:p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7488832" cy="5715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АНАЛИЗ  АНКЕТ:</a:t>
            </a:r>
            <a:endParaRPr lang="ru-RU" dirty="0"/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2555776" y="2780928"/>
          <a:ext cx="4176464" cy="35000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Целевой набор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5% - 40% в зависимости от вуза</a:t>
            </a:r>
          </a:p>
          <a:p>
            <a:pPr lvl="2">
              <a:buFont typeface="Wingdings" pitchFamily="2" charset="2"/>
              <a:buChar char="ü"/>
            </a:pPr>
            <a:endParaRPr lang="ru-RU" dirty="0" smtClean="0"/>
          </a:p>
          <a:p>
            <a:pPr lvl="2">
              <a:buFont typeface="Wingdings" pitchFamily="2" charset="2"/>
              <a:buChar char="ü"/>
            </a:pPr>
            <a:r>
              <a:rPr lang="ru-RU" dirty="0" smtClean="0"/>
              <a:t>ОТДЕЛЬНЫЙ КОНКУРС </a:t>
            </a:r>
          </a:p>
          <a:p>
            <a:pPr lvl="2">
              <a:buFont typeface="Wingdings" pitchFamily="2" charset="2"/>
              <a:buChar char="ü"/>
            </a:pPr>
            <a:r>
              <a:rPr lang="ru-RU" dirty="0" smtClean="0"/>
              <a:t>РАЗЛИЧНЫЕ ЛЬГОТЫ</a:t>
            </a:r>
          </a:p>
          <a:p>
            <a:pPr lvl="2">
              <a:buFont typeface="Wingdings" pitchFamily="2" charset="2"/>
              <a:buChar char="ü"/>
            </a:pPr>
            <a:r>
              <a:rPr lang="ru-RU" dirty="0" smtClean="0"/>
              <a:t>ЗАСЕЛЕНИЕ ВНЕ ОЧЕРЕДИ В ОБЩЕЖИТИЯ</a:t>
            </a:r>
          </a:p>
          <a:p>
            <a:pPr lvl="2">
              <a:buFont typeface="Wingdings" pitchFamily="2" charset="2"/>
              <a:buChar char="ü"/>
            </a:pPr>
            <a:endParaRPr lang="ru-RU" dirty="0" smtClean="0"/>
          </a:p>
          <a:p>
            <a:pPr lvl="2">
              <a:buNone/>
            </a:pPr>
            <a:r>
              <a:rPr lang="ru-RU" dirty="0" smtClean="0"/>
              <a:t>Срок отработки 3 года</a:t>
            </a:r>
          </a:p>
          <a:p>
            <a:pPr lvl="8">
              <a:buNone/>
            </a:pPr>
            <a:r>
              <a:rPr lang="ru-RU" dirty="0" smtClean="0"/>
              <a:t>1 год при прохождении курсов повышения квалификации</a:t>
            </a:r>
          </a:p>
          <a:p>
            <a:pPr lvl="2">
              <a:buFont typeface="Wingdings" pitchFamily="2" charset="2"/>
              <a:buChar char="ü"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Студент: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Заключает целевой договор</a:t>
            </a:r>
          </a:p>
          <a:p>
            <a:r>
              <a:rPr lang="ru-RU" dirty="0" smtClean="0"/>
              <a:t>Проходит практику в данном ЛПУ</a:t>
            </a:r>
          </a:p>
          <a:p>
            <a:r>
              <a:rPr lang="ru-RU" dirty="0" smtClean="0"/>
              <a:t>Трудоустраивается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764704"/>
            <a:ext cx="7776864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600" b="1" dirty="0" smtClean="0">
                <a:latin typeface="Arial Black" pitchFamily="34" charset="0"/>
              </a:rPr>
              <a:t>Хотите ли Вы ехать работать по вашему целевому направлению?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b="1" dirty="0" smtClean="0">
                <a:latin typeface="Arial Black" pitchFamily="34" charset="0"/>
              </a:rPr>
              <a:t>Да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b="1" dirty="0" smtClean="0">
                <a:latin typeface="Arial Black" pitchFamily="34" charset="0"/>
              </a:rPr>
              <a:t>Нет</a:t>
            </a:r>
          </a:p>
          <a:p>
            <a:pPr marL="342900" lvl="0" indent="-342900">
              <a:buFont typeface="+mj-lt"/>
              <a:buAutoNum type="arabicPeriod"/>
            </a:pPr>
            <a:endParaRPr lang="ru-RU" sz="1600" b="1" dirty="0" smtClean="0">
              <a:latin typeface="Arial Black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endParaRPr lang="ru-RU" sz="1600" b="1" dirty="0" smtClean="0">
              <a:latin typeface="Arial Black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endParaRPr lang="ru-RU" sz="1600" b="1" dirty="0" smtClean="0">
              <a:latin typeface="Arial Black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endParaRPr lang="ru-RU" sz="1600" b="1" dirty="0" smtClean="0">
              <a:latin typeface="Arial Black" pitchFamily="34" charset="0"/>
            </a:endParaRPr>
          </a:p>
          <a:p>
            <a:pPr lvl="0"/>
            <a:r>
              <a:rPr lang="ru-RU" sz="1600" b="1" dirty="0" smtClean="0">
                <a:latin typeface="Arial Black" pitchFamily="34" charset="0"/>
              </a:rPr>
              <a:t>Зачем Вы заключали договор на целевое направление?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b="1" dirty="0" smtClean="0">
                <a:latin typeface="Arial Black" pitchFamily="34" charset="0"/>
              </a:rPr>
              <a:t>Чтобы было легче поступить в вуз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b="1" dirty="0" smtClean="0">
                <a:latin typeface="Arial Black" pitchFamily="34" charset="0"/>
              </a:rPr>
              <a:t>Я хочу работать в этой больнице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b="1" dirty="0" smtClean="0">
                <a:latin typeface="Arial Black" pitchFamily="34" charset="0"/>
              </a:rPr>
              <a:t>Другое</a:t>
            </a:r>
          </a:p>
          <a:p>
            <a:pPr marL="342900" lvl="0" indent="-342900">
              <a:buFont typeface="+mj-lt"/>
              <a:buAutoNum type="arabicPeriod"/>
            </a:pPr>
            <a:endParaRPr lang="ru-RU" sz="1600" b="1" dirty="0" smtClean="0">
              <a:latin typeface="Arial Black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endParaRPr lang="ru-RU" sz="1600" b="1" dirty="0" smtClean="0">
              <a:latin typeface="Arial Black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endParaRPr lang="ru-RU" sz="1600" b="1" dirty="0" smtClean="0">
              <a:latin typeface="Arial Black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endParaRPr lang="ru-RU" sz="1600" b="1" dirty="0" smtClean="0">
              <a:latin typeface="Arial Black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endParaRPr lang="ru-RU" sz="1600" b="1" dirty="0" smtClean="0">
              <a:latin typeface="Arial Black" pitchFamily="34" charset="0"/>
            </a:endParaRPr>
          </a:p>
          <a:p>
            <a:pPr lvl="0"/>
            <a:r>
              <a:rPr lang="ru-RU" sz="1600" b="1" dirty="0" smtClean="0">
                <a:latin typeface="Arial Black" pitchFamily="34" charset="0"/>
              </a:rPr>
              <a:t>Все </a:t>
            </a:r>
            <a:r>
              <a:rPr lang="ru-RU" sz="1600" b="1" dirty="0" smtClean="0">
                <a:latin typeface="Arial Black" pitchFamily="34" charset="0"/>
              </a:rPr>
              <a:t>ли условия целевого  договора выполнялись второй стороной?</a:t>
            </a:r>
            <a:endParaRPr lang="ru-RU" sz="1600" b="1" dirty="0" smtClean="0">
              <a:latin typeface="Arial Black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sz="1600" b="1" dirty="0" smtClean="0">
                <a:latin typeface="Arial Black" pitchFamily="34" charset="0"/>
              </a:rPr>
              <a:t>Да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b="1" dirty="0" smtClean="0">
                <a:latin typeface="Arial Black" pitchFamily="34" charset="0"/>
              </a:rPr>
              <a:t>Нет</a:t>
            </a:r>
          </a:p>
          <a:p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971600" y="0"/>
            <a:ext cx="7488832" cy="571500"/>
          </a:xfrm>
          <a:prstGeom prst="rect">
            <a:avLst/>
          </a:prstGeom>
        </p:spPr>
        <p:txBody>
          <a:bodyPr>
            <a:normAutofit fontScale="8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АНАЛИЗ  АНКЕТ:</a:t>
            </a:r>
            <a:endParaRPr kumimoji="0" lang="ru-RU" sz="43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4788024" y="908720"/>
          <a:ext cx="2160240" cy="17689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/>
          <p:nvPr/>
        </p:nvGraphicFramePr>
        <p:xfrm>
          <a:off x="5652120" y="2564904"/>
          <a:ext cx="2736304" cy="2364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Диаграмма 7"/>
          <p:cNvGraphicFramePr/>
          <p:nvPr/>
        </p:nvGraphicFramePr>
        <p:xfrm>
          <a:off x="5004048" y="4797152"/>
          <a:ext cx="2664296" cy="2204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908720"/>
            <a:ext cx="756084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600" b="1" dirty="0" smtClean="0">
                <a:latin typeface="Arial Black" pitchFamily="34" charset="0"/>
              </a:rPr>
              <a:t>Специальность, по которой Вас готовы устроить в больнице, которая дала Вам целевое направление, соответствует вашей выбранной специальности?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b="1" dirty="0" smtClean="0">
                <a:latin typeface="Arial Black" pitchFamily="34" charset="0"/>
              </a:rPr>
              <a:t>Да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b="1" dirty="0" smtClean="0">
                <a:latin typeface="Arial Black" pitchFamily="34" charset="0"/>
              </a:rPr>
              <a:t>Нет</a:t>
            </a:r>
          </a:p>
          <a:p>
            <a:pPr lvl="0"/>
            <a:endParaRPr lang="ru-RU" sz="1600" b="1" dirty="0" smtClean="0">
              <a:latin typeface="Arial Black" pitchFamily="34" charset="0"/>
            </a:endParaRPr>
          </a:p>
          <a:p>
            <a:pPr lvl="0"/>
            <a:endParaRPr lang="ru-RU" sz="1600" b="1" dirty="0" smtClean="0">
              <a:latin typeface="Arial Black" pitchFamily="34" charset="0"/>
            </a:endParaRPr>
          </a:p>
          <a:p>
            <a:pPr lvl="0"/>
            <a:endParaRPr lang="ru-RU" sz="1600" b="1" dirty="0" smtClean="0">
              <a:latin typeface="Arial Black" pitchFamily="34" charset="0"/>
            </a:endParaRPr>
          </a:p>
          <a:p>
            <a:pPr lvl="0"/>
            <a:endParaRPr lang="ru-RU" sz="1600" b="1" dirty="0" smtClean="0">
              <a:latin typeface="Arial Black" pitchFamily="34" charset="0"/>
            </a:endParaRPr>
          </a:p>
          <a:p>
            <a:pPr lvl="0"/>
            <a:endParaRPr lang="ru-RU" sz="1600" b="1" dirty="0" smtClean="0">
              <a:latin typeface="Arial Black" pitchFamily="34" charset="0"/>
            </a:endParaRPr>
          </a:p>
          <a:p>
            <a:pPr lvl="0"/>
            <a:endParaRPr lang="ru-RU" sz="1600" b="1" dirty="0" smtClean="0">
              <a:latin typeface="Arial Black" pitchFamily="34" charset="0"/>
            </a:endParaRPr>
          </a:p>
          <a:p>
            <a:pPr lvl="0"/>
            <a:r>
              <a:rPr lang="ru-RU" sz="1600" b="1" dirty="0" smtClean="0">
                <a:latin typeface="Arial Black" pitchFamily="34" charset="0"/>
              </a:rPr>
              <a:t>Целевое направление, это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b="1" dirty="0" smtClean="0">
                <a:latin typeface="Arial Black" pitchFamily="34" charset="0"/>
              </a:rPr>
              <a:t>Мое преимущество, мое будущее гарантированное рабочее место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b="1" dirty="0" smtClean="0">
                <a:latin typeface="Arial Black" pitchFamily="34" charset="0"/>
              </a:rPr>
              <a:t>Моя проблема, если бы я мог отказаться от него, сделал бы это</a:t>
            </a:r>
          </a:p>
          <a:p>
            <a:endParaRPr lang="ru-RU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971600" y="0"/>
            <a:ext cx="7488832" cy="571500"/>
          </a:xfrm>
          <a:prstGeom prst="rect">
            <a:avLst/>
          </a:prstGeom>
        </p:spPr>
        <p:txBody>
          <a:bodyPr>
            <a:normAutofit fontScale="90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АНАЛИЗ  АНКЕТ:</a:t>
            </a:r>
            <a:endParaRPr kumimoji="0" lang="ru-RU" sz="43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4427984" y="1196752"/>
          <a:ext cx="3456384" cy="26020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4139952" y="4293096"/>
          <a:ext cx="2808312" cy="2564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Пути расторжения договора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853408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Судебном порядке </a:t>
            </a:r>
          </a:p>
          <a:p>
            <a:r>
              <a:rPr lang="ru-RU" dirty="0" smtClean="0"/>
              <a:t>Неисполнение условий договора со стороны будущего работодателя (невыплата стипендий, если положено; невозможность трудоустройства по специальности, оговоренной в гарантийном письме и т.д.)</a:t>
            </a:r>
          </a:p>
          <a:p>
            <a:r>
              <a:rPr lang="ru-RU" dirty="0" smtClean="0"/>
              <a:t>Получение «открепительного» письма от работодателя.</a:t>
            </a:r>
          </a:p>
          <a:p>
            <a:r>
              <a:rPr lang="ru-RU" dirty="0" smtClean="0"/>
              <a:t>Действие «особых условий»: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Условия расторжения договора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- при наличии медицинских противопоказаний к выполнению работы по специальности;</a:t>
            </a:r>
          </a:p>
          <a:p>
            <a:r>
              <a:rPr lang="ru-RU" dirty="0" smtClean="0"/>
              <a:t>- при наличии одного из родителей или супруга (супруги) - инвалида первой или второй группы, если место постоянного жительства родителей или супруга (супруги) находится за пределами города или населенного пункта – места работы по целевому направлению</a:t>
            </a:r>
          </a:p>
          <a:p>
            <a:r>
              <a:rPr lang="ru-RU" dirty="0" smtClean="0"/>
              <a:t>- наличие мужа (жены) из числа военнослужащих </a:t>
            </a:r>
            <a:r>
              <a:rPr lang="ru-RU" dirty="0" smtClean="0"/>
              <a:t>…, </a:t>
            </a:r>
            <a:r>
              <a:rPr lang="ru-RU" dirty="0" smtClean="0"/>
              <a:t>если работа по целевому контракту предоставляется Студенту не по месту службы мужа (жены);</a:t>
            </a:r>
          </a:p>
          <a:p>
            <a:r>
              <a:rPr lang="ru-RU" dirty="0" smtClean="0"/>
              <a:t>- беременность или наличие ребенка </a:t>
            </a:r>
            <a:r>
              <a:rPr lang="ru-RU" dirty="0" smtClean="0"/>
              <a:t>…, </a:t>
            </a:r>
            <a:r>
              <a:rPr lang="ru-RU" dirty="0" smtClean="0"/>
              <a:t>если место постоянного жительства семьи мужа (жены) или родителей находится за пределами населенного пункта-места работы по целевому направлению.</a:t>
            </a:r>
          </a:p>
          <a:p>
            <a:r>
              <a:rPr lang="ru-RU" dirty="0" smtClean="0"/>
              <a:t>- другие условия, согласно законодательству РФ.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Причины расторжения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447800"/>
            <a:ext cx="8496944" cy="4800600"/>
          </a:xfrm>
        </p:spPr>
        <p:txBody>
          <a:bodyPr>
            <a:normAutofit/>
          </a:bodyPr>
          <a:lstStyle/>
          <a:p>
            <a:r>
              <a:rPr lang="ru-RU" dirty="0" smtClean="0"/>
              <a:t>Плохая </a:t>
            </a:r>
            <a:r>
              <a:rPr lang="ru-RU" dirty="0" smtClean="0"/>
              <a:t>оснащенность </a:t>
            </a:r>
            <a:r>
              <a:rPr lang="ru-RU" dirty="0" smtClean="0"/>
              <a:t>ЛПУ;</a:t>
            </a:r>
          </a:p>
          <a:p>
            <a:r>
              <a:rPr lang="ru-RU" dirty="0" smtClean="0"/>
              <a:t>Низкая заработная плата;</a:t>
            </a:r>
          </a:p>
          <a:p>
            <a:r>
              <a:rPr lang="ru-RU" dirty="0" smtClean="0"/>
              <a:t>Плохая инфраструктура села;</a:t>
            </a:r>
          </a:p>
          <a:p>
            <a:r>
              <a:rPr lang="ru-RU" dirty="0" smtClean="0"/>
              <a:t>Отсутствие перспектив, карьерного роста;</a:t>
            </a:r>
          </a:p>
          <a:p>
            <a:r>
              <a:rPr lang="ru-RU" dirty="0" smtClean="0"/>
              <a:t>Отсутствие</a:t>
            </a:r>
            <a:r>
              <a:rPr lang="ru-RU" dirty="0" smtClean="0"/>
              <a:t> </a:t>
            </a:r>
            <a:r>
              <a:rPr lang="ru-RU" dirty="0" smtClean="0"/>
              <a:t>жилья;</a:t>
            </a:r>
          </a:p>
          <a:p>
            <a:r>
              <a:rPr lang="ru-RU" dirty="0" smtClean="0"/>
              <a:t>Смена специальности.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980728"/>
            <a:ext cx="7498080" cy="216024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Вашему вниманию представлен проект решения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4509120"/>
            <a:ext cx="7498080" cy="1728192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69_file_3fbc2a19a27f60603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40481"/>
            <a:ext cx="9197975" cy="6898481"/>
          </a:xfrm>
        </p:spPr>
      </p:pic>
      <p:sp>
        <p:nvSpPr>
          <p:cNvPr id="5" name="Прямоугольник 4"/>
          <p:cNvSpPr/>
          <p:nvPr/>
        </p:nvSpPr>
        <p:spPr>
          <a:xfrm rot="1032294">
            <a:off x="1167838" y="3865739"/>
            <a:ext cx="69878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Спасибо за внимание!</a:t>
            </a:r>
            <a:endParaRPr lang="ru-RU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823</TotalTime>
  <Words>893</Words>
  <Application>Microsoft Office PowerPoint</Application>
  <PresentationFormat>Экран (4:3)</PresentationFormat>
  <Paragraphs>192</Paragraphs>
  <Slides>29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Солнцестояние</vt:lpstr>
      <vt:lpstr>Проблемы трудоустройства выпускников, пути выхода в практическое здравоохранение. Особенности целевого направления </vt:lpstr>
      <vt:lpstr>Слайд 2</vt:lpstr>
      <vt:lpstr>Слайд 3</vt:lpstr>
      <vt:lpstr>АНАЛИЗ  АНКЕТ:</vt:lpstr>
      <vt:lpstr>Трудоустройство</vt:lpstr>
      <vt:lpstr>АНАЛИЗ  АНКЕТ:</vt:lpstr>
      <vt:lpstr>Структуры, занимающиеся временным трудоустройством студентов присутствуют в большинстве вузов</vt:lpstr>
      <vt:lpstr>Постоянное трудоустройство</vt:lpstr>
      <vt:lpstr>АНАЛИЗ  АНКЕТ:</vt:lpstr>
      <vt:lpstr>Постоянное трудоустройство</vt:lpstr>
      <vt:lpstr>Мероприятия по трудоустройству</vt:lpstr>
      <vt:lpstr>Слайд 12</vt:lpstr>
      <vt:lpstr>Профориентация -</vt:lpstr>
      <vt:lpstr>Слайд 14</vt:lpstr>
      <vt:lpstr>Слайд 15</vt:lpstr>
      <vt:lpstr>АНАЛИЗ  АНКЕТ:</vt:lpstr>
      <vt:lpstr>Выпускники, оставшиеся в здравоохранении</vt:lpstr>
      <vt:lpstr>Федеральные и областные целевые программы  </vt:lpstr>
      <vt:lpstr>АНАЛИЗ  АНКЕТ:</vt:lpstr>
      <vt:lpstr>АНАЛИЗ  АНКЕТ:</vt:lpstr>
      <vt:lpstr>Целевой набор</vt:lpstr>
      <vt:lpstr>Студент:</vt:lpstr>
      <vt:lpstr>Слайд 23</vt:lpstr>
      <vt:lpstr>Слайд 24</vt:lpstr>
      <vt:lpstr>Пути расторжения договора</vt:lpstr>
      <vt:lpstr>Условия расторжения договора</vt:lpstr>
      <vt:lpstr>Причины расторжения</vt:lpstr>
      <vt:lpstr>Вашему вниманию представлен проект решения</vt:lpstr>
      <vt:lpstr>Слайд 29</vt:lpstr>
    </vt:vector>
  </TitlesOfParts>
  <Company>DG Win&amp;Soft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Проблемы трудоустройства выпускников, пути выхода в практическое здравоохранение. Особенности целевого направления </dc:title>
  <dc:creator>Врач</dc:creator>
  <cp:lastModifiedBy>Врач</cp:lastModifiedBy>
  <cp:revision>6</cp:revision>
  <dcterms:created xsi:type="dcterms:W3CDTF">2013-09-27T09:55:17Z</dcterms:created>
  <dcterms:modified xsi:type="dcterms:W3CDTF">2013-09-27T23:40:41Z</dcterms:modified>
</cp:coreProperties>
</file>