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xlsx" ContentType="application/vnd.openxmlformats-officedocument.spreadsheetml.sheet"/>
  <Override PartName="/ppt/charts/chart3.xml" ContentType="application/vnd.openxmlformats-officedocument.drawingml.chart+xml"/>
  <Override PartName="/ppt/charts/chart4.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22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_____Microsoft_Office_Excel2.xlsx"/></Relationships>
</file>

<file path=ppt/charts/_rels/chart3.xml.rels><?xml version="1.0" encoding="UTF-8" standalone="yes"?>
<Relationships xmlns="http://schemas.openxmlformats.org/package/2006/relationships"><Relationship Id="rId1" Type="http://schemas.openxmlformats.org/officeDocument/2006/relationships/package" Target="../embeddings/_____Microsoft_Office_Excel3.xlsx"/></Relationships>
</file>

<file path=ppt/charts/_rels/chart4.xml.rels><?xml version="1.0" encoding="UTF-8" standalone="yes"?>
<Relationships xmlns="http://schemas.openxmlformats.org/package/2006/relationships"><Relationship Id="rId1" Type="http://schemas.openxmlformats.org/officeDocument/2006/relationships/package" Target="../embeddings/_____Microsoft_Office_Excel4.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chart>
    <c:title>
      <c:layout/>
    </c:title>
    <c:plotArea>
      <c:layout/>
      <c:pieChart>
        <c:varyColors val="1"/>
        <c:ser>
          <c:idx val="0"/>
          <c:order val="0"/>
          <c:tx>
            <c:strRef>
              <c:f>Лист1!$B$1</c:f>
              <c:strCache>
                <c:ptCount val="1"/>
                <c:pt idx="0">
                  <c:v>время</c:v>
                </c:pt>
              </c:strCache>
            </c:strRef>
          </c:tx>
          <c:dLbls>
            <c:showVal val="1"/>
            <c:showLeaderLines val="1"/>
          </c:dLbls>
          <c:cat>
            <c:strRef>
              <c:f>Лист1!$A$2:$A$8</c:f>
              <c:strCache>
                <c:ptCount val="6"/>
                <c:pt idx="0">
                  <c:v>15 минут</c:v>
                </c:pt>
                <c:pt idx="1">
                  <c:v>20 минут</c:v>
                </c:pt>
                <c:pt idx="2">
                  <c:v>30 минут</c:v>
                </c:pt>
                <c:pt idx="3">
                  <c:v>40 минут</c:v>
                </c:pt>
                <c:pt idx="4">
                  <c:v>1 час</c:v>
                </c:pt>
                <c:pt idx="5">
                  <c:v>1 час 20 минут</c:v>
                </c:pt>
              </c:strCache>
            </c:strRef>
          </c:cat>
          <c:val>
            <c:numRef>
              <c:f>Лист1!$B$2:$B$8</c:f>
              <c:numCache>
                <c:formatCode>General</c:formatCode>
                <c:ptCount val="7"/>
                <c:pt idx="0">
                  <c:v>4</c:v>
                </c:pt>
                <c:pt idx="1">
                  <c:v>6</c:v>
                </c:pt>
                <c:pt idx="2">
                  <c:v>10</c:v>
                </c:pt>
                <c:pt idx="3">
                  <c:v>3</c:v>
                </c:pt>
                <c:pt idx="4">
                  <c:v>6</c:v>
                </c:pt>
                <c:pt idx="5">
                  <c:v>1</c:v>
                </c:pt>
              </c:numCache>
            </c:numRef>
          </c:val>
        </c:ser>
        <c:firstSliceAng val="0"/>
      </c:pieChart>
    </c:plotArea>
    <c:legend>
      <c:legendPos val="r"/>
      <c:layout/>
    </c:legend>
    <c:plotVisOnly val="1"/>
  </c:chart>
  <c:txPr>
    <a:bodyPr/>
    <a:lstStyle/>
    <a:p>
      <a:pPr>
        <a:defRPr sz="1800"/>
      </a:pPr>
      <a:endParaRPr lang="ru-RU"/>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ru-RU"/>
  <c:chart>
    <c:title>
      <c:layout/>
    </c:title>
    <c:plotArea>
      <c:layout/>
      <c:pieChart>
        <c:varyColors val="1"/>
        <c:ser>
          <c:idx val="0"/>
          <c:order val="0"/>
          <c:tx>
            <c:strRef>
              <c:f>Лист1!$B$1</c:f>
              <c:strCache>
                <c:ptCount val="1"/>
                <c:pt idx="0">
                  <c:v>Учредители</c:v>
                </c:pt>
              </c:strCache>
            </c:strRef>
          </c:tx>
          <c:dLbls>
            <c:showVal val="1"/>
            <c:showLeaderLines val="1"/>
          </c:dLbls>
          <c:cat>
            <c:strRef>
              <c:f>Лист1!$A$2:$A$3</c:f>
              <c:strCache>
                <c:ptCount val="2"/>
                <c:pt idx="0">
                  <c:v>Подразделение вуза</c:v>
                </c:pt>
                <c:pt idx="1">
                  <c:v>Частная организация</c:v>
                </c:pt>
              </c:strCache>
            </c:strRef>
          </c:cat>
          <c:val>
            <c:numRef>
              <c:f>Лист1!$B$2:$B$3</c:f>
              <c:numCache>
                <c:formatCode>General</c:formatCode>
                <c:ptCount val="2"/>
                <c:pt idx="0">
                  <c:v>15</c:v>
                </c:pt>
                <c:pt idx="1">
                  <c:v>15</c:v>
                </c:pt>
              </c:numCache>
            </c:numRef>
          </c:val>
        </c:ser>
        <c:firstSliceAng val="0"/>
      </c:pieChart>
    </c:plotArea>
    <c:legend>
      <c:legendPos val="r"/>
      <c:layout/>
    </c:legend>
    <c:plotVisOnly val="1"/>
  </c:chart>
  <c:txPr>
    <a:bodyPr/>
    <a:lstStyle/>
    <a:p>
      <a:pPr>
        <a:defRPr sz="1800"/>
      </a:pPr>
      <a:endParaRPr lang="ru-RU"/>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ru-RU"/>
  <c:chart>
    <c:title>
      <c:layout/>
    </c:title>
    <c:plotArea>
      <c:layout/>
      <c:pieChart>
        <c:varyColors val="1"/>
        <c:ser>
          <c:idx val="0"/>
          <c:order val="0"/>
          <c:tx>
            <c:strRef>
              <c:f>Лист1!$B$1</c:f>
              <c:strCache>
                <c:ptCount val="1"/>
                <c:pt idx="0">
                  <c:v>.</c:v>
                </c:pt>
              </c:strCache>
            </c:strRef>
          </c:tx>
          <c:explosion val="11"/>
          <c:dPt>
            <c:idx val="0"/>
            <c:explosion val="0"/>
          </c:dPt>
          <c:dLbls>
            <c:showVal val="1"/>
            <c:showLeaderLines val="1"/>
          </c:dLbls>
          <c:cat>
            <c:strRef>
              <c:f>Лист1!$A$2:$A$3</c:f>
              <c:strCache>
                <c:ptCount val="2"/>
                <c:pt idx="0">
                  <c:v>Столовые</c:v>
                </c:pt>
                <c:pt idx="1">
                  <c:v>Буфеты</c:v>
                </c:pt>
              </c:strCache>
            </c:strRef>
          </c:cat>
          <c:val>
            <c:numRef>
              <c:f>Лист1!$B$2:$B$3</c:f>
              <c:numCache>
                <c:formatCode>General</c:formatCode>
                <c:ptCount val="2"/>
                <c:pt idx="0">
                  <c:v>42</c:v>
                </c:pt>
                <c:pt idx="1">
                  <c:v>63</c:v>
                </c:pt>
              </c:numCache>
            </c:numRef>
          </c:val>
        </c:ser>
        <c:firstSliceAng val="0"/>
      </c:pieChart>
    </c:plotArea>
    <c:legend>
      <c:legendPos val="r"/>
      <c:layout/>
    </c:legend>
    <c:plotVisOnly val="1"/>
  </c:chart>
  <c:txPr>
    <a:bodyPr/>
    <a:lstStyle/>
    <a:p>
      <a:pPr>
        <a:defRPr sz="1800"/>
      </a:pPr>
      <a:endParaRPr lang="ru-RU"/>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ru-RU"/>
  <c:chart>
    <c:title>
      <c:layout/>
    </c:title>
    <c:plotArea>
      <c:layout/>
      <c:pieChart>
        <c:varyColors val="1"/>
        <c:ser>
          <c:idx val="0"/>
          <c:order val="0"/>
          <c:tx>
            <c:strRef>
              <c:f>Лист1!$B$1</c:f>
              <c:strCache>
                <c:ptCount val="1"/>
                <c:pt idx="0">
                  <c:v>.</c:v>
                </c:pt>
              </c:strCache>
            </c:strRef>
          </c:tx>
          <c:dLbls>
            <c:showVal val="1"/>
            <c:showLeaderLines val="1"/>
          </c:dLbls>
          <c:cat>
            <c:strRef>
              <c:f>Лист1!$A$2:$A$5</c:f>
              <c:strCache>
                <c:ptCount val="4"/>
                <c:pt idx="0">
                  <c:v>Сезонная смена блюд</c:v>
                </c:pt>
                <c:pt idx="1">
                  <c:v>блюдо дня</c:v>
                </c:pt>
                <c:pt idx="2">
                  <c:v>Комплексные обеды</c:v>
                </c:pt>
                <c:pt idx="3">
                  <c:v>диетическое питание</c:v>
                </c:pt>
              </c:strCache>
            </c:strRef>
          </c:cat>
          <c:val>
            <c:numRef>
              <c:f>Лист1!$B$2:$B$5</c:f>
              <c:numCache>
                <c:formatCode>General</c:formatCode>
                <c:ptCount val="4"/>
                <c:pt idx="0">
                  <c:v>12</c:v>
                </c:pt>
                <c:pt idx="1">
                  <c:v>3.2</c:v>
                </c:pt>
                <c:pt idx="2">
                  <c:v>7</c:v>
                </c:pt>
                <c:pt idx="3">
                  <c:v>3</c:v>
                </c:pt>
              </c:numCache>
            </c:numRef>
          </c:val>
        </c:ser>
        <c:firstSliceAng val="0"/>
      </c:pieChart>
    </c:plotArea>
    <c:legend>
      <c:legendPos val="r"/>
      <c:layout/>
    </c:legend>
    <c:plotVisOnly val="1"/>
  </c:chart>
  <c:txPr>
    <a:bodyPr/>
    <a:lstStyle/>
    <a:p>
      <a:pPr>
        <a:defRPr sz="1800"/>
      </a:pPr>
      <a:endParaRPr lang="ru-RU"/>
    </a:p>
  </c:txPr>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3978BD63-7820-47BC-AD04-AE42494AC204}" type="datetimeFigureOut">
              <a:rPr lang="ru-RU" smtClean="0"/>
              <a:pPr/>
              <a:t>30.09.2013</a:t>
            </a:fld>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F51F289A-4F80-4D39-8B91-AF00B2A7E1C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3978BD63-7820-47BC-AD04-AE42494AC204}" type="datetimeFigureOut">
              <a:rPr lang="ru-RU" smtClean="0"/>
              <a:pPr/>
              <a:t>30.09.2013</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F51F289A-4F80-4D39-8B91-AF00B2A7E1C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3978BD63-7820-47BC-AD04-AE42494AC204}" type="datetimeFigureOut">
              <a:rPr lang="ru-RU" smtClean="0"/>
              <a:pPr/>
              <a:t>30.09.2013</a:t>
            </a:fld>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F51F289A-4F80-4D39-8B91-AF00B2A7E1C8}"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3978BD63-7820-47BC-AD04-AE42494AC204}" type="datetimeFigureOut">
              <a:rPr lang="ru-RU" smtClean="0"/>
              <a:pPr/>
              <a:t>30.09.2013</a:t>
            </a:fld>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F51F289A-4F80-4D39-8B91-AF00B2A7E1C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3978BD63-7820-47BC-AD04-AE42494AC204}" type="datetimeFigureOut">
              <a:rPr lang="ru-RU" smtClean="0"/>
              <a:pPr/>
              <a:t>30.09.2013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F51F289A-4F80-4D39-8B91-AF00B2A7E1C8}"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3978BD63-7820-47BC-AD04-AE42494AC204}" type="datetimeFigureOut">
              <a:rPr lang="ru-RU" smtClean="0"/>
              <a:pPr/>
              <a:t>30.09.2013</a:t>
            </a:fld>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1F289A-4F80-4D39-8B91-AF00B2A7E1C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3978BD63-7820-47BC-AD04-AE42494AC204}" type="datetimeFigureOut">
              <a:rPr lang="ru-RU" smtClean="0"/>
              <a:pPr/>
              <a:t>30.09.2013</a:t>
            </a:fld>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51F289A-4F80-4D39-8B91-AF00B2A7E1C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3978BD63-7820-47BC-AD04-AE42494AC204}" type="datetimeFigureOut">
              <a:rPr lang="ru-RU" smtClean="0"/>
              <a:pPr/>
              <a:t>30.09.2013</a:t>
            </a:fld>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51F289A-4F80-4D39-8B91-AF00B2A7E1C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3978BD63-7820-47BC-AD04-AE42494AC204}" type="datetimeFigureOut">
              <a:rPr lang="ru-RU" smtClean="0"/>
              <a:pPr/>
              <a:t>30.09.2013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F51F289A-4F80-4D39-8B91-AF00B2A7E1C8}"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978BD63-7820-47BC-AD04-AE42494AC204}" type="datetimeFigureOut">
              <a:rPr lang="ru-RU" smtClean="0"/>
              <a:pPr/>
              <a:t>30.09.2013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1F289A-4F80-4D39-8B91-AF00B2A7E1C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978BD63-7820-47BC-AD04-AE42494AC204}" type="datetimeFigureOut">
              <a:rPr lang="ru-RU" smtClean="0"/>
              <a:pPr/>
              <a:t>30.09.2013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1F289A-4F80-4D39-8B91-AF00B2A7E1C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3978BD63-7820-47BC-AD04-AE42494AC204}" type="datetimeFigureOut">
              <a:rPr lang="ru-RU" smtClean="0"/>
              <a:pPr/>
              <a:t>30.09.2013</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F51F289A-4F80-4D39-8B91-AF00B2A7E1C8}"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85720" y="285728"/>
            <a:ext cx="8458200" cy="1222375"/>
          </a:xfrm>
        </p:spPr>
        <p:txBody>
          <a:bodyPr>
            <a:normAutofit fontScale="90000"/>
          </a:bodyPr>
          <a:lstStyle/>
          <a:p>
            <a:pPr algn="ctr"/>
            <a:r>
              <a:rPr lang="ru-RU" dirty="0" smtClean="0"/>
              <a:t>Совет Студентов Медицинских и Фармацевтических вузов при Минздраве РФ</a:t>
            </a:r>
            <a:br>
              <a:rPr lang="ru-RU" dirty="0" smtClean="0"/>
            </a:br>
            <a:r>
              <a:rPr lang="ru-RU" dirty="0"/>
              <a:t/>
            </a:r>
            <a:br>
              <a:rPr lang="ru-RU" dirty="0"/>
            </a:br>
            <a:r>
              <a:rPr lang="ru-RU" dirty="0" smtClean="0"/>
              <a:t/>
            </a:r>
            <a:br>
              <a:rPr lang="ru-RU" dirty="0" smtClean="0"/>
            </a:br>
            <a:r>
              <a:rPr lang="ru-RU" dirty="0" smtClean="0"/>
              <a:t>Доклад</a:t>
            </a:r>
            <a:r>
              <a:rPr lang="ru-RU" dirty="0"/>
              <a:t>: Питание студентов в медицинских и фармацевтических вузах</a:t>
            </a:r>
            <a:r>
              <a:rPr lang="ru-RU" dirty="0" smtClean="0"/>
              <a:t>.</a:t>
            </a:r>
            <a:br>
              <a:rPr lang="ru-RU" dirty="0" smtClean="0"/>
            </a:br>
            <a:r>
              <a:rPr lang="ru-RU" dirty="0" smtClean="0"/>
              <a:t/>
            </a:r>
            <a:br>
              <a:rPr lang="ru-RU" dirty="0" smtClean="0"/>
            </a:br>
            <a:r>
              <a:rPr lang="ru-RU" sz="3100" dirty="0"/>
              <a:t/>
            </a:r>
            <a:br>
              <a:rPr lang="ru-RU" sz="3100" dirty="0"/>
            </a:br>
            <a:r>
              <a:rPr lang="ru-RU" sz="2700" dirty="0"/>
              <a:t>Докладчик: Ерин Дмитрий Алексеевич – студент Воронежской государственной медицинской академии им. И.Н. Бурденко.</a:t>
            </a:r>
            <a:br>
              <a:rPr lang="ru-RU" sz="2700" dirty="0"/>
            </a:br>
            <a:endParaRPr lang="ru-RU" sz="27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285720" y="357166"/>
            <a:ext cx="8686800" cy="6000792"/>
          </a:xfrm>
        </p:spPr>
        <p:txBody>
          <a:bodyPr>
            <a:normAutofit/>
          </a:bodyPr>
          <a:lstStyle/>
          <a:p>
            <a:r>
              <a:rPr lang="ru-RU" sz="2800" dirty="0" smtClean="0"/>
              <a:t>Время обеда в Медицинских и фармацевтических вузах составляет от 15 минут до 2 часов.</a:t>
            </a:r>
            <a:br>
              <a:rPr lang="ru-RU" sz="2800" dirty="0" smtClean="0"/>
            </a:br>
            <a:r>
              <a:rPr lang="ru-RU" sz="2800" dirty="0" smtClean="0"/>
              <a:t/>
            </a:r>
            <a:br>
              <a:rPr lang="ru-RU" sz="2800" dirty="0" smtClean="0"/>
            </a:br>
            <a:r>
              <a:rPr lang="ru-RU" sz="2800" dirty="0" smtClean="0"/>
              <a:t>6 вузов из 33 имеют динамический обеденный перерыв.</a:t>
            </a:r>
            <a:endParaRPr lang="ru-RU" sz="2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t>Обеденный перерыв</a:t>
            </a:r>
            <a:endParaRPr lang="ru-RU" dirty="0"/>
          </a:p>
        </p:txBody>
      </p:sp>
      <p:graphicFrame>
        <p:nvGraphicFramePr>
          <p:cNvPr id="3" name="Диаграмма 2"/>
          <p:cNvGraphicFramePr/>
          <p:nvPr/>
        </p:nvGraphicFramePr>
        <p:xfrm>
          <a:off x="857224" y="1357298"/>
          <a:ext cx="7191404" cy="5103834"/>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86058"/>
            <a:ext cx="8686800" cy="841248"/>
          </a:xfrm>
        </p:spPr>
        <p:txBody>
          <a:bodyPr>
            <a:normAutofit fontScale="90000"/>
          </a:bodyPr>
          <a:lstStyle/>
          <a:p>
            <a:pPr algn="just"/>
            <a:r>
              <a:rPr lang="ru-RU" dirty="0" smtClean="0"/>
              <a:t>Учредителем пунктов питания являются: - индивидуальные предприниматели для осуществления коммерческой деятельности</a:t>
            </a:r>
            <a:br>
              <a:rPr lang="ru-RU" dirty="0" smtClean="0"/>
            </a:br>
            <a:r>
              <a:rPr lang="ru-RU" dirty="0" smtClean="0"/>
              <a:t> - одно из структурных подразделений вуза</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Диаграмма 2"/>
          <p:cNvGraphicFramePr/>
          <p:nvPr/>
        </p:nvGraphicFramePr>
        <p:xfrm>
          <a:off x="642910" y="642918"/>
          <a:ext cx="8001056" cy="5500726"/>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Общее количество пунктов питания</a:t>
            </a:r>
            <a:endParaRPr lang="ru-RU" dirty="0"/>
          </a:p>
        </p:txBody>
      </p:sp>
      <p:graphicFrame>
        <p:nvGraphicFramePr>
          <p:cNvPr id="3" name="Диаграмма 2"/>
          <p:cNvGraphicFramePr/>
          <p:nvPr/>
        </p:nvGraphicFramePr>
        <p:xfrm>
          <a:off x="857224" y="1397000"/>
          <a:ext cx="7429552" cy="5175272"/>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3000372"/>
            <a:ext cx="8501090" cy="841248"/>
          </a:xfrm>
        </p:spPr>
        <p:txBody>
          <a:bodyPr>
            <a:normAutofit fontScale="90000"/>
          </a:bodyPr>
          <a:lstStyle/>
          <a:p>
            <a:pPr algn="just"/>
            <a:r>
              <a:rPr lang="ru-RU" dirty="0" smtClean="0"/>
              <a:t>средняя энергетическая потребность обучающегося составляет от 2400ккал до 3000 ккал. </a:t>
            </a:r>
            <a:br>
              <a:rPr lang="ru-RU" dirty="0" smtClean="0"/>
            </a:br>
            <a:r>
              <a:rPr lang="ru-RU" dirty="0" smtClean="0"/>
              <a:t/>
            </a:r>
            <a:br>
              <a:rPr lang="ru-RU" dirty="0" smtClean="0"/>
            </a:br>
            <a:r>
              <a:rPr lang="ru-RU" dirty="0" err="1" smtClean="0"/>
              <a:t>Каллораж</a:t>
            </a:r>
            <a:r>
              <a:rPr lang="ru-RU" dirty="0" smtClean="0"/>
              <a:t> средней порции составляет 880 ккал.</a:t>
            </a:r>
            <a:br>
              <a:rPr lang="ru-RU" dirty="0" smtClean="0"/>
            </a:br>
            <a:r>
              <a:rPr lang="ru-RU" dirty="0" smtClean="0"/>
              <a:t/>
            </a:r>
            <a:br>
              <a:rPr lang="ru-RU" dirty="0" smtClean="0"/>
            </a:br>
            <a:r>
              <a:rPr lang="ru-RU" dirty="0" smtClean="0"/>
              <a:t>это составляет от 29,6% до 37% от суточной нормы.</a:t>
            </a:r>
            <a:br>
              <a:rPr lang="ru-RU" dirty="0" smtClean="0"/>
            </a:b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643182"/>
            <a:ext cx="8686800" cy="841248"/>
          </a:xfrm>
        </p:spPr>
        <p:txBody>
          <a:bodyPr>
            <a:normAutofit fontScale="90000"/>
          </a:bodyPr>
          <a:lstStyle/>
          <a:p>
            <a:pPr algn="just"/>
            <a:r>
              <a:rPr lang="ru-RU" dirty="0" smtClean="0"/>
              <a:t>Средняя стоимость обеда составляет от 96 рублей до 104</a:t>
            </a:r>
            <a:br>
              <a:rPr lang="ru-RU" dirty="0" smtClean="0"/>
            </a:br>
            <a:r>
              <a:rPr lang="ru-RU" dirty="0" smtClean="0"/>
              <a:t/>
            </a:r>
            <a:br>
              <a:rPr lang="ru-RU" dirty="0" smtClean="0"/>
            </a:br>
            <a:r>
              <a:rPr lang="ru-RU" dirty="0" smtClean="0"/>
              <a:t>учредителем является подразделение вуза, составляет 82,35 </a:t>
            </a:r>
            <a:r>
              <a:rPr lang="ru-RU" dirty="0" err="1" smtClean="0"/>
              <a:t>руб</a:t>
            </a:r>
            <a:r>
              <a:rPr lang="ru-RU" dirty="0" smtClean="0"/>
              <a:t/>
            </a:r>
            <a:br>
              <a:rPr lang="ru-RU" dirty="0" smtClean="0"/>
            </a:br>
            <a:r>
              <a:rPr lang="ru-RU" dirty="0" smtClean="0"/>
              <a:t/>
            </a:r>
            <a:br>
              <a:rPr lang="ru-RU" dirty="0" smtClean="0"/>
            </a:br>
            <a:r>
              <a:rPr lang="ru-RU" dirty="0" smtClean="0"/>
              <a:t>учредителями которых являются различные коммерческие организации составляет 107 руб.</a:t>
            </a: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just"/>
            <a:r>
              <a:rPr lang="ru-RU" dirty="0" smtClean="0"/>
              <a:t>Особенности питания в различных вузах:</a:t>
            </a:r>
            <a:br>
              <a:rPr lang="ru-RU" dirty="0" smtClean="0"/>
            </a:br>
            <a:endParaRPr lang="ru-RU" dirty="0"/>
          </a:p>
        </p:txBody>
      </p:sp>
      <p:graphicFrame>
        <p:nvGraphicFramePr>
          <p:cNvPr id="3" name="Диаграмма 2"/>
          <p:cNvGraphicFramePr/>
          <p:nvPr/>
        </p:nvGraphicFramePr>
        <p:xfrm>
          <a:off x="928662" y="1214422"/>
          <a:ext cx="7500990" cy="535785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457200"/>
            <a:ext cx="8686800" cy="6400800"/>
          </a:xfrm>
        </p:spPr>
        <p:txBody>
          <a:bodyPr>
            <a:normAutofit/>
          </a:bodyPr>
          <a:lstStyle/>
          <a:p>
            <a:pPr algn="just"/>
            <a:r>
              <a:rPr lang="ru-RU" dirty="0" smtClean="0"/>
              <a:t>Уникальные проекты:</a:t>
            </a:r>
            <a:br>
              <a:rPr lang="ru-RU" dirty="0" smtClean="0"/>
            </a:br>
            <a:r>
              <a:rPr lang="ru-RU" dirty="0" smtClean="0"/>
              <a:t> </a:t>
            </a:r>
            <a:br>
              <a:rPr lang="ru-RU" dirty="0" smtClean="0"/>
            </a:br>
            <a:r>
              <a:rPr lang="ru-RU" sz="2800" dirty="0" smtClean="0"/>
              <a:t>Иркутский ГМУ – </a:t>
            </a:r>
            <a:r>
              <a:rPr lang="ru-RU" sz="2800" dirty="0" err="1" smtClean="0"/>
              <a:t>Кампусный</a:t>
            </a:r>
            <a:r>
              <a:rPr lang="ru-RU" sz="2800" dirty="0" smtClean="0"/>
              <a:t> проект.</a:t>
            </a:r>
            <a:br>
              <a:rPr lang="ru-RU" sz="2800" dirty="0" smtClean="0"/>
            </a:br>
            <a:r>
              <a:rPr lang="ru-RU" sz="2800" dirty="0" err="1" smtClean="0"/>
              <a:t>КемГМА</a:t>
            </a:r>
            <a:r>
              <a:rPr lang="ru-RU" sz="2800" dirty="0" smtClean="0"/>
              <a:t> – социальный обед стоимостью 40 рублей.</a:t>
            </a:r>
            <a:br>
              <a:rPr lang="ru-RU" sz="2800" dirty="0" smtClean="0"/>
            </a:br>
            <a:r>
              <a:rPr lang="ru-RU" sz="2800" dirty="0" err="1" smtClean="0"/>
              <a:t>ЧелГМА</a:t>
            </a:r>
            <a:r>
              <a:rPr lang="ru-RU" sz="2800" dirty="0" smtClean="0"/>
              <a:t> – талоны на питание малообеспеченным номиналом 50 рублей.</a:t>
            </a:r>
            <a:br>
              <a:rPr lang="ru-RU" sz="2800" dirty="0" smtClean="0"/>
            </a:br>
            <a:r>
              <a:rPr lang="ru-RU" sz="2800" dirty="0" err="1" smtClean="0"/>
              <a:t>РязГМУ</a:t>
            </a:r>
            <a:r>
              <a:rPr lang="ru-RU" sz="2800" dirty="0" smtClean="0"/>
              <a:t> – Обучение кулинарному искусству.</a:t>
            </a:r>
            <a:r>
              <a:rPr lang="ru-RU" dirty="0" smtClean="0"/>
              <a:t/>
            </a:r>
            <a:br>
              <a:rPr lang="ru-RU" dirty="0" smtClean="0"/>
            </a:b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3143248"/>
            <a:ext cx="8686800" cy="841248"/>
          </a:xfrm>
        </p:spPr>
        <p:txBody>
          <a:bodyPr>
            <a:normAutofit fontScale="90000"/>
          </a:bodyPr>
          <a:lstStyle/>
          <a:p>
            <a:pPr lvl="0"/>
            <a:r>
              <a:rPr lang="ru-RU" dirty="0" smtClean="0"/>
              <a:t>Проект решений:</a:t>
            </a:r>
            <a:br>
              <a:rPr lang="ru-RU" dirty="0" smtClean="0"/>
            </a:br>
            <a:r>
              <a:rPr lang="ru-RU" sz="2700" dirty="0" smtClean="0"/>
              <a:t>1.</a:t>
            </a:r>
            <a:r>
              <a:rPr lang="ru-RU" sz="2700" dirty="0" smtClean="0"/>
              <a:t>Принять </a:t>
            </a:r>
            <a:r>
              <a:rPr lang="ru-RU" sz="2700" dirty="0" smtClean="0"/>
              <a:t>доклад Ерина Д.А. «Питание студентов в медицинских и фармацевтических вузах» к сведению.</a:t>
            </a:r>
            <a:br>
              <a:rPr lang="ru-RU" sz="2700" dirty="0" smtClean="0"/>
            </a:br>
            <a:r>
              <a:rPr lang="ru-RU" sz="2700" dirty="0" smtClean="0"/>
              <a:t>2.Оказать </a:t>
            </a:r>
            <a:r>
              <a:rPr lang="ru-RU" sz="2700" dirty="0" smtClean="0"/>
              <a:t>дополнительные меры поддержки малообеспеченных студентов, которые компенсировали бы расходы на питание. Министерством здравоохранения</a:t>
            </a:r>
            <a:br>
              <a:rPr lang="ru-RU" sz="2700" dirty="0" smtClean="0"/>
            </a:br>
            <a:r>
              <a:rPr lang="ru-RU" sz="2700" dirty="0" smtClean="0"/>
              <a:t>3.Разработать </a:t>
            </a:r>
            <a:r>
              <a:rPr lang="ru-RU" sz="2700" dirty="0" smtClean="0"/>
              <a:t>систему скидок на питание для интернов, ординаторов, аспирантов, докторантов.</a:t>
            </a:r>
            <a:br>
              <a:rPr lang="ru-RU" sz="2700" dirty="0" smtClean="0"/>
            </a:br>
            <a:r>
              <a:rPr lang="ru-RU" sz="2700" dirty="0" smtClean="0"/>
              <a:t>4.Рекомендовать </a:t>
            </a:r>
            <a:r>
              <a:rPr lang="ru-RU" sz="2700" dirty="0" smtClean="0"/>
              <a:t>ректорам увеличить время обеденного перерыва до 1 часа,</a:t>
            </a:r>
            <a:br>
              <a:rPr lang="ru-RU" sz="2700" dirty="0" smtClean="0"/>
            </a:br>
            <a:r>
              <a:rPr lang="ru-RU" sz="2700" dirty="0" smtClean="0"/>
              <a:t>рассмотреть </a:t>
            </a:r>
            <a:r>
              <a:rPr lang="ru-RU" sz="2700" dirty="0" smtClean="0"/>
              <a:t>возможность установки </a:t>
            </a:r>
            <a:r>
              <a:rPr lang="ru-RU" sz="2700" dirty="0" err="1" smtClean="0"/>
              <a:t>снек-автоматов</a:t>
            </a:r>
            <a:r>
              <a:rPr lang="ru-RU" sz="2700" dirty="0" smtClean="0"/>
              <a:t> в учебных корпусах.</a:t>
            </a:r>
            <a:br>
              <a:rPr lang="ru-RU" sz="2700" dirty="0" smtClean="0"/>
            </a:br>
            <a:r>
              <a:rPr lang="ru-RU" sz="2700" dirty="0" smtClean="0"/>
              <a:t>5.Создание </a:t>
            </a:r>
            <a:r>
              <a:rPr lang="ru-RU" sz="2700" dirty="0" smtClean="0"/>
              <a:t>комиссий общественного контроля качества в органах студенческого самоуправления.</a:t>
            </a:r>
            <a:br>
              <a:rPr lang="ru-RU" sz="2700" dirty="0" smtClean="0"/>
            </a:br>
            <a:r>
              <a:rPr lang="ru-RU" sz="2700" dirty="0" smtClean="0"/>
              <a:t>.</a:t>
            </a:r>
            <a:r>
              <a:rPr lang="ru-RU" sz="2700" dirty="0" smtClean="0"/>
              <a:t/>
            </a:r>
            <a:br>
              <a:rPr lang="ru-RU" sz="2700" dirty="0" smtClean="0"/>
            </a:br>
            <a:r>
              <a:rPr lang="ru-RU" sz="2700" dirty="0" smtClean="0"/>
              <a:t/>
            </a:r>
            <a:br>
              <a:rPr lang="ru-RU" sz="2700" dirty="0" smtClean="0"/>
            </a:br>
            <a:endParaRPr lang="ru-RU" sz="27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3143248"/>
            <a:ext cx="8686800" cy="841248"/>
          </a:xfrm>
        </p:spPr>
        <p:txBody>
          <a:bodyPr/>
          <a:lstStyle/>
          <a:p>
            <a:pPr algn="ctr"/>
            <a:r>
              <a:rPr lang="ru-RU" dirty="0" smtClean="0"/>
              <a:t>Спасибо за внимание.</a:t>
            </a:r>
            <a:endParaRPr lang="ru-RU"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176</TotalTime>
  <Words>82</Words>
  <Application>Microsoft Office PowerPoint</Application>
  <PresentationFormat>Экран (4:3)</PresentationFormat>
  <Paragraphs>15</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Трек</vt:lpstr>
      <vt:lpstr>Совет Студентов Медицинских и Фармацевтических вузов при Минздраве РФ   Доклад: Питание студентов в медицинских и фармацевтических вузах.   Докладчик: Ерин Дмитрий Алексеевич – студент Воронежской государственной медицинской академии им. И.Н. Бурденко. </vt:lpstr>
      <vt:lpstr>Время обеда в Медицинских и фармацевтических вузах составляет от 15 минут до 2 часов.  6 вузов из 33 имеют динамический обеденный перерыв.</vt:lpstr>
      <vt:lpstr>Обеденный перерыв</vt:lpstr>
      <vt:lpstr>Учредителем пунктов питания являются: - индивидуальные предприниматели для осуществления коммерческой деятельности  - одно из структурных подразделений вуза</vt:lpstr>
      <vt:lpstr>Слайд 5</vt:lpstr>
      <vt:lpstr>Общее количество пунктов питания</vt:lpstr>
      <vt:lpstr>средняя энергетическая потребность обучающегося составляет от 2400ккал до 3000 ккал.   Каллораж средней порции составляет 880 ккал.  это составляет от 29,6% до 37% от суточной нормы. </vt:lpstr>
      <vt:lpstr>Средняя стоимость обеда составляет от 96 рублей до 104  учредителем является подразделение вуза, составляет 82,35 руб  учредителями которых являются различные коммерческие организации составляет 107 руб.</vt:lpstr>
      <vt:lpstr>Особенности питания в различных вузах: </vt:lpstr>
      <vt:lpstr>Уникальные проекты:   Иркутский ГМУ – Кампусный проект. КемГМА – социальный обед стоимостью 40 рублей. ЧелГМА – талоны на питание малообеспеченным номиналом 50 рублей. РязГМУ – Обучение кулинарному искусству. </vt:lpstr>
      <vt:lpstr>Проект решений: 1.Принять доклад Ерина Д.А. «Питание студентов в медицинских и фармацевтических вузах» к сведению. 2.Оказать дополнительные меры поддержки малообеспеченных студентов, которые компенсировали бы расходы на питание. Министерством здравоохранения 3.Разработать систему скидок на питание для интернов, ординаторов, аспирантов, докторантов. 4.Рекомендовать ректорам увеличить время обеденного перерыва до 1 часа, рассмотреть возможность установки снек-автоматов в учебных корпусах. 5.Создание комиссий общественного контроля качества в органах студенческого самоуправления. .  </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Доклад: Питание студентов в медицинских и фармацевтических вузах.   Докладчик: Ерин Дмитрий Алексеевич – студент Воронежской государственной медицинской академии им. И.Н. Бурденко.</dc:title>
  <dc:creator>Татьяна</dc:creator>
  <cp:lastModifiedBy>Татьяна</cp:lastModifiedBy>
  <cp:revision>21</cp:revision>
  <dcterms:created xsi:type="dcterms:W3CDTF">2013-09-28T19:25:20Z</dcterms:created>
  <dcterms:modified xsi:type="dcterms:W3CDTF">2013-09-30T05:48:06Z</dcterms:modified>
</cp:coreProperties>
</file>