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9" r:id="rId3"/>
    <p:sldId id="258" r:id="rId4"/>
    <p:sldId id="257" r:id="rId5"/>
    <p:sldId id="261" r:id="rId6"/>
    <p:sldId id="260" r:id="rId7"/>
    <p:sldId id="262" r:id="rId8"/>
    <p:sldId id="263" r:id="rId9"/>
    <p:sldId id="264" r:id="rId10"/>
    <p:sldId id="269" r:id="rId11"/>
    <p:sldId id="270" r:id="rId12"/>
    <p:sldId id="266" r:id="rId13"/>
    <p:sldId id="267" r:id="rId14"/>
    <p:sldId id="265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2" autoAdjust="0"/>
    <p:restoredTop sz="94660"/>
  </p:normalViewPr>
  <p:slideViewPr>
    <p:cSldViewPr>
      <p:cViewPr>
        <p:scale>
          <a:sx n="66" d="100"/>
          <a:sy n="66" d="100"/>
        </p:scale>
        <p:origin x="-2934" y="-10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9F80ED1-1F7E-4438-9510-6FA8C514EA53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EBE7012-8A01-4457-9011-55A94B94EC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000240"/>
            <a:ext cx="9644098" cy="1472184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2400" dirty="0" smtClean="0"/>
              <a:t>Совет студентов медицинских и фармацевтических вузов при Министерстве здравоохранения РФ</a:t>
            </a:r>
            <a:br>
              <a:rPr lang="ru-RU" sz="2400" dirty="0" smtClean="0"/>
            </a:br>
            <a:r>
              <a:rPr lang="ru-RU" sz="7200" dirty="0" smtClean="0"/>
              <a:t>Доклад </a:t>
            </a:r>
            <a:br>
              <a:rPr lang="ru-RU" sz="7200" dirty="0" smtClean="0"/>
            </a:br>
            <a:r>
              <a:rPr lang="ru-RU" sz="6800" dirty="0" smtClean="0"/>
              <a:t>«Библиотечный фонд»</a:t>
            </a:r>
            <a:endParaRPr lang="ru-RU" sz="6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4071942"/>
            <a:ext cx="8143900" cy="2786058"/>
          </a:xfrm>
        </p:spPr>
        <p:txBody>
          <a:bodyPr>
            <a:normAutofit fontScale="92500" lnSpcReduction="20000"/>
          </a:bodyPr>
          <a:lstStyle/>
          <a:p>
            <a:r>
              <a:rPr lang="ru-RU" sz="4300" dirty="0" smtClean="0"/>
              <a:t>Молчанова Анастасия, </a:t>
            </a:r>
          </a:p>
          <a:p>
            <a:r>
              <a:rPr lang="ru-RU" dirty="0" smtClean="0"/>
              <a:t>зам.председателя Совета, </a:t>
            </a:r>
          </a:p>
          <a:p>
            <a:r>
              <a:rPr lang="ru-RU" dirty="0" smtClean="0"/>
              <a:t>Северный государственный медицинский университет, г.Архангельск</a:t>
            </a:r>
          </a:p>
          <a:p>
            <a:endParaRPr lang="ru-RU" dirty="0" smtClean="0"/>
          </a:p>
          <a:p>
            <a:endParaRPr lang="ru-RU" dirty="0" smtClean="0"/>
          </a:p>
          <a:p>
            <a:pPr algn="r"/>
            <a:r>
              <a:rPr lang="ru-RU" dirty="0" smtClean="0"/>
              <a:t>Рязань, 2013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642918"/>
            <a:ext cx="7498080" cy="48006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6000" i="1" dirty="0" smtClean="0"/>
              <a:t>«Университет – собрание великих умов вокруг хорошей библиотеки»</a:t>
            </a:r>
          </a:p>
          <a:p>
            <a:pPr algn="r"/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 ответов вузов: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- Нормы обеспеченности соблюдены у всех</a:t>
            </a:r>
          </a:p>
          <a:p>
            <a:pPr>
              <a:buNone/>
            </a:pPr>
            <a:r>
              <a:rPr lang="ru-RU" dirty="0" smtClean="0"/>
              <a:t>- На всех кафедрах разрешают пользоваться электронными ресурсами на занятиях. Особых препятствий нет. Решается локально.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1143000"/>
          </a:xfrm>
        </p:spPr>
        <p:txBody>
          <a:bodyPr/>
          <a:lstStyle/>
          <a:p>
            <a:r>
              <a:rPr lang="ru-RU" dirty="0" smtClean="0"/>
              <a:t>Электронные библиотеки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6098" y="1214422"/>
            <a:ext cx="8147902" cy="54102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-  лицензионные библиотечные системы (ЭБС). ЭБС соответствует федеральным государственным образовательным стандартам и отвечает требованиям современного читателя.</a:t>
            </a:r>
          </a:p>
          <a:p>
            <a:pPr>
              <a:buNone/>
            </a:pPr>
            <a:r>
              <a:rPr lang="ru-RU" dirty="0" smtClean="0"/>
              <a:t>- IV части Гражданского кодекса РФ и закона «О библиотечном деле». Правовой статус электронной книги сейчас приравнен по существу к бумажному носителю.</a:t>
            </a:r>
          </a:p>
          <a:p>
            <a:pPr>
              <a:buNone/>
            </a:pPr>
            <a:r>
              <a:rPr lang="ru-RU" dirty="0" smtClean="0"/>
              <a:t>- Вузам и библиотекам некоторые ЭБС предоставляют бесплатный тестовый доступ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2605" t="11250" r="10084" b="6250"/>
          <a:stretch>
            <a:fillRect/>
          </a:stretch>
        </p:blipFill>
        <p:spPr bwMode="auto">
          <a:xfrm>
            <a:off x="0" y="0"/>
            <a:ext cx="9144000" cy="764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4624" t="5434" r="11106" b="5434"/>
          <a:stretch>
            <a:fillRect/>
          </a:stretch>
        </p:blipFill>
        <p:spPr bwMode="auto">
          <a:xfrm>
            <a:off x="428596" y="-142900"/>
            <a:ext cx="857256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6150114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Studmedlib.ru</a:t>
            </a:r>
            <a:endParaRPr lang="ru-RU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Медлайн</a:t>
            </a: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357298"/>
            <a:ext cx="8072462" cy="550070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это самая крупная открытая база данных медицинской информации в мире, в каталог </a:t>
            </a:r>
            <a:r>
              <a:rPr lang="ru-RU" dirty="0" err="1" smtClean="0"/>
              <a:t>Медлайна</a:t>
            </a:r>
            <a:r>
              <a:rPr lang="ru-RU" dirty="0" smtClean="0"/>
              <a:t> входят более 75% всех мировых медицинских изданий. </a:t>
            </a:r>
            <a:r>
              <a:rPr lang="ru-RU" dirty="0" err="1" smtClean="0"/>
              <a:t>MedLine</a:t>
            </a:r>
            <a:r>
              <a:rPr lang="ru-RU" dirty="0" smtClean="0"/>
              <a:t> содержит все статьи, собранные в трех основных медицинских справочниках: </a:t>
            </a:r>
            <a:r>
              <a:rPr lang="ru-RU" dirty="0" err="1" smtClean="0"/>
              <a:t>International</a:t>
            </a:r>
            <a:r>
              <a:rPr lang="ru-RU" dirty="0" smtClean="0"/>
              <a:t> </a:t>
            </a:r>
            <a:r>
              <a:rPr lang="ru-RU" dirty="0" err="1" smtClean="0"/>
              <a:t>Nursing</a:t>
            </a:r>
            <a:r>
              <a:rPr lang="ru-RU" dirty="0" smtClean="0"/>
              <a:t> </a:t>
            </a:r>
            <a:r>
              <a:rPr lang="ru-RU" dirty="0" err="1" smtClean="0"/>
              <a:t>Indeх</a:t>
            </a:r>
            <a:r>
              <a:rPr lang="ru-RU" dirty="0" smtClean="0"/>
              <a:t>, </a:t>
            </a:r>
            <a:r>
              <a:rPr lang="ru-RU" dirty="0" err="1" smtClean="0"/>
              <a:t>Index</a:t>
            </a:r>
            <a:r>
              <a:rPr lang="ru-RU" dirty="0" smtClean="0"/>
              <a:t> </a:t>
            </a:r>
            <a:r>
              <a:rPr lang="ru-RU" dirty="0" err="1" smtClean="0"/>
              <a:t>Medicus</a:t>
            </a:r>
            <a:r>
              <a:rPr lang="ru-RU" dirty="0" smtClean="0"/>
              <a:t>, </a:t>
            </a:r>
            <a:r>
              <a:rPr lang="ru-RU" dirty="0" err="1" smtClean="0"/>
              <a:t>Indeх</a:t>
            </a:r>
            <a:r>
              <a:rPr lang="ru-RU" dirty="0" smtClean="0"/>
              <a:t> </a:t>
            </a:r>
            <a:r>
              <a:rPr lang="ru-RU" dirty="0" err="1" smtClean="0"/>
              <a:t>tо</a:t>
            </a:r>
            <a:r>
              <a:rPr lang="ru-RU" dirty="0" smtClean="0"/>
              <a:t> </a:t>
            </a:r>
            <a:r>
              <a:rPr lang="ru-RU" dirty="0" err="1" smtClean="0"/>
              <a:t>Dental</a:t>
            </a:r>
            <a:r>
              <a:rPr lang="ru-RU" dirty="0" smtClean="0"/>
              <a:t> </a:t>
            </a:r>
            <a:r>
              <a:rPr lang="ru-RU" dirty="0" err="1" smtClean="0"/>
              <a:t>Litherature</a:t>
            </a:r>
            <a:r>
              <a:rPr lang="ru-RU" dirty="0" smtClean="0"/>
              <a:t>. </a:t>
            </a:r>
          </a:p>
          <a:p>
            <a:pPr>
              <a:buNone/>
            </a:pPr>
            <a:r>
              <a:rPr lang="ru-RU" dirty="0" smtClean="0"/>
              <a:t>Основными преимуществами использования "</a:t>
            </a:r>
            <a:r>
              <a:rPr lang="ru-RU" b="1" dirty="0" err="1" smtClean="0"/>
              <a:t>Медлайн</a:t>
            </a:r>
            <a:r>
              <a:rPr lang="ru-RU" dirty="0" smtClean="0"/>
              <a:t>" являются: </a:t>
            </a:r>
          </a:p>
          <a:p>
            <a:pPr>
              <a:buNone/>
            </a:pPr>
            <a:r>
              <a:rPr lang="ru-RU" dirty="0" smtClean="0"/>
              <a:t>- Возможность быстро сориентироваться в проблеме на основе кратких содержаний статей (абстрактов);</a:t>
            </a:r>
          </a:p>
          <a:p>
            <a:pPr>
              <a:buNone/>
            </a:pPr>
            <a:r>
              <a:rPr lang="ru-RU" dirty="0" smtClean="0"/>
              <a:t>- Возможность найти наиболее свежую информацию по интересующему вопросу; </a:t>
            </a:r>
          </a:p>
          <a:p>
            <a:pPr>
              <a:buNone/>
            </a:pPr>
            <a:r>
              <a:rPr lang="ru-RU" dirty="0" smtClean="0"/>
              <a:t>- Возможность связаться с авторами медицинской публикации напрямую.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ru-RU" dirty="0" smtClean="0"/>
              <a:t>К сожалению, на сегодняшний день, русскоязычного </a:t>
            </a:r>
            <a:r>
              <a:rPr lang="ru-RU" dirty="0" err="1" smtClean="0"/>
              <a:t>Медлайна</a:t>
            </a:r>
            <a:r>
              <a:rPr lang="ru-RU" dirty="0" smtClean="0"/>
              <a:t> не существует.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0"/>
            <a:ext cx="8215338" cy="7215214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ru-RU" dirty="0" smtClean="0"/>
              <a:t>Доступ к методическим материалам, созданных кафедрами, осуществляется через библиотеку. Они выдаются студентам на руки.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>Некоторые приходится покупать. Стоимость около 100 руб.</a:t>
            </a:r>
          </a:p>
          <a:p>
            <a:pPr>
              <a:buNone/>
            </a:pPr>
            <a:r>
              <a:rPr lang="ru-RU" dirty="0" smtClean="0"/>
              <a:t>-  Также возможен доступ через интернет. </a:t>
            </a:r>
          </a:p>
          <a:p>
            <a:pPr>
              <a:buFontTx/>
              <a:buChar char="-"/>
            </a:pPr>
            <a:r>
              <a:rPr lang="ru-RU" dirty="0" smtClean="0"/>
              <a:t>Возможен свободный доступ к диссертационным работам, защищенных в учебном заведении.</a:t>
            </a:r>
          </a:p>
          <a:p>
            <a:pPr>
              <a:buFontTx/>
              <a:buChar char="-"/>
            </a:pPr>
            <a:r>
              <a:rPr lang="ru-RU" dirty="0" smtClean="0"/>
              <a:t>Изданные за последние 10 лет; для дисциплин базовой части гуманитарного, социального и экономического циклов – за последние 5 лет.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500042"/>
            <a:ext cx="7498080" cy="4800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-Учебные издания и документы приобретаются по письменной заявке подразделений Академии</a:t>
            </a:r>
          </a:p>
          <a:p>
            <a:pPr>
              <a:buNone/>
            </a:pPr>
            <a:r>
              <a:rPr lang="ru-RU" dirty="0" smtClean="0"/>
              <a:t>Целесообразность?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- На 1 курсе – 8 часов, курс для аспирантов – 2 часа.</a:t>
            </a:r>
          </a:p>
          <a:p>
            <a:pPr>
              <a:buNone/>
            </a:pPr>
            <a:r>
              <a:rPr lang="ru-RU" dirty="0" smtClean="0"/>
              <a:t>Каждый год?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-Учебные комнаты есть не во всех вузах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8501122" cy="12255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Форум библиотекарей</a:t>
            </a:r>
            <a:br>
              <a:rPr lang="ru-RU" dirty="0" smtClean="0"/>
            </a:br>
            <a:r>
              <a:rPr lang="ru-RU" dirty="0" smtClean="0"/>
              <a:t>«Информационные технологии 2012»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500174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3.Доведение до сведения вышестоящих организаций проблем, существующих в медицинских библиотеках, и путей их решения</a:t>
            </a:r>
          </a:p>
          <a:p>
            <a:pPr>
              <a:buNone/>
            </a:pPr>
            <a:r>
              <a:rPr lang="ru-RU" dirty="0" smtClean="0"/>
              <a:t>5. Рекомендовать мед библиотекам принимать активное участие в корпоративной подписке на электронные ресурсы с </a:t>
            </a:r>
            <a:r>
              <a:rPr lang="ru-RU" dirty="0" smtClean="0"/>
              <a:t>ц</a:t>
            </a:r>
            <a:r>
              <a:rPr lang="ru-RU" dirty="0" smtClean="0"/>
              <a:t>елью оптимизации финансовых расходов.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Минздраву: 6.2. финансирование корпоративной подписки </a:t>
            </a:r>
            <a:r>
              <a:rPr lang="ru-RU" dirty="0" err="1" smtClean="0"/>
              <a:t>мед.вузов</a:t>
            </a:r>
            <a:r>
              <a:rPr lang="ru-RU" dirty="0" smtClean="0"/>
              <a:t> на лицензионные электронные ресурсы.</a:t>
            </a:r>
          </a:p>
          <a:p>
            <a:pPr>
              <a:buNone/>
            </a:pPr>
            <a:r>
              <a:rPr lang="ru-RU" dirty="0" smtClean="0"/>
              <a:t>6.3. учесть структуру комплектования вузов при разработке лицензионных нормативов, раскрывающих критерии обеспеченности вузов </a:t>
            </a:r>
            <a:r>
              <a:rPr lang="ru-RU" dirty="0" err="1" smtClean="0"/>
              <a:t>электроннымми</a:t>
            </a:r>
            <a:r>
              <a:rPr lang="ru-RU" dirty="0" smtClean="0"/>
              <a:t> ресурсами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57224" y="274638"/>
            <a:ext cx="8501122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Форум библиотекарей</a:t>
            </a:r>
            <a:br>
              <a:rPr lang="ru-RU" dirty="0" smtClean="0"/>
            </a:br>
            <a:r>
              <a:rPr lang="ru-RU" dirty="0" smtClean="0"/>
              <a:t>«Информационные технологии 2012»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14338"/>
            <a:ext cx="7498080" cy="1143000"/>
          </a:xfrm>
        </p:spPr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714332"/>
            <a:ext cx="7858180" cy="6143668"/>
          </a:xfrm>
        </p:spPr>
        <p:txBody>
          <a:bodyPr>
            <a:normAutofit fontScale="92500" lnSpcReduction="20000"/>
          </a:bodyPr>
          <a:lstStyle/>
          <a:p>
            <a:pPr marL="596646" indent="-514350">
              <a:buNone/>
            </a:pPr>
            <a:r>
              <a:rPr lang="ru-RU" dirty="0" smtClean="0"/>
              <a:t>1. Принять меры по  улучшению материально-технического обеспечения библиотеки: обновление и увеличение  компьютерного парка, современных сканеров для оцифровки произведений печати,  принтеров и др. оргтехники, приобретения лицензионных программ.</a:t>
            </a:r>
          </a:p>
          <a:p>
            <a:pPr marL="596646" indent="-514350">
              <a:buNone/>
            </a:pPr>
            <a:r>
              <a:rPr lang="ru-RU" dirty="0" smtClean="0"/>
              <a:t>2.  Рассмотреть возможность создания учебной комнаты во всех общежитиях, где можно готовиться к занятиям, экзаменам.</a:t>
            </a:r>
          </a:p>
          <a:p>
            <a:pPr>
              <a:buNone/>
            </a:pPr>
            <a:r>
              <a:rPr lang="ru-RU" dirty="0" smtClean="0"/>
              <a:t>3. Заключить договоры сотрудничества с ведущими электронными библиотеками страны (ресурсы Ленинской библиотеки, Большой Электронный ресурс центрального издательства) (перечень?)</a:t>
            </a:r>
          </a:p>
          <a:p>
            <a:pPr lvl="0"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38974" y="214290"/>
            <a:ext cx="8005026" cy="628652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ru-RU" dirty="0" smtClean="0"/>
              <a:t>5. Рассмотреть возможность создания единой базы медицинской литературы, электронных учебников. </a:t>
            </a:r>
          </a:p>
          <a:p>
            <a:pPr lvl="0">
              <a:buNone/>
            </a:pPr>
            <a:r>
              <a:rPr lang="ru-RU" dirty="0" smtClean="0"/>
              <a:t>6. Рассмотреть возможность закупок книг в личное пользование для обучающихся. </a:t>
            </a:r>
          </a:p>
          <a:p>
            <a:pPr lvl="0">
              <a:buNone/>
            </a:pPr>
            <a:r>
              <a:rPr lang="ru-RU" dirty="0" smtClean="0"/>
              <a:t>7. Внедрить автоматизированную выдачу книг (т.е закупить трубки-сканеры, сделать электронные читательские билеты)</a:t>
            </a:r>
          </a:p>
          <a:p>
            <a:pPr>
              <a:buNone/>
            </a:pPr>
            <a:r>
              <a:rPr lang="ru-RU" dirty="0" smtClean="0"/>
              <a:t>8. Для расширения информационной грамотности обучающихся возобновить курсы «Основы информационной культуры» на 1 курсе – 8 ч.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unkniga.ru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biblioclub.ru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iqlib.ru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book.ru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en-US" dirty="0" smtClean="0"/>
              <a:t>meduniver.com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7200" dirty="0" smtClean="0"/>
              <a:t>Спасибо </a:t>
            </a:r>
          </a:p>
          <a:p>
            <a:pPr algn="ctr">
              <a:buNone/>
            </a:pPr>
            <a:r>
              <a:rPr lang="ru-RU" sz="7200" dirty="0" smtClean="0"/>
              <a:t>за внимание!</a:t>
            </a:r>
            <a:endParaRPr lang="ru-RU" sz="7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56</TotalTime>
  <Words>537</Words>
  <Application>Microsoft Office PowerPoint</Application>
  <PresentationFormat>Экран (4:3)</PresentationFormat>
  <Paragraphs>59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 Совет студентов медицинских и фармацевтических вузов при Министерстве здравоохранения РФ Доклад  «Библиотечный фонд»</vt:lpstr>
      <vt:lpstr>Слайд 2</vt:lpstr>
      <vt:lpstr>Итоги ответов вузов:</vt:lpstr>
      <vt:lpstr>Электронные библиотеки</vt:lpstr>
      <vt:lpstr>Слайд 5</vt:lpstr>
      <vt:lpstr>Слайд 6</vt:lpstr>
      <vt:lpstr>Медлайн  </vt:lpstr>
      <vt:lpstr>Слайд 8</vt:lpstr>
      <vt:lpstr>Слайд 9</vt:lpstr>
      <vt:lpstr>Форум библиотекарей «Информационные технологии 2012»</vt:lpstr>
      <vt:lpstr>Форум библиотекарей «Информационные технологии 2012»</vt:lpstr>
      <vt:lpstr>Решение: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Совет студентов медицинских и фармацевтических вузов при Министерстве здравоохранения РФ Доклад  «Библиотечный фонд»</dc:title>
  <dc:creator>Татьяна</dc:creator>
  <cp:lastModifiedBy>Home</cp:lastModifiedBy>
  <cp:revision>8</cp:revision>
  <dcterms:created xsi:type="dcterms:W3CDTF">2013-09-28T23:21:06Z</dcterms:created>
  <dcterms:modified xsi:type="dcterms:W3CDTF">2013-09-29T22:26:09Z</dcterms:modified>
</cp:coreProperties>
</file>