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3" r:id="rId11"/>
    <p:sldId id="274" r:id="rId12"/>
    <p:sldId id="262" r:id="rId13"/>
    <p:sldId id="272" r:id="rId14"/>
    <p:sldId id="263" r:id="rId15"/>
    <p:sldId id="258" r:id="rId16"/>
    <p:sldId id="264" r:id="rId17"/>
    <p:sldId id="259" r:id="rId18"/>
    <p:sldId id="26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AB63C88-86B7-4AFA-8628-68AA9F2F93B8}" type="datetimeFigureOut">
              <a:rPr lang="ru-RU" smtClean="0"/>
              <a:pPr/>
              <a:t>26.02.2015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7377C7E-EE86-42CC-9EA1-9EDECC305D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ndoscopy.ru/doctor/history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 flipV="1">
            <a:off x="685800" y="1124744"/>
            <a:ext cx="7772400" cy="100568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827584" y="1988840"/>
            <a:ext cx="7560840" cy="4010000"/>
          </a:xfrm>
        </p:spPr>
        <p:txBody>
          <a:bodyPr>
            <a:normAutofit/>
          </a:bodyPr>
          <a:lstStyle/>
          <a:p>
            <a:r>
              <a:rPr lang="ru-RU" sz="8000" dirty="0" smtClean="0"/>
              <a:t>История Эндоскопии </a:t>
            </a:r>
            <a:endParaRPr lang="ru-RU" sz="8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1795 год - изобретение </a:t>
            </a:r>
            <a:r>
              <a:rPr lang="ru-RU" sz="2400" dirty="0" err="1" smtClean="0"/>
              <a:t>Р.Н.Bozzini</a:t>
            </a:r>
            <a:r>
              <a:rPr lang="ru-RU" sz="2400" dirty="0" smtClean="0"/>
              <a:t> первого эндоскопа, позволявшего осмотреть ампулу прямой кишки. В качестве внешнего источника света в нем была использована свеча. </a:t>
            </a: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ru-RU" sz="2400" dirty="0" smtClean="0"/>
              <a:t>1865 год -</a:t>
            </a:r>
            <a:r>
              <a:rPr lang="ru-RU" sz="2400" dirty="0" err="1" smtClean="0"/>
              <a:t>A.Desormeaux</a:t>
            </a:r>
            <a:r>
              <a:rPr lang="ru-RU" sz="2400" dirty="0" smtClean="0"/>
              <a:t> предложил конструкцию эндоскопа, позволявшую осматривать прямую кишку. </a:t>
            </a:r>
            <a:endParaRPr lang="en-US" sz="2400" dirty="0" smtClean="0"/>
          </a:p>
          <a:p>
            <a:pPr>
              <a:buNone/>
            </a:pPr>
            <a:r>
              <a:rPr lang="ru-RU" sz="2400" dirty="0" smtClean="0"/>
              <a:t>1868 год - </a:t>
            </a:r>
            <a:r>
              <a:rPr lang="ru-RU" sz="2400" dirty="0" err="1" smtClean="0"/>
              <a:t>A.Kussmaul</a:t>
            </a:r>
            <a:r>
              <a:rPr lang="ru-RU" sz="2400" dirty="0" smtClean="0"/>
              <a:t> провел первую гастроскопию (ввел металлическую трубку в пищевод профессиональному шпагоглотателю для осмотра желудка). 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Выделяют </a:t>
            </a:r>
            <a:r>
              <a:rPr lang="ru-RU" b="1" dirty="0" smtClean="0"/>
              <a:t>четыре основных периода</a:t>
            </a:r>
            <a:r>
              <a:rPr lang="ru-RU" dirty="0" smtClean="0"/>
              <a:t> развития эндоскопии: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 numCol="2"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hlinkClick r:id="rId2"/>
              </a:rPr>
              <a:t>Ригидный</a:t>
            </a:r>
            <a:endParaRPr lang="ru-RU" dirty="0" smtClean="0"/>
          </a:p>
          <a:p>
            <a:r>
              <a:rPr lang="ru-RU" dirty="0" smtClean="0"/>
              <a:t>1795 - 1932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err="1" smtClean="0">
                <a:hlinkClick r:id="rId2"/>
              </a:rPr>
              <a:t>Полугибкий</a:t>
            </a:r>
            <a:r>
              <a:rPr lang="ru-RU" dirty="0" smtClean="0"/>
              <a:t> </a:t>
            </a:r>
          </a:p>
          <a:p>
            <a:r>
              <a:rPr lang="ru-RU" dirty="0" smtClean="0"/>
              <a:t>1932 – 1958</a:t>
            </a:r>
            <a:endParaRPr lang="en-US" dirty="0" smtClean="0"/>
          </a:p>
          <a:p>
            <a:endParaRPr lang="en-US" dirty="0"/>
          </a:p>
          <a:p>
            <a:endParaRPr lang="ru-RU" dirty="0" smtClean="0"/>
          </a:p>
          <a:p>
            <a:pPr>
              <a:buNone/>
            </a:pPr>
            <a:endParaRPr lang="en-US" dirty="0" smtClean="0">
              <a:hlinkClick r:id="rId2"/>
            </a:endParaRPr>
          </a:p>
          <a:p>
            <a:pPr>
              <a:buNone/>
            </a:pPr>
            <a:r>
              <a:rPr lang="ru-RU" dirty="0" smtClean="0">
                <a:hlinkClick r:id="rId2"/>
              </a:rPr>
              <a:t>Волоконно-оптический</a:t>
            </a:r>
            <a:endParaRPr lang="ru-RU" dirty="0" smtClean="0"/>
          </a:p>
          <a:p>
            <a:r>
              <a:rPr lang="ru-RU" dirty="0" smtClean="0"/>
              <a:t>1958 - 1981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hlinkClick r:id="rId2"/>
              </a:rPr>
              <a:t>Электронный</a:t>
            </a:r>
            <a:endParaRPr lang="ru-RU" dirty="0" smtClean="0"/>
          </a:p>
          <a:p>
            <a:r>
              <a:rPr lang="ru-RU" dirty="0" smtClean="0"/>
              <a:t>1981 - по настоящее время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653536" cy="836712"/>
          </a:xfrm>
        </p:spPr>
        <p:txBody>
          <a:bodyPr/>
          <a:lstStyle/>
          <a:p>
            <a:r>
              <a:rPr lang="ru-RU" b="1" dirty="0" smtClean="0"/>
              <a:t>1. Ригидный период.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08720"/>
            <a:ext cx="5616624" cy="5472608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В 1806 г. </a:t>
            </a:r>
            <a:r>
              <a:rPr lang="ru-RU" dirty="0" err="1" smtClean="0"/>
              <a:t>Philip</a:t>
            </a:r>
            <a:r>
              <a:rPr lang="ru-RU" dirty="0" smtClean="0"/>
              <a:t> </a:t>
            </a:r>
            <a:r>
              <a:rPr lang="ru-RU" dirty="0" err="1" smtClean="0"/>
              <a:t>Bozzini</a:t>
            </a:r>
            <a:r>
              <a:rPr lang="ru-RU" dirty="0" smtClean="0"/>
              <a:t> (1773-1809) сконструировал аппарат для исследования прямой кишки и матки, используя в качестве источника света свечу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>Однако, сконструированный им аппарат не нашел практического применения и никогда не использовался для исследования на людях. В то время не понимали значения этого изобретения, а сам изобретатель был наказан медицинским факультетом города Вены за "любопытство".</a:t>
            </a:r>
            <a:endParaRPr lang="ru-RU" dirty="0"/>
          </a:p>
        </p:txBody>
      </p:sp>
      <p:pic>
        <p:nvPicPr>
          <p:cNvPr id="1026" name="Picture 2" descr="http://www.endoscopy.ru/pics/bozzi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700808"/>
            <a:ext cx="2739733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&amp;Gcy;&amp;acy;&amp;scy;&amp;tcy;&amp;rcy;&amp;ocy;&amp;scy;&amp;kcy;&amp;ocy;&amp;p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492896"/>
            <a:ext cx="2857500" cy="28384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920880" cy="41805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2. </a:t>
            </a:r>
            <a:r>
              <a:rPr lang="ru-RU" b="1" dirty="0" err="1" smtClean="0"/>
              <a:t>Полугибкий</a:t>
            </a:r>
            <a:r>
              <a:rPr lang="ru-RU" b="1" dirty="0" smtClean="0"/>
              <a:t> период.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7992888" cy="547260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Наибольший вклад в развитие гастроскопии в этот период сделал R. </a:t>
            </a:r>
            <a:r>
              <a:rPr lang="ru-RU" dirty="0" err="1" smtClean="0"/>
              <a:t>Schindler</a:t>
            </a:r>
            <a:r>
              <a:rPr lang="ru-RU" dirty="0" smtClean="0"/>
              <a:t> (1932), который описал эндоскопическую картину слизистой оболочки желудка при ряде заболеваний, а также разработал конструкцию </a:t>
            </a:r>
            <a:r>
              <a:rPr lang="ru-RU" dirty="0" err="1" smtClean="0"/>
              <a:t>полугибкого</a:t>
            </a:r>
            <a:r>
              <a:rPr lang="ru-RU" dirty="0" smtClean="0"/>
              <a:t> линзового гастроскопа. 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>Гастроскоп </a:t>
            </a:r>
            <a:r>
              <a:rPr lang="ru-RU" dirty="0" err="1" smtClean="0"/>
              <a:t>Шиндлера</a:t>
            </a:r>
            <a:r>
              <a:rPr lang="ru-RU" dirty="0" smtClean="0"/>
              <a:t> представлял собой трубку </a:t>
            </a:r>
            <a:r>
              <a:rPr lang="en-US" dirty="0"/>
              <a:t> </a:t>
            </a:r>
            <a:r>
              <a:rPr lang="ru-RU" dirty="0" smtClean="0"/>
              <a:t>длиной 78 см, которая  содержала большое число короткофокусных линз, обеспечивающих возможность осмотра. Этот инструмент позволял детально обследовать 4/5 или 7/8 слизистой оболочки желудка.</a:t>
            </a:r>
          </a:p>
          <a:p>
            <a:pPr>
              <a:buNone/>
            </a:pPr>
            <a:r>
              <a:rPr lang="ru-RU" dirty="0" smtClean="0"/>
              <a:t> R. </a:t>
            </a:r>
            <a:r>
              <a:rPr lang="ru-RU" dirty="0" err="1" smtClean="0"/>
              <a:t>Schindler</a:t>
            </a:r>
            <a:r>
              <a:rPr lang="ru-RU" dirty="0" smtClean="0"/>
              <a:t> по праву можно считать "отцом гастроскопии".</a:t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r>
              <a:rPr lang="ru-RU" dirty="0" smtClean="0"/>
              <a:t> Дальнейшее усовершенствование </a:t>
            </a:r>
            <a:r>
              <a:rPr lang="ru-RU" dirty="0" err="1" smtClean="0"/>
              <a:t>полугибких</a:t>
            </a:r>
            <a:r>
              <a:rPr lang="ru-RU" dirty="0" smtClean="0"/>
              <a:t> эндоскопов шло по пути улучшения их оптических свойств и разработки принципов биопсии через гастроскоп.</a:t>
            </a:r>
          </a:p>
          <a:p>
            <a:pPr>
              <a:buNone/>
            </a:pPr>
            <a:r>
              <a:rPr lang="ru-RU" dirty="0" smtClean="0"/>
              <a:t> В 1948 г. Е. В. </a:t>
            </a:r>
            <a:r>
              <a:rPr lang="ru-RU" dirty="0" err="1" smtClean="0"/>
              <a:t>Benedict</a:t>
            </a:r>
            <a:r>
              <a:rPr lang="ru-RU" dirty="0" smtClean="0"/>
              <a:t> создал операционный гастроскоп, имеющий </a:t>
            </a:r>
            <a:r>
              <a:rPr lang="ru-RU" dirty="0" err="1" smtClean="0"/>
              <a:t>биопсийный</a:t>
            </a:r>
            <a:r>
              <a:rPr lang="ru-RU" dirty="0" smtClean="0"/>
              <a:t> канал и позволяющий производить манипуляции внутри желудка.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56207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3. Волоконно-оптический период.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435280" cy="5145435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Третий этап в гастроинтестинальной эндоскопии начался после публикации работ, посвященных практическому применению гибкого </a:t>
            </a:r>
            <a:r>
              <a:rPr lang="ru-RU" dirty="0" err="1" smtClean="0"/>
              <a:t>фиброгастроскопа</a:t>
            </a:r>
            <a:r>
              <a:rPr lang="ru-RU" dirty="0" smtClean="0"/>
              <a:t>, хотя идея передачи света по гибким стеклянным волокнам была предложена уже в 1927 году.</a:t>
            </a:r>
          </a:p>
          <a:p>
            <a:pPr>
              <a:buNone/>
            </a:pPr>
            <a:r>
              <a:rPr lang="ru-RU" dirty="0" smtClean="0"/>
              <a:t> В создании первого </a:t>
            </a:r>
            <a:r>
              <a:rPr lang="ru-RU" dirty="0" err="1" smtClean="0"/>
              <a:t>фиброгастроскопа</a:t>
            </a:r>
            <a:r>
              <a:rPr lang="ru-RU" dirty="0" smtClean="0"/>
              <a:t> приняли участие </a:t>
            </a:r>
            <a:r>
              <a:rPr lang="ru-RU" dirty="0" err="1" smtClean="0"/>
              <a:t>Curtiss</a:t>
            </a:r>
            <a:r>
              <a:rPr lang="ru-RU" dirty="0" smtClean="0"/>
              <a:t>, </a:t>
            </a:r>
            <a:r>
              <a:rPr lang="ru-RU" dirty="0" err="1" smtClean="0"/>
              <a:t>Hirschowitz</a:t>
            </a:r>
            <a:r>
              <a:rPr lang="ru-RU" dirty="0" smtClean="0"/>
              <a:t> и </a:t>
            </a:r>
            <a:r>
              <a:rPr lang="ru-RU" dirty="0" err="1" smtClean="0"/>
              <a:t>Peters</a:t>
            </a:r>
            <a:r>
              <a:rPr lang="ru-RU" dirty="0" smtClean="0"/>
              <a:t>. Этот аппарат обладал значительно большими разрешающими возможностями по сравнению с самой совершенной моделью </a:t>
            </a:r>
            <a:r>
              <a:rPr lang="ru-RU" dirty="0" err="1" smtClean="0"/>
              <a:t>полугибкого</a:t>
            </a:r>
            <a:r>
              <a:rPr lang="ru-RU" dirty="0" smtClean="0"/>
              <a:t> эндоскопа, и исследование с его помощью легче переносилось больными.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&amp;Kcy;&amp;tcy;&amp;ocy; &amp;gcy;&amp;lcy;&amp;ocy;&amp;tcy;&amp;acy;&amp;lcy; &amp;lcy;&amp;acy;&amp;mcy;&amp;pcy;&amp;ocy;&amp;chcy;&amp;kcy;&amp;ucy; . &amp;Pcy;&amp;ocy;&amp;dcy;&amp;iecy;&amp;lcy;&amp;icy;&amp;tcy;&amp;iecy;&amp;scy;&amp;softcy; &amp;kcy;&amp;acy;&amp;kcy; &amp;ecy;&amp;tcy;&amp;ocy; . - &amp;Scy;&amp;tcy;&amp;rcy;&amp;acy;&amp;ncy;&amp;icy;&amp;tscy;&amp;acy; 4 - &amp;Zcy;&amp;dcy;&amp;ocy;&amp;rcy;&amp;ocy;&amp;vcy;&amp;softcy;&amp;iecy; - &amp;Ucy;&amp;lcy;&amp;acy;&amp;ncy;&amp;ocy;&amp;vcy;&amp;kcy;&amp;acy;.&amp;Rcy;&amp;ucy; - &amp;Kcy;&amp;rcy;&amp;ucy;&amp;pcy;&amp;ncy;&amp;iecy;&amp;jcy;&amp;shcy;&amp;icy;&amp;jcy; &amp;fcy;&amp;ocy;&amp;rcy;&amp;ucy;&amp;mcy; &amp;Bcy;&amp;ucy;&amp;rcy;&amp;yacy;&amp;tcy;&amp;icy;&amp;i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3948096" cy="54006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43400" y="260648"/>
            <a:ext cx="5400600" cy="612068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С этого времени начинается развитие современной эндоскопии, которая постоянно расширяет сферу своего применения. В настоящее время в эндоскопии желудка используются </a:t>
            </a:r>
            <a:r>
              <a:rPr lang="ru-RU" dirty="0" err="1" smtClean="0"/>
              <a:t>фиброгастроскопы</a:t>
            </a:r>
            <a:r>
              <a:rPr lang="ru-RU" dirty="0" smtClean="0"/>
              <a:t>, которые позволили значительно расширить границы осмотра, детально оценивать состояние слизистой оболочки пищевода, желудка, двенадцатиперстной и начального отдела тощей кишки, производить прицельную биопсию, запись, передавать изображение на телеэкран. </a:t>
            </a:r>
          </a:p>
          <a:p>
            <a:pPr>
              <a:buNone/>
            </a:pPr>
            <a:r>
              <a:rPr lang="ru-RU" dirty="0" smtClean="0"/>
              <a:t>Особую роль приобрела </a:t>
            </a:r>
            <a:r>
              <a:rPr lang="ru-RU" dirty="0" err="1" smtClean="0"/>
              <a:t>эзофагогастродуоденоскопия</a:t>
            </a:r>
            <a:r>
              <a:rPr lang="ru-RU" dirty="0" smtClean="0"/>
              <a:t> в связи с развитием и совершенствованием эндоскопических лечебных манипуляций.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4. Электронный период.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8820472" cy="525658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Нынешний электронный период начался в 1969 году создали прибор с зарядовой связью (ПЗС), преобразующий оптические сигналы в электрические импульсы.</a:t>
            </a:r>
          </a:p>
          <a:p>
            <a:pPr>
              <a:buNone/>
            </a:pPr>
            <a:r>
              <a:rPr lang="ru-RU" dirty="0" smtClean="0"/>
              <a:t> Десять лет спустя инженерами компании </a:t>
            </a:r>
            <a:r>
              <a:rPr lang="ru-RU" dirty="0" err="1" smtClean="0"/>
              <a:t>Welch</a:t>
            </a:r>
            <a:r>
              <a:rPr lang="ru-RU" dirty="0" smtClean="0"/>
              <a:t> </a:t>
            </a:r>
            <a:r>
              <a:rPr lang="ru-RU" dirty="0" err="1" smtClean="0"/>
              <a:t>Allyn</a:t>
            </a:r>
            <a:r>
              <a:rPr lang="ru-RU" dirty="0" smtClean="0"/>
              <a:t> был создан первый электронный эндоскоп - эндоскопия вошла в век цифровых технологий.</a:t>
            </a:r>
          </a:p>
          <a:p>
            <a:pPr>
              <a:buNone/>
            </a:pPr>
            <a:r>
              <a:rPr lang="ru-RU" dirty="0" smtClean="0"/>
              <a:t> Электронная </a:t>
            </a:r>
            <a:r>
              <a:rPr lang="ru-RU" dirty="0" err="1" smtClean="0"/>
              <a:t>видеоэндоскопия</a:t>
            </a:r>
            <a:r>
              <a:rPr lang="ru-RU" dirty="0" smtClean="0"/>
              <a:t> дала возможность сразу нескольким специалистам видеть весь процесс эндоскопического исследования, увеличивать изображение и сохранять его в компьютерной базе данных. Параллельно происходит развитие ЭРХПГ, лечебной эндоскопии и эндоскопической </a:t>
            </a:r>
            <a:r>
              <a:rPr lang="ru-RU" dirty="0" err="1" smtClean="0"/>
              <a:t>ультрасонографии</a:t>
            </a:r>
            <a:r>
              <a:rPr lang="ru-RU" dirty="0" smtClean="0"/>
              <a:t>, но это уже совсем другая история.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8820472" cy="597666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Методика лапароскопии</a:t>
            </a:r>
            <a:r>
              <a:rPr lang="ru-RU" dirty="0" smtClean="0"/>
              <a:t> также имеет историю. Внедрение этого метода в клиническую практику связано с именем русского хирурга Д. О. </a:t>
            </a:r>
            <a:r>
              <a:rPr lang="ru-RU" dirty="0" err="1" smtClean="0"/>
              <a:t>Отта</a:t>
            </a:r>
            <a:r>
              <a:rPr lang="ru-RU" dirty="0" smtClean="0"/>
              <a:t>, который в 1901 г. впервые произвел осмотр брюшной полости. Используя электрическую лампочку и лобный рефлектор, он осматривал нижний этаж брюшной полости через задний свод влагалища. С этого момента можно было говорить о внедрении в клиническую практику эндоскопического метода осмотра брюшной полости, который в своем развитии прошел несколько фаз. В 1901 г. G. </a:t>
            </a:r>
            <a:r>
              <a:rPr lang="ru-RU" dirty="0" err="1" smtClean="0"/>
              <a:t>Kelling</a:t>
            </a:r>
            <a:r>
              <a:rPr lang="ru-RU" dirty="0" smtClean="0"/>
              <a:t> сделал сообщение "Об эзофагоскопии, гастроскопии и </a:t>
            </a:r>
            <a:r>
              <a:rPr lang="ru-RU" dirty="0" err="1" smtClean="0"/>
              <a:t>келиоскопии</a:t>
            </a:r>
            <a:r>
              <a:rPr lang="ru-RU" dirty="0" smtClean="0"/>
              <a:t>". Он первый предложил вводить в брюшную полость воздух для лучшего осмотра внутренних органов. В этой публикации им был обобщен материал экспериментов на собаках и описаны 2 случая осмотра брюшной полости у людей.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R. </a:t>
            </a:r>
            <a:r>
              <a:rPr lang="ru-RU" dirty="0" err="1" smtClean="0"/>
              <a:t>Korbsch</a:t>
            </a:r>
            <a:r>
              <a:rPr lang="ru-RU" dirty="0" smtClean="0"/>
              <a:t> выпустил в свет в 1927 г. учебник по лапароскопии и торакоскопии. В эти же годы была значительно усовершенствована оптика, а именно изменено направление наблюдения, угол обзора и усилено освещение, разработаны новые оптические трубки с направлением наблюдения 90 и 180°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Начало третьей фазы связано с развитием стабильной оптической линзовой системы H. </a:t>
            </a:r>
            <a:r>
              <a:rPr lang="ru-RU" dirty="0" err="1" smtClean="0"/>
              <a:t>Hopkins</a:t>
            </a:r>
            <a:r>
              <a:rPr lang="ru-RU" dirty="0" smtClean="0"/>
              <a:t> (60-е годы), что значительно улучшило качество осмотра.</a:t>
            </a:r>
            <a:br>
              <a:rPr lang="ru-RU" dirty="0" smtClean="0"/>
            </a:br>
            <a:r>
              <a:rPr lang="ru-RU" dirty="0" smtClean="0"/>
              <a:t>В последние годы освещение при лапароскопии осуществляется за счет источника света, находящегося вне тела человека - "холодного" света, проводимого через стекловолоконные </a:t>
            </a:r>
            <a:r>
              <a:rPr lang="ru-RU" dirty="0" err="1" smtClean="0"/>
              <a:t>световоды</a:t>
            </a:r>
            <a:r>
              <a:rPr lang="ru-RU" dirty="0" smtClean="0"/>
              <a:t>. Эти усовершенствования позволили уменьшить размеры оптических трубок, добиться отчетливой видимости во время осмотра, получать качественные фотографии, проецировать изображение на телеэкран и т. д.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1869 год - </a:t>
            </a:r>
            <a:r>
              <a:rPr lang="ru-RU" dirty="0" err="1" smtClean="0"/>
              <a:t>Pantelione</a:t>
            </a:r>
            <a:r>
              <a:rPr lang="ru-RU" dirty="0" smtClean="0"/>
              <a:t> провел первую </a:t>
            </a:r>
            <a:r>
              <a:rPr lang="ru-RU" dirty="0" err="1" smtClean="0"/>
              <a:t>гистероскопию</a:t>
            </a:r>
            <a:r>
              <a:rPr lang="ru-RU" dirty="0" smtClean="0"/>
              <a:t>.  </a:t>
            </a:r>
            <a:endParaRPr lang="en-US" dirty="0" smtClean="0"/>
          </a:p>
          <a:p>
            <a:endParaRPr lang="en-US" dirty="0" smtClean="0"/>
          </a:p>
          <a:p>
            <a:r>
              <a:rPr lang="ru-RU" dirty="0" smtClean="0"/>
              <a:t>1879 год - </a:t>
            </a:r>
            <a:r>
              <a:rPr lang="ru-RU" dirty="0" err="1" smtClean="0"/>
              <a:t>J.Leiter</a:t>
            </a:r>
            <a:r>
              <a:rPr lang="ru-RU" dirty="0" smtClean="0"/>
              <a:t> и </a:t>
            </a:r>
            <a:r>
              <a:rPr lang="ru-RU" dirty="0" err="1" smtClean="0"/>
              <a:t>M.Nitze</a:t>
            </a:r>
            <a:r>
              <a:rPr lang="ru-RU" dirty="0" smtClean="0"/>
              <a:t> продемонстрировали конструкции эндоскопов для </a:t>
            </a:r>
            <a:r>
              <a:rPr lang="ru-RU" dirty="0" err="1" smtClean="0"/>
              <a:t>ректороманоскопии</a:t>
            </a:r>
            <a:r>
              <a:rPr lang="ru-RU" dirty="0" smtClean="0"/>
              <a:t>, в которых источник света располагался на дистальном конце инструмента. </a:t>
            </a:r>
            <a:endParaRPr lang="en-US" dirty="0" smtClean="0"/>
          </a:p>
          <a:p>
            <a:r>
              <a:rPr lang="ru-RU" dirty="0" smtClean="0"/>
              <a:t>1901 год - </a:t>
            </a:r>
            <a:r>
              <a:rPr lang="ru-RU" dirty="0" err="1" smtClean="0"/>
              <a:t>Д.О.Отт</a:t>
            </a:r>
            <a:r>
              <a:rPr lang="ru-RU" dirty="0" smtClean="0"/>
              <a:t> сообщил о возможности осмотра брюшной полости с помощью лобного рефлектора и круглого зеркала при влагалищном чревосечении.  </a:t>
            </a:r>
            <a:endParaRPr lang="en-US" dirty="0" smtClean="0"/>
          </a:p>
          <a:p>
            <a:r>
              <a:rPr lang="ru-RU" dirty="0" smtClean="0"/>
              <a:t>1902 год - </a:t>
            </a:r>
            <a:r>
              <a:rPr lang="ru-RU" dirty="0" err="1" smtClean="0"/>
              <a:t>G.Kelling</a:t>
            </a:r>
            <a:r>
              <a:rPr lang="ru-RU" dirty="0" smtClean="0"/>
              <a:t> сообщил о введении цистоскопа </a:t>
            </a:r>
            <a:r>
              <a:rPr lang="ru-RU" dirty="0" err="1" smtClean="0"/>
              <a:t>Нитце</a:t>
            </a:r>
            <a:r>
              <a:rPr lang="ru-RU" dirty="0" smtClean="0"/>
              <a:t> через переднюю брюшную стенку живой собаки для наблюдения внутренних органов после вдувания воздуха, профильтрованного через стерильный тампон из хлопка.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В 1910 г. Н. С. </a:t>
            </a:r>
            <a:r>
              <a:rPr lang="ru-RU" dirty="0" err="1" smtClean="0"/>
              <a:t>Jacobaeus</a:t>
            </a:r>
            <a:r>
              <a:rPr lang="ru-RU" dirty="0" smtClean="0"/>
              <a:t> сообщил "о возможности применения цистоскопа для исследования серозных полостей". Пунктируя брюшную полость у больных с асцитом, он заменял выпускаемую жидкость воздухом. После введения воздуха брюшная полость осматривалась с помощью эндоскопа. Пользуясь этим способом, автор впервые выявил метастатическое поражение печени. Н. С. </a:t>
            </a:r>
            <a:r>
              <a:rPr lang="ru-RU" dirty="0" err="1" smtClean="0"/>
              <a:t>Jacobaeus</a:t>
            </a:r>
            <a:r>
              <a:rPr lang="ru-RU" dirty="0" smtClean="0"/>
              <a:t> назвал свой метод лапароскопией. В дальнейшем он обобщил полученный им материал в монографии (1912), где сформулировал показания и описал технику этого метода.</a:t>
            </a:r>
            <a:br>
              <a:rPr lang="ru-RU" dirty="0" smtClean="0"/>
            </a:br>
            <a:r>
              <a:rPr lang="ru-RU" dirty="0" smtClean="0"/>
              <a:t>Вторая фаза в развитии лапароскопии относится к 30-м годам XX столетия и характеризуется бурным развитием техники и значительными усовершенствованиями методики лапароскопии. В 1921 г. R. </a:t>
            </a:r>
            <a:r>
              <a:rPr lang="ru-RU" dirty="0" err="1" smtClean="0"/>
              <a:t>Korbsch</a:t>
            </a:r>
            <a:r>
              <a:rPr lang="ru-RU" dirty="0" smtClean="0"/>
              <a:t> сконструировал иглу для наложения </a:t>
            </a:r>
            <a:r>
              <a:rPr lang="ru-RU" dirty="0" err="1" smtClean="0"/>
              <a:t>пневматоперитонеума</a:t>
            </a:r>
            <a:r>
              <a:rPr lang="ru-RU" dirty="0" smtClean="0"/>
              <a:t>. A. </a:t>
            </a:r>
            <a:r>
              <a:rPr lang="ru-RU" dirty="0" err="1" smtClean="0"/>
              <a:t>Zollikofer</a:t>
            </a:r>
            <a:r>
              <a:rPr lang="ru-RU" dirty="0" smtClean="0"/>
              <a:t> (1924) рекомендовал применять для </a:t>
            </a:r>
            <a:r>
              <a:rPr lang="ru-RU" dirty="0" err="1" smtClean="0"/>
              <a:t>пневмоперитонеума</a:t>
            </a:r>
            <a:r>
              <a:rPr lang="ru-RU" dirty="0" smtClean="0"/>
              <a:t> окись углерода.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1910 год - </a:t>
            </a:r>
            <a:r>
              <a:rPr lang="ru-RU" dirty="0" err="1" smtClean="0"/>
              <a:t>H.Jacobaeus</a:t>
            </a:r>
            <a:r>
              <a:rPr lang="ru-RU" dirty="0" smtClean="0"/>
              <a:t> предложил термины "лапароскопия" и "торакоскопия ",выполнил </a:t>
            </a:r>
            <a:r>
              <a:rPr lang="ru-RU" dirty="0" err="1" smtClean="0"/>
              <a:t>лапороскопию</a:t>
            </a:r>
            <a:r>
              <a:rPr lang="ru-RU" dirty="0" smtClean="0"/>
              <a:t> у нескольких пациентов, произвел первый осмотр плевральной полости у двух больных экссудативным плевритом с помощью цистоскопа.   </a:t>
            </a:r>
            <a:r>
              <a:rPr lang="ru-RU" dirty="0" err="1" smtClean="0"/>
              <a:t>V.Lespinasse</a:t>
            </a:r>
            <a:r>
              <a:rPr lang="ru-RU" dirty="0" smtClean="0"/>
              <a:t> выполнил эндоскопическую операцию на сосудистых сплетениях боковых желудочков при гидроцефалии.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1922 год - </a:t>
            </a:r>
            <a:r>
              <a:rPr lang="ru-RU" dirty="0" err="1" smtClean="0"/>
              <a:t>H.Jacobaeus</a:t>
            </a:r>
            <a:r>
              <a:rPr lang="ru-RU" dirty="0" smtClean="0"/>
              <a:t> опубликовал данные по результатам эндоскопических операций у 50 больных, которым производил рассечение спаек для создания искусственного пневмоторакса при лечении кавернозного туберкулеза. </a:t>
            </a:r>
            <a:endParaRPr lang="en-US" dirty="0" smtClean="0"/>
          </a:p>
          <a:p>
            <a:endParaRPr lang="en-US" dirty="0"/>
          </a:p>
          <a:p>
            <a:r>
              <a:rPr lang="ru-RU" dirty="0" smtClean="0"/>
              <a:t>1929 год - </a:t>
            </a:r>
            <a:r>
              <a:rPr lang="ru-RU" dirty="0" err="1" smtClean="0"/>
              <a:t>H.Kalk</a:t>
            </a:r>
            <a:r>
              <a:rPr lang="ru-RU" dirty="0" smtClean="0"/>
              <a:t> разработал специальные наклонные линзы для </a:t>
            </a:r>
            <a:r>
              <a:rPr lang="ru-RU" dirty="0" err="1" smtClean="0"/>
              <a:t>лапароскопа</a:t>
            </a:r>
            <a:r>
              <a:rPr lang="ru-RU" dirty="0" smtClean="0"/>
              <a:t>, троакар с рабочим каналом и предложил ставшие классическими точки введения троакаров в брюшную полость. </a:t>
            </a:r>
            <a:endParaRPr lang="en-US" dirty="0" smtClean="0"/>
          </a:p>
          <a:p>
            <a:r>
              <a:rPr lang="ru-RU" dirty="0" smtClean="0"/>
              <a:t>1934 год - </a:t>
            </a:r>
            <a:r>
              <a:rPr lang="ru-RU" dirty="0" err="1" smtClean="0"/>
              <a:t>J.C.Ruddock</a:t>
            </a:r>
            <a:r>
              <a:rPr lang="ru-RU" dirty="0" smtClean="0"/>
              <a:t> сообщил о новой системе линз для лапароскопии и встроенных </a:t>
            </a:r>
            <a:r>
              <a:rPr lang="ru-RU" dirty="0" err="1" smtClean="0"/>
              <a:t>биопсийных</a:t>
            </a:r>
            <a:r>
              <a:rPr lang="ru-RU" dirty="0" smtClean="0"/>
              <a:t> щипцах. </a:t>
            </a:r>
            <a:endParaRPr lang="en-US" dirty="0" smtClean="0"/>
          </a:p>
          <a:p>
            <a:endParaRPr lang="en-US" dirty="0"/>
          </a:p>
          <a:p>
            <a:r>
              <a:rPr lang="ru-RU" dirty="0" smtClean="0"/>
              <a:t>1938 год - </a:t>
            </a:r>
            <a:r>
              <a:rPr lang="ru-RU" dirty="0" err="1" smtClean="0"/>
              <a:t>J.Veress</a:t>
            </a:r>
            <a:r>
              <a:rPr lang="ru-RU" dirty="0" smtClean="0"/>
              <a:t> разработал иглу для наложения пневмоторакса и </a:t>
            </a:r>
            <a:r>
              <a:rPr lang="ru-RU" dirty="0" err="1" smtClean="0"/>
              <a:t>пневмоперитонеума</a:t>
            </a:r>
            <a:r>
              <a:rPr lang="ru-RU" dirty="0" smtClean="0"/>
              <a:t>. эндоскопию. 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619268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1947 год - </a:t>
            </a:r>
            <a:r>
              <a:rPr lang="ru-RU" dirty="0" err="1" smtClean="0"/>
              <a:t>R.Palmer</a:t>
            </a:r>
            <a:r>
              <a:rPr lang="ru-RU" dirty="0" smtClean="0"/>
              <a:t> выдвинул принцип контроля внутрибрюшного давления при </a:t>
            </a:r>
            <a:r>
              <a:rPr lang="ru-RU" dirty="0" err="1" smtClean="0"/>
              <a:t>инсуффляции</a:t>
            </a:r>
            <a:r>
              <a:rPr lang="ru-RU" dirty="0" smtClean="0"/>
              <a:t>.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ru-RU" dirty="0" smtClean="0"/>
              <a:t>1950 е годы - </a:t>
            </a:r>
            <a:r>
              <a:rPr lang="ru-RU" dirty="0" err="1" smtClean="0"/>
              <a:t>K.Semm</a:t>
            </a:r>
            <a:r>
              <a:rPr lang="ru-RU" dirty="0" smtClean="0"/>
              <a:t> разработал автоматический </a:t>
            </a:r>
            <a:r>
              <a:rPr lang="ru-RU" dirty="0" err="1" smtClean="0"/>
              <a:t>инсуффлятор</a:t>
            </a:r>
            <a:r>
              <a:rPr lang="ru-RU" dirty="0" smtClean="0"/>
              <a:t> для контроля внутрибрюшного давления и потока газа.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ru-RU" dirty="0" smtClean="0"/>
              <a:t>1958 год - создание </a:t>
            </a:r>
            <a:r>
              <a:rPr lang="ru-RU" dirty="0" err="1" smtClean="0"/>
              <a:t>L.Curtis</a:t>
            </a:r>
            <a:r>
              <a:rPr lang="ru-RU" dirty="0" smtClean="0"/>
              <a:t> </a:t>
            </a:r>
            <a:r>
              <a:rPr lang="ru-RU" dirty="0" err="1" smtClean="0"/>
              <a:t>фиброэндоскопов</a:t>
            </a:r>
            <a:r>
              <a:rPr lang="ru-RU" dirty="0" smtClean="0"/>
              <a:t> - прототипа современных приборов - на основе оптического стекловолокна.   Демонстрация </a:t>
            </a:r>
            <a:r>
              <a:rPr lang="ru-RU" dirty="0" err="1" smtClean="0"/>
              <a:t>фиброгастродуоденоскопа</a:t>
            </a:r>
            <a:r>
              <a:rPr lang="ru-RU" dirty="0" smtClean="0"/>
              <a:t> </a:t>
            </a:r>
            <a:r>
              <a:rPr lang="ru-RU" dirty="0" err="1" smtClean="0"/>
              <a:t>B.Hirchowitz</a:t>
            </a:r>
            <a:r>
              <a:rPr lang="ru-RU" dirty="0" smtClean="0"/>
              <a:t> на конгрессе гастроэнтерологов в Вашингтоне.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ru-RU" dirty="0" smtClean="0"/>
              <a:t>1963 год - </a:t>
            </a:r>
            <a:r>
              <a:rPr lang="ru-RU" dirty="0" err="1" smtClean="0"/>
              <a:t>R.Turrell</a:t>
            </a:r>
            <a:r>
              <a:rPr lang="ru-RU" dirty="0" smtClean="0"/>
              <a:t> сообщил о применении неуправляемого </a:t>
            </a:r>
            <a:r>
              <a:rPr lang="ru-RU" dirty="0" err="1" smtClean="0"/>
              <a:t>фиброволоконного</a:t>
            </a:r>
            <a:r>
              <a:rPr lang="ru-RU" dirty="0" smtClean="0"/>
              <a:t> эндоскопа для обследования просвета толстой кишки. </a:t>
            </a:r>
            <a:endParaRPr lang="en-US" dirty="0" smtClean="0"/>
          </a:p>
          <a:p>
            <a:r>
              <a:rPr lang="ru-RU" dirty="0" smtClean="0"/>
              <a:t>1978 год - сообщения </a:t>
            </a:r>
            <a:r>
              <a:rPr lang="ru-RU" dirty="0" err="1" smtClean="0"/>
              <a:t>Уитмозера</a:t>
            </a:r>
            <a:r>
              <a:rPr lang="ru-RU" dirty="0" smtClean="0"/>
              <a:t> об использовании торакоскопии для проведения грудной </a:t>
            </a:r>
            <a:r>
              <a:rPr lang="ru-RU" dirty="0" err="1" smtClean="0"/>
              <a:t>симпатэктомии</a:t>
            </a:r>
            <a:r>
              <a:rPr lang="ru-RU" dirty="0" smtClean="0"/>
              <a:t>. Торакоскопию начали использовать для диагностики спонтанного пневмоторакса, интерстициальных заболеваний легких.</a:t>
            </a:r>
            <a:endParaRPr lang="en-US" dirty="0" smtClean="0"/>
          </a:p>
          <a:p>
            <a:r>
              <a:rPr lang="ru-RU" dirty="0" smtClean="0"/>
              <a:t> 1982 год - </a:t>
            </a:r>
            <a:r>
              <a:rPr lang="ru-RU" dirty="0" err="1" smtClean="0"/>
              <a:t>K.Semm</a:t>
            </a:r>
            <a:r>
              <a:rPr lang="ru-RU" dirty="0" smtClean="0"/>
              <a:t> выполнил первую </a:t>
            </a:r>
            <a:r>
              <a:rPr lang="ru-RU" dirty="0" err="1" smtClean="0"/>
              <a:t>лапароскопическую</a:t>
            </a:r>
            <a:r>
              <a:rPr lang="ru-RU" dirty="0" smtClean="0"/>
              <a:t> </a:t>
            </a:r>
            <a:r>
              <a:rPr lang="ru-RU" dirty="0" err="1" smtClean="0"/>
              <a:t>аппендэктомию</a:t>
            </a:r>
            <a:r>
              <a:rPr lang="ru-RU" dirty="0" smtClean="0"/>
              <a:t> в Германии.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619268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1986 год - группа японских инженеров сконструировала </a:t>
            </a:r>
            <a:r>
              <a:rPr lang="ru-RU" dirty="0" err="1" smtClean="0"/>
              <a:t>минивидеокамеру</a:t>
            </a:r>
            <a:r>
              <a:rPr lang="ru-RU" dirty="0" smtClean="0"/>
              <a:t>, которая смогла передавать увеличенное в 30-40 раз цветное изображение с окуляра </a:t>
            </a:r>
            <a:r>
              <a:rPr lang="ru-RU" dirty="0" err="1" smtClean="0"/>
              <a:t>лапароскопа</a:t>
            </a:r>
            <a:r>
              <a:rPr lang="ru-RU" dirty="0" smtClean="0"/>
              <a:t> на экран монитора. </a:t>
            </a:r>
            <a:endParaRPr lang="en-US" dirty="0" smtClean="0"/>
          </a:p>
          <a:p>
            <a:endParaRPr lang="en-US" dirty="0" smtClean="0"/>
          </a:p>
          <a:p>
            <a:r>
              <a:rPr lang="ru-RU" dirty="0" smtClean="0"/>
              <a:t>1987 год -</a:t>
            </a:r>
            <a:r>
              <a:rPr lang="ru-RU" dirty="0" err="1" smtClean="0"/>
              <a:t>Ph.Mouret</a:t>
            </a:r>
            <a:r>
              <a:rPr lang="ru-RU" dirty="0" smtClean="0"/>
              <a:t> впервые выполнил </a:t>
            </a:r>
            <a:r>
              <a:rPr lang="ru-RU" dirty="0" err="1" smtClean="0"/>
              <a:t>лапароскопическую</a:t>
            </a:r>
            <a:r>
              <a:rPr lang="ru-RU" dirty="0" smtClean="0"/>
              <a:t> </a:t>
            </a:r>
            <a:r>
              <a:rPr lang="ru-RU" dirty="0" err="1" smtClean="0"/>
              <a:t>холецистэктомию</a:t>
            </a:r>
            <a:r>
              <a:rPr lang="ru-RU" dirty="0" smtClean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ru-RU" dirty="0" smtClean="0"/>
              <a:t>1990 год - появление видеосистемы и специальных эндоскопических инструментов для торакоскопии. Сообщения о применении торакоскопии при различных заболеваниях грудной полости начинают публиковаться ежемесячно. </a:t>
            </a:r>
            <a:r>
              <a:rPr lang="ru-RU" dirty="0" err="1" smtClean="0"/>
              <a:t>Вакабаяши</a:t>
            </a:r>
            <a:r>
              <a:rPr lang="ru-RU" dirty="0" smtClean="0"/>
              <a:t>, </a:t>
            </a:r>
            <a:r>
              <a:rPr lang="ru-RU" dirty="0" err="1" smtClean="0"/>
              <a:t>Донелли</a:t>
            </a:r>
            <a:r>
              <a:rPr lang="ru-RU" dirty="0" smtClean="0"/>
              <a:t>, </a:t>
            </a:r>
            <a:r>
              <a:rPr lang="ru-RU" dirty="0" err="1" smtClean="0"/>
              <a:t>Макк</a:t>
            </a:r>
            <a:r>
              <a:rPr lang="ru-RU" dirty="0" smtClean="0"/>
              <a:t>, </a:t>
            </a:r>
            <a:r>
              <a:rPr lang="ru-RU" dirty="0" err="1" smtClean="0"/>
              <a:t>Йим</a:t>
            </a:r>
            <a:r>
              <a:rPr lang="ru-RU" dirty="0" smtClean="0"/>
              <a:t>, Браун, </a:t>
            </a:r>
            <a:r>
              <a:rPr lang="ru-RU" dirty="0" err="1" smtClean="0"/>
              <a:t>Уокер</a:t>
            </a:r>
            <a:r>
              <a:rPr lang="ru-RU" dirty="0" smtClean="0"/>
              <a:t> сообщают о лечении пневмоторакса, буллезной эмфиземы, перикардиальных заболеваний, травматических повреждений груди, новообразований средостения, заболеваний пищевода. 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54</TotalTime>
  <Words>1023</Words>
  <Application>Microsoft Office PowerPoint</Application>
  <PresentationFormat>Экран (4:3)</PresentationFormat>
  <Paragraphs>67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Слайд 1</vt:lpstr>
      <vt:lpstr>Слайд 2</vt:lpstr>
      <vt:lpstr>Выделяют четыре основных периода развития эндоскопии:</vt:lpstr>
      <vt:lpstr>1. Ригидный период.</vt:lpstr>
      <vt:lpstr>2. Полугибкий период.</vt:lpstr>
      <vt:lpstr>3. Волоконно-оптический период.</vt:lpstr>
      <vt:lpstr>Слайд 7</vt:lpstr>
      <vt:lpstr>4. Электронный период.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кс</dc:creator>
  <cp:lastModifiedBy>Екатерина</cp:lastModifiedBy>
  <cp:revision>7</cp:revision>
  <dcterms:created xsi:type="dcterms:W3CDTF">2014-11-28T17:16:25Z</dcterms:created>
  <dcterms:modified xsi:type="dcterms:W3CDTF">2015-02-26T15:07:29Z</dcterms:modified>
</cp:coreProperties>
</file>