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6" r:id="rId2"/>
    <p:sldId id="275" r:id="rId3"/>
    <p:sldId id="270" r:id="rId4"/>
    <p:sldId id="272" r:id="rId5"/>
    <p:sldId id="273" r:id="rId6"/>
    <p:sldId id="287" r:id="rId7"/>
    <p:sldId id="258" r:id="rId8"/>
    <p:sldId id="257" r:id="rId9"/>
    <p:sldId id="259" r:id="rId10"/>
    <p:sldId id="260" r:id="rId11"/>
    <p:sldId id="261" r:id="rId12"/>
    <p:sldId id="262" r:id="rId13"/>
    <p:sldId id="264" r:id="rId14"/>
    <p:sldId id="263" r:id="rId15"/>
    <p:sldId id="265" r:id="rId16"/>
    <p:sldId id="266" r:id="rId17"/>
    <p:sldId id="279" r:id="rId18"/>
    <p:sldId id="281" r:id="rId19"/>
    <p:sldId id="285" r:id="rId20"/>
    <p:sldId id="283" r:id="rId21"/>
    <p:sldId id="286" r:id="rId22"/>
    <p:sldId id="267" r:id="rId23"/>
    <p:sldId id="269" r:id="rId24"/>
    <p:sldId id="268" r:id="rId25"/>
    <p:sldId id="274" r:id="rId26"/>
    <p:sldId id="284" r:id="rId27"/>
    <p:sldId id="276" r:id="rId28"/>
    <p:sldId id="277" r:id="rId29"/>
    <p:sldId id="278" r:id="rId30"/>
    <p:sldId id="280" r:id="rId31"/>
    <p:sldId id="288" r:id="rId32"/>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123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582FFB-45B5-4067-9B6F-5BC800243336}" type="datetimeFigureOut">
              <a:rPr lang="ru-RU" smtClean="0"/>
              <a:pPr/>
              <a:t>26.02.2015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C08F9E-B19E-408A-8F1B-0BA731AABB77}"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3857"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633858" name="Rectangle 2"/>
          <p:cNvSpPr txBox="1">
            <a:spLocks noGrp="1"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2193" name="Rectangle 1"/>
          <p:cNvSpPr txBox="1">
            <a:spLocks noGrp="1" noRot="1" noChangeAspect="1"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392194" name="Rectangle 2"/>
          <p:cNvSpPr txBox="1">
            <a:spLocks noGrp="1"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7EAF463A-BC7C-46EE-9F1E-7F377CCA4891}" type="datetimeFigureOut">
              <a:rPr lang="en-US" smtClean="0"/>
              <a:pPr/>
              <a:t>2/26/2015</a:t>
            </a:fld>
            <a:endParaRPr lang="en-US"/>
          </a:p>
        </p:txBody>
      </p:sp>
      <p:sp>
        <p:nvSpPr>
          <p:cNvPr id="16" name="Номер слайда 15"/>
          <p:cNvSpPr>
            <a:spLocks noGrp="1"/>
          </p:cNvSpPr>
          <p:nvPr>
            <p:ph type="sldNum" sz="quarter" idx="11"/>
          </p:nvPr>
        </p:nvSpPr>
        <p:spPr/>
        <p:txBody>
          <a:bodyPr/>
          <a:lstStyle/>
          <a:p>
            <a:fld id="{A483448D-3A78-4528-A469-B745A65DA480}" type="slidenum">
              <a:rPr lang="en-US" smtClean="0"/>
              <a:pPr/>
              <a:t>‹#›</a:t>
            </a:fld>
            <a:endParaRPr lang="en-US"/>
          </a:p>
        </p:txBody>
      </p:sp>
      <p:sp>
        <p:nvSpPr>
          <p:cNvPr id="17" name="Нижний колонтитул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7EAF463A-BC7C-46EE-9F1E-7F377CCA4891}" type="datetimeFigureOut">
              <a:rPr lang="en-US" smtClean="0"/>
              <a:pPr/>
              <a:t>2/26/2015</a:t>
            </a:fld>
            <a:endParaRPr lang="en-US"/>
          </a:p>
        </p:txBody>
      </p:sp>
      <p:sp>
        <p:nvSpPr>
          <p:cNvPr id="15" name="Номер слайда 14"/>
          <p:cNvSpPr>
            <a:spLocks noGrp="1"/>
          </p:cNvSpPr>
          <p:nvPr>
            <p:ph type="sldNum" sz="quarter" idx="15"/>
          </p:nvPr>
        </p:nvSpPr>
        <p:spPr/>
        <p:txBody>
          <a:bodyPr/>
          <a:lstStyle>
            <a:lvl1pPr algn="ctr">
              <a:defRPr/>
            </a:lvl1pPr>
          </a:lstStyle>
          <a:p>
            <a:fld id="{A483448D-3A78-4528-A469-B745A65DA480}" type="slidenum">
              <a:rPr lang="en-US" smtClean="0"/>
              <a:pPr/>
              <a:t>‹#›</a:t>
            </a:fld>
            <a:endParaRPr lang="en-US"/>
          </a:p>
        </p:txBody>
      </p:sp>
      <p:sp>
        <p:nvSpPr>
          <p:cNvPr id="16" name="Нижний колонтитул 15"/>
          <p:cNvSpPr>
            <a:spLocks noGrp="1"/>
          </p:cNvSpPr>
          <p:nvPr>
            <p:ph type="ftr" sz="quarter" idx="16"/>
          </p:nvPr>
        </p:nvSpPr>
        <p:spPr/>
        <p:txBody>
          <a:bodyPr/>
          <a:lstStyle/>
          <a:p>
            <a:endParaRPr lang="en-US"/>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7EAF463A-BC7C-46EE-9F1E-7F377CCA4891}" type="datetimeFigureOut">
              <a:rPr lang="en-US" smtClean="0"/>
              <a:pPr/>
              <a:t>2/26/2015</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7EAF463A-BC7C-46EE-9F1E-7F377CCA4891}" type="datetimeFigureOut">
              <a:rPr lang="en-US" smtClean="0"/>
              <a:pPr/>
              <a:t>2/26/2015</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7" name="Дата 6"/>
          <p:cNvSpPr>
            <a:spLocks noGrp="1"/>
          </p:cNvSpPr>
          <p:nvPr>
            <p:ph type="dt" sz="half" idx="10"/>
          </p:nvPr>
        </p:nvSpPr>
        <p:spPr/>
        <p:txBody>
          <a:bodyPr/>
          <a:lstStyle/>
          <a:p>
            <a:fld id="{7EAF463A-BC7C-46EE-9F1E-7F377CCA4891}" type="datetimeFigureOut">
              <a:rPr lang="en-US" smtClean="0"/>
              <a:pPr/>
              <a:t>2/26/2015</a:t>
            </a:fld>
            <a:endParaRPr lang="en-US"/>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7EAF463A-BC7C-46EE-9F1E-7F377CCA4891}" type="datetimeFigureOut">
              <a:rPr lang="en-US" smtClean="0"/>
              <a:pPr/>
              <a:t>2/26/2015</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2/26/2015</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7EAF463A-BC7C-46EE-9F1E-7F377CCA4891}" type="datetimeFigureOut">
              <a:rPr lang="en-US" smtClean="0"/>
              <a:pPr/>
              <a:t>2/26/2015</a:t>
            </a:fld>
            <a:endParaRPr lang="en-US"/>
          </a:p>
        </p:txBody>
      </p:sp>
      <p:sp>
        <p:nvSpPr>
          <p:cNvPr id="9" name="Номер слайда 8"/>
          <p:cNvSpPr>
            <a:spLocks noGrp="1"/>
          </p:cNvSpPr>
          <p:nvPr>
            <p:ph type="sldNum" sz="quarter" idx="15"/>
          </p:nvPr>
        </p:nvSpPr>
        <p:spPr/>
        <p:txBody>
          <a:bodyPr/>
          <a:lstStyle/>
          <a:p>
            <a:fld id="{A483448D-3A78-4528-A469-B745A65DA480}" type="slidenum">
              <a:rPr lang="en-US" smtClean="0"/>
              <a:pPr/>
              <a:t>‹#›</a:t>
            </a:fld>
            <a:endParaRPr lang="en-US"/>
          </a:p>
        </p:txBody>
      </p:sp>
      <p:sp>
        <p:nvSpPr>
          <p:cNvPr id="10" name="Нижний колонтитул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7EAF463A-BC7C-46EE-9F1E-7F377CCA4891}" type="datetimeFigureOut">
              <a:rPr lang="en-US" smtClean="0"/>
              <a:pPr/>
              <a:t>2/26/2015</a:t>
            </a:fld>
            <a:endParaRPr lang="en-US"/>
          </a:p>
        </p:txBody>
      </p:sp>
      <p:sp>
        <p:nvSpPr>
          <p:cNvPr id="9" name="Номер слайда 8"/>
          <p:cNvSpPr>
            <a:spLocks noGrp="1"/>
          </p:cNvSpPr>
          <p:nvPr>
            <p:ph type="sldNum" sz="quarter" idx="11"/>
          </p:nvPr>
        </p:nvSpPr>
        <p:spPr/>
        <p:txBody>
          <a:bodyPr/>
          <a:lstStyle/>
          <a:p>
            <a:fld id="{A483448D-3A78-4528-A469-B745A65DA480}" type="slidenum">
              <a:rPr lang="en-US" smtClean="0"/>
              <a:pPr/>
              <a:t>‹#›</a:t>
            </a:fld>
            <a:endParaRPr lang="en-US"/>
          </a:p>
        </p:txBody>
      </p:sp>
      <p:sp>
        <p:nvSpPr>
          <p:cNvPr id="10" name="Нижний колонтитул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2/26/2015</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2/26/2015</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7EAF463A-BC7C-46EE-9F1E-7F377CCA4891}" type="datetimeFigureOut">
              <a:rPr lang="en-US" smtClean="0"/>
              <a:pPr/>
              <a:t>2/26/2015</a:t>
            </a:fld>
            <a:endParaRPr lang="en-US"/>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A483448D-3A78-4528-A469-B745A65DA480}" type="slidenum">
              <a:rPr lang="en-US" smtClean="0"/>
              <a:pPr/>
              <a:t>‹#›</a:t>
            </a:fld>
            <a:endParaRPr lang="en-US"/>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одзаголовок 4"/>
          <p:cNvSpPr>
            <a:spLocks noGrp="1"/>
          </p:cNvSpPr>
          <p:nvPr>
            <p:ph type="subTitle" idx="1"/>
          </p:nvPr>
        </p:nvSpPr>
        <p:spPr/>
        <p:txBody>
          <a:bodyPr/>
          <a:lstStyle/>
          <a:p>
            <a:endParaRPr lang="ru-RU"/>
          </a:p>
        </p:txBody>
      </p:sp>
      <p:sp>
        <p:nvSpPr>
          <p:cNvPr id="4" name="Заголовок 3"/>
          <p:cNvSpPr>
            <a:spLocks noGrp="1"/>
          </p:cNvSpPr>
          <p:nvPr>
            <p:ph type="ctrTitle"/>
          </p:nvPr>
        </p:nvSpPr>
        <p:spPr/>
        <p:txBody>
          <a:bodyPr/>
          <a:lstStyle/>
          <a:p>
            <a:r>
              <a:rPr lang="ru-RU" sz="5400" dirty="0" smtClean="0">
                <a:solidFill>
                  <a:schemeClr val="bg1"/>
                </a:solidFill>
              </a:rPr>
              <a:t>Кожная пластика</a:t>
            </a:r>
            <a:endParaRPr lang="ru-RU" sz="54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lnSpcReduction="10000"/>
          </a:bodyPr>
          <a:lstStyle/>
          <a:p>
            <a:pPr marL="339725" indent="-339725">
              <a:spcBef>
                <a:spcPts val="900"/>
              </a:spcBef>
              <a:buFont typeface="Times New Roman" pitchFamily="16"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ru-RU" sz="2800" dirty="0" smtClean="0">
                <a:solidFill>
                  <a:srgbClr val="000000"/>
                </a:solidFill>
              </a:rPr>
              <a:t>Кожа – пограничный орган.</a:t>
            </a:r>
          </a:p>
          <a:p>
            <a:pPr marL="339725" indent="-339725">
              <a:spcBef>
                <a:spcPts val="900"/>
              </a:spcBef>
              <a:buFont typeface="Times New Roman" pitchFamily="16"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ru-RU" sz="2800" dirty="0" smtClean="0">
                <a:solidFill>
                  <a:srgbClr val="000000"/>
                </a:solidFill>
              </a:rPr>
              <a:t>Ее объем составляет 1/6 – 1/7 объема тела человека. </a:t>
            </a:r>
          </a:p>
          <a:p>
            <a:pPr marL="339725" indent="-339725">
              <a:spcBef>
                <a:spcPts val="900"/>
              </a:spcBef>
              <a:buFont typeface="Times New Roman" pitchFamily="16"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ru-RU" sz="2800" dirty="0" smtClean="0">
                <a:solidFill>
                  <a:srgbClr val="000000"/>
                </a:solidFill>
              </a:rPr>
              <a:t>Масса эпидермиса и дермы = массе крови. Кожа испытывает постоянное воздействие. Эпидермис постоянно обновляется, </a:t>
            </a:r>
            <a:r>
              <a:rPr lang="ru-RU" sz="2800" dirty="0" err="1" smtClean="0">
                <a:solidFill>
                  <a:srgbClr val="000000"/>
                </a:solidFill>
              </a:rPr>
              <a:t>слущивается</a:t>
            </a:r>
            <a:r>
              <a:rPr lang="ru-RU" sz="2800" dirty="0" smtClean="0">
                <a:solidFill>
                  <a:srgbClr val="000000"/>
                </a:solidFill>
              </a:rPr>
              <a:t> . </a:t>
            </a:r>
            <a:r>
              <a:rPr lang="ru-RU" sz="2800" dirty="0" smtClean="0">
                <a:solidFill>
                  <a:srgbClr val="000000"/>
                </a:solidFill>
              </a:rPr>
              <a:t>Физическая «линька».</a:t>
            </a:r>
          </a:p>
          <a:p>
            <a:pPr marL="339725" indent="-339725">
              <a:spcBef>
                <a:spcPts val="900"/>
              </a:spcBef>
              <a:buFont typeface="Times New Roman" pitchFamily="16"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ru-RU" sz="2800" dirty="0" smtClean="0">
                <a:solidFill>
                  <a:srgbClr val="000000"/>
                </a:solidFill>
              </a:rPr>
              <a:t> Кожа – «расходный орган». Температурный порог жизнеспособности тканей составляет </a:t>
            </a:r>
            <a:r>
              <a:rPr lang="ru-RU" sz="2800" b="1" dirty="0" smtClean="0">
                <a:solidFill>
                  <a:srgbClr val="FF0000"/>
                </a:solidFill>
              </a:rPr>
              <a:t>44-45</a:t>
            </a:r>
            <a:r>
              <a:rPr lang="ru-RU" sz="2800" b="1" dirty="0" smtClean="0">
                <a:solidFill>
                  <a:srgbClr val="FF0000"/>
                </a:solidFill>
                <a:latin typeface="Symbol" pitchFamily="16" charset="2"/>
              </a:rPr>
              <a:t></a:t>
            </a:r>
            <a:r>
              <a:rPr lang="ru-RU" sz="2800" b="1" dirty="0" smtClean="0">
                <a:solidFill>
                  <a:srgbClr val="FF0000"/>
                </a:solidFill>
              </a:rPr>
              <a:t>С</a:t>
            </a:r>
            <a:r>
              <a:rPr lang="ru-RU" sz="2800" dirty="0" smtClean="0">
                <a:solidFill>
                  <a:srgbClr val="000000"/>
                </a:solidFill>
              </a:rPr>
              <a:t>, крови </a:t>
            </a:r>
            <a:r>
              <a:rPr lang="ru-RU" sz="2800" dirty="0" smtClean="0">
                <a:solidFill>
                  <a:srgbClr val="FF0000"/>
                </a:solidFill>
              </a:rPr>
              <a:t>42</a:t>
            </a:r>
            <a:r>
              <a:rPr lang="ru-RU" sz="2800" dirty="0" smtClean="0">
                <a:solidFill>
                  <a:srgbClr val="FF0000"/>
                </a:solidFill>
                <a:latin typeface="Symbol" pitchFamily="16" charset="2"/>
              </a:rPr>
              <a:t></a:t>
            </a:r>
            <a:r>
              <a:rPr lang="ru-RU" sz="2800" dirty="0" smtClean="0">
                <a:solidFill>
                  <a:srgbClr val="FF0000"/>
                </a:solidFill>
              </a:rPr>
              <a:t>С </a:t>
            </a:r>
            <a:r>
              <a:rPr lang="ru-RU" sz="2800" dirty="0" smtClean="0">
                <a:solidFill>
                  <a:srgbClr val="000000"/>
                </a:solidFill>
              </a:rPr>
              <a:t>.</a:t>
            </a:r>
            <a:endParaRPr lang="ru-RU" sz="2800" dirty="0" smtClean="0">
              <a:solidFill>
                <a:srgbClr val="000000"/>
              </a:solidFill>
            </a:endParaRPr>
          </a:p>
          <a:p>
            <a:endParaRPr lang="ru-RU" dirty="0"/>
          </a:p>
        </p:txBody>
      </p:sp>
      <p:sp>
        <p:nvSpPr>
          <p:cNvPr id="2" name="Заголовок 1"/>
          <p:cNvSpPr>
            <a:spLocks noGrp="1"/>
          </p:cNvSpPr>
          <p:nvPr>
            <p:ph type="title"/>
          </p:nvPr>
        </p:nvSpPr>
        <p:spPr/>
        <p:txBody>
          <a:bodyPr/>
          <a:lstStyle/>
          <a:p>
            <a:endParaRPr lang="ru-RU"/>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95600"/>
            <a:ext cx="8229600" cy="3200400"/>
          </a:xfrm>
        </p:spPr>
        <p:txBody>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400" b="1" dirty="0" smtClean="0">
                <a:solidFill>
                  <a:srgbClr val="000000"/>
                </a:solidFill>
              </a:rPr>
              <a:t>Сосудистая система кожи</a:t>
            </a:r>
            <a:r>
              <a:rPr lang="ru-RU" sz="2400" dirty="0" smtClean="0">
                <a:solidFill>
                  <a:srgbClr val="000000"/>
                </a:solidFill>
              </a:rPr>
              <a:t> </a:t>
            </a:r>
            <a:r>
              <a:rPr lang="ru-RU" sz="2400" b="1" dirty="0" smtClean="0">
                <a:solidFill>
                  <a:srgbClr val="000000"/>
                </a:solidFill>
              </a:rPr>
              <a:t>вмещает треть всей крови, циркулирующей в организме – 1.6 литра</a:t>
            </a:r>
            <a:r>
              <a:rPr lang="ru-RU" sz="2400" dirty="0" smtClean="0">
                <a:solidFill>
                  <a:srgbClr val="000000"/>
                </a:solidFill>
              </a:rPr>
              <a:t>. От состояния капилляров (расширены они или сужены) и их расположения зависит также оттенок кожи.</a:t>
            </a:r>
            <a:endParaRPr lang="ru-RU" sz="2400" dirty="0">
              <a:solidFill>
                <a:srgbClr val="000000"/>
              </a:solidFill>
            </a:endParaRPr>
          </a:p>
        </p:txBody>
      </p:sp>
      <p:sp>
        <p:nvSpPr>
          <p:cNvPr id="2" name="Заголовок 1"/>
          <p:cNvSpPr>
            <a:spLocks noGrp="1"/>
          </p:cNvSpPr>
          <p:nvPr>
            <p:ph type="title"/>
          </p:nvPr>
        </p:nvSpPr>
        <p:spPr>
          <a:xfrm>
            <a:off x="457200" y="152400"/>
            <a:ext cx="8229600" cy="2590800"/>
          </a:xfrm>
        </p:spPr>
        <p:txBody>
          <a:bodyPr>
            <a:noAutofit/>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1800" b="1" dirty="0" smtClean="0">
                <a:solidFill>
                  <a:srgbClr val="000000"/>
                </a:solidFill>
              </a:rPr>
              <a:t>Объем  кожи составляет 1/6 – 1/7 объема тела человека</a:t>
            </a:r>
            <a:br>
              <a:rPr lang="ru-RU" sz="1800" b="1" dirty="0" smtClean="0">
                <a:solidFill>
                  <a:srgbClr val="000000"/>
                </a:solidFill>
              </a:rPr>
            </a:br>
            <a:r>
              <a:rPr lang="ru-RU" sz="1800" b="1" dirty="0" smtClean="0">
                <a:solidFill>
                  <a:srgbClr val="000000"/>
                </a:solidFill>
              </a:rPr>
              <a:t/>
            </a:r>
            <a:br>
              <a:rPr lang="ru-RU" sz="1800" b="1" dirty="0" smtClean="0">
                <a:solidFill>
                  <a:srgbClr val="000000"/>
                </a:solidFill>
              </a:rPr>
            </a:br>
            <a:r>
              <a:rPr lang="ru-RU" sz="1800" b="1" dirty="0" smtClean="0">
                <a:solidFill>
                  <a:srgbClr val="000000"/>
                </a:solidFill>
              </a:rPr>
              <a:t>Кожа самый тяжелый орган -2,7 кг.</a:t>
            </a:r>
            <a:br>
              <a:rPr lang="ru-RU" sz="1800" b="1" dirty="0" smtClean="0">
                <a:solidFill>
                  <a:srgbClr val="000000"/>
                </a:solidFill>
              </a:rPr>
            </a:br>
            <a:r>
              <a:rPr lang="ru-RU" sz="1800" b="1" dirty="0" smtClean="0">
                <a:solidFill>
                  <a:srgbClr val="000000"/>
                </a:solidFill>
              </a:rPr>
              <a:t/>
            </a:r>
            <a:br>
              <a:rPr lang="ru-RU" sz="1800" b="1" dirty="0" smtClean="0">
                <a:solidFill>
                  <a:srgbClr val="000000"/>
                </a:solidFill>
              </a:rPr>
            </a:br>
            <a:r>
              <a:rPr lang="ru-RU" sz="1800" b="1" dirty="0" smtClean="0">
                <a:solidFill>
                  <a:srgbClr val="000000"/>
                </a:solidFill>
              </a:rPr>
              <a:t>  Печень -1,5 кг</a:t>
            </a:r>
            <a:br>
              <a:rPr lang="ru-RU" sz="1800" b="1" dirty="0" smtClean="0">
                <a:solidFill>
                  <a:srgbClr val="000000"/>
                </a:solidFill>
              </a:rPr>
            </a:br>
            <a:r>
              <a:rPr lang="ru-RU" sz="1800" b="1" dirty="0" smtClean="0">
                <a:solidFill>
                  <a:srgbClr val="000000"/>
                </a:solidFill>
              </a:rPr>
              <a:t>Масса кожи = массе крови!</a:t>
            </a:r>
            <a:endParaRPr lang="ru-RU" sz="1800" b="1" dirty="0">
              <a:solidFill>
                <a:srgbClr val="0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743200"/>
            <a:ext cx="8229600" cy="3352800"/>
          </a:xfrm>
        </p:spPr>
        <p:txBody>
          <a:bodyPr>
            <a:normAutofit lnSpcReduction="10000"/>
          </a:bodyPr>
          <a:lstStyle/>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основным функциям, которые выполняет кожный покров относятся:</a:t>
            </a:r>
          </a:p>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 -защитная, </a:t>
            </a:r>
          </a:p>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--иммунная,</a:t>
            </a:r>
          </a:p>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 ---рецепторная, </a:t>
            </a:r>
          </a:p>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-----терморегулирующая, </a:t>
            </a:r>
          </a:p>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-------обменная.</a:t>
            </a:r>
            <a:endParaRPr lang="ru-RU" sz="2800" dirty="0">
              <a:solidFill>
                <a:srgbClr val="000000"/>
              </a:solidFill>
            </a:endParaRPr>
          </a:p>
        </p:txBody>
      </p:sp>
      <p:sp>
        <p:nvSpPr>
          <p:cNvPr id="2" name="Заголовок 1"/>
          <p:cNvSpPr>
            <a:spLocks noGrp="1"/>
          </p:cNvSpPr>
          <p:nvPr>
            <p:ph type="title"/>
          </p:nvPr>
        </p:nvSpPr>
        <p:spPr>
          <a:xfrm>
            <a:off x="457200" y="152400"/>
            <a:ext cx="8229600" cy="2209800"/>
          </a:xfrm>
        </p:spPr>
        <p:txBody>
          <a:bodyPr>
            <a:normAutofit fontScale="90000"/>
          </a:bodyPr>
          <a:lstStyle/>
          <a:p>
            <a:r>
              <a:rPr lang="ru-RU" dirty="0" smtClean="0">
                <a:solidFill>
                  <a:srgbClr val="000000"/>
                </a:solidFill>
              </a:rPr>
              <a:t> Состояние кожной поверхности зависит от многих факторов: возраста, здоровья, питания, образа жизни.</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spcBef>
                <a:spcPts val="8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dirty="0" smtClean="0">
                <a:solidFill>
                  <a:srgbClr val="000000"/>
                </a:solidFill>
              </a:rPr>
              <a:t> </a:t>
            </a:r>
            <a:r>
              <a:rPr lang="ru-RU" sz="2800" b="1" dirty="0" smtClean="0">
                <a:solidFill>
                  <a:srgbClr val="000000"/>
                </a:solidFill>
              </a:rPr>
              <a:t>Толщина кожи  не одинакова </a:t>
            </a:r>
            <a:r>
              <a:rPr lang="ru-RU" sz="2800" dirty="0" smtClean="0">
                <a:solidFill>
                  <a:srgbClr val="000000"/>
                </a:solidFill>
              </a:rPr>
              <a:t>на разных участках тела: </a:t>
            </a:r>
          </a:p>
          <a:p>
            <a:pPr>
              <a:spcBef>
                <a:spcPts val="8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на глазном веке она очень тонкая, а на щеках, животе, ягодицах может достигать 0,5 см.</a:t>
            </a:r>
          </a:p>
          <a:p>
            <a:pPr>
              <a:spcBef>
                <a:spcPts val="8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 Кроме того, толщины кожного покрова может меняться в течение жизни. </a:t>
            </a:r>
          </a:p>
          <a:p>
            <a:pPr>
              <a:spcBef>
                <a:spcPts val="8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В процессе старения дерма истончается и теряет до 40% своего объема. </a:t>
            </a:r>
          </a:p>
          <a:p>
            <a:pPr>
              <a:spcBef>
                <a:spcPts val="8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dirty="0" smtClean="0">
                <a:solidFill>
                  <a:srgbClr val="000000"/>
                </a:solidFill>
              </a:rPr>
              <a:t>Более тонкая кожа становится легко уязвимой!</a:t>
            </a:r>
            <a:endParaRPr lang="ru-RU" sz="2800" dirty="0">
              <a:solidFill>
                <a:srgbClr val="000000"/>
              </a:solidFill>
            </a:endParaRPr>
          </a:p>
        </p:txBody>
      </p:sp>
      <p:sp>
        <p:nvSpPr>
          <p:cNvPr id="2" name="Заголовок 1"/>
          <p:cNvSpPr>
            <a:spLocks noGrp="1"/>
          </p:cNvSpPr>
          <p:nvPr>
            <p:ph type="title"/>
          </p:nvPr>
        </p:nvSpPr>
        <p:spPr/>
        <p:txBody>
          <a:bodyPr>
            <a:normAutofit/>
          </a:bodyPr>
          <a:lstStyle/>
          <a:p>
            <a:r>
              <a:rPr lang="ru-RU" dirty="0" smtClean="0">
                <a:solidFill>
                  <a:srgbClr val="000000"/>
                </a:solidFill>
              </a:rPr>
              <a:t> </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endParaRPr lang="ru-RU"/>
          </a:p>
        </p:txBody>
      </p:sp>
      <p:sp>
        <p:nvSpPr>
          <p:cNvPr id="3" name="Заголовок 2"/>
          <p:cNvSpPr>
            <a:spLocks noGrp="1"/>
          </p:cNvSpPr>
          <p:nvPr>
            <p:ph type="title"/>
          </p:nvPr>
        </p:nvSpPr>
        <p:spPr/>
        <p:txBody>
          <a:bodyPr/>
          <a:lstStyle/>
          <a:p>
            <a:endParaRPr lang="ru-RU"/>
          </a:p>
        </p:txBody>
      </p:sp>
      <p:pic>
        <p:nvPicPr>
          <p:cNvPr id="4" name="Picture 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r>
              <a:rPr lang="ru-RU" b="1" dirty="0" err="1" smtClean="0">
                <a:solidFill>
                  <a:schemeClr val="bg1"/>
                </a:solidFill>
              </a:rPr>
              <a:t>Ко́жная</a:t>
            </a:r>
            <a:r>
              <a:rPr lang="ru-RU" b="1" dirty="0" smtClean="0">
                <a:solidFill>
                  <a:schemeClr val="bg1"/>
                </a:solidFill>
              </a:rPr>
              <a:t> </a:t>
            </a:r>
            <a:r>
              <a:rPr lang="ru-RU" b="1" dirty="0" err="1" smtClean="0">
                <a:solidFill>
                  <a:schemeClr val="bg1"/>
                </a:solidFill>
              </a:rPr>
              <a:t>пла́стика</a:t>
            </a:r>
            <a:r>
              <a:rPr lang="ru-RU" dirty="0" smtClean="0">
                <a:solidFill>
                  <a:schemeClr val="bg1"/>
                </a:solidFill>
              </a:rPr>
              <a:t> — хирургическая операция, заключающаяся в воссоздании  целостности участка кожного покрова человека. Необходимость в кожной пластике возникает при лечении хронических дефектов кожного покрова —ожоговой травмы , трофических язв , пролежней и свищей, как одномоментная кожная пластика при удалении рубцов, поверхностных опухолей и татуировок.</a:t>
            </a:r>
            <a:endParaRPr lang="ru-RU" dirty="0">
              <a:solidFill>
                <a:schemeClr val="bg1"/>
              </a:solidFill>
            </a:endParaRPr>
          </a:p>
        </p:txBody>
      </p:sp>
      <p:sp>
        <p:nvSpPr>
          <p:cNvPr id="2" name="Заголовок 1"/>
          <p:cNvSpPr>
            <a:spLocks noGrp="1"/>
          </p:cNvSpPr>
          <p:nvPr>
            <p:ph type="title"/>
          </p:nvPr>
        </p:nvSpPr>
        <p:spPr>
          <a:xfrm>
            <a:off x="457200" y="152400"/>
            <a:ext cx="8229600" cy="304800"/>
          </a:xfrm>
        </p:spPr>
        <p:txBody>
          <a:bodyPr>
            <a:normAutofit fontScale="90000"/>
          </a:bodyPr>
          <a:lstStyle/>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одержимое 8"/>
          <p:cNvSpPr>
            <a:spLocks noGrp="1"/>
          </p:cNvSpPr>
          <p:nvPr>
            <p:ph idx="1"/>
          </p:nvPr>
        </p:nvSpPr>
        <p:spPr/>
        <p:txBody>
          <a:bodyPr/>
          <a:lstStyle/>
          <a:p>
            <a:r>
              <a:rPr lang="ru-RU" dirty="0" smtClean="0">
                <a:solidFill>
                  <a:schemeClr val="bg1"/>
                </a:solidFill>
              </a:rPr>
              <a:t>Кожная пластика — это пересадка кожи  или перемещения для закрытия ее больших дефектов — свежих (скальпированная рана, дефект после иссечения рубцов) либо гранулирующих, но не заживающих. Кожную пластику широко применяют при обширных ожогах. Как правило, берут собственную кожу больного (аутопластика).</a:t>
            </a:r>
            <a:endParaRPr lang="ru-RU" dirty="0">
              <a:solidFill>
                <a:schemeClr val="bg1"/>
              </a:solidFill>
            </a:endParaRPr>
          </a:p>
        </p:txBody>
      </p:sp>
      <p:sp>
        <p:nvSpPr>
          <p:cNvPr id="8" name="Заголовок 7"/>
          <p:cNvSpPr>
            <a:spLocks noGrp="1"/>
          </p:cNvSpPr>
          <p:nvPr>
            <p:ph type="title"/>
          </p:nvPr>
        </p:nvSpPr>
        <p:spPr>
          <a:xfrm>
            <a:off x="457200" y="152400"/>
            <a:ext cx="8229600" cy="152400"/>
          </a:xfrm>
        </p:spPr>
        <p:txBody>
          <a:bodyPr>
            <a:normAutofit fontScale="90000"/>
          </a:bodyPr>
          <a:lstStyle/>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lnSpcReduction="10000"/>
          </a:bodyPr>
          <a:lstStyle/>
          <a:p>
            <a:r>
              <a:rPr lang="ru-RU" dirty="0" smtClean="0">
                <a:solidFill>
                  <a:schemeClr val="bg1"/>
                </a:solidFill>
              </a:rPr>
              <a:t>Пересадка органов и тканей (трансплантация) по предложению ВОЗ классифицируется следующим образом:</a:t>
            </a:r>
          </a:p>
          <a:p>
            <a:pPr lvl="0"/>
            <a:r>
              <a:rPr lang="ru-RU" dirty="0" smtClean="0">
                <a:solidFill>
                  <a:schemeClr val="bg1"/>
                </a:solidFill>
              </a:rPr>
              <a:t>аутотрансплантация (пересадка собственных тканей и органов)</a:t>
            </a:r>
          </a:p>
          <a:p>
            <a:pPr lvl="0"/>
            <a:r>
              <a:rPr lang="ru-RU" dirty="0" err="1" smtClean="0">
                <a:solidFill>
                  <a:schemeClr val="bg1"/>
                </a:solidFill>
              </a:rPr>
              <a:t>Аллотрансплантация</a:t>
            </a:r>
            <a:r>
              <a:rPr lang="ru-RU" dirty="0" smtClean="0">
                <a:solidFill>
                  <a:schemeClr val="bg1"/>
                </a:solidFill>
              </a:rPr>
              <a:t> (пересадка органов и тканей другого объекта того же вида)</a:t>
            </a:r>
          </a:p>
          <a:p>
            <a:pPr lvl="0"/>
            <a:r>
              <a:rPr lang="ru-RU" dirty="0" smtClean="0">
                <a:solidFill>
                  <a:schemeClr val="bg1"/>
                </a:solidFill>
              </a:rPr>
              <a:t>Ксенотрансплантация (пересадка органов и тканей другого вида)</a:t>
            </a:r>
          </a:p>
          <a:p>
            <a:pPr lvl="0"/>
            <a:r>
              <a:rPr lang="ru-RU" dirty="0" smtClean="0">
                <a:solidFill>
                  <a:schemeClr val="bg1"/>
                </a:solidFill>
              </a:rPr>
              <a:t>Имплантация  (вживление искусственных материалов)</a:t>
            </a:r>
            <a:endParaRPr lang="ru-RU" dirty="0">
              <a:solidFill>
                <a:schemeClr val="bg1"/>
              </a:solidFill>
            </a:endParaRPr>
          </a:p>
        </p:txBody>
      </p:sp>
      <p:sp>
        <p:nvSpPr>
          <p:cNvPr id="2" name="Заголовок 1"/>
          <p:cNvSpPr>
            <a:spLocks noGrp="1"/>
          </p:cNvSpPr>
          <p:nvPr>
            <p:ph type="title"/>
          </p:nvPr>
        </p:nvSpPr>
        <p:spPr/>
        <p:txBody>
          <a:bodyPr/>
          <a:lstStyle/>
          <a:p>
            <a:r>
              <a:rPr lang="ru-RU" dirty="0" smtClean="0">
                <a:solidFill>
                  <a:schemeClr val="bg1"/>
                </a:solidFill>
              </a:rPr>
              <a:t>Классификация ВОЗ:</a:t>
            </a:r>
            <a:endParaRPr lang="ru-RU" dirty="0">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92500" lnSpcReduction="10000"/>
          </a:bodyPr>
          <a:lstStyle/>
          <a:p>
            <a:r>
              <a:rPr lang="ru-RU" b="1" dirty="0" smtClean="0">
                <a:solidFill>
                  <a:schemeClr val="bg1"/>
                </a:solidFill>
              </a:rPr>
              <a:t>Несвободная кожная пластика (кожная пластика на питающей ножке):</a:t>
            </a:r>
            <a:endParaRPr lang="ru-RU" dirty="0" smtClean="0">
              <a:solidFill>
                <a:schemeClr val="bg1"/>
              </a:solidFill>
            </a:endParaRPr>
          </a:p>
          <a:p>
            <a:pPr>
              <a:buNone/>
            </a:pPr>
            <a:r>
              <a:rPr lang="ru-RU" b="1" dirty="0" smtClean="0">
                <a:solidFill>
                  <a:schemeClr val="bg1"/>
                </a:solidFill>
              </a:rPr>
              <a:t>Местными тканями:</a:t>
            </a:r>
            <a:endParaRPr lang="ru-RU" dirty="0" smtClean="0">
              <a:solidFill>
                <a:schemeClr val="bg1"/>
              </a:solidFill>
            </a:endParaRPr>
          </a:p>
          <a:p>
            <a:pPr lvl="0"/>
            <a:r>
              <a:rPr lang="ru-RU" dirty="0" smtClean="0">
                <a:solidFill>
                  <a:schemeClr val="bg1"/>
                </a:solidFill>
              </a:rPr>
              <a:t>Реплантация частично отторгнутого кожного лоскута</a:t>
            </a:r>
          </a:p>
          <a:p>
            <a:pPr lvl="0"/>
            <a:r>
              <a:rPr lang="ru-RU" dirty="0" smtClean="0">
                <a:solidFill>
                  <a:schemeClr val="bg1"/>
                </a:solidFill>
              </a:rPr>
              <a:t>Нанесение послабляющих разрезов в области раны (например, V-Y пластика по И. </a:t>
            </a:r>
            <a:r>
              <a:rPr lang="ru-RU" dirty="0" err="1" smtClean="0">
                <a:solidFill>
                  <a:schemeClr val="bg1"/>
                </a:solidFill>
              </a:rPr>
              <a:t>Диффенбаху</a:t>
            </a:r>
            <a:r>
              <a:rPr lang="ru-RU" dirty="0" smtClean="0">
                <a:solidFill>
                  <a:schemeClr val="bg1"/>
                </a:solidFill>
              </a:rPr>
              <a:t>) </a:t>
            </a:r>
          </a:p>
          <a:p>
            <a:pPr lvl="0"/>
            <a:r>
              <a:rPr lang="ru-RU" dirty="0" smtClean="0">
                <a:solidFill>
                  <a:schemeClr val="bg1"/>
                </a:solidFill>
              </a:rPr>
              <a:t>С перемещением кожных лоскутов</a:t>
            </a:r>
          </a:p>
          <a:p>
            <a:pPr lvl="0"/>
            <a:r>
              <a:rPr lang="ru-RU" dirty="0" smtClean="0">
                <a:solidFill>
                  <a:schemeClr val="bg1"/>
                </a:solidFill>
              </a:rPr>
              <a:t>встречные прямоугольники, встречными треугольниками, многоугольниками и др.</a:t>
            </a:r>
          </a:p>
          <a:p>
            <a:pPr lvl="0"/>
            <a:r>
              <a:rPr lang="ru-RU" dirty="0" smtClean="0">
                <a:solidFill>
                  <a:schemeClr val="bg1"/>
                </a:solidFill>
              </a:rPr>
              <a:t>Избыток кожи создают при помощи </a:t>
            </a:r>
            <a:r>
              <a:rPr lang="ru-RU" dirty="0" err="1" smtClean="0">
                <a:solidFill>
                  <a:schemeClr val="bg1"/>
                </a:solidFill>
              </a:rPr>
              <a:t>дермотензии</a:t>
            </a:r>
            <a:r>
              <a:rPr lang="ru-RU" dirty="0" smtClean="0">
                <a:solidFill>
                  <a:schemeClr val="bg1"/>
                </a:solidFill>
              </a:rPr>
              <a:t> (кожу вытягивают держалками или надувными подкладными экспандерами).</a:t>
            </a:r>
            <a:endParaRPr lang="ru-RU" dirty="0">
              <a:solidFill>
                <a:schemeClr val="bg1"/>
              </a:solidFill>
            </a:endParaRPr>
          </a:p>
        </p:txBody>
      </p:sp>
      <p:sp>
        <p:nvSpPr>
          <p:cNvPr id="2" name="Заголовок 1"/>
          <p:cNvSpPr>
            <a:spLocks noGrp="1"/>
          </p:cNvSpPr>
          <p:nvPr>
            <p:ph type="title"/>
          </p:nvPr>
        </p:nvSpPr>
        <p:spPr/>
        <p:txBody>
          <a:bodyPr>
            <a:normAutofit fontScale="90000"/>
          </a:bodyPr>
          <a:lstStyle/>
          <a:p>
            <a:r>
              <a:rPr lang="ru-RU" dirty="0" smtClean="0">
                <a:solidFill>
                  <a:schemeClr val="bg1"/>
                </a:solidFill>
              </a:rPr>
              <a:t>Хирургическая классификация способов кожной пластики</a:t>
            </a:r>
            <a:endParaRPr lang="ru-RU"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09600"/>
            <a:ext cx="8229600" cy="5486400"/>
          </a:xfrm>
        </p:spPr>
        <p:txBody>
          <a:bodyPr>
            <a:normAutofit lnSpcReduction="10000"/>
          </a:bodyPr>
          <a:lstStyle/>
          <a:p>
            <a:pPr>
              <a:buNone/>
            </a:pPr>
            <a:r>
              <a:rPr lang="ru-RU" sz="2800" b="1" dirty="0" smtClean="0">
                <a:solidFill>
                  <a:schemeClr val="bg1"/>
                </a:solidFill>
              </a:rPr>
              <a:t>Отдаленная — с перемещением лоскута</a:t>
            </a:r>
            <a:endParaRPr lang="ru-RU" sz="3200" dirty="0" smtClean="0">
              <a:solidFill>
                <a:schemeClr val="bg1"/>
              </a:solidFill>
            </a:endParaRPr>
          </a:p>
          <a:p>
            <a:pPr lvl="0"/>
            <a:r>
              <a:rPr lang="ru-RU" sz="2800" dirty="0" smtClean="0">
                <a:solidFill>
                  <a:schemeClr val="bg1"/>
                </a:solidFill>
              </a:rPr>
              <a:t>Прямая пересадка лоскута («итальянская» пластика — К. </a:t>
            </a:r>
            <a:r>
              <a:rPr lang="ru-RU" sz="2800" dirty="0" err="1" smtClean="0">
                <a:solidFill>
                  <a:schemeClr val="bg1"/>
                </a:solidFill>
              </a:rPr>
              <a:t>Тальякоцци</a:t>
            </a:r>
            <a:r>
              <a:rPr lang="ru-RU" sz="2800" dirty="0" smtClean="0">
                <a:solidFill>
                  <a:schemeClr val="bg1"/>
                </a:solidFill>
              </a:rPr>
              <a:t> — взятие лоскута с плеча для пластики носа), мостовидный лоскут</a:t>
            </a:r>
            <a:endParaRPr lang="ru-RU" sz="3200" dirty="0" smtClean="0">
              <a:solidFill>
                <a:schemeClr val="bg1"/>
              </a:solidFill>
            </a:endParaRPr>
          </a:p>
          <a:p>
            <a:pPr lvl="0"/>
            <a:r>
              <a:rPr lang="ru-RU" sz="2800" dirty="0" smtClean="0">
                <a:solidFill>
                  <a:schemeClr val="bg1"/>
                </a:solidFill>
              </a:rPr>
              <a:t>Мигрирующий кожный лоскут</a:t>
            </a:r>
            <a:endParaRPr lang="ru-RU" sz="3200" dirty="0" smtClean="0">
              <a:solidFill>
                <a:schemeClr val="bg1"/>
              </a:solidFill>
            </a:endParaRPr>
          </a:p>
          <a:p>
            <a:pPr lvl="1"/>
            <a:r>
              <a:rPr lang="ru-RU" dirty="0" smtClean="0">
                <a:solidFill>
                  <a:schemeClr val="bg1"/>
                </a:solidFill>
              </a:rPr>
              <a:t>плоский</a:t>
            </a:r>
            <a:endParaRPr lang="ru-RU" sz="2800" dirty="0" smtClean="0">
              <a:solidFill>
                <a:schemeClr val="bg1"/>
              </a:solidFill>
            </a:endParaRPr>
          </a:p>
          <a:p>
            <a:pPr lvl="1"/>
            <a:r>
              <a:rPr lang="ru-RU" dirty="0" smtClean="0">
                <a:solidFill>
                  <a:schemeClr val="bg1"/>
                </a:solidFill>
              </a:rPr>
              <a:t>стебельчатый по В. П. Филатову</a:t>
            </a:r>
            <a:endParaRPr lang="ru-RU" sz="2800" dirty="0" smtClean="0">
              <a:solidFill>
                <a:schemeClr val="bg1"/>
              </a:solidFill>
            </a:endParaRPr>
          </a:p>
          <a:p>
            <a:pPr lvl="0"/>
            <a:r>
              <a:rPr lang="ru-RU" sz="2800" dirty="0" smtClean="0">
                <a:solidFill>
                  <a:schemeClr val="bg1"/>
                </a:solidFill>
              </a:rPr>
              <a:t>Одномоментная пересадка лоскута на </a:t>
            </a:r>
            <a:r>
              <a:rPr lang="ru-RU" sz="2800" dirty="0" err="1" smtClean="0">
                <a:solidFill>
                  <a:schemeClr val="bg1"/>
                </a:solidFill>
              </a:rPr>
              <a:t>микрососудистых</a:t>
            </a:r>
            <a:r>
              <a:rPr lang="ru-RU" sz="2800" dirty="0" smtClean="0">
                <a:solidFill>
                  <a:schemeClr val="bg1"/>
                </a:solidFill>
              </a:rPr>
              <a:t> анастомозах, зависит от учета кровоснабжения  . </a:t>
            </a:r>
            <a:endParaRPr lang="ru-RU" sz="3200" dirty="0" smtClean="0">
              <a:solidFill>
                <a:schemeClr val="bg1"/>
              </a:solidFill>
            </a:endParaRPr>
          </a:p>
          <a:p>
            <a:r>
              <a:rPr lang="ru-RU" sz="2000" b="1" dirty="0" smtClean="0">
                <a:solidFill>
                  <a:schemeClr val="bg1"/>
                </a:solidFill>
              </a:rPr>
              <a:t>Сочетание различных способов:</a:t>
            </a:r>
            <a:endParaRPr lang="ru-RU" sz="2400" dirty="0" smtClean="0">
              <a:solidFill>
                <a:schemeClr val="bg1"/>
              </a:solidFill>
            </a:endParaRPr>
          </a:p>
          <a:p>
            <a:r>
              <a:rPr lang="ru-RU" sz="2800" dirty="0" smtClean="0">
                <a:solidFill>
                  <a:schemeClr val="bg1"/>
                </a:solidFill>
              </a:rPr>
              <a:t>Позволяет более эффективно проводить пластику дефекта в сложных случаях</a:t>
            </a:r>
            <a:endParaRPr lang="ru-RU" dirty="0">
              <a:solidFill>
                <a:schemeClr val="bg1"/>
              </a:solidFill>
            </a:endParaRPr>
          </a:p>
        </p:txBody>
      </p:sp>
      <p:sp>
        <p:nvSpPr>
          <p:cNvPr id="2" name="Заголовок 1"/>
          <p:cNvSpPr>
            <a:spLocks noGrp="1"/>
          </p:cNvSpPr>
          <p:nvPr>
            <p:ph type="title"/>
          </p:nvPr>
        </p:nvSpPr>
        <p:spPr>
          <a:xfrm>
            <a:off x="457200" y="152400"/>
            <a:ext cx="8229600" cy="152400"/>
          </a:xfrm>
        </p:spPr>
        <p:txBody>
          <a:bodyPr>
            <a:normAutofit fontScale="90000"/>
          </a:bodyPr>
          <a:lstStyle/>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lnSpcReduction="10000"/>
          </a:bodyPr>
          <a:lstStyle/>
          <a:p>
            <a:r>
              <a:rPr lang="ru-RU" b="1" dirty="0" smtClean="0">
                <a:solidFill>
                  <a:schemeClr val="bg1"/>
                </a:solidFill>
              </a:rPr>
              <a:t>Полнослойным лоскутом.</a:t>
            </a:r>
            <a:endParaRPr lang="ru-RU" dirty="0" smtClean="0">
              <a:solidFill>
                <a:schemeClr val="bg1"/>
              </a:solidFill>
            </a:endParaRPr>
          </a:p>
          <a:p>
            <a:r>
              <a:rPr lang="ru-RU" dirty="0" smtClean="0">
                <a:solidFill>
                  <a:schemeClr val="bg1"/>
                </a:solidFill>
              </a:rPr>
              <a:t>Плохая приживаемость, лучший косметический эффект, проблемы с донорским участком. Применяются для косметически важных участков тела, в области крупных суставов, в местах большой нагрузки.</a:t>
            </a:r>
          </a:p>
          <a:p>
            <a:pPr lvl="0"/>
            <a:r>
              <a:rPr lang="ru-RU" dirty="0" smtClean="0">
                <a:solidFill>
                  <a:schemeClr val="bg1"/>
                </a:solidFill>
              </a:rPr>
              <a:t>Трансплантация лоскутов с отторгнутых или ампутированных частей</a:t>
            </a:r>
          </a:p>
          <a:p>
            <a:r>
              <a:rPr lang="ru-RU" dirty="0" smtClean="0">
                <a:solidFill>
                  <a:schemeClr val="bg1"/>
                </a:solidFill>
              </a:rPr>
              <a:t>Способ пластики перфорированным полнослойным лоскутом с послабляющими разрезами по краям</a:t>
            </a:r>
            <a:endParaRPr lang="ru-RU" dirty="0">
              <a:solidFill>
                <a:schemeClr val="bg1"/>
              </a:solidFill>
            </a:endParaRPr>
          </a:p>
        </p:txBody>
      </p:sp>
      <p:sp>
        <p:nvSpPr>
          <p:cNvPr id="2" name="Заголовок 1"/>
          <p:cNvSpPr>
            <a:spLocks noGrp="1"/>
          </p:cNvSpPr>
          <p:nvPr>
            <p:ph type="title"/>
          </p:nvPr>
        </p:nvSpPr>
        <p:spPr/>
        <p:txBody>
          <a:bodyPr/>
          <a:lstStyle/>
          <a:p>
            <a:r>
              <a:rPr lang="ru-RU" b="1" dirty="0" smtClean="0">
                <a:solidFill>
                  <a:schemeClr val="bg1"/>
                </a:solidFill>
              </a:rPr>
              <a:t>Свободная кожная пластика</a:t>
            </a:r>
            <a:endParaRPr lang="ru-RU"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629400" y="457200"/>
            <a:ext cx="2057400" cy="152400"/>
          </a:xfrm>
        </p:spPr>
        <p:txBody>
          <a:bodyPr>
            <a:normAutofit fontScale="90000"/>
          </a:bodyPr>
          <a:lstStyle/>
          <a:p>
            <a:endParaRPr lang="ru-RU" dirty="0"/>
          </a:p>
        </p:txBody>
      </p:sp>
      <p:pic>
        <p:nvPicPr>
          <p:cNvPr id="7" name="Рисунок 6" descr="ojog.jpg"/>
          <p:cNvPicPr>
            <a:picLocks noGrp="1" noChangeAspect="1"/>
          </p:cNvPicPr>
          <p:nvPr>
            <p:ph type="pic" idx="1"/>
          </p:nvPr>
        </p:nvPicPr>
        <p:blipFill>
          <a:blip r:embed="rId2" cstate="print"/>
          <a:srcRect l="19775" r="19775"/>
          <a:stretch>
            <a:fillRect/>
          </a:stretch>
        </p:blipFill>
        <p:spPr>
          <a:xfrm>
            <a:off x="457200" y="457200"/>
            <a:ext cx="7010400" cy="5562600"/>
          </a:xfrm>
        </p:spPr>
      </p:pic>
      <p:sp>
        <p:nvSpPr>
          <p:cNvPr id="6" name="Текст 5"/>
          <p:cNvSpPr>
            <a:spLocks noGrp="1"/>
          </p:cNvSpPr>
          <p:nvPr>
            <p:ph type="body" sz="half" idx="2"/>
          </p:nvPr>
        </p:nvSpPr>
        <p:spPr>
          <a:xfrm>
            <a:off x="5638800" y="685800"/>
            <a:ext cx="3048000" cy="5715000"/>
          </a:xfrm>
        </p:spPr>
        <p:txBody>
          <a:bodyPr>
            <a:normAutofit/>
          </a:bodyPr>
          <a:lstStyle/>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09600"/>
            <a:ext cx="8229600" cy="5486400"/>
          </a:xfrm>
        </p:spPr>
        <p:txBody>
          <a:bodyPr>
            <a:normAutofit lnSpcReduction="10000"/>
          </a:bodyPr>
          <a:lstStyle/>
          <a:p>
            <a:pPr>
              <a:buNone/>
            </a:pPr>
            <a:r>
              <a:rPr lang="ru-RU" b="1" dirty="0" smtClean="0">
                <a:solidFill>
                  <a:schemeClr val="bg1"/>
                </a:solidFill>
              </a:rPr>
              <a:t>Расщепленным кожным лоскутом (по </a:t>
            </a:r>
            <a:r>
              <a:rPr lang="ru-RU" b="1" dirty="0" err="1" smtClean="0">
                <a:solidFill>
                  <a:schemeClr val="bg1"/>
                </a:solidFill>
              </a:rPr>
              <a:t>Тиршу</a:t>
            </a:r>
            <a:r>
              <a:rPr lang="ru-RU" b="1" dirty="0" smtClean="0">
                <a:solidFill>
                  <a:schemeClr val="bg1"/>
                </a:solidFill>
              </a:rPr>
              <a:t>)</a:t>
            </a:r>
            <a:endParaRPr lang="ru-RU" dirty="0" smtClean="0">
              <a:solidFill>
                <a:schemeClr val="bg1"/>
              </a:solidFill>
            </a:endParaRPr>
          </a:p>
          <a:p>
            <a:r>
              <a:rPr lang="ru-RU" dirty="0" smtClean="0">
                <a:solidFill>
                  <a:schemeClr val="bg1"/>
                </a:solidFill>
              </a:rPr>
              <a:t>0,4-0,6 мм. Лоскут является расщепленным по толще, так что в донорской поверхности остаются </a:t>
            </a:r>
            <a:r>
              <a:rPr lang="ru-RU" dirty="0" err="1" smtClean="0">
                <a:solidFill>
                  <a:schemeClr val="bg1"/>
                </a:solidFill>
              </a:rPr>
              <a:t>кератинобласты</a:t>
            </a:r>
            <a:r>
              <a:rPr lang="ru-RU" dirty="0" smtClean="0">
                <a:solidFill>
                  <a:schemeClr val="bg1"/>
                </a:solidFill>
              </a:rPr>
              <a:t> и возможно её самостоятельное закрытие. Берутся бритвой, ножом </a:t>
            </a:r>
            <a:r>
              <a:rPr lang="ru-RU" dirty="0" err="1" smtClean="0">
                <a:solidFill>
                  <a:schemeClr val="bg1"/>
                </a:solidFill>
              </a:rPr>
              <a:t>Гамби</a:t>
            </a:r>
            <a:r>
              <a:rPr lang="ru-RU" dirty="0" smtClean="0">
                <a:solidFill>
                  <a:schemeClr val="bg1"/>
                </a:solidFill>
              </a:rPr>
              <a:t> или </a:t>
            </a:r>
            <a:r>
              <a:rPr lang="ru-RU" dirty="0" err="1" smtClean="0">
                <a:solidFill>
                  <a:schemeClr val="bg1"/>
                </a:solidFill>
              </a:rPr>
              <a:t>дерматомом</a:t>
            </a:r>
            <a:r>
              <a:rPr lang="ru-RU" dirty="0" smtClean="0">
                <a:solidFill>
                  <a:schemeClr val="bg1"/>
                </a:solidFill>
              </a:rPr>
              <a:t> (клеевым </a:t>
            </a:r>
            <a:r>
              <a:rPr lang="ru-RU" dirty="0" err="1" smtClean="0">
                <a:solidFill>
                  <a:schemeClr val="bg1"/>
                </a:solidFill>
              </a:rPr>
              <a:t>дерматомом</a:t>
            </a:r>
            <a:r>
              <a:rPr lang="ru-RU" dirty="0" smtClean="0">
                <a:solidFill>
                  <a:schemeClr val="bg1"/>
                </a:solidFill>
              </a:rPr>
              <a:t> </a:t>
            </a:r>
            <a:r>
              <a:rPr lang="ru-RU" dirty="0" err="1" smtClean="0">
                <a:solidFill>
                  <a:schemeClr val="bg1"/>
                </a:solidFill>
              </a:rPr>
              <a:t>Педжета</a:t>
            </a:r>
            <a:r>
              <a:rPr lang="ru-RU" dirty="0" smtClean="0">
                <a:solidFill>
                  <a:schemeClr val="bg1"/>
                </a:solidFill>
              </a:rPr>
              <a:t>, круговым М. В. Колокольцева). Донорскую поверхность дубят раствором перманганата калия или покрывают </a:t>
            </a:r>
            <a:r>
              <a:rPr lang="ru-RU" dirty="0" err="1" smtClean="0">
                <a:solidFill>
                  <a:schemeClr val="bg1"/>
                </a:solidFill>
              </a:rPr>
              <a:t>коллагеновым</a:t>
            </a:r>
            <a:r>
              <a:rPr lang="ru-RU" dirty="0" smtClean="0">
                <a:solidFill>
                  <a:schemeClr val="bg1"/>
                </a:solidFill>
              </a:rPr>
              <a:t> покрытием.</a:t>
            </a:r>
          </a:p>
          <a:p>
            <a:pPr lvl="0"/>
            <a:r>
              <a:rPr lang="ru-RU" dirty="0" smtClean="0">
                <a:solidFill>
                  <a:schemeClr val="bg1"/>
                </a:solidFill>
              </a:rPr>
              <a:t>Цельным лоскутом</a:t>
            </a:r>
          </a:p>
          <a:p>
            <a:pPr lvl="0"/>
            <a:r>
              <a:rPr lang="ru-RU" dirty="0" smtClean="0">
                <a:solidFill>
                  <a:schemeClr val="bg1"/>
                </a:solidFill>
              </a:rPr>
              <a:t>Лоскутом-ситом, лоскутом-сеткой</a:t>
            </a:r>
          </a:p>
          <a:p>
            <a:pPr lvl="0"/>
            <a:r>
              <a:rPr lang="ru-RU" dirty="0" smtClean="0">
                <a:solidFill>
                  <a:schemeClr val="bg1"/>
                </a:solidFill>
              </a:rPr>
              <a:t>Ограниченное применение марочного способа!  Не экономное  и не рациональное использование кожных лоскутов! Плохая приживаемость!</a:t>
            </a:r>
            <a:endParaRPr lang="ru-RU" dirty="0">
              <a:solidFill>
                <a:schemeClr val="bg1"/>
              </a:solidFill>
            </a:endParaRPr>
          </a:p>
        </p:txBody>
      </p:sp>
      <p:sp>
        <p:nvSpPr>
          <p:cNvPr id="2" name="Заголовок 1"/>
          <p:cNvSpPr>
            <a:spLocks noGrp="1"/>
          </p:cNvSpPr>
          <p:nvPr>
            <p:ph type="title"/>
          </p:nvPr>
        </p:nvSpPr>
        <p:spPr>
          <a:xfrm>
            <a:off x="457200" y="152400"/>
            <a:ext cx="8229600" cy="228600"/>
          </a:xfrm>
        </p:spPr>
        <p:txBody>
          <a:bodyPr>
            <a:normAutofit fontScale="90000"/>
          </a:bodyPr>
          <a:lstStyle/>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629400" y="457200"/>
            <a:ext cx="2057400" cy="152400"/>
          </a:xfrm>
        </p:spPr>
        <p:txBody>
          <a:bodyPr>
            <a:normAutofit fontScale="90000"/>
          </a:bodyPr>
          <a:lstStyle/>
          <a:p>
            <a:endParaRPr lang="ru-RU" dirty="0"/>
          </a:p>
        </p:txBody>
      </p:sp>
      <p:sp>
        <p:nvSpPr>
          <p:cNvPr id="5" name="Рисунок 4"/>
          <p:cNvSpPr>
            <a:spLocks noGrp="1"/>
          </p:cNvSpPr>
          <p:nvPr>
            <p:ph type="pic" idx="1"/>
          </p:nvPr>
        </p:nvSpPr>
        <p:spPr>
          <a:xfrm>
            <a:off x="457200" y="457200"/>
            <a:ext cx="228600" cy="5562600"/>
          </a:xfrm>
        </p:spPr>
      </p:sp>
      <p:sp>
        <p:nvSpPr>
          <p:cNvPr id="6" name="Текст 5"/>
          <p:cNvSpPr>
            <a:spLocks noGrp="1"/>
          </p:cNvSpPr>
          <p:nvPr>
            <p:ph type="body" sz="half" idx="2"/>
          </p:nvPr>
        </p:nvSpPr>
        <p:spPr>
          <a:xfrm>
            <a:off x="914400" y="1066800"/>
            <a:ext cx="7772400" cy="3657600"/>
          </a:xfrm>
        </p:spPr>
        <p:txBody>
          <a:bodyPr>
            <a:noAutofit/>
          </a:bodyPr>
          <a:lstStyle/>
          <a:p>
            <a:r>
              <a:rPr lang="ru-RU" sz="2400" dirty="0" smtClean="0">
                <a:solidFill>
                  <a:schemeClr val="bg1"/>
                </a:solidFill>
              </a:rPr>
              <a:t>Под местным обезболиванием острым концом иглы, которая захватывается кровоостанавливающим зажимом, поднимают лоскут кожи и срезают у основания образующегося конуса. Полученный небольшой круглый кусок (0,3—0,5 см</a:t>
            </a:r>
            <a:r>
              <a:rPr lang="ru-RU" sz="2400" baseline="30000" dirty="0" smtClean="0">
                <a:solidFill>
                  <a:schemeClr val="bg1"/>
                </a:solidFill>
              </a:rPr>
              <a:t>2</a:t>
            </a:r>
            <a:r>
              <a:rPr lang="ru-RU" sz="2400" dirty="0" smtClean="0">
                <a:solidFill>
                  <a:schemeClr val="bg1"/>
                </a:solidFill>
              </a:rPr>
              <a:t>) на той же игле пересаживают на поверхность дефекта ткани, покрывая всю обнаженную поверхность либо черепицеобразно, либо оставляя между пересаживаемыми кусочками расстояние до 0,5 см. Рану покрывают компрессной клеенкой с отверстиями для отделяемого и накладывают асептическую повязку.</a:t>
            </a:r>
            <a:r>
              <a:rPr lang="ru-RU" sz="2000" dirty="0" smtClean="0"/>
              <a:t/>
            </a:r>
            <a:br>
              <a:rPr lang="ru-RU" sz="2000" dirty="0" smtClean="0"/>
            </a:br>
            <a:endParaRPr lang="ru-RU"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629400" y="457200"/>
            <a:ext cx="2057400" cy="152400"/>
          </a:xfrm>
        </p:spPr>
        <p:txBody>
          <a:bodyPr>
            <a:normAutofit fontScale="90000"/>
          </a:bodyPr>
          <a:lstStyle/>
          <a:p>
            <a:endParaRPr lang="ru-RU" dirty="0"/>
          </a:p>
        </p:txBody>
      </p:sp>
      <p:sp>
        <p:nvSpPr>
          <p:cNvPr id="6" name="Текст 5"/>
          <p:cNvSpPr>
            <a:spLocks noGrp="1"/>
          </p:cNvSpPr>
          <p:nvPr>
            <p:ph type="body" sz="half" idx="2"/>
          </p:nvPr>
        </p:nvSpPr>
        <p:spPr>
          <a:xfrm>
            <a:off x="381000" y="381000"/>
            <a:ext cx="8458200" cy="6096000"/>
          </a:xfrm>
        </p:spPr>
        <p:txBody>
          <a:bodyPr>
            <a:normAutofit/>
          </a:bodyPr>
          <a:lstStyle/>
          <a:p>
            <a:r>
              <a:rPr lang="ru-RU" sz="2400" dirty="0" smtClean="0">
                <a:solidFill>
                  <a:schemeClr val="bg1"/>
                </a:solidFill>
              </a:rPr>
              <a:t>Кожную пластику большими по площади лоскутами производят по методу </a:t>
            </a:r>
            <a:r>
              <a:rPr lang="ru-RU" sz="2400" dirty="0" err="1" smtClean="0">
                <a:solidFill>
                  <a:schemeClr val="bg1"/>
                </a:solidFill>
              </a:rPr>
              <a:t>Тирша</a:t>
            </a:r>
            <a:r>
              <a:rPr lang="ru-RU" sz="2400" dirty="0" smtClean="0">
                <a:solidFill>
                  <a:schemeClr val="bg1"/>
                </a:solidFill>
              </a:rPr>
              <a:t>, при этом, кроме эпидермиса, берут и поверхностные слои дермы. Операцию производят под местной анестезией. Трансплантат обычно иссекают острой бритвой. Чаще для взятия больших лоскутов пользуются </a:t>
            </a:r>
            <a:r>
              <a:rPr lang="ru-RU" sz="2400" dirty="0" err="1" smtClean="0">
                <a:solidFill>
                  <a:schemeClr val="bg1"/>
                </a:solidFill>
              </a:rPr>
              <a:t>дерматомом</a:t>
            </a:r>
            <a:r>
              <a:rPr lang="ru-RU" sz="2400" dirty="0" smtClean="0">
                <a:solidFill>
                  <a:schemeClr val="bg1"/>
                </a:solidFill>
              </a:rPr>
              <a:t>. Кожу (обычно на наружной поверхности бедра) клеем и марлей фиксируют к валику </a:t>
            </a:r>
            <a:r>
              <a:rPr lang="ru-RU" sz="2400" dirty="0" err="1" smtClean="0">
                <a:solidFill>
                  <a:schemeClr val="bg1"/>
                </a:solidFill>
              </a:rPr>
              <a:t>дерматома</a:t>
            </a:r>
            <a:r>
              <a:rPr lang="ru-RU" sz="2400" dirty="0" smtClean="0">
                <a:solidFill>
                  <a:schemeClr val="bg1"/>
                </a:solidFill>
              </a:rPr>
              <a:t>; при вращении инструмента за ручку кожа натягивается, по мере чего ее срезают лезвием. </a:t>
            </a:r>
            <a:r>
              <a:rPr lang="ru-RU" sz="2400" dirty="0" err="1" smtClean="0">
                <a:solidFill>
                  <a:schemeClr val="bg1"/>
                </a:solidFill>
              </a:rPr>
              <a:t>Дерматом</a:t>
            </a:r>
            <a:r>
              <a:rPr lang="ru-RU" sz="2400" dirty="0" smtClean="0">
                <a:solidFill>
                  <a:schemeClr val="bg1"/>
                </a:solidFill>
              </a:rPr>
              <a:t> стерилизуют в разобранном виде кипячением, а лезвие — в спирте.</a:t>
            </a:r>
            <a:r>
              <a:rPr lang="ru-RU" dirty="0" smtClean="0"/>
              <a:t/>
            </a:r>
            <a:br>
              <a:rPr lang="ru-RU" dirty="0" smtClean="0"/>
            </a:br>
            <a:endParaRPr lang="ru-RU" dirty="0"/>
          </a:p>
        </p:txBody>
      </p:sp>
      <p:sp>
        <p:nvSpPr>
          <p:cNvPr id="5" name="Рисунок 4"/>
          <p:cNvSpPr>
            <a:spLocks noGrp="1"/>
          </p:cNvSpPr>
          <p:nvPr>
            <p:ph type="pic" idx="1"/>
          </p:nvPr>
        </p:nvSpPr>
        <p:spPr>
          <a:xfrm>
            <a:off x="457200" y="457200"/>
            <a:ext cx="1981200" cy="228600"/>
          </a:xfrm>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2" name="Заголовок 1"/>
          <p:cNvSpPr>
            <a:spLocks noGrp="1"/>
          </p:cNvSpPr>
          <p:nvPr>
            <p:ph type="title"/>
          </p:nvPr>
        </p:nvSpPr>
        <p:spPr/>
        <p:txBody>
          <a:bodyPr/>
          <a:lstStyle/>
          <a:p>
            <a:endParaRPr lang="ru-RU"/>
          </a:p>
        </p:txBody>
      </p:sp>
      <p:pic>
        <p:nvPicPr>
          <p:cNvPr id="4" name="Picture 1"/>
          <p:cNvPicPr>
            <a:picLocks noChangeAspect="1" noChangeArrowheads="1"/>
          </p:cNvPicPr>
          <p:nvPr/>
        </p:nvPicPr>
        <p:blipFill>
          <a:blip r:embed="rId2" cstate="print"/>
          <a:srcRect/>
          <a:stretch>
            <a:fillRect/>
          </a:stretch>
        </p:blipFill>
        <p:spPr bwMode="auto">
          <a:xfrm>
            <a:off x="0" y="-38139"/>
            <a:ext cx="9144000" cy="6896139"/>
          </a:xfrm>
          <a:prstGeom prst="rect">
            <a:avLst/>
          </a:prstGeom>
          <a:noFill/>
          <a:ln w="9525" cap="flat">
            <a:noFill/>
            <a:round/>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err="1" smtClean="0"/>
              <a:t>Дерматом</a:t>
            </a:r>
            <a:r>
              <a:rPr lang="ru-RU" dirty="0" smtClean="0"/>
              <a:t> </a:t>
            </a:r>
            <a:r>
              <a:rPr lang="ru-RU" dirty="0" smtClean="0"/>
              <a:t>– аппарат для взятия кожного лоскута</a:t>
            </a:r>
            <a:endParaRPr lang="ru-RU" dirty="0"/>
          </a:p>
        </p:txBody>
      </p:sp>
      <p:grpSp>
        <p:nvGrpSpPr>
          <p:cNvPr id="4" name="Group 2"/>
          <p:cNvGrpSpPr>
            <a:grpSpLocks noGrp="1"/>
          </p:cNvGrpSpPr>
          <p:nvPr>
            <p:ph idx="1"/>
          </p:nvPr>
        </p:nvGrpSpPr>
        <p:grpSpPr bwMode="auto">
          <a:xfrm>
            <a:off x="457200" y="1524000"/>
            <a:ext cx="8229600" cy="4572000"/>
            <a:chOff x="1152" y="1248"/>
            <a:chExt cx="3454" cy="2590"/>
          </a:xfrm>
        </p:grpSpPr>
        <p:pic>
          <p:nvPicPr>
            <p:cNvPr id="5" name="Picture 3"/>
            <p:cNvPicPr>
              <a:picLocks noChangeAspect="1" noChangeArrowheads="1"/>
            </p:cNvPicPr>
            <p:nvPr/>
          </p:nvPicPr>
          <p:blipFill>
            <a:blip r:embed="rId2" cstate="print"/>
            <a:srcRect/>
            <a:stretch>
              <a:fillRect/>
            </a:stretch>
          </p:blipFill>
          <p:spPr bwMode="auto">
            <a:xfrm>
              <a:off x="1152" y="1248"/>
              <a:ext cx="3454" cy="2590"/>
            </a:xfrm>
            <a:prstGeom prst="rect">
              <a:avLst/>
            </a:prstGeom>
            <a:noFill/>
            <a:ln w="9525" cap="flat">
              <a:noFill/>
              <a:round/>
              <a:headEnd/>
              <a:tailEnd/>
            </a:ln>
            <a:effectLst/>
          </p:spPr>
        </p:pic>
        <p:sp>
          <p:nvSpPr>
            <p:cNvPr id="6" name="Text Box 4"/>
            <p:cNvSpPr txBox="1">
              <a:spLocks noChangeArrowheads="1"/>
            </p:cNvSpPr>
            <p:nvPr/>
          </p:nvSpPr>
          <p:spPr bwMode="auto">
            <a:xfrm>
              <a:off x="1152" y="1248"/>
              <a:ext cx="3454" cy="2590"/>
            </a:xfrm>
            <a:prstGeom prst="rect">
              <a:avLst/>
            </a:prstGeom>
            <a:noFill/>
            <a:ln w="9525" cap="flat">
              <a:noFill/>
              <a:round/>
              <a:headEnd/>
              <a:tailEnd/>
            </a:ln>
            <a:effectLst/>
          </p:spPr>
          <p:txBody>
            <a:bodyPr wrap="none" anchor="ctr"/>
            <a:lstStyle/>
            <a:p>
              <a:endParaRPr lang="ru-RU"/>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5" name="Text Box 1"/>
          <p:cNvSpPr txBox="1">
            <a:spLocks noChangeArrowheads="1"/>
          </p:cNvSpPr>
          <p:nvPr/>
        </p:nvSpPr>
        <p:spPr bwMode="auto">
          <a:xfrm>
            <a:off x="685800" y="609600"/>
            <a:ext cx="7772400" cy="1143000"/>
          </a:xfrm>
          <a:prstGeom prst="rect">
            <a:avLst/>
          </a:prstGeom>
          <a:noFill/>
          <a:ln w="9525" cap="flat">
            <a:noFill/>
            <a:round/>
            <a:headEnd/>
            <a:tailEnd/>
          </a:ln>
          <a:effectLst/>
        </p:spPr>
        <p:txBody>
          <a:bodyPr anchor="ct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a:solidFill>
                  <a:srgbClr val="000000"/>
                </a:solidFill>
              </a:rPr>
              <a:t>Рабочая часть инструмента</a:t>
            </a:r>
          </a:p>
        </p:txBody>
      </p:sp>
      <p:grpSp>
        <p:nvGrpSpPr>
          <p:cNvPr id="2" name="Group 2"/>
          <p:cNvGrpSpPr>
            <a:grpSpLocks/>
          </p:cNvGrpSpPr>
          <p:nvPr/>
        </p:nvGrpSpPr>
        <p:grpSpPr bwMode="auto">
          <a:xfrm>
            <a:off x="1828800" y="1981200"/>
            <a:ext cx="5483225" cy="4111625"/>
            <a:chOff x="1152" y="1248"/>
            <a:chExt cx="3454" cy="2590"/>
          </a:xfrm>
        </p:grpSpPr>
        <p:pic>
          <p:nvPicPr>
            <p:cNvPr id="308227" name="Picture 3"/>
            <p:cNvPicPr>
              <a:picLocks noChangeAspect="1" noChangeArrowheads="1"/>
            </p:cNvPicPr>
            <p:nvPr/>
          </p:nvPicPr>
          <p:blipFill>
            <a:blip r:embed="rId3" cstate="print"/>
            <a:srcRect/>
            <a:stretch>
              <a:fillRect/>
            </a:stretch>
          </p:blipFill>
          <p:spPr bwMode="auto">
            <a:xfrm>
              <a:off x="1152" y="1248"/>
              <a:ext cx="3454" cy="2590"/>
            </a:xfrm>
            <a:prstGeom prst="rect">
              <a:avLst/>
            </a:prstGeom>
            <a:noFill/>
            <a:ln w="9525" cap="flat">
              <a:noFill/>
              <a:round/>
              <a:headEnd/>
              <a:tailEnd/>
            </a:ln>
            <a:effectLst/>
          </p:spPr>
        </p:pic>
        <p:sp>
          <p:nvSpPr>
            <p:cNvPr id="308228" name="Text Box 4"/>
            <p:cNvSpPr txBox="1">
              <a:spLocks noChangeArrowheads="1"/>
            </p:cNvSpPr>
            <p:nvPr/>
          </p:nvSpPr>
          <p:spPr bwMode="auto">
            <a:xfrm>
              <a:off x="1152" y="1248"/>
              <a:ext cx="3454" cy="2590"/>
            </a:xfrm>
            <a:prstGeom prst="rect">
              <a:avLst/>
            </a:prstGeom>
            <a:noFill/>
            <a:ln w="9525" cap="flat">
              <a:noFill/>
              <a:round/>
              <a:headEnd/>
              <a:tailEnd/>
            </a:ln>
            <a:effectLst/>
          </p:spPr>
          <p:txBody>
            <a:bodyPr wrap="none" anchor="ctr"/>
            <a:lstStyle/>
            <a:p>
              <a:endParaRPr lang="ru-RU"/>
            </a:p>
          </p:txBody>
        </p:sp>
      </p:gr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Современный </a:t>
            </a:r>
            <a:r>
              <a:rPr lang="ru-RU" dirty="0" err="1" smtClean="0"/>
              <a:t>дермотом</a:t>
            </a:r>
            <a:endParaRPr lang="ru-RU" dirty="0"/>
          </a:p>
        </p:txBody>
      </p:sp>
      <p:grpSp>
        <p:nvGrpSpPr>
          <p:cNvPr id="4" name="Group 2"/>
          <p:cNvGrpSpPr>
            <a:grpSpLocks noGrp="1"/>
          </p:cNvGrpSpPr>
          <p:nvPr>
            <p:ph idx="1"/>
          </p:nvPr>
        </p:nvGrpSpPr>
        <p:grpSpPr bwMode="auto">
          <a:xfrm>
            <a:off x="457200" y="1524000"/>
            <a:ext cx="8229600" cy="4572000"/>
            <a:chOff x="612" y="843"/>
            <a:chExt cx="4534" cy="3400"/>
          </a:xfrm>
        </p:grpSpPr>
        <p:pic>
          <p:nvPicPr>
            <p:cNvPr id="5" name="Picture 3"/>
            <p:cNvPicPr>
              <a:picLocks noChangeAspect="1" noChangeArrowheads="1"/>
            </p:cNvPicPr>
            <p:nvPr/>
          </p:nvPicPr>
          <p:blipFill>
            <a:blip r:embed="rId2" cstate="print"/>
            <a:srcRect/>
            <a:stretch>
              <a:fillRect/>
            </a:stretch>
          </p:blipFill>
          <p:spPr bwMode="auto">
            <a:xfrm>
              <a:off x="612" y="843"/>
              <a:ext cx="4534" cy="3400"/>
            </a:xfrm>
            <a:prstGeom prst="rect">
              <a:avLst/>
            </a:prstGeom>
            <a:noFill/>
            <a:ln w="9525" cap="flat">
              <a:noFill/>
              <a:round/>
              <a:headEnd/>
              <a:tailEnd/>
            </a:ln>
            <a:effectLst/>
          </p:spPr>
        </p:pic>
        <p:sp>
          <p:nvSpPr>
            <p:cNvPr id="6" name="Text Box 4"/>
            <p:cNvSpPr txBox="1">
              <a:spLocks noChangeArrowheads="1"/>
            </p:cNvSpPr>
            <p:nvPr/>
          </p:nvSpPr>
          <p:spPr bwMode="auto">
            <a:xfrm>
              <a:off x="612" y="843"/>
              <a:ext cx="4534" cy="3400"/>
            </a:xfrm>
            <a:prstGeom prst="rect">
              <a:avLst/>
            </a:prstGeom>
            <a:noFill/>
            <a:ln w="9525" cap="flat">
              <a:noFill/>
              <a:round/>
              <a:headEnd/>
              <a:tailEnd/>
            </a:ln>
            <a:effectLst/>
          </p:spPr>
          <p:txBody>
            <a:bodyPr wrap="none" anchor="ctr"/>
            <a:lstStyle/>
            <a:p>
              <a:endParaRPr lang="ru-RU"/>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dirty="0" smtClean="0"/>
              <a:t>Перфоратор кожи</a:t>
            </a:r>
            <a:endParaRPr lang="ru-RU" dirty="0"/>
          </a:p>
        </p:txBody>
      </p:sp>
      <p:pic>
        <p:nvPicPr>
          <p:cNvPr id="4" name="Picture 3"/>
          <p:cNvPicPr>
            <a:picLocks noGrp="1" noChangeAspect="1" noChangeArrowheads="1"/>
          </p:cNvPicPr>
          <p:nvPr>
            <p:ph idx="1"/>
          </p:nvPr>
        </p:nvPicPr>
        <p:blipFill>
          <a:blip r:embed="rId2" cstate="print"/>
          <a:srcRect/>
          <a:stretch>
            <a:fillRect/>
          </a:stretch>
        </p:blipFill>
        <p:spPr bwMode="auto">
          <a:xfrm>
            <a:off x="762000" y="1524000"/>
            <a:ext cx="7848600" cy="4953000"/>
          </a:xfrm>
          <a:prstGeom prst="rect">
            <a:avLst/>
          </a:prstGeom>
          <a:noFill/>
          <a:ln w="9525" cap="flat">
            <a:noFill/>
            <a:round/>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629400" y="457200"/>
            <a:ext cx="2057400" cy="152400"/>
          </a:xfrm>
        </p:spPr>
        <p:txBody>
          <a:bodyPr>
            <a:normAutofit fontScale="90000"/>
          </a:bodyPr>
          <a:lstStyle/>
          <a:p>
            <a:endParaRPr lang="ru-RU" dirty="0"/>
          </a:p>
        </p:txBody>
      </p:sp>
      <p:pic>
        <p:nvPicPr>
          <p:cNvPr id="7" name="Рисунок 6" descr="stebelchatyj-loskut.jpg"/>
          <p:cNvPicPr>
            <a:picLocks noGrp="1" noChangeAspect="1"/>
          </p:cNvPicPr>
          <p:nvPr>
            <p:ph type="pic" idx="1"/>
          </p:nvPr>
        </p:nvPicPr>
        <p:blipFill>
          <a:blip r:embed="rId2" cstate="print"/>
          <a:srcRect t="13474" b="13474"/>
          <a:stretch>
            <a:fillRect/>
          </a:stretch>
        </p:blipFill>
        <p:spPr>
          <a:xfrm>
            <a:off x="457200" y="457200"/>
            <a:ext cx="4724400" cy="5562600"/>
          </a:xfrm>
        </p:spPr>
      </p:pic>
      <p:sp>
        <p:nvSpPr>
          <p:cNvPr id="6" name="Текст 5"/>
          <p:cNvSpPr>
            <a:spLocks noGrp="1"/>
          </p:cNvSpPr>
          <p:nvPr>
            <p:ph type="body" sz="half" idx="2"/>
          </p:nvPr>
        </p:nvSpPr>
        <p:spPr>
          <a:xfrm>
            <a:off x="5410200" y="304800"/>
            <a:ext cx="3733800" cy="6096000"/>
          </a:xfrm>
        </p:spPr>
        <p:txBody>
          <a:bodyPr>
            <a:noAutofit/>
          </a:bodyPr>
          <a:lstStyle/>
          <a:p>
            <a:r>
              <a:rPr lang="ru-RU" sz="2000" dirty="0" smtClean="0">
                <a:solidFill>
                  <a:schemeClr val="bg1"/>
                </a:solidFill>
              </a:rPr>
              <a:t>При пластике кожи стебельчатым лоскутом по Филатову (мигрирующий лоскут, или лоскут на круглой ножке) лоскут выкраивают двумя параллельными разрезами во всю толщину кожи вдали от дефекта. Образовавшийся лоскут сшивают, свертывая его края внутрь в виде чемоданной ручки, на дефект кожи под трубкой накладывают стягивающие швы. </a:t>
            </a:r>
            <a:endParaRPr lang="ru-RU" sz="2000" dirty="0">
              <a:solidFill>
                <a:schemeClr val="bg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629400" y="457200"/>
            <a:ext cx="2057400" cy="152400"/>
          </a:xfrm>
        </p:spPr>
        <p:txBody>
          <a:bodyPr>
            <a:normAutofit fontScale="90000"/>
          </a:bodyPr>
          <a:lstStyle/>
          <a:p>
            <a:endParaRPr lang="ru-RU" dirty="0"/>
          </a:p>
        </p:txBody>
      </p:sp>
      <p:pic>
        <p:nvPicPr>
          <p:cNvPr id="7" name="Рисунок 6" descr="loskutnaya-plastika-2.jpg"/>
          <p:cNvPicPr>
            <a:picLocks noGrp="1" noChangeAspect="1"/>
          </p:cNvPicPr>
          <p:nvPr>
            <p:ph type="pic" idx="1"/>
          </p:nvPr>
        </p:nvPicPr>
        <p:blipFill>
          <a:blip r:embed="rId2" cstate="print"/>
          <a:srcRect l="2260" r="2260"/>
          <a:stretch>
            <a:fillRect/>
          </a:stretch>
        </p:blipFill>
        <p:spPr>
          <a:xfrm>
            <a:off x="457200" y="457200"/>
            <a:ext cx="4876800" cy="5562600"/>
          </a:xfrm>
        </p:spPr>
      </p:pic>
      <p:sp>
        <p:nvSpPr>
          <p:cNvPr id="6" name="Текст 5"/>
          <p:cNvSpPr>
            <a:spLocks noGrp="1"/>
          </p:cNvSpPr>
          <p:nvPr>
            <p:ph type="body" sz="half" idx="2"/>
          </p:nvPr>
        </p:nvSpPr>
        <p:spPr>
          <a:xfrm>
            <a:off x="5410200" y="533400"/>
            <a:ext cx="3429000" cy="6019800"/>
          </a:xfrm>
        </p:spPr>
        <p:txBody>
          <a:bodyPr>
            <a:noAutofit/>
          </a:bodyPr>
          <a:lstStyle/>
          <a:p>
            <a:r>
              <a:rPr lang="ru-RU" sz="1800" dirty="0" smtClean="0">
                <a:solidFill>
                  <a:schemeClr val="bg1"/>
                </a:solidFill>
              </a:rPr>
              <a:t>Затем после «тренировки» (ежедневно один из концов стебля, подлежащий отсечению, пережимают кишечным зажимом) мост пересекают и освободившийся его конец вшивают в дефект или на новое место, ближе к дефекту. Мигрирующий стебельчатый лоскут можно несколько раз пересаживать с места на место, пока он не достигнет дефекта. Отсекают лоскут от материнской почвы, только убедившись, что он надежно приживлен на новом месте.</a:t>
            </a:r>
            <a:endParaRPr lang="ru-RU" sz="1800" dirty="0">
              <a:solidFill>
                <a:schemeClr val="bg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85000" lnSpcReduction="20000"/>
          </a:bodyPr>
          <a:lstStyle/>
          <a:p>
            <a:r>
              <a:rPr lang="ru-RU" dirty="0" smtClean="0">
                <a:solidFill>
                  <a:schemeClr val="bg1"/>
                </a:solidFill>
              </a:rPr>
              <a:t>После свободной пересадки кожи, а также после кожной пластики по Филатову требуется надежная фиксация конечности и той части тела, куда была произведена пересадка кожных лоскутов. Фиксацию производят с помощью гипсовой повязки (лонгеты), шин. При промокании повязки серозным или кровянистым отделяемым меняют только ее поверхностные слои. Удаление всей повязки ранее положенного срока (8—10-е сутки после   операции)   производят   при высокой температуре, гнойном отделяемом и других признаках инфицирования раны. При удалении повязки на 8—10-е сутки устанавливают приживление пересаженных лоскутов кожи, удаляют омертвевшие участки, делают туалет кожи вокруг раны и накладывают повязку с индифферентными мазями или маслом (стерильное вазелиновое масло); перевязки через 1—2 дня</a:t>
            </a:r>
            <a:r>
              <a:rPr lang="ru-RU" dirty="0" smtClean="0"/>
              <a:t>.</a:t>
            </a:r>
            <a:endParaRPr lang="ru-RU" dirty="0"/>
          </a:p>
        </p:txBody>
      </p:sp>
      <p:sp>
        <p:nvSpPr>
          <p:cNvPr id="2" name="Заголовок 1"/>
          <p:cNvSpPr>
            <a:spLocks noGrp="1"/>
          </p:cNvSpPr>
          <p:nvPr>
            <p:ph type="title"/>
          </p:nvPr>
        </p:nvSpPr>
        <p:spPr/>
        <p:txBody>
          <a:bodyPr/>
          <a:lstStyle/>
          <a:p>
            <a:endParaRPr lang="ru-RU"/>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pSp>
        <p:nvGrpSpPr>
          <p:cNvPr id="4" name="Group 2"/>
          <p:cNvGrpSpPr>
            <a:grpSpLocks noGrp="1"/>
          </p:cNvGrpSpPr>
          <p:nvPr>
            <p:ph idx="1"/>
          </p:nvPr>
        </p:nvGrpSpPr>
        <p:grpSpPr bwMode="auto">
          <a:xfrm>
            <a:off x="0" y="0"/>
            <a:ext cx="9144000" cy="6858000"/>
            <a:chOff x="703" y="734"/>
            <a:chExt cx="4398" cy="3584"/>
          </a:xfrm>
        </p:grpSpPr>
        <p:pic>
          <p:nvPicPr>
            <p:cNvPr id="5" name="Picture 3"/>
            <p:cNvPicPr>
              <a:picLocks noChangeAspect="1" noChangeArrowheads="1"/>
            </p:cNvPicPr>
            <p:nvPr/>
          </p:nvPicPr>
          <p:blipFill>
            <a:blip r:embed="rId2" cstate="print">
              <a:lum contrast="12000"/>
            </a:blip>
            <a:srcRect/>
            <a:stretch>
              <a:fillRect/>
            </a:stretch>
          </p:blipFill>
          <p:spPr bwMode="auto">
            <a:xfrm>
              <a:off x="703" y="734"/>
              <a:ext cx="4398" cy="3584"/>
            </a:xfrm>
            <a:prstGeom prst="rect">
              <a:avLst/>
            </a:prstGeom>
            <a:noFill/>
            <a:ln w="9525" cap="flat">
              <a:noFill/>
              <a:round/>
              <a:headEnd/>
              <a:tailEnd/>
            </a:ln>
            <a:effectLst/>
          </p:spPr>
        </p:pic>
        <p:sp>
          <p:nvSpPr>
            <p:cNvPr id="6" name="Text Box 4"/>
            <p:cNvSpPr txBox="1">
              <a:spLocks noChangeArrowheads="1"/>
            </p:cNvSpPr>
            <p:nvPr/>
          </p:nvSpPr>
          <p:spPr bwMode="auto">
            <a:xfrm>
              <a:off x="703" y="734"/>
              <a:ext cx="4398" cy="3584"/>
            </a:xfrm>
            <a:prstGeom prst="rect">
              <a:avLst/>
            </a:prstGeom>
            <a:noFill/>
            <a:ln w="9525" cap="flat">
              <a:noFill/>
              <a:round/>
              <a:headEnd/>
              <a:tailEnd/>
            </a:ln>
            <a:effectLst/>
          </p:spPr>
          <p:txBody>
            <a:bodyPr wrap="none" anchor="ctr"/>
            <a:lstStyle/>
            <a:p>
              <a:endParaRPr lang="ru-RU"/>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ext Box 1"/>
          <p:cNvSpPr txBox="1">
            <a:spLocks noChangeArrowheads="1"/>
          </p:cNvSpPr>
          <p:nvPr/>
        </p:nvSpPr>
        <p:spPr bwMode="auto">
          <a:xfrm>
            <a:off x="1447800" y="6019800"/>
            <a:ext cx="5873750" cy="568325"/>
          </a:xfrm>
          <a:prstGeom prst="rect">
            <a:avLst/>
          </a:prstGeom>
          <a:noFill/>
          <a:ln w="9525" cap="flat">
            <a:noFill/>
            <a:round/>
            <a:headEnd/>
            <a:tailEnd/>
          </a:ln>
          <a:effectLst/>
        </p:spPr>
        <p:txBody>
          <a:bodyPr anchor="b"/>
          <a:lstStyle/>
          <a:p>
            <a:pPr algn="l">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2800" b="1" dirty="0" smtClean="0">
                <a:solidFill>
                  <a:srgbClr val="000000"/>
                </a:solidFill>
              </a:rPr>
              <a:t>Мостовидные </a:t>
            </a:r>
            <a:r>
              <a:rPr lang="ru-RU" sz="2800" b="1" dirty="0">
                <a:solidFill>
                  <a:srgbClr val="000000"/>
                </a:solidFill>
              </a:rPr>
              <a:t>лоскуты</a:t>
            </a:r>
          </a:p>
        </p:txBody>
      </p:sp>
      <p:grpSp>
        <p:nvGrpSpPr>
          <p:cNvPr id="2" name="Group 2"/>
          <p:cNvGrpSpPr>
            <a:grpSpLocks/>
          </p:cNvGrpSpPr>
          <p:nvPr/>
        </p:nvGrpSpPr>
        <p:grpSpPr bwMode="auto">
          <a:xfrm>
            <a:off x="685800" y="-836"/>
            <a:ext cx="8000997" cy="6173036"/>
            <a:chOff x="703" y="25"/>
            <a:chExt cx="4745" cy="3635"/>
          </a:xfrm>
        </p:grpSpPr>
        <p:pic>
          <p:nvPicPr>
            <p:cNvPr id="66563" name="Picture 3"/>
            <p:cNvPicPr>
              <a:picLocks noChangeAspect="1" noChangeArrowheads="1"/>
            </p:cNvPicPr>
            <p:nvPr/>
          </p:nvPicPr>
          <p:blipFill>
            <a:blip r:embed="rId3" cstate="print"/>
            <a:srcRect l="323" r="323"/>
            <a:stretch>
              <a:fillRect/>
            </a:stretch>
          </p:blipFill>
          <p:spPr bwMode="auto">
            <a:xfrm>
              <a:off x="748" y="25"/>
              <a:ext cx="4700" cy="3525"/>
            </a:xfrm>
            <a:prstGeom prst="rect">
              <a:avLst/>
            </a:prstGeom>
            <a:noFill/>
            <a:ln w="9525" cap="flat">
              <a:noFill/>
              <a:round/>
              <a:headEnd/>
              <a:tailEnd/>
            </a:ln>
            <a:effectLst/>
          </p:spPr>
        </p:pic>
        <p:sp>
          <p:nvSpPr>
            <p:cNvPr id="66564" name="Text Box 4"/>
            <p:cNvSpPr txBox="1">
              <a:spLocks noChangeArrowheads="1"/>
            </p:cNvSpPr>
            <p:nvPr/>
          </p:nvSpPr>
          <p:spPr bwMode="auto">
            <a:xfrm>
              <a:off x="703" y="391"/>
              <a:ext cx="4359" cy="3269"/>
            </a:xfrm>
            <a:prstGeom prst="rect">
              <a:avLst/>
            </a:prstGeom>
            <a:noFill/>
            <a:ln w="9525" cap="flat">
              <a:noFill/>
              <a:round/>
              <a:headEnd/>
              <a:tailEnd/>
            </a:ln>
            <a:effectLst/>
          </p:spPr>
          <p:txBody>
            <a:bodyPr wrap="none" anchor="ctr"/>
            <a:lstStyle/>
            <a:p>
              <a:endParaRPr lang="ru-RU"/>
            </a:p>
          </p:txBody>
        </p:sp>
      </p:gr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4400" dirty="0" smtClean="0">
                <a:solidFill>
                  <a:srgbClr val="000000"/>
                </a:solidFill>
              </a:rPr>
              <a:t>Варианты </a:t>
            </a:r>
            <a:r>
              <a:rPr lang="ru-RU" sz="4400" dirty="0" err="1" smtClean="0">
                <a:solidFill>
                  <a:srgbClr val="000000"/>
                </a:solidFill>
              </a:rPr>
              <a:t>аутодермапластики</a:t>
            </a:r>
            <a:r>
              <a:rPr lang="ru-RU" sz="4400" dirty="0" smtClean="0">
                <a:solidFill>
                  <a:srgbClr val="000000"/>
                </a:solidFill>
              </a:rPr>
              <a:t> несвободным лоскутом</a:t>
            </a:r>
            <a:endParaRPr lang="ru-RU" sz="4400" dirty="0">
              <a:solidFill>
                <a:srgbClr val="000000"/>
              </a:solidFill>
            </a:endParaRPr>
          </a:p>
        </p:txBody>
      </p:sp>
      <p:grpSp>
        <p:nvGrpSpPr>
          <p:cNvPr id="4" name="Group 2"/>
          <p:cNvGrpSpPr>
            <a:grpSpLocks noGrp="1"/>
          </p:cNvGrpSpPr>
          <p:nvPr>
            <p:ph idx="1"/>
          </p:nvPr>
        </p:nvGrpSpPr>
        <p:grpSpPr bwMode="auto">
          <a:xfrm>
            <a:off x="914400" y="1600200"/>
            <a:ext cx="7162800" cy="4572000"/>
            <a:chOff x="521" y="1047"/>
            <a:chExt cx="4398" cy="3298"/>
          </a:xfrm>
        </p:grpSpPr>
        <p:pic>
          <p:nvPicPr>
            <p:cNvPr id="5" name="Picture 3"/>
            <p:cNvPicPr>
              <a:picLocks noChangeAspect="1" noChangeArrowheads="1"/>
            </p:cNvPicPr>
            <p:nvPr/>
          </p:nvPicPr>
          <p:blipFill>
            <a:blip r:embed="rId2" cstate="print"/>
            <a:srcRect/>
            <a:stretch>
              <a:fillRect/>
            </a:stretch>
          </p:blipFill>
          <p:spPr bwMode="auto">
            <a:xfrm>
              <a:off x="521" y="1047"/>
              <a:ext cx="4398" cy="3298"/>
            </a:xfrm>
            <a:prstGeom prst="rect">
              <a:avLst/>
            </a:prstGeom>
            <a:noFill/>
            <a:ln w="9525" cap="flat">
              <a:noFill/>
              <a:round/>
              <a:headEnd/>
              <a:tailEnd/>
            </a:ln>
            <a:effectLst/>
          </p:spPr>
        </p:pic>
        <p:sp>
          <p:nvSpPr>
            <p:cNvPr id="6" name="Text Box 4"/>
            <p:cNvSpPr txBox="1">
              <a:spLocks noChangeArrowheads="1"/>
            </p:cNvSpPr>
            <p:nvPr/>
          </p:nvSpPr>
          <p:spPr bwMode="auto">
            <a:xfrm>
              <a:off x="521" y="1047"/>
              <a:ext cx="4398" cy="3298"/>
            </a:xfrm>
            <a:prstGeom prst="rect">
              <a:avLst/>
            </a:prstGeom>
            <a:noFill/>
            <a:ln w="9525" cap="flat">
              <a:noFill/>
              <a:round/>
              <a:headEnd/>
              <a:tailEnd/>
            </a:ln>
            <a:effectLst/>
          </p:spPr>
          <p:txBody>
            <a:bodyPr wrap="none" anchor="ctr"/>
            <a:lstStyle/>
            <a:p>
              <a:endParaRPr lang="ru-RU"/>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2"/>
          <p:cNvPicPr>
            <a:picLocks noGrp="1" noChangeAspect="1" noChangeArrowheads="1"/>
          </p:cNvPicPr>
          <p:nvPr>
            <p:ph idx="1"/>
          </p:nvPr>
        </p:nvPicPr>
        <p:blipFill>
          <a:blip r:embed="rId2" cstate="print">
            <a:lum bright="24000" contrast="42000"/>
          </a:blip>
          <a:srcRect/>
          <a:stretch>
            <a:fillRect/>
          </a:stretch>
        </p:blipFill>
        <p:spPr bwMode="auto">
          <a:xfrm>
            <a:off x="101600" y="457200"/>
            <a:ext cx="8509000" cy="6381750"/>
          </a:xfrm>
          <a:prstGeom prst="rect">
            <a:avLst/>
          </a:prstGeom>
          <a:noFill/>
          <a:ln w="9525" cap="flat">
            <a:noFill/>
            <a:round/>
            <a:headEnd/>
            <a:tailEnd/>
          </a:ln>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0" y="152400"/>
            <a:ext cx="3657600" cy="3048000"/>
          </a:xfrm>
        </p:spPr>
        <p:txBody>
          <a:bodyPr>
            <a:normAutofit/>
          </a:bodyPr>
          <a:lstStyle/>
          <a:p>
            <a:r>
              <a:rPr lang="ru-RU" dirty="0" smtClean="0">
                <a:solidFill>
                  <a:schemeClr val="bg1"/>
                </a:solidFill>
              </a:rPr>
              <a:t>Кожный стебель формировался 4 недели</a:t>
            </a:r>
            <a:endParaRPr lang="ru-RU" dirty="0">
              <a:solidFill>
                <a:schemeClr val="bg1"/>
              </a:solidFill>
            </a:endParaRPr>
          </a:p>
        </p:txBody>
      </p:sp>
      <p:grpSp>
        <p:nvGrpSpPr>
          <p:cNvPr id="4" name="Group 2"/>
          <p:cNvGrpSpPr>
            <a:grpSpLocks noGrp="1"/>
          </p:cNvGrpSpPr>
          <p:nvPr>
            <p:ph idx="1"/>
          </p:nvPr>
        </p:nvGrpSpPr>
        <p:grpSpPr bwMode="auto">
          <a:xfrm>
            <a:off x="457200" y="457200"/>
            <a:ext cx="4495800" cy="5638800"/>
            <a:chOff x="113" y="164"/>
            <a:chExt cx="3019" cy="4026"/>
          </a:xfrm>
        </p:grpSpPr>
        <p:pic>
          <p:nvPicPr>
            <p:cNvPr id="5" name="Picture 3"/>
            <p:cNvPicPr>
              <a:picLocks noChangeAspect="1" noChangeArrowheads="1"/>
            </p:cNvPicPr>
            <p:nvPr/>
          </p:nvPicPr>
          <p:blipFill>
            <a:blip r:embed="rId2" cstate="print"/>
            <a:srcRect/>
            <a:stretch>
              <a:fillRect/>
            </a:stretch>
          </p:blipFill>
          <p:spPr bwMode="auto">
            <a:xfrm>
              <a:off x="113" y="164"/>
              <a:ext cx="3019" cy="4026"/>
            </a:xfrm>
            <a:prstGeom prst="rect">
              <a:avLst/>
            </a:prstGeom>
            <a:noFill/>
            <a:ln w="9525" cap="flat">
              <a:noFill/>
              <a:round/>
              <a:headEnd/>
              <a:tailEnd/>
            </a:ln>
            <a:effectLst/>
          </p:spPr>
        </p:pic>
        <p:sp>
          <p:nvSpPr>
            <p:cNvPr id="6" name="Text Box 4"/>
            <p:cNvSpPr txBox="1">
              <a:spLocks noChangeArrowheads="1"/>
            </p:cNvSpPr>
            <p:nvPr/>
          </p:nvSpPr>
          <p:spPr bwMode="auto">
            <a:xfrm>
              <a:off x="113" y="164"/>
              <a:ext cx="3019" cy="4026"/>
            </a:xfrm>
            <a:prstGeom prst="rect">
              <a:avLst/>
            </a:prstGeom>
            <a:noFill/>
            <a:ln w="9525" cap="flat">
              <a:noFill/>
              <a:round/>
              <a:headEnd/>
              <a:tailEnd/>
            </a:ln>
            <a:effectLst/>
          </p:spPr>
          <p:txBody>
            <a:bodyPr wrap="none" anchor="ctr"/>
            <a:lstStyle/>
            <a:p>
              <a:endParaRPr lang="ru-RU"/>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ru-RU" sz="4400" dirty="0" err="1" smtClean="0">
                <a:solidFill>
                  <a:srgbClr val="000000"/>
                </a:solidFill>
              </a:rPr>
              <a:t>Аутодермопластика</a:t>
            </a:r>
            <a:r>
              <a:rPr lang="ru-RU" sz="4400" dirty="0" smtClean="0">
                <a:solidFill>
                  <a:srgbClr val="000000"/>
                </a:solidFill>
              </a:rPr>
              <a:t> «марочным методом» свободным лоскутами</a:t>
            </a:r>
            <a:endParaRPr lang="ru-RU" sz="4400" dirty="0">
              <a:solidFill>
                <a:srgbClr val="000000"/>
              </a:solidFill>
            </a:endParaRPr>
          </a:p>
        </p:txBody>
      </p:sp>
      <p:grpSp>
        <p:nvGrpSpPr>
          <p:cNvPr id="4" name="Group 2"/>
          <p:cNvGrpSpPr>
            <a:grpSpLocks noGrp="1"/>
          </p:cNvGrpSpPr>
          <p:nvPr>
            <p:ph idx="1"/>
          </p:nvPr>
        </p:nvGrpSpPr>
        <p:grpSpPr bwMode="auto">
          <a:xfrm>
            <a:off x="457200" y="1524000"/>
            <a:ext cx="8229600" cy="4572000"/>
            <a:chOff x="431" y="1050"/>
            <a:chExt cx="4964" cy="3136"/>
          </a:xfrm>
        </p:grpSpPr>
        <p:pic>
          <p:nvPicPr>
            <p:cNvPr id="5" name="Picture 3"/>
            <p:cNvPicPr>
              <a:picLocks noChangeAspect="1" noChangeArrowheads="1"/>
            </p:cNvPicPr>
            <p:nvPr/>
          </p:nvPicPr>
          <p:blipFill>
            <a:blip r:embed="rId2" cstate="print"/>
            <a:srcRect/>
            <a:stretch>
              <a:fillRect/>
            </a:stretch>
          </p:blipFill>
          <p:spPr bwMode="auto">
            <a:xfrm>
              <a:off x="431" y="1050"/>
              <a:ext cx="4964" cy="3136"/>
            </a:xfrm>
            <a:prstGeom prst="rect">
              <a:avLst/>
            </a:prstGeom>
            <a:noFill/>
            <a:ln w="9525" cap="flat">
              <a:noFill/>
              <a:round/>
              <a:headEnd/>
              <a:tailEnd/>
            </a:ln>
            <a:effectLst/>
          </p:spPr>
        </p:pic>
        <p:sp>
          <p:nvSpPr>
            <p:cNvPr id="6" name="Text Box 4"/>
            <p:cNvSpPr txBox="1">
              <a:spLocks noChangeArrowheads="1"/>
            </p:cNvSpPr>
            <p:nvPr/>
          </p:nvSpPr>
          <p:spPr bwMode="auto">
            <a:xfrm>
              <a:off x="431" y="1050"/>
              <a:ext cx="4964" cy="3136"/>
            </a:xfrm>
            <a:prstGeom prst="rect">
              <a:avLst/>
            </a:prstGeom>
            <a:noFill/>
            <a:ln w="9525" cap="flat">
              <a:noFill/>
              <a:round/>
              <a:headEnd/>
              <a:tailEnd/>
            </a:ln>
            <a:effectLst/>
          </p:spPr>
          <p:txBody>
            <a:bodyPr wrap="none" anchor="ctr"/>
            <a:lstStyle/>
            <a:p>
              <a:endParaRPr lang="ru-RU"/>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p:txBody>
          <a:bodyPr/>
          <a:lstStyle/>
          <a:p>
            <a:endParaRPr lang="ru-RU"/>
          </a:p>
        </p:txBody>
      </p:sp>
      <p:sp>
        <p:nvSpPr>
          <p:cNvPr id="5" name="Заголовок 4"/>
          <p:cNvSpPr>
            <a:spLocks noGrp="1"/>
          </p:cNvSpPr>
          <p:nvPr>
            <p:ph type="title"/>
          </p:nvPr>
        </p:nvSpPr>
        <p:spPr>
          <a:xfrm>
            <a:off x="457200" y="152400"/>
            <a:ext cx="8229600" cy="1066800"/>
          </a:xfrm>
        </p:spPr>
        <p:txBody>
          <a:bodyPr/>
          <a:lstStyle/>
          <a:p>
            <a:r>
              <a:rPr lang="ru-RU" dirty="0" smtClean="0">
                <a:solidFill>
                  <a:schemeClr val="bg1"/>
                </a:solidFill>
              </a:rPr>
              <a:t>Спасибо за внимание !</a:t>
            </a:r>
            <a:endParaRPr lang="ru-RU" dirty="0">
              <a:solidFill>
                <a:schemeClr val="bg1"/>
              </a:solidFill>
            </a:endParaRPr>
          </a:p>
        </p:txBody>
      </p:sp>
      <p:pic>
        <p:nvPicPr>
          <p:cNvPr id="4" name="Picture 1"/>
          <p:cNvPicPr>
            <a:picLocks noChangeAspect="1" noChangeArrowheads="1"/>
          </p:cNvPicPr>
          <p:nvPr/>
        </p:nvPicPr>
        <p:blipFill>
          <a:blip r:embed="rId2" cstate="print"/>
          <a:srcRect/>
          <a:stretch>
            <a:fillRect/>
          </a:stretch>
        </p:blipFill>
        <p:spPr bwMode="auto">
          <a:xfrm>
            <a:off x="381000" y="1371600"/>
            <a:ext cx="8534400" cy="5181600"/>
          </a:xfrm>
          <a:prstGeom prst="rect">
            <a:avLst/>
          </a:prstGeom>
          <a:noFill/>
          <a:ln w="9525" cap="flat">
            <a:noFill/>
            <a:round/>
            <a:headEnd/>
            <a:tailEnd/>
          </a:ln>
          <a:effec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972</TotalTime>
  <Words>654</Words>
  <Application>Microsoft Office PowerPoint</Application>
  <PresentationFormat>Экран (4:3)</PresentationFormat>
  <Paragraphs>68</Paragraphs>
  <Slides>31</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Бумажная</vt:lpstr>
      <vt:lpstr>Кожная пластика</vt:lpstr>
      <vt:lpstr>Слайд 2</vt:lpstr>
      <vt:lpstr>Объем  кожи составляет 1/6 – 1/7 объема тела человека  Кожа самый тяжелый орган -2,7 кг.    Печень -1,5 кг Масса кожи = массе крови!</vt:lpstr>
      <vt:lpstr> Состояние кожной поверхности зависит от многих факторов: возраста, здоровья, питания, образа жизни.</vt:lpstr>
      <vt:lpstr> </vt:lpstr>
      <vt:lpstr>Слайд 6</vt:lpstr>
      <vt:lpstr>Слайд 7</vt:lpstr>
      <vt:lpstr>Слайд 8</vt:lpstr>
      <vt:lpstr>Классификация ВОЗ:</vt:lpstr>
      <vt:lpstr>Хирургическая классификация способов кожной пластики</vt:lpstr>
      <vt:lpstr>Слайд 11</vt:lpstr>
      <vt:lpstr>Свободная кожная пластика</vt:lpstr>
      <vt:lpstr>Слайд 13</vt:lpstr>
      <vt:lpstr>Слайд 14</vt:lpstr>
      <vt:lpstr>Слайд 15</vt:lpstr>
      <vt:lpstr>Слайд 16</vt:lpstr>
      <vt:lpstr>Слайд 17</vt:lpstr>
      <vt:lpstr>Дерматом – аппарат для взятия кожного лоскута</vt:lpstr>
      <vt:lpstr>Слайд 19</vt:lpstr>
      <vt:lpstr>Современный дермотом</vt:lpstr>
      <vt:lpstr>Перфоратор кожи</vt:lpstr>
      <vt:lpstr>Слайд 22</vt:lpstr>
      <vt:lpstr>Слайд 23</vt:lpstr>
      <vt:lpstr>Слайд 24</vt:lpstr>
      <vt:lpstr>Слайд 25</vt:lpstr>
      <vt:lpstr>Слайд 26</vt:lpstr>
      <vt:lpstr>Варианты аутодермапластики несвободным лоскутом</vt:lpstr>
      <vt:lpstr>Слайд 28</vt:lpstr>
      <vt:lpstr>Кожный стебель формировался 4 недели</vt:lpstr>
      <vt:lpstr>Аутодермопластика «марочным методом» свободным лоскутами</vt:lpstr>
      <vt:lpstr>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Екатерина</dc:creator>
  <cp:lastModifiedBy>Екатерина</cp:lastModifiedBy>
  <cp:revision>46</cp:revision>
  <dcterms:created xsi:type="dcterms:W3CDTF">2014-11-27T13:53:37Z</dcterms:created>
  <dcterms:modified xsi:type="dcterms:W3CDTF">2015-02-26T14:58:54Z</dcterms:modified>
</cp:coreProperties>
</file>