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89" r:id="rId3"/>
    <p:sldId id="290" r:id="rId4"/>
    <p:sldId id="291" r:id="rId5"/>
    <p:sldId id="292" r:id="rId6"/>
    <p:sldId id="299" r:id="rId7"/>
    <p:sldId id="293" r:id="rId8"/>
    <p:sldId id="300" r:id="rId9"/>
    <p:sldId id="301" r:id="rId10"/>
    <p:sldId id="294" r:id="rId11"/>
    <p:sldId id="258" r:id="rId12"/>
    <p:sldId id="295" r:id="rId13"/>
    <p:sldId id="261" r:id="rId14"/>
    <p:sldId id="267" r:id="rId15"/>
    <p:sldId id="302" r:id="rId16"/>
    <p:sldId id="303" r:id="rId17"/>
    <p:sldId id="272" r:id="rId18"/>
    <p:sldId id="304" r:id="rId19"/>
    <p:sldId id="296" r:id="rId20"/>
    <p:sldId id="297" r:id="rId21"/>
    <p:sldId id="298" r:id="rId22"/>
    <p:sldId id="288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8" autoAdjust="0"/>
  </p:normalViewPr>
  <p:slideViewPr>
    <p:cSldViewPr>
      <p:cViewPr>
        <p:scale>
          <a:sx n="70" d="100"/>
          <a:sy n="70" d="100"/>
        </p:scale>
        <p:origin x="-1404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8AC7F0-B5B8-4908-8060-E3B1431BEC18}" type="doc">
      <dgm:prSet loTypeId="urn:microsoft.com/office/officeart/2005/8/layout/vList2" loCatId="list" qsTypeId="urn:microsoft.com/office/officeart/2005/8/quickstyle/3d1" qsCatId="3D" csTypeId="urn:microsoft.com/office/officeart/2005/8/colors/colorful1#1" csCatId="colorful"/>
      <dgm:spPr/>
      <dgm:t>
        <a:bodyPr/>
        <a:lstStyle/>
        <a:p>
          <a:endParaRPr lang="ru-RU"/>
        </a:p>
      </dgm:t>
    </dgm:pt>
    <dgm:pt modelId="{1A53BAA4-F4B8-4D23-B74C-BAD55B47F97C}">
      <dgm:prSet/>
      <dgm:spPr/>
      <dgm:t>
        <a:bodyPr/>
        <a:lstStyle/>
        <a:p>
          <a:pPr rtl="0"/>
          <a:r>
            <a:rPr lang="ru-RU" dirty="0" smtClean="0"/>
            <a:t>Из мышечного брюшка</a:t>
          </a:r>
          <a:endParaRPr lang="ru-RU" dirty="0"/>
        </a:p>
      </dgm:t>
    </dgm:pt>
    <dgm:pt modelId="{D2A873E1-F58D-40DA-B9EB-630870B79757}" type="parTrans" cxnId="{390CB729-5483-4359-A51A-6EFDCE2EE6F9}">
      <dgm:prSet/>
      <dgm:spPr/>
      <dgm:t>
        <a:bodyPr/>
        <a:lstStyle/>
        <a:p>
          <a:endParaRPr lang="ru-RU"/>
        </a:p>
      </dgm:t>
    </dgm:pt>
    <dgm:pt modelId="{EF046999-010D-48E2-9D80-9287B5E48347}" type="sibTrans" cxnId="{390CB729-5483-4359-A51A-6EFDCE2EE6F9}">
      <dgm:prSet/>
      <dgm:spPr/>
      <dgm:t>
        <a:bodyPr/>
        <a:lstStyle/>
        <a:p>
          <a:endParaRPr lang="ru-RU"/>
        </a:p>
      </dgm:t>
    </dgm:pt>
    <dgm:pt modelId="{65EBEF4C-A53C-4FB8-B2F5-F541306546D6}">
      <dgm:prSet/>
      <dgm:spPr/>
      <dgm:t>
        <a:bodyPr/>
        <a:lstStyle/>
        <a:p>
          <a:pPr rtl="0"/>
          <a:r>
            <a:rPr lang="ru-RU" dirty="0" smtClean="0"/>
            <a:t>Непосредственно из лежащих возле сухожилия крупных артерий</a:t>
          </a:r>
          <a:endParaRPr lang="ru-RU" dirty="0"/>
        </a:p>
      </dgm:t>
    </dgm:pt>
    <dgm:pt modelId="{95A79797-1FEA-40D2-8D71-001D05F3B6A5}" type="parTrans" cxnId="{493C45CD-61CC-4892-9E6A-17217FE97948}">
      <dgm:prSet/>
      <dgm:spPr/>
      <dgm:t>
        <a:bodyPr/>
        <a:lstStyle/>
        <a:p>
          <a:endParaRPr lang="ru-RU"/>
        </a:p>
      </dgm:t>
    </dgm:pt>
    <dgm:pt modelId="{CA786F47-1852-479B-AE4B-BFEBD44C8254}" type="sibTrans" cxnId="{493C45CD-61CC-4892-9E6A-17217FE97948}">
      <dgm:prSet/>
      <dgm:spPr/>
      <dgm:t>
        <a:bodyPr/>
        <a:lstStyle/>
        <a:p>
          <a:endParaRPr lang="ru-RU"/>
        </a:p>
      </dgm:t>
    </dgm:pt>
    <dgm:pt modelId="{B04D381F-36B7-4DC2-A3A9-BB0F2ECCD76B}">
      <dgm:prSet/>
      <dgm:spPr/>
      <dgm:t>
        <a:bodyPr/>
        <a:lstStyle/>
        <a:p>
          <a:pPr rtl="0"/>
          <a:r>
            <a:rPr lang="ru-RU" dirty="0" smtClean="0"/>
            <a:t>Из синовиальной оболочки</a:t>
          </a:r>
          <a:endParaRPr lang="ru-RU" dirty="0"/>
        </a:p>
      </dgm:t>
    </dgm:pt>
    <dgm:pt modelId="{08E7B011-B73E-4C29-A0AA-61CE82610CDE}" type="parTrans" cxnId="{F5A71C7A-C8D5-4F5B-917B-37E089620539}">
      <dgm:prSet/>
      <dgm:spPr/>
      <dgm:t>
        <a:bodyPr/>
        <a:lstStyle/>
        <a:p>
          <a:endParaRPr lang="ru-RU"/>
        </a:p>
      </dgm:t>
    </dgm:pt>
    <dgm:pt modelId="{03191664-508D-4FA6-834C-91FEDC982108}" type="sibTrans" cxnId="{F5A71C7A-C8D5-4F5B-917B-37E089620539}">
      <dgm:prSet/>
      <dgm:spPr/>
      <dgm:t>
        <a:bodyPr/>
        <a:lstStyle/>
        <a:p>
          <a:endParaRPr lang="ru-RU"/>
        </a:p>
      </dgm:t>
    </dgm:pt>
    <dgm:pt modelId="{4DF263DE-D977-496B-8A89-20DF642F725A}">
      <dgm:prSet/>
      <dgm:spPr/>
      <dgm:t>
        <a:bodyPr/>
        <a:lstStyle/>
        <a:p>
          <a:pPr rtl="0"/>
          <a:r>
            <a:rPr lang="ru-RU" smtClean="0"/>
            <a:t>Из паратенона</a:t>
          </a:r>
          <a:endParaRPr lang="ru-RU"/>
        </a:p>
      </dgm:t>
    </dgm:pt>
    <dgm:pt modelId="{A6485430-4D04-4F89-8DC9-84B3F8E86CD1}" type="parTrans" cxnId="{1953B33C-9FE9-47F5-B0DD-5BC6530C9FFB}">
      <dgm:prSet/>
      <dgm:spPr/>
      <dgm:t>
        <a:bodyPr/>
        <a:lstStyle/>
        <a:p>
          <a:endParaRPr lang="ru-RU"/>
        </a:p>
      </dgm:t>
    </dgm:pt>
    <dgm:pt modelId="{11A0A5ED-DBC8-41B2-94B5-C5AE494E2E9C}" type="sibTrans" cxnId="{1953B33C-9FE9-47F5-B0DD-5BC6530C9FFB}">
      <dgm:prSet/>
      <dgm:spPr/>
      <dgm:t>
        <a:bodyPr/>
        <a:lstStyle/>
        <a:p>
          <a:endParaRPr lang="ru-RU"/>
        </a:p>
      </dgm:t>
    </dgm:pt>
    <dgm:pt modelId="{CA12E1F4-A39C-44E7-AA33-89C720D84D92}">
      <dgm:prSet/>
      <dgm:spPr/>
      <dgm:t>
        <a:bodyPr/>
        <a:lstStyle/>
        <a:p>
          <a:pPr rtl="0"/>
          <a:r>
            <a:rPr lang="ru-RU" dirty="0" smtClean="0"/>
            <a:t>Из брыжейки сухожилия</a:t>
          </a:r>
          <a:endParaRPr lang="ru-RU" dirty="0"/>
        </a:p>
      </dgm:t>
    </dgm:pt>
    <dgm:pt modelId="{94926238-F042-4C89-8095-BFE60FA4D8FB}" type="parTrans" cxnId="{54C95CCE-E176-4829-8C60-DA5E9E523551}">
      <dgm:prSet/>
      <dgm:spPr/>
      <dgm:t>
        <a:bodyPr/>
        <a:lstStyle/>
        <a:p>
          <a:endParaRPr lang="ru-RU"/>
        </a:p>
      </dgm:t>
    </dgm:pt>
    <dgm:pt modelId="{BF15D26B-5901-435E-A59A-9E404AD32D74}" type="sibTrans" cxnId="{54C95CCE-E176-4829-8C60-DA5E9E523551}">
      <dgm:prSet/>
      <dgm:spPr/>
      <dgm:t>
        <a:bodyPr/>
        <a:lstStyle/>
        <a:p>
          <a:endParaRPr lang="ru-RU"/>
        </a:p>
      </dgm:t>
    </dgm:pt>
    <dgm:pt modelId="{BE07D553-DBBF-4FB9-8D4A-508B9DA4CE27}">
      <dgm:prSet/>
      <dgm:spPr/>
      <dgm:t>
        <a:bodyPr/>
        <a:lstStyle/>
        <a:p>
          <a:pPr rtl="0"/>
          <a:r>
            <a:rPr lang="ru-RU" dirty="0" smtClean="0"/>
            <a:t>Из надкостницы</a:t>
          </a:r>
          <a:endParaRPr lang="ru-RU" dirty="0"/>
        </a:p>
      </dgm:t>
    </dgm:pt>
    <dgm:pt modelId="{E75A6AFE-C23F-42BC-B1AA-69F947374A9E}" type="parTrans" cxnId="{CC2683B7-E4F4-4E5D-A500-C52B8649ACBE}">
      <dgm:prSet/>
      <dgm:spPr/>
      <dgm:t>
        <a:bodyPr/>
        <a:lstStyle/>
        <a:p>
          <a:endParaRPr lang="ru-RU"/>
        </a:p>
      </dgm:t>
    </dgm:pt>
    <dgm:pt modelId="{0FAC8761-F847-498E-A0A0-50A63990AB5A}" type="sibTrans" cxnId="{CC2683B7-E4F4-4E5D-A500-C52B8649ACBE}">
      <dgm:prSet/>
      <dgm:spPr/>
      <dgm:t>
        <a:bodyPr/>
        <a:lstStyle/>
        <a:p>
          <a:endParaRPr lang="ru-RU"/>
        </a:p>
      </dgm:t>
    </dgm:pt>
    <dgm:pt modelId="{3C766B9D-32BA-4743-9A0B-C18041D87A0A}" type="pres">
      <dgm:prSet presAssocID="{568AC7F0-B5B8-4908-8060-E3B1431BEC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5DE348-853C-4C8C-B886-F20E06FE8756}" type="pres">
      <dgm:prSet presAssocID="{1A53BAA4-F4B8-4D23-B74C-BAD55B47F97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FB7FDC-2175-49A0-881F-53F2B030526D}" type="pres">
      <dgm:prSet presAssocID="{EF046999-010D-48E2-9D80-9287B5E48347}" presName="spacer" presStyleCnt="0"/>
      <dgm:spPr/>
    </dgm:pt>
    <dgm:pt modelId="{D46C537F-FF8D-4154-9690-512BB4DB8C2D}" type="pres">
      <dgm:prSet presAssocID="{65EBEF4C-A53C-4FB8-B2F5-F541306546D6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01127B-F0BD-4C03-8506-E7B1848BFF0E}" type="pres">
      <dgm:prSet presAssocID="{CA786F47-1852-479B-AE4B-BFEBD44C8254}" presName="spacer" presStyleCnt="0"/>
      <dgm:spPr/>
    </dgm:pt>
    <dgm:pt modelId="{D284A3D7-7694-4069-A604-C2FC2C78EB9E}" type="pres">
      <dgm:prSet presAssocID="{B04D381F-36B7-4DC2-A3A9-BB0F2ECCD76B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B1A9EF-7D61-4C27-AD20-7B134D5397F6}" type="pres">
      <dgm:prSet presAssocID="{03191664-508D-4FA6-834C-91FEDC982108}" presName="spacer" presStyleCnt="0"/>
      <dgm:spPr/>
    </dgm:pt>
    <dgm:pt modelId="{2B3C3D04-DE77-4739-950C-FD8BB370BA08}" type="pres">
      <dgm:prSet presAssocID="{4DF263DE-D977-496B-8A89-20DF642F725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37A7B8-E0D2-43FE-8AA9-D572AC1C7B20}" type="pres">
      <dgm:prSet presAssocID="{11A0A5ED-DBC8-41B2-94B5-C5AE494E2E9C}" presName="spacer" presStyleCnt="0"/>
      <dgm:spPr/>
    </dgm:pt>
    <dgm:pt modelId="{97F0684A-E34A-4857-B8F4-31825B526454}" type="pres">
      <dgm:prSet presAssocID="{CA12E1F4-A39C-44E7-AA33-89C720D84D9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9C514B-3E08-4A46-8A38-C3EED43B622A}" type="pres">
      <dgm:prSet presAssocID="{BF15D26B-5901-435E-A59A-9E404AD32D74}" presName="spacer" presStyleCnt="0"/>
      <dgm:spPr/>
    </dgm:pt>
    <dgm:pt modelId="{20F27036-7E27-4DB9-98E1-5248B5A08A6C}" type="pres">
      <dgm:prSet presAssocID="{BE07D553-DBBF-4FB9-8D4A-508B9DA4CE27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33172C-9ED1-42CC-B085-8E9567917438}" type="presOf" srcId="{4DF263DE-D977-496B-8A89-20DF642F725A}" destId="{2B3C3D04-DE77-4739-950C-FD8BB370BA08}" srcOrd="0" destOrd="0" presId="urn:microsoft.com/office/officeart/2005/8/layout/vList2"/>
    <dgm:cxn modelId="{493C45CD-61CC-4892-9E6A-17217FE97948}" srcId="{568AC7F0-B5B8-4908-8060-E3B1431BEC18}" destId="{65EBEF4C-A53C-4FB8-B2F5-F541306546D6}" srcOrd="1" destOrd="0" parTransId="{95A79797-1FEA-40D2-8D71-001D05F3B6A5}" sibTransId="{CA786F47-1852-479B-AE4B-BFEBD44C8254}"/>
    <dgm:cxn modelId="{54C95CCE-E176-4829-8C60-DA5E9E523551}" srcId="{568AC7F0-B5B8-4908-8060-E3B1431BEC18}" destId="{CA12E1F4-A39C-44E7-AA33-89C720D84D92}" srcOrd="4" destOrd="0" parTransId="{94926238-F042-4C89-8095-BFE60FA4D8FB}" sibTransId="{BF15D26B-5901-435E-A59A-9E404AD32D74}"/>
    <dgm:cxn modelId="{390CB729-5483-4359-A51A-6EFDCE2EE6F9}" srcId="{568AC7F0-B5B8-4908-8060-E3B1431BEC18}" destId="{1A53BAA4-F4B8-4D23-B74C-BAD55B47F97C}" srcOrd="0" destOrd="0" parTransId="{D2A873E1-F58D-40DA-B9EB-630870B79757}" sibTransId="{EF046999-010D-48E2-9D80-9287B5E48347}"/>
    <dgm:cxn modelId="{36225FA7-D61A-4AE7-ABFE-8DBE45ED27E2}" type="presOf" srcId="{65EBEF4C-A53C-4FB8-B2F5-F541306546D6}" destId="{D46C537F-FF8D-4154-9690-512BB4DB8C2D}" srcOrd="0" destOrd="0" presId="urn:microsoft.com/office/officeart/2005/8/layout/vList2"/>
    <dgm:cxn modelId="{F4D111FC-3663-4462-8075-CC242AB5EFB5}" type="presOf" srcId="{B04D381F-36B7-4DC2-A3A9-BB0F2ECCD76B}" destId="{D284A3D7-7694-4069-A604-C2FC2C78EB9E}" srcOrd="0" destOrd="0" presId="urn:microsoft.com/office/officeart/2005/8/layout/vList2"/>
    <dgm:cxn modelId="{CC2683B7-E4F4-4E5D-A500-C52B8649ACBE}" srcId="{568AC7F0-B5B8-4908-8060-E3B1431BEC18}" destId="{BE07D553-DBBF-4FB9-8D4A-508B9DA4CE27}" srcOrd="5" destOrd="0" parTransId="{E75A6AFE-C23F-42BC-B1AA-69F947374A9E}" sibTransId="{0FAC8761-F847-498E-A0A0-50A63990AB5A}"/>
    <dgm:cxn modelId="{C84CA257-1EF4-4501-8D02-69CEDF1C3F4D}" type="presOf" srcId="{568AC7F0-B5B8-4908-8060-E3B1431BEC18}" destId="{3C766B9D-32BA-4743-9A0B-C18041D87A0A}" srcOrd="0" destOrd="0" presId="urn:microsoft.com/office/officeart/2005/8/layout/vList2"/>
    <dgm:cxn modelId="{E08B3E74-FCC4-40D1-A7AE-B34744A2CA7D}" type="presOf" srcId="{CA12E1F4-A39C-44E7-AA33-89C720D84D92}" destId="{97F0684A-E34A-4857-B8F4-31825B526454}" srcOrd="0" destOrd="0" presId="urn:microsoft.com/office/officeart/2005/8/layout/vList2"/>
    <dgm:cxn modelId="{B5E49566-A73A-4F79-9449-399197FF362F}" type="presOf" srcId="{BE07D553-DBBF-4FB9-8D4A-508B9DA4CE27}" destId="{20F27036-7E27-4DB9-98E1-5248B5A08A6C}" srcOrd="0" destOrd="0" presId="urn:microsoft.com/office/officeart/2005/8/layout/vList2"/>
    <dgm:cxn modelId="{EEE5C686-771C-4690-9335-EF70B2FC749B}" type="presOf" srcId="{1A53BAA4-F4B8-4D23-B74C-BAD55B47F97C}" destId="{B75DE348-853C-4C8C-B886-F20E06FE8756}" srcOrd="0" destOrd="0" presId="urn:microsoft.com/office/officeart/2005/8/layout/vList2"/>
    <dgm:cxn modelId="{1953B33C-9FE9-47F5-B0DD-5BC6530C9FFB}" srcId="{568AC7F0-B5B8-4908-8060-E3B1431BEC18}" destId="{4DF263DE-D977-496B-8A89-20DF642F725A}" srcOrd="3" destOrd="0" parTransId="{A6485430-4D04-4F89-8DC9-84B3F8E86CD1}" sibTransId="{11A0A5ED-DBC8-41B2-94B5-C5AE494E2E9C}"/>
    <dgm:cxn modelId="{F5A71C7A-C8D5-4F5B-917B-37E089620539}" srcId="{568AC7F0-B5B8-4908-8060-E3B1431BEC18}" destId="{B04D381F-36B7-4DC2-A3A9-BB0F2ECCD76B}" srcOrd="2" destOrd="0" parTransId="{08E7B011-B73E-4C29-A0AA-61CE82610CDE}" sibTransId="{03191664-508D-4FA6-834C-91FEDC982108}"/>
    <dgm:cxn modelId="{575ACAFD-1F63-44AE-BEC8-7B1BA4A69FEB}" type="presParOf" srcId="{3C766B9D-32BA-4743-9A0B-C18041D87A0A}" destId="{B75DE348-853C-4C8C-B886-F20E06FE8756}" srcOrd="0" destOrd="0" presId="urn:microsoft.com/office/officeart/2005/8/layout/vList2"/>
    <dgm:cxn modelId="{871EDDC9-EABE-4C4C-8367-607A20DE4ECD}" type="presParOf" srcId="{3C766B9D-32BA-4743-9A0B-C18041D87A0A}" destId="{4DFB7FDC-2175-49A0-881F-53F2B030526D}" srcOrd="1" destOrd="0" presId="urn:microsoft.com/office/officeart/2005/8/layout/vList2"/>
    <dgm:cxn modelId="{1E17ADBB-3DC6-42C0-86C3-D20211C5C65E}" type="presParOf" srcId="{3C766B9D-32BA-4743-9A0B-C18041D87A0A}" destId="{D46C537F-FF8D-4154-9690-512BB4DB8C2D}" srcOrd="2" destOrd="0" presId="urn:microsoft.com/office/officeart/2005/8/layout/vList2"/>
    <dgm:cxn modelId="{913C9B10-6D01-4C49-B6B3-2133C4B3307E}" type="presParOf" srcId="{3C766B9D-32BA-4743-9A0B-C18041D87A0A}" destId="{DB01127B-F0BD-4C03-8506-E7B1848BFF0E}" srcOrd="3" destOrd="0" presId="urn:microsoft.com/office/officeart/2005/8/layout/vList2"/>
    <dgm:cxn modelId="{403910F2-1BF0-4988-999E-3FE29D958981}" type="presParOf" srcId="{3C766B9D-32BA-4743-9A0B-C18041D87A0A}" destId="{D284A3D7-7694-4069-A604-C2FC2C78EB9E}" srcOrd="4" destOrd="0" presId="urn:microsoft.com/office/officeart/2005/8/layout/vList2"/>
    <dgm:cxn modelId="{DD6B8E43-09C1-4E36-8490-443239877D0C}" type="presParOf" srcId="{3C766B9D-32BA-4743-9A0B-C18041D87A0A}" destId="{BFB1A9EF-7D61-4C27-AD20-7B134D5397F6}" srcOrd="5" destOrd="0" presId="urn:microsoft.com/office/officeart/2005/8/layout/vList2"/>
    <dgm:cxn modelId="{196E6EB8-7433-4091-9596-AE7BDD789AE4}" type="presParOf" srcId="{3C766B9D-32BA-4743-9A0B-C18041D87A0A}" destId="{2B3C3D04-DE77-4739-950C-FD8BB370BA08}" srcOrd="6" destOrd="0" presId="urn:microsoft.com/office/officeart/2005/8/layout/vList2"/>
    <dgm:cxn modelId="{77D27B1C-8F8F-4DC8-A411-407647878C2C}" type="presParOf" srcId="{3C766B9D-32BA-4743-9A0B-C18041D87A0A}" destId="{B337A7B8-E0D2-43FE-8AA9-D572AC1C7B20}" srcOrd="7" destOrd="0" presId="urn:microsoft.com/office/officeart/2005/8/layout/vList2"/>
    <dgm:cxn modelId="{B6EDA5F9-176C-40C4-8187-097ADC68745B}" type="presParOf" srcId="{3C766B9D-32BA-4743-9A0B-C18041D87A0A}" destId="{97F0684A-E34A-4857-B8F4-31825B526454}" srcOrd="8" destOrd="0" presId="urn:microsoft.com/office/officeart/2005/8/layout/vList2"/>
    <dgm:cxn modelId="{E6C64CF8-BBFB-4F57-9C1F-5672E8D3DA12}" type="presParOf" srcId="{3C766B9D-32BA-4743-9A0B-C18041D87A0A}" destId="{B09C514B-3E08-4A46-8A38-C3EED43B622A}" srcOrd="9" destOrd="0" presId="urn:microsoft.com/office/officeart/2005/8/layout/vList2"/>
    <dgm:cxn modelId="{C41B4B5D-3FD4-4C58-A041-EB24F81C18D5}" type="presParOf" srcId="{3C766B9D-32BA-4743-9A0B-C18041D87A0A}" destId="{20F27036-7E27-4DB9-98E1-5248B5A08A6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0C95A1-7C02-4D1D-97B0-FFA2BD1000D9}" type="doc">
      <dgm:prSet loTypeId="urn:microsoft.com/office/officeart/2005/8/layout/vList2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E63090A9-7E1D-4883-A9C6-42A623AC8CAE}">
      <dgm:prSet/>
      <dgm:spPr/>
      <dgm:t>
        <a:bodyPr/>
        <a:lstStyle/>
        <a:p>
          <a:pPr rtl="0"/>
          <a:r>
            <a:rPr lang="ru-RU" dirty="0" err="1" smtClean="0"/>
            <a:t>атравматичная</a:t>
          </a:r>
          <a:r>
            <a:rPr lang="ru-RU" dirty="0" smtClean="0"/>
            <a:t> операционная техника </a:t>
          </a:r>
          <a:endParaRPr lang="ru-RU" dirty="0"/>
        </a:p>
      </dgm:t>
    </dgm:pt>
    <dgm:pt modelId="{F9BCDD55-1370-4486-8AA8-A51B973BE20D}" type="parTrans" cxnId="{B425EB13-285C-419B-897D-FF0B1B3507E2}">
      <dgm:prSet/>
      <dgm:spPr/>
      <dgm:t>
        <a:bodyPr/>
        <a:lstStyle/>
        <a:p>
          <a:endParaRPr lang="ru-RU"/>
        </a:p>
      </dgm:t>
    </dgm:pt>
    <dgm:pt modelId="{51896980-4206-4C4E-AAC2-522F92C722CA}" type="sibTrans" cxnId="{B425EB13-285C-419B-897D-FF0B1B3507E2}">
      <dgm:prSet/>
      <dgm:spPr/>
      <dgm:t>
        <a:bodyPr/>
        <a:lstStyle/>
        <a:p>
          <a:endParaRPr lang="ru-RU"/>
        </a:p>
      </dgm:t>
    </dgm:pt>
    <dgm:pt modelId="{7C96B1FF-CA19-4FB2-AF7F-F90894C957BF}">
      <dgm:prSet/>
      <dgm:spPr/>
      <dgm:t>
        <a:bodyPr/>
        <a:lstStyle/>
        <a:p>
          <a:pPr rtl="0"/>
          <a:r>
            <a:rPr lang="ru-RU" dirty="0" smtClean="0"/>
            <a:t>проверка связочного аппарата и активной подвижности сустава</a:t>
          </a:r>
          <a:endParaRPr lang="ru-RU" dirty="0"/>
        </a:p>
      </dgm:t>
    </dgm:pt>
    <dgm:pt modelId="{C747DC4A-50F0-4B62-B14A-C7C35FA13612}" type="parTrans" cxnId="{5A3B6E9F-24BC-4938-B8C8-1B1F39D747E1}">
      <dgm:prSet/>
      <dgm:spPr/>
      <dgm:t>
        <a:bodyPr/>
        <a:lstStyle/>
        <a:p>
          <a:endParaRPr lang="ru-RU"/>
        </a:p>
      </dgm:t>
    </dgm:pt>
    <dgm:pt modelId="{F2783E8E-37EA-4BF0-915D-ED4EA2ACD55C}" type="sibTrans" cxnId="{5A3B6E9F-24BC-4938-B8C8-1B1F39D747E1}">
      <dgm:prSet/>
      <dgm:spPr/>
      <dgm:t>
        <a:bodyPr/>
        <a:lstStyle/>
        <a:p>
          <a:endParaRPr lang="ru-RU"/>
        </a:p>
      </dgm:t>
    </dgm:pt>
    <dgm:pt modelId="{BAF5C35C-B7B8-4CF9-97A6-063AF218CC17}">
      <dgm:prSet/>
      <dgm:spPr/>
      <dgm:t>
        <a:bodyPr/>
        <a:lstStyle/>
        <a:p>
          <a:pPr rtl="0"/>
          <a:r>
            <a:rPr lang="ru-RU" dirty="0" smtClean="0"/>
            <a:t>Определение зон нарушения чувствительности</a:t>
          </a:r>
          <a:endParaRPr lang="ru-RU" dirty="0"/>
        </a:p>
      </dgm:t>
    </dgm:pt>
    <dgm:pt modelId="{5DE30D1A-AE1A-4231-B652-02569411FD06}" type="parTrans" cxnId="{41998A9A-74A4-4372-BEB9-EADD58272B49}">
      <dgm:prSet/>
      <dgm:spPr/>
      <dgm:t>
        <a:bodyPr/>
        <a:lstStyle/>
        <a:p>
          <a:endParaRPr lang="ru-RU"/>
        </a:p>
      </dgm:t>
    </dgm:pt>
    <dgm:pt modelId="{6FFF07F5-48DE-404B-AE42-F021C2C24BA1}" type="sibTrans" cxnId="{41998A9A-74A4-4372-BEB9-EADD58272B49}">
      <dgm:prSet/>
      <dgm:spPr/>
      <dgm:t>
        <a:bodyPr/>
        <a:lstStyle/>
        <a:p>
          <a:endParaRPr lang="ru-RU"/>
        </a:p>
      </dgm:t>
    </dgm:pt>
    <dgm:pt modelId="{3B3D8B80-77D6-40C9-B70E-D1C79AA8D3A1}">
      <dgm:prSet/>
      <dgm:spPr/>
      <dgm:t>
        <a:bodyPr/>
        <a:lstStyle/>
        <a:p>
          <a:pPr rtl="0"/>
          <a:r>
            <a:rPr lang="ru-RU" dirty="0" smtClean="0"/>
            <a:t>Тщательный гемостаз</a:t>
          </a:r>
        </a:p>
      </dgm:t>
    </dgm:pt>
    <dgm:pt modelId="{7BE842BE-6A8F-4D40-867D-0CB1033D378D}" type="parTrans" cxnId="{1A490E36-3542-492F-9546-6ABD97BBE5E8}">
      <dgm:prSet/>
      <dgm:spPr/>
      <dgm:t>
        <a:bodyPr/>
        <a:lstStyle/>
        <a:p>
          <a:endParaRPr lang="ru-RU"/>
        </a:p>
      </dgm:t>
    </dgm:pt>
    <dgm:pt modelId="{A1E2A87B-2079-46B7-A1B8-B66776A6BA69}" type="sibTrans" cxnId="{1A490E36-3542-492F-9546-6ABD97BBE5E8}">
      <dgm:prSet/>
      <dgm:spPr/>
      <dgm:t>
        <a:bodyPr/>
        <a:lstStyle/>
        <a:p>
          <a:endParaRPr lang="ru-RU"/>
        </a:p>
      </dgm:t>
    </dgm:pt>
    <dgm:pt modelId="{6D7FF46F-83D3-4472-AB17-0FDA57854784}">
      <dgm:prSet/>
      <dgm:spPr/>
      <dgm:t>
        <a:bodyPr/>
        <a:lstStyle/>
        <a:p>
          <a:pPr rtl="0"/>
          <a:r>
            <a:rPr lang="ru-RU" dirty="0" smtClean="0"/>
            <a:t>Определенные требования к сухожильному шву</a:t>
          </a:r>
        </a:p>
      </dgm:t>
    </dgm:pt>
    <dgm:pt modelId="{25CD2B11-7363-44BE-9131-95541DAA70FD}" type="parTrans" cxnId="{F6AAFD88-556B-4C50-96CC-8FC37BC7D3A6}">
      <dgm:prSet/>
      <dgm:spPr/>
      <dgm:t>
        <a:bodyPr/>
        <a:lstStyle/>
        <a:p>
          <a:endParaRPr lang="ru-RU"/>
        </a:p>
      </dgm:t>
    </dgm:pt>
    <dgm:pt modelId="{45014133-9692-486F-ADB3-A066E54C75A8}" type="sibTrans" cxnId="{F6AAFD88-556B-4C50-96CC-8FC37BC7D3A6}">
      <dgm:prSet/>
      <dgm:spPr/>
      <dgm:t>
        <a:bodyPr/>
        <a:lstStyle/>
        <a:p>
          <a:endParaRPr lang="ru-RU"/>
        </a:p>
      </dgm:t>
    </dgm:pt>
    <dgm:pt modelId="{1D33449A-DABF-40CA-B87B-58673AC05C98}">
      <dgm:prSet/>
      <dgm:spPr/>
      <dgm:t>
        <a:bodyPr/>
        <a:lstStyle/>
        <a:p>
          <a:pPr rtl="0"/>
          <a:r>
            <a:rPr lang="ru-RU" dirty="0" smtClean="0"/>
            <a:t>правильный оперативный доступ</a:t>
          </a:r>
          <a:endParaRPr lang="ru-RU" dirty="0"/>
        </a:p>
      </dgm:t>
    </dgm:pt>
    <dgm:pt modelId="{FEB270DD-3E80-45CA-B2FF-3938420F8F44}" type="parTrans" cxnId="{83BD36E5-897D-401E-820E-859CFA107D6D}">
      <dgm:prSet/>
      <dgm:spPr/>
      <dgm:t>
        <a:bodyPr/>
        <a:lstStyle/>
        <a:p>
          <a:endParaRPr lang="ru-RU"/>
        </a:p>
      </dgm:t>
    </dgm:pt>
    <dgm:pt modelId="{7D81C92B-ADDB-43A7-BF5F-4CDA9D955CAB}" type="sibTrans" cxnId="{83BD36E5-897D-401E-820E-859CFA107D6D}">
      <dgm:prSet/>
      <dgm:spPr/>
      <dgm:t>
        <a:bodyPr/>
        <a:lstStyle/>
        <a:p>
          <a:endParaRPr lang="ru-RU"/>
        </a:p>
      </dgm:t>
    </dgm:pt>
    <dgm:pt modelId="{F855EE41-A6A0-4540-AF89-F0563DC83096}" type="pres">
      <dgm:prSet presAssocID="{D60C95A1-7C02-4D1D-97B0-FFA2BD1000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9B3809-0DC3-463A-96CD-CC8424647927}" type="pres">
      <dgm:prSet presAssocID="{E63090A9-7E1D-4883-A9C6-42A623AC8CAE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6BDF4E-362A-42F2-89D3-7497A2942103}" type="pres">
      <dgm:prSet presAssocID="{51896980-4206-4C4E-AAC2-522F92C722CA}" presName="spacer" presStyleCnt="0"/>
      <dgm:spPr/>
    </dgm:pt>
    <dgm:pt modelId="{7AAD4BC6-B1EF-4344-BCDE-2F8E210EF474}" type="pres">
      <dgm:prSet presAssocID="{1D33449A-DABF-40CA-B87B-58673AC05C98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E1FB2F-D895-4BE0-8CD8-9F3CA08D6033}" type="pres">
      <dgm:prSet presAssocID="{7D81C92B-ADDB-43A7-BF5F-4CDA9D955CAB}" presName="spacer" presStyleCnt="0"/>
      <dgm:spPr/>
    </dgm:pt>
    <dgm:pt modelId="{2EDF6B83-7526-4A9C-B796-8EB113DE73F4}" type="pres">
      <dgm:prSet presAssocID="{7C96B1FF-CA19-4FB2-AF7F-F90894C957BF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21B2D0-23F5-4CDF-87A4-6F64D0BDF456}" type="pres">
      <dgm:prSet presAssocID="{F2783E8E-37EA-4BF0-915D-ED4EA2ACD55C}" presName="spacer" presStyleCnt="0"/>
      <dgm:spPr/>
    </dgm:pt>
    <dgm:pt modelId="{AA6937AC-05FE-4545-AB83-64ADFE539783}" type="pres">
      <dgm:prSet presAssocID="{BAF5C35C-B7B8-4CF9-97A6-063AF218CC17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3BBDDC-AAA3-495F-ADF1-68D3458BE049}" type="pres">
      <dgm:prSet presAssocID="{6FFF07F5-48DE-404B-AE42-F021C2C24BA1}" presName="spacer" presStyleCnt="0"/>
      <dgm:spPr/>
    </dgm:pt>
    <dgm:pt modelId="{A4132653-DC1E-42B4-A883-39FB1CB17272}" type="pres">
      <dgm:prSet presAssocID="{3B3D8B80-77D6-40C9-B70E-D1C79AA8D3A1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90663A-BA73-4825-958A-F15E77869C2C}" type="pres">
      <dgm:prSet presAssocID="{A1E2A87B-2079-46B7-A1B8-B66776A6BA69}" presName="spacer" presStyleCnt="0"/>
      <dgm:spPr/>
    </dgm:pt>
    <dgm:pt modelId="{5E5A6CE6-51EF-4509-AA1B-0B826C680EB2}" type="pres">
      <dgm:prSet presAssocID="{6D7FF46F-83D3-4472-AB17-0FDA57854784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3B6E9F-24BC-4938-B8C8-1B1F39D747E1}" srcId="{D60C95A1-7C02-4D1D-97B0-FFA2BD1000D9}" destId="{7C96B1FF-CA19-4FB2-AF7F-F90894C957BF}" srcOrd="2" destOrd="0" parTransId="{C747DC4A-50F0-4B62-B14A-C7C35FA13612}" sibTransId="{F2783E8E-37EA-4BF0-915D-ED4EA2ACD55C}"/>
    <dgm:cxn modelId="{A47E93B8-B421-4B6C-AC81-1B984A6769FE}" type="presOf" srcId="{E63090A9-7E1D-4883-A9C6-42A623AC8CAE}" destId="{769B3809-0DC3-463A-96CD-CC8424647927}" srcOrd="0" destOrd="0" presId="urn:microsoft.com/office/officeart/2005/8/layout/vList2"/>
    <dgm:cxn modelId="{BE0D1183-8908-42B2-A499-A8AAAFBA9952}" type="presOf" srcId="{3B3D8B80-77D6-40C9-B70E-D1C79AA8D3A1}" destId="{A4132653-DC1E-42B4-A883-39FB1CB17272}" srcOrd="0" destOrd="0" presId="urn:microsoft.com/office/officeart/2005/8/layout/vList2"/>
    <dgm:cxn modelId="{ABE02BBB-833D-4D15-945F-5346EADD5612}" type="presOf" srcId="{1D33449A-DABF-40CA-B87B-58673AC05C98}" destId="{7AAD4BC6-B1EF-4344-BCDE-2F8E210EF474}" srcOrd="0" destOrd="0" presId="urn:microsoft.com/office/officeart/2005/8/layout/vList2"/>
    <dgm:cxn modelId="{F6AAFD88-556B-4C50-96CC-8FC37BC7D3A6}" srcId="{D60C95A1-7C02-4D1D-97B0-FFA2BD1000D9}" destId="{6D7FF46F-83D3-4472-AB17-0FDA57854784}" srcOrd="5" destOrd="0" parTransId="{25CD2B11-7363-44BE-9131-95541DAA70FD}" sibTransId="{45014133-9692-486F-ADB3-A066E54C75A8}"/>
    <dgm:cxn modelId="{B425EB13-285C-419B-897D-FF0B1B3507E2}" srcId="{D60C95A1-7C02-4D1D-97B0-FFA2BD1000D9}" destId="{E63090A9-7E1D-4883-A9C6-42A623AC8CAE}" srcOrd="0" destOrd="0" parTransId="{F9BCDD55-1370-4486-8AA8-A51B973BE20D}" sibTransId="{51896980-4206-4C4E-AAC2-522F92C722CA}"/>
    <dgm:cxn modelId="{1A490E36-3542-492F-9546-6ABD97BBE5E8}" srcId="{D60C95A1-7C02-4D1D-97B0-FFA2BD1000D9}" destId="{3B3D8B80-77D6-40C9-B70E-D1C79AA8D3A1}" srcOrd="4" destOrd="0" parTransId="{7BE842BE-6A8F-4D40-867D-0CB1033D378D}" sibTransId="{A1E2A87B-2079-46B7-A1B8-B66776A6BA69}"/>
    <dgm:cxn modelId="{8EB1C0ED-BAC2-4494-9104-5E6D7C1F7458}" type="presOf" srcId="{7C96B1FF-CA19-4FB2-AF7F-F90894C957BF}" destId="{2EDF6B83-7526-4A9C-B796-8EB113DE73F4}" srcOrd="0" destOrd="0" presId="urn:microsoft.com/office/officeart/2005/8/layout/vList2"/>
    <dgm:cxn modelId="{B9305679-8820-446E-8364-9A990370494E}" type="presOf" srcId="{BAF5C35C-B7B8-4CF9-97A6-063AF218CC17}" destId="{AA6937AC-05FE-4545-AB83-64ADFE539783}" srcOrd="0" destOrd="0" presId="urn:microsoft.com/office/officeart/2005/8/layout/vList2"/>
    <dgm:cxn modelId="{7AD9BA2F-5BC0-4E38-8B15-4E8FBD3E796C}" type="presOf" srcId="{D60C95A1-7C02-4D1D-97B0-FFA2BD1000D9}" destId="{F855EE41-A6A0-4540-AF89-F0563DC83096}" srcOrd="0" destOrd="0" presId="urn:microsoft.com/office/officeart/2005/8/layout/vList2"/>
    <dgm:cxn modelId="{83BD36E5-897D-401E-820E-859CFA107D6D}" srcId="{D60C95A1-7C02-4D1D-97B0-FFA2BD1000D9}" destId="{1D33449A-DABF-40CA-B87B-58673AC05C98}" srcOrd="1" destOrd="0" parTransId="{FEB270DD-3E80-45CA-B2FF-3938420F8F44}" sibTransId="{7D81C92B-ADDB-43A7-BF5F-4CDA9D955CAB}"/>
    <dgm:cxn modelId="{912F56A2-90B3-4DA2-B06D-4B0A9400C416}" type="presOf" srcId="{6D7FF46F-83D3-4472-AB17-0FDA57854784}" destId="{5E5A6CE6-51EF-4509-AA1B-0B826C680EB2}" srcOrd="0" destOrd="0" presId="urn:microsoft.com/office/officeart/2005/8/layout/vList2"/>
    <dgm:cxn modelId="{41998A9A-74A4-4372-BEB9-EADD58272B49}" srcId="{D60C95A1-7C02-4D1D-97B0-FFA2BD1000D9}" destId="{BAF5C35C-B7B8-4CF9-97A6-063AF218CC17}" srcOrd="3" destOrd="0" parTransId="{5DE30D1A-AE1A-4231-B652-02569411FD06}" sibTransId="{6FFF07F5-48DE-404B-AE42-F021C2C24BA1}"/>
    <dgm:cxn modelId="{679C14D3-4115-4E44-9D9A-04390A4AD1C3}" type="presParOf" srcId="{F855EE41-A6A0-4540-AF89-F0563DC83096}" destId="{769B3809-0DC3-463A-96CD-CC8424647927}" srcOrd="0" destOrd="0" presId="urn:microsoft.com/office/officeart/2005/8/layout/vList2"/>
    <dgm:cxn modelId="{BABBA1D9-2F80-42EC-A706-635DED2C2DF5}" type="presParOf" srcId="{F855EE41-A6A0-4540-AF89-F0563DC83096}" destId="{F76BDF4E-362A-42F2-89D3-7497A2942103}" srcOrd="1" destOrd="0" presId="urn:microsoft.com/office/officeart/2005/8/layout/vList2"/>
    <dgm:cxn modelId="{EB193F64-B706-408C-93A0-E289867DAE21}" type="presParOf" srcId="{F855EE41-A6A0-4540-AF89-F0563DC83096}" destId="{7AAD4BC6-B1EF-4344-BCDE-2F8E210EF474}" srcOrd="2" destOrd="0" presId="urn:microsoft.com/office/officeart/2005/8/layout/vList2"/>
    <dgm:cxn modelId="{E24B63BB-3F20-452A-8349-3EFAFA17E9B1}" type="presParOf" srcId="{F855EE41-A6A0-4540-AF89-F0563DC83096}" destId="{7CE1FB2F-D895-4BE0-8CD8-9F3CA08D6033}" srcOrd="3" destOrd="0" presId="urn:microsoft.com/office/officeart/2005/8/layout/vList2"/>
    <dgm:cxn modelId="{C85C2A83-A099-4201-A613-D160C10FF804}" type="presParOf" srcId="{F855EE41-A6A0-4540-AF89-F0563DC83096}" destId="{2EDF6B83-7526-4A9C-B796-8EB113DE73F4}" srcOrd="4" destOrd="0" presId="urn:microsoft.com/office/officeart/2005/8/layout/vList2"/>
    <dgm:cxn modelId="{63CEBD81-5D3F-4532-9FA7-5FE9ACDF03CC}" type="presParOf" srcId="{F855EE41-A6A0-4540-AF89-F0563DC83096}" destId="{8021B2D0-23F5-4CDF-87A4-6F64D0BDF456}" srcOrd="5" destOrd="0" presId="urn:microsoft.com/office/officeart/2005/8/layout/vList2"/>
    <dgm:cxn modelId="{4B13442E-FA5B-4B24-9F2E-CEABF64902E4}" type="presParOf" srcId="{F855EE41-A6A0-4540-AF89-F0563DC83096}" destId="{AA6937AC-05FE-4545-AB83-64ADFE539783}" srcOrd="6" destOrd="0" presId="urn:microsoft.com/office/officeart/2005/8/layout/vList2"/>
    <dgm:cxn modelId="{43F0B3AF-BF33-4E3E-9654-CB83A10420DB}" type="presParOf" srcId="{F855EE41-A6A0-4540-AF89-F0563DC83096}" destId="{E33BBDDC-AAA3-495F-ADF1-68D3458BE049}" srcOrd="7" destOrd="0" presId="urn:microsoft.com/office/officeart/2005/8/layout/vList2"/>
    <dgm:cxn modelId="{373B3519-EF85-4238-8C2B-4E6153339DC2}" type="presParOf" srcId="{F855EE41-A6A0-4540-AF89-F0563DC83096}" destId="{A4132653-DC1E-42B4-A883-39FB1CB17272}" srcOrd="8" destOrd="0" presId="urn:microsoft.com/office/officeart/2005/8/layout/vList2"/>
    <dgm:cxn modelId="{2EAAEE11-BE6C-4B08-9CC2-1CF61710DB81}" type="presParOf" srcId="{F855EE41-A6A0-4540-AF89-F0563DC83096}" destId="{C490663A-BA73-4825-958A-F15E77869C2C}" srcOrd="9" destOrd="0" presId="urn:microsoft.com/office/officeart/2005/8/layout/vList2"/>
    <dgm:cxn modelId="{12625350-0A37-4307-AF25-0DCDEF7DB0E9}" type="presParOf" srcId="{F855EE41-A6A0-4540-AF89-F0563DC83096}" destId="{5E5A6CE6-51EF-4509-AA1B-0B826C680EB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B3A9F3-0BEB-4C7C-8C07-66818FE955F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6E32AB8-100B-4F98-B309-3A1D55F048B1}">
      <dgm:prSet/>
      <dgm:spPr/>
      <dgm:t>
        <a:bodyPr/>
        <a:lstStyle/>
        <a:p>
          <a:pPr rtl="0"/>
          <a:r>
            <a:rPr lang="ru-RU" dirty="0" smtClean="0"/>
            <a:t>Шов должен быть простым и технически выполнимым</a:t>
          </a:r>
          <a:endParaRPr lang="ru-RU" dirty="0"/>
        </a:p>
      </dgm:t>
    </dgm:pt>
    <dgm:pt modelId="{E49506B3-2167-4AA1-9A05-08A76D76C429}" type="parTrans" cxnId="{686B486A-4A8A-4F06-BAE6-F6E35B5885BB}">
      <dgm:prSet/>
      <dgm:spPr/>
      <dgm:t>
        <a:bodyPr/>
        <a:lstStyle/>
        <a:p>
          <a:endParaRPr lang="ru-RU"/>
        </a:p>
      </dgm:t>
    </dgm:pt>
    <dgm:pt modelId="{878BE3CA-9A06-49BB-84BA-FA81FEBA56D0}" type="sibTrans" cxnId="{686B486A-4A8A-4F06-BAE6-F6E35B5885BB}">
      <dgm:prSet/>
      <dgm:spPr/>
      <dgm:t>
        <a:bodyPr/>
        <a:lstStyle/>
        <a:p>
          <a:endParaRPr lang="ru-RU"/>
        </a:p>
      </dgm:t>
    </dgm:pt>
    <dgm:pt modelId="{8BEA9495-667B-4058-A7A4-D040CB1B87D0}">
      <dgm:prSet/>
      <dgm:spPr/>
      <dgm:t>
        <a:bodyPr/>
        <a:lstStyle/>
        <a:p>
          <a:pPr rtl="0"/>
          <a:r>
            <a:rPr lang="ru-RU" dirty="0" smtClean="0"/>
            <a:t>Шов не должен существенно нарушать кровоснабжение сухожилий</a:t>
          </a:r>
          <a:endParaRPr lang="ru-RU" dirty="0"/>
        </a:p>
      </dgm:t>
    </dgm:pt>
    <dgm:pt modelId="{51600A3C-3F2F-4FC4-84BC-E8F211891DED}" type="parTrans" cxnId="{1FB481F2-633A-4431-A5FB-F117F38E5FBA}">
      <dgm:prSet/>
      <dgm:spPr/>
      <dgm:t>
        <a:bodyPr/>
        <a:lstStyle/>
        <a:p>
          <a:endParaRPr lang="ru-RU"/>
        </a:p>
      </dgm:t>
    </dgm:pt>
    <dgm:pt modelId="{D0D98FFF-87A0-43DC-891D-5B2D422FB967}" type="sibTrans" cxnId="{1FB481F2-633A-4431-A5FB-F117F38E5FBA}">
      <dgm:prSet/>
      <dgm:spPr/>
      <dgm:t>
        <a:bodyPr/>
        <a:lstStyle/>
        <a:p>
          <a:endParaRPr lang="ru-RU"/>
        </a:p>
      </dgm:t>
    </dgm:pt>
    <dgm:pt modelId="{00F7402C-300F-48ED-973B-81BB221DA95F}">
      <dgm:prSet/>
      <dgm:spPr/>
      <dgm:t>
        <a:bodyPr/>
        <a:lstStyle/>
        <a:p>
          <a:pPr rtl="0"/>
          <a:r>
            <a:rPr lang="ru-RU" dirty="0" smtClean="0"/>
            <a:t>При наложении шва необходимо обеспечить сохранение гладкой скользящей поверхности сухожилия и ограничится минимальным применением рассасывающихся нитей</a:t>
          </a:r>
          <a:endParaRPr lang="ru-RU" dirty="0"/>
        </a:p>
      </dgm:t>
    </dgm:pt>
    <dgm:pt modelId="{356D145E-C2E3-46AD-91BC-D77077E99B31}" type="parTrans" cxnId="{E8DA4D36-6A47-4866-B110-DA06A4FB6849}">
      <dgm:prSet/>
      <dgm:spPr/>
      <dgm:t>
        <a:bodyPr/>
        <a:lstStyle/>
        <a:p>
          <a:endParaRPr lang="ru-RU"/>
        </a:p>
      </dgm:t>
    </dgm:pt>
    <dgm:pt modelId="{5F6BB6C4-5604-435C-B422-BBDFA589EE97}" type="sibTrans" cxnId="{E8DA4D36-6A47-4866-B110-DA06A4FB6849}">
      <dgm:prSet/>
      <dgm:spPr/>
      <dgm:t>
        <a:bodyPr/>
        <a:lstStyle/>
        <a:p>
          <a:endParaRPr lang="ru-RU"/>
        </a:p>
      </dgm:t>
    </dgm:pt>
    <dgm:pt modelId="{217FF462-EC08-4DB7-B3D3-C7B13C8D915D}">
      <dgm:prSet/>
      <dgm:spPr/>
      <dgm:t>
        <a:bodyPr/>
        <a:lstStyle/>
        <a:p>
          <a:pPr rtl="0"/>
          <a:r>
            <a:rPr lang="ru-RU" dirty="0" smtClean="0"/>
            <a:t>Шов должен крепко удерживать концы сухожилий в течение длительного времени и не допускать их </a:t>
          </a:r>
          <a:r>
            <a:rPr lang="ru-RU" dirty="0" err="1" smtClean="0"/>
            <a:t>разволокнения</a:t>
          </a:r>
          <a:endParaRPr lang="ru-RU" dirty="0"/>
        </a:p>
      </dgm:t>
    </dgm:pt>
    <dgm:pt modelId="{6F4A61BF-792D-41B5-BC7D-19838B3D6841}" type="parTrans" cxnId="{7A313112-C412-462B-9EE1-8366D1C0D2AB}">
      <dgm:prSet/>
      <dgm:spPr/>
      <dgm:t>
        <a:bodyPr/>
        <a:lstStyle/>
        <a:p>
          <a:endParaRPr lang="ru-RU"/>
        </a:p>
      </dgm:t>
    </dgm:pt>
    <dgm:pt modelId="{22E55EC7-1650-47F2-9766-7FAA2F976D6F}" type="sibTrans" cxnId="{7A313112-C412-462B-9EE1-8366D1C0D2AB}">
      <dgm:prSet/>
      <dgm:spPr/>
      <dgm:t>
        <a:bodyPr/>
        <a:lstStyle/>
        <a:p>
          <a:endParaRPr lang="ru-RU"/>
        </a:p>
      </dgm:t>
    </dgm:pt>
    <dgm:pt modelId="{3C6522E3-A25E-4EB8-BC81-51CAABBBC4CD}" type="pres">
      <dgm:prSet presAssocID="{29B3A9F3-0BEB-4C7C-8C07-66818FE955F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F01B43-F08A-4BC8-8468-0CB5E88888D6}" type="pres">
      <dgm:prSet presAssocID="{C6E32AB8-100B-4F98-B309-3A1D55F048B1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2301CD-2079-48DA-BD85-0CF44AA752FE}" type="pres">
      <dgm:prSet presAssocID="{878BE3CA-9A06-49BB-84BA-FA81FEBA56D0}" presName="spacer" presStyleCnt="0"/>
      <dgm:spPr/>
    </dgm:pt>
    <dgm:pt modelId="{869EE2B6-AA39-4738-A7F7-0D3DE01B21C0}" type="pres">
      <dgm:prSet presAssocID="{8BEA9495-667B-4058-A7A4-D040CB1B87D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62B806-2AE8-445A-AF34-27BC92E5E107}" type="pres">
      <dgm:prSet presAssocID="{D0D98FFF-87A0-43DC-891D-5B2D422FB967}" presName="spacer" presStyleCnt="0"/>
      <dgm:spPr/>
    </dgm:pt>
    <dgm:pt modelId="{F1D94860-D345-431C-8934-33B7FFD3C915}" type="pres">
      <dgm:prSet presAssocID="{00F7402C-300F-48ED-973B-81BB221DA95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27C72-7C4B-429D-B136-251B95038B56}" type="pres">
      <dgm:prSet presAssocID="{5F6BB6C4-5604-435C-B422-BBDFA589EE97}" presName="spacer" presStyleCnt="0"/>
      <dgm:spPr/>
    </dgm:pt>
    <dgm:pt modelId="{D3E68799-6D51-4760-B7D6-1129F6B83C10}" type="pres">
      <dgm:prSet presAssocID="{217FF462-EC08-4DB7-B3D3-C7B13C8D915D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DA4D36-6A47-4866-B110-DA06A4FB6849}" srcId="{29B3A9F3-0BEB-4C7C-8C07-66818FE955F0}" destId="{00F7402C-300F-48ED-973B-81BB221DA95F}" srcOrd="2" destOrd="0" parTransId="{356D145E-C2E3-46AD-91BC-D77077E99B31}" sibTransId="{5F6BB6C4-5604-435C-B422-BBDFA589EE97}"/>
    <dgm:cxn modelId="{3DB9CCAD-E988-4E4F-B8DC-D10B130016DD}" type="presOf" srcId="{217FF462-EC08-4DB7-B3D3-C7B13C8D915D}" destId="{D3E68799-6D51-4760-B7D6-1129F6B83C10}" srcOrd="0" destOrd="0" presId="urn:microsoft.com/office/officeart/2005/8/layout/vList2"/>
    <dgm:cxn modelId="{1FB481F2-633A-4431-A5FB-F117F38E5FBA}" srcId="{29B3A9F3-0BEB-4C7C-8C07-66818FE955F0}" destId="{8BEA9495-667B-4058-A7A4-D040CB1B87D0}" srcOrd="1" destOrd="0" parTransId="{51600A3C-3F2F-4FC4-84BC-E8F211891DED}" sibTransId="{D0D98FFF-87A0-43DC-891D-5B2D422FB967}"/>
    <dgm:cxn modelId="{F4983BB0-F169-41E5-9186-4EEAE494789A}" type="presOf" srcId="{8BEA9495-667B-4058-A7A4-D040CB1B87D0}" destId="{869EE2B6-AA39-4738-A7F7-0D3DE01B21C0}" srcOrd="0" destOrd="0" presId="urn:microsoft.com/office/officeart/2005/8/layout/vList2"/>
    <dgm:cxn modelId="{C17EF92D-2F83-49D4-80AF-FEB0394351AD}" type="presOf" srcId="{C6E32AB8-100B-4F98-B309-3A1D55F048B1}" destId="{22F01B43-F08A-4BC8-8468-0CB5E88888D6}" srcOrd="0" destOrd="0" presId="urn:microsoft.com/office/officeart/2005/8/layout/vList2"/>
    <dgm:cxn modelId="{19F823C4-695D-4319-A3AC-FB2272AC7C2D}" type="presOf" srcId="{29B3A9F3-0BEB-4C7C-8C07-66818FE955F0}" destId="{3C6522E3-A25E-4EB8-BC81-51CAABBBC4CD}" srcOrd="0" destOrd="0" presId="urn:microsoft.com/office/officeart/2005/8/layout/vList2"/>
    <dgm:cxn modelId="{7A313112-C412-462B-9EE1-8366D1C0D2AB}" srcId="{29B3A9F3-0BEB-4C7C-8C07-66818FE955F0}" destId="{217FF462-EC08-4DB7-B3D3-C7B13C8D915D}" srcOrd="3" destOrd="0" parTransId="{6F4A61BF-792D-41B5-BC7D-19838B3D6841}" sibTransId="{22E55EC7-1650-47F2-9766-7FAA2F976D6F}"/>
    <dgm:cxn modelId="{C09D6CB2-E42A-437E-AD41-35BAF03C7E92}" type="presOf" srcId="{00F7402C-300F-48ED-973B-81BB221DA95F}" destId="{F1D94860-D345-431C-8934-33B7FFD3C915}" srcOrd="0" destOrd="0" presId="urn:microsoft.com/office/officeart/2005/8/layout/vList2"/>
    <dgm:cxn modelId="{686B486A-4A8A-4F06-BAE6-F6E35B5885BB}" srcId="{29B3A9F3-0BEB-4C7C-8C07-66818FE955F0}" destId="{C6E32AB8-100B-4F98-B309-3A1D55F048B1}" srcOrd="0" destOrd="0" parTransId="{E49506B3-2167-4AA1-9A05-08A76D76C429}" sibTransId="{878BE3CA-9A06-49BB-84BA-FA81FEBA56D0}"/>
    <dgm:cxn modelId="{A97FBCD4-7D57-43D0-B5F8-FE0A81F3B547}" type="presParOf" srcId="{3C6522E3-A25E-4EB8-BC81-51CAABBBC4CD}" destId="{22F01B43-F08A-4BC8-8468-0CB5E88888D6}" srcOrd="0" destOrd="0" presId="urn:microsoft.com/office/officeart/2005/8/layout/vList2"/>
    <dgm:cxn modelId="{B6892201-366E-41FA-B04B-F775EB6BF89B}" type="presParOf" srcId="{3C6522E3-A25E-4EB8-BC81-51CAABBBC4CD}" destId="{812301CD-2079-48DA-BD85-0CF44AA752FE}" srcOrd="1" destOrd="0" presId="urn:microsoft.com/office/officeart/2005/8/layout/vList2"/>
    <dgm:cxn modelId="{75DF3B80-14B9-460E-9BCF-F2C260994134}" type="presParOf" srcId="{3C6522E3-A25E-4EB8-BC81-51CAABBBC4CD}" destId="{869EE2B6-AA39-4738-A7F7-0D3DE01B21C0}" srcOrd="2" destOrd="0" presId="urn:microsoft.com/office/officeart/2005/8/layout/vList2"/>
    <dgm:cxn modelId="{FCBFE429-9908-4A01-B915-1C6AA2764A17}" type="presParOf" srcId="{3C6522E3-A25E-4EB8-BC81-51CAABBBC4CD}" destId="{3862B806-2AE8-445A-AF34-27BC92E5E107}" srcOrd="3" destOrd="0" presId="urn:microsoft.com/office/officeart/2005/8/layout/vList2"/>
    <dgm:cxn modelId="{9FACD158-F711-4D07-B0F1-1761EBF6679B}" type="presParOf" srcId="{3C6522E3-A25E-4EB8-BC81-51CAABBBC4CD}" destId="{F1D94860-D345-431C-8934-33B7FFD3C915}" srcOrd="4" destOrd="0" presId="urn:microsoft.com/office/officeart/2005/8/layout/vList2"/>
    <dgm:cxn modelId="{E8730C32-9F22-4D95-9993-77ABFBE1396B}" type="presParOf" srcId="{3C6522E3-A25E-4EB8-BC81-51CAABBBC4CD}" destId="{DC627C72-7C4B-429D-B136-251B95038B56}" srcOrd="5" destOrd="0" presId="urn:microsoft.com/office/officeart/2005/8/layout/vList2"/>
    <dgm:cxn modelId="{9E1B5E57-30F0-4DBF-964B-0512CA187875}" type="presParOf" srcId="{3C6522E3-A25E-4EB8-BC81-51CAABBBC4CD}" destId="{D3E68799-6D51-4760-B7D6-1129F6B83C1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75DE348-853C-4C8C-B886-F20E06FE8756}">
      <dsp:nvSpPr>
        <dsp:cNvPr id="0" name=""/>
        <dsp:cNvSpPr/>
      </dsp:nvSpPr>
      <dsp:spPr>
        <a:xfrm>
          <a:off x="0" y="475603"/>
          <a:ext cx="8229600" cy="55019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Из мышечного брюшка</a:t>
          </a:r>
          <a:endParaRPr lang="ru-RU" sz="1900" kern="1200" dirty="0"/>
        </a:p>
      </dsp:txBody>
      <dsp:txXfrm>
        <a:off x="0" y="475603"/>
        <a:ext cx="8229600" cy="550192"/>
      </dsp:txXfrm>
    </dsp:sp>
    <dsp:sp modelId="{D46C537F-FF8D-4154-9690-512BB4DB8C2D}">
      <dsp:nvSpPr>
        <dsp:cNvPr id="0" name=""/>
        <dsp:cNvSpPr/>
      </dsp:nvSpPr>
      <dsp:spPr>
        <a:xfrm>
          <a:off x="0" y="1080516"/>
          <a:ext cx="8229600" cy="55019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Непосредственно из лежащих возле сухожилия крупных артерий</a:t>
          </a:r>
          <a:endParaRPr lang="ru-RU" sz="1900" kern="1200" dirty="0"/>
        </a:p>
      </dsp:txBody>
      <dsp:txXfrm>
        <a:off x="0" y="1080516"/>
        <a:ext cx="8229600" cy="550192"/>
      </dsp:txXfrm>
    </dsp:sp>
    <dsp:sp modelId="{D284A3D7-7694-4069-A604-C2FC2C78EB9E}">
      <dsp:nvSpPr>
        <dsp:cNvPr id="0" name=""/>
        <dsp:cNvSpPr/>
      </dsp:nvSpPr>
      <dsp:spPr>
        <a:xfrm>
          <a:off x="0" y="1685428"/>
          <a:ext cx="8229600" cy="55019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Из синовиальной оболочки</a:t>
          </a:r>
          <a:endParaRPr lang="ru-RU" sz="1900" kern="1200" dirty="0"/>
        </a:p>
      </dsp:txBody>
      <dsp:txXfrm>
        <a:off x="0" y="1685428"/>
        <a:ext cx="8229600" cy="550192"/>
      </dsp:txXfrm>
    </dsp:sp>
    <dsp:sp modelId="{2B3C3D04-DE77-4739-950C-FD8BB370BA08}">
      <dsp:nvSpPr>
        <dsp:cNvPr id="0" name=""/>
        <dsp:cNvSpPr/>
      </dsp:nvSpPr>
      <dsp:spPr>
        <a:xfrm>
          <a:off x="0" y="2290341"/>
          <a:ext cx="8229600" cy="55019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Из паратенона</a:t>
          </a:r>
          <a:endParaRPr lang="ru-RU" sz="1900" kern="1200"/>
        </a:p>
      </dsp:txBody>
      <dsp:txXfrm>
        <a:off x="0" y="2290341"/>
        <a:ext cx="8229600" cy="550192"/>
      </dsp:txXfrm>
    </dsp:sp>
    <dsp:sp modelId="{97F0684A-E34A-4857-B8F4-31825B526454}">
      <dsp:nvSpPr>
        <dsp:cNvPr id="0" name=""/>
        <dsp:cNvSpPr/>
      </dsp:nvSpPr>
      <dsp:spPr>
        <a:xfrm>
          <a:off x="0" y="2895253"/>
          <a:ext cx="8229600" cy="550192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6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Из брыжейки сухожилия</a:t>
          </a:r>
          <a:endParaRPr lang="ru-RU" sz="1900" kern="1200" dirty="0"/>
        </a:p>
      </dsp:txBody>
      <dsp:txXfrm>
        <a:off x="0" y="2895253"/>
        <a:ext cx="8229600" cy="550192"/>
      </dsp:txXfrm>
    </dsp:sp>
    <dsp:sp modelId="{20F27036-7E27-4DB9-98E1-5248B5A08A6C}">
      <dsp:nvSpPr>
        <dsp:cNvPr id="0" name=""/>
        <dsp:cNvSpPr/>
      </dsp:nvSpPr>
      <dsp:spPr>
        <a:xfrm>
          <a:off x="0" y="3500166"/>
          <a:ext cx="8229600" cy="55019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Из надкостницы</a:t>
          </a:r>
          <a:endParaRPr lang="ru-RU" sz="1900" kern="1200" dirty="0"/>
        </a:p>
      </dsp:txBody>
      <dsp:txXfrm>
        <a:off x="0" y="3500166"/>
        <a:ext cx="8229600" cy="55019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69B3809-0DC3-463A-96CD-CC8424647927}">
      <dsp:nvSpPr>
        <dsp:cNvPr id="0" name=""/>
        <dsp:cNvSpPr/>
      </dsp:nvSpPr>
      <dsp:spPr>
        <a:xfrm>
          <a:off x="0" y="616765"/>
          <a:ext cx="8964488" cy="60810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err="1" smtClean="0"/>
            <a:t>атравматичная</a:t>
          </a:r>
          <a:r>
            <a:rPr lang="ru-RU" sz="2100" kern="1200" dirty="0" smtClean="0"/>
            <a:t> операционная техника </a:t>
          </a:r>
          <a:endParaRPr lang="ru-RU" sz="2100" kern="1200" dirty="0"/>
        </a:p>
      </dsp:txBody>
      <dsp:txXfrm>
        <a:off x="0" y="616765"/>
        <a:ext cx="8964488" cy="608107"/>
      </dsp:txXfrm>
    </dsp:sp>
    <dsp:sp modelId="{7AAD4BC6-B1EF-4344-BCDE-2F8E210EF474}">
      <dsp:nvSpPr>
        <dsp:cNvPr id="0" name=""/>
        <dsp:cNvSpPr/>
      </dsp:nvSpPr>
      <dsp:spPr>
        <a:xfrm>
          <a:off x="0" y="1285352"/>
          <a:ext cx="8964488" cy="60810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правильный оперативный доступ</a:t>
          </a:r>
          <a:endParaRPr lang="ru-RU" sz="2100" kern="1200" dirty="0"/>
        </a:p>
      </dsp:txBody>
      <dsp:txXfrm>
        <a:off x="0" y="1285352"/>
        <a:ext cx="8964488" cy="608107"/>
      </dsp:txXfrm>
    </dsp:sp>
    <dsp:sp modelId="{2EDF6B83-7526-4A9C-B796-8EB113DE73F4}">
      <dsp:nvSpPr>
        <dsp:cNvPr id="0" name=""/>
        <dsp:cNvSpPr/>
      </dsp:nvSpPr>
      <dsp:spPr>
        <a:xfrm>
          <a:off x="0" y="1953940"/>
          <a:ext cx="8964488" cy="60810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проверка связочного аппарата и активной подвижности сустава</a:t>
          </a:r>
          <a:endParaRPr lang="ru-RU" sz="2100" kern="1200" dirty="0"/>
        </a:p>
      </dsp:txBody>
      <dsp:txXfrm>
        <a:off x="0" y="1953940"/>
        <a:ext cx="8964488" cy="608107"/>
      </dsp:txXfrm>
    </dsp:sp>
    <dsp:sp modelId="{AA6937AC-05FE-4545-AB83-64ADFE539783}">
      <dsp:nvSpPr>
        <dsp:cNvPr id="0" name=""/>
        <dsp:cNvSpPr/>
      </dsp:nvSpPr>
      <dsp:spPr>
        <a:xfrm>
          <a:off x="0" y="2622527"/>
          <a:ext cx="8964488" cy="60810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Определение зон нарушения чувствительности</a:t>
          </a:r>
          <a:endParaRPr lang="ru-RU" sz="2100" kern="1200" dirty="0"/>
        </a:p>
      </dsp:txBody>
      <dsp:txXfrm>
        <a:off x="0" y="2622527"/>
        <a:ext cx="8964488" cy="608107"/>
      </dsp:txXfrm>
    </dsp:sp>
    <dsp:sp modelId="{A4132653-DC1E-42B4-A883-39FB1CB17272}">
      <dsp:nvSpPr>
        <dsp:cNvPr id="0" name=""/>
        <dsp:cNvSpPr/>
      </dsp:nvSpPr>
      <dsp:spPr>
        <a:xfrm>
          <a:off x="0" y="3291115"/>
          <a:ext cx="8964488" cy="608107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Тщательный гемостаз</a:t>
          </a:r>
        </a:p>
      </dsp:txBody>
      <dsp:txXfrm>
        <a:off x="0" y="3291115"/>
        <a:ext cx="8964488" cy="608107"/>
      </dsp:txXfrm>
    </dsp:sp>
    <dsp:sp modelId="{5E5A6CE6-51EF-4509-AA1B-0B826C680EB2}">
      <dsp:nvSpPr>
        <dsp:cNvPr id="0" name=""/>
        <dsp:cNvSpPr/>
      </dsp:nvSpPr>
      <dsp:spPr>
        <a:xfrm>
          <a:off x="0" y="3959703"/>
          <a:ext cx="8964488" cy="60810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Определенные требования к сухожильному шву</a:t>
          </a:r>
        </a:p>
      </dsp:txBody>
      <dsp:txXfrm>
        <a:off x="0" y="3959703"/>
        <a:ext cx="8964488" cy="60810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F01B43-F08A-4BC8-8468-0CB5E88888D6}">
      <dsp:nvSpPr>
        <dsp:cNvPr id="0" name=""/>
        <dsp:cNvSpPr/>
      </dsp:nvSpPr>
      <dsp:spPr>
        <a:xfrm>
          <a:off x="0" y="1385"/>
          <a:ext cx="8435975" cy="12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Шов должен быть простым и технически выполнимым</a:t>
          </a:r>
          <a:endParaRPr lang="ru-RU" sz="1900" kern="1200" dirty="0"/>
        </a:p>
      </dsp:txBody>
      <dsp:txXfrm>
        <a:off x="0" y="1385"/>
        <a:ext cx="8435975" cy="1272320"/>
      </dsp:txXfrm>
    </dsp:sp>
    <dsp:sp modelId="{869EE2B6-AA39-4738-A7F7-0D3DE01B21C0}">
      <dsp:nvSpPr>
        <dsp:cNvPr id="0" name=""/>
        <dsp:cNvSpPr/>
      </dsp:nvSpPr>
      <dsp:spPr>
        <a:xfrm>
          <a:off x="0" y="1328425"/>
          <a:ext cx="8435975" cy="12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Шов не должен существенно нарушать кровоснабжение сухожилий</a:t>
          </a:r>
          <a:endParaRPr lang="ru-RU" sz="1900" kern="1200" dirty="0"/>
        </a:p>
      </dsp:txBody>
      <dsp:txXfrm>
        <a:off x="0" y="1328425"/>
        <a:ext cx="8435975" cy="1272320"/>
      </dsp:txXfrm>
    </dsp:sp>
    <dsp:sp modelId="{F1D94860-D345-431C-8934-33B7FFD3C915}">
      <dsp:nvSpPr>
        <dsp:cNvPr id="0" name=""/>
        <dsp:cNvSpPr/>
      </dsp:nvSpPr>
      <dsp:spPr>
        <a:xfrm>
          <a:off x="0" y="2655466"/>
          <a:ext cx="8435975" cy="12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При наложении шва необходимо обеспечить сохранение гладкой скользящей поверхности сухожилия и ограничится минимальным применением рассасывающихся нитей</a:t>
          </a:r>
          <a:endParaRPr lang="ru-RU" sz="1900" kern="1200" dirty="0"/>
        </a:p>
      </dsp:txBody>
      <dsp:txXfrm>
        <a:off x="0" y="2655466"/>
        <a:ext cx="8435975" cy="1272320"/>
      </dsp:txXfrm>
    </dsp:sp>
    <dsp:sp modelId="{D3E68799-6D51-4760-B7D6-1129F6B83C10}">
      <dsp:nvSpPr>
        <dsp:cNvPr id="0" name=""/>
        <dsp:cNvSpPr/>
      </dsp:nvSpPr>
      <dsp:spPr>
        <a:xfrm>
          <a:off x="0" y="3982506"/>
          <a:ext cx="8435975" cy="12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Шов должен крепко удерживать концы сухожилий в течение длительного времени и не допускать их </a:t>
          </a:r>
          <a:r>
            <a:rPr lang="ru-RU" sz="1900" kern="1200" dirty="0" err="1" smtClean="0"/>
            <a:t>разволокнения</a:t>
          </a:r>
          <a:endParaRPr lang="ru-RU" sz="1900" kern="1200" dirty="0"/>
        </a:p>
      </dsp:txBody>
      <dsp:txXfrm>
        <a:off x="0" y="3982506"/>
        <a:ext cx="8435975" cy="1272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DEBFD65-FC62-43E8-A0A0-424C4A93E965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DB60A2B-81A6-43A9-B0D1-91CB6275AA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15435-9930-41CC-A1CD-02949E2C4EE0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7B9CD-FC7B-47EE-B92D-8CDADF2820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7701921-8892-480B-B298-F049E6D71CFE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0E222B-944C-46EB-AAE7-594F0950C1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BAF9C-B5D1-466C-B2B7-0E9DC2026470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4A02C-54DC-4AA2-9023-D6F5F77633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6E48E1-4297-4F2C-B158-F6C176DED974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678B87-069F-43A9-A33C-3922B7C518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3D164-1AE4-4004-8B0D-36AAB96D0EE4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6F6FA-E7CF-4931-936A-124994E91A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D7B05-AE78-4EDB-B9EA-2B2FFECF4E82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D82FD-5FD3-48C3-8FCB-F9A6522D09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597812-11AF-451D-ACCC-80A24008D739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06E327B-EC47-495A-B121-C3F8B980E3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олилиния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80058E5-AD91-4E7C-8EE7-B25368D20010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D1FBB41-E48D-409D-8E8B-20A72E882F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3985-A03B-4EF8-A709-3F97802BB71A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6AF01-60BA-4080-BE83-A98CBAB623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B5ABD-7F28-4F4F-BEB0-6D8ED9528221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6DC64-FCDD-4C67-97B0-83AF4A45C1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C4FF271-BD5A-4B6A-9ADF-EF5054F5363B}" type="datetimeFigureOut">
              <a:rPr lang="ru-RU"/>
              <a:pPr>
                <a:defRPr/>
              </a:pPr>
              <a:t>05.03.2015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15637CB-D11F-430D-9902-CB4DFE13F3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5" r:id="rId2"/>
    <p:sldLayoutId id="2147483757" r:id="rId3"/>
    <p:sldLayoutId id="2147483754" r:id="rId4"/>
    <p:sldLayoutId id="2147483758" r:id="rId5"/>
    <p:sldLayoutId id="2147483753" r:id="rId6"/>
    <p:sldLayoutId id="2147483752" r:id="rId7"/>
    <p:sldLayoutId id="2147483759" r:id="rId8"/>
    <p:sldLayoutId id="2147483760" r:id="rId9"/>
    <p:sldLayoutId id="2147483751" r:id="rId10"/>
    <p:sldLayoutId id="214748375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F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304" y="0"/>
            <a:ext cx="9217025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13848" y="445016"/>
            <a:ext cx="6480720" cy="1080120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Georgia" pitchFamily="18" charset="0"/>
              </a:rPr>
              <a:t>Шов сухожилия</a:t>
            </a:r>
            <a:endParaRPr lang="ru-RU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645024"/>
            <a:ext cx="8531225" cy="2265709"/>
          </a:xfrm>
        </p:spPr>
        <p:txBody>
          <a:bodyPr>
            <a:normAutofit/>
          </a:bodyPr>
          <a:lstStyle/>
          <a:p>
            <a:pPr marR="0">
              <a:lnSpc>
                <a:spcPct val="80000"/>
              </a:lnSpc>
            </a:pPr>
            <a:endParaRPr lang="ru-RU" sz="700" dirty="0" smtClean="0"/>
          </a:p>
          <a:p>
            <a:pPr marR="0">
              <a:lnSpc>
                <a:spcPct val="80000"/>
              </a:lnSpc>
            </a:pPr>
            <a:endParaRPr lang="ru-RU" sz="700" dirty="0" smtClean="0"/>
          </a:p>
          <a:p>
            <a:pPr marR="0">
              <a:lnSpc>
                <a:spcPct val="80000"/>
              </a:lnSpc>
            </a:pPr>
            <a:r>
              <a:rPr lang="ru-RU" sz="2800" dirty="0" smtClean="0"/>
              <a:t> </a:t>
            </a:r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  <a:cs typeface="Times New Roman" pitchFamily="18" charset="0"/>
              </a:rPr>
              <a:t>  </a:t>
            </a:r>
            <a:endParaRPr lang="ru-RU" sz="2800" b="1" dirty="0" smtClean="0">
              <a:solidFill>
                <a:schemeClr val="bg1"/>
              </a:solidFill>
              <a:latin typeface="Georgia" pitchFamily="18" charset="0"/>
              <a:cs typeface="Times New Roman" pitchFamily="18" charset="0"/>
            </a:endParaRPr>
          </a:p>
          <a:p>
            <a:pPr marR="0">
              <a:lnSpc>
                <a:spcPct val="80000"/>
              </a:lnSpc>
            </a:pPr>
            <a:endParaRPr lang="ru-RU" sz="1400" b="1" dirty="0" smtClean="0">
              <a:solidFill>
                <a:schemeClr val="bg1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3635375" y="5516563"/>
            <a:ext cx="28813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000" dirty="0">
              <a:latin typeface="Georgia" pitchFamily="18" charset="0"/>
            </a:endParaRPr>
          </a:p>
          <a:p>
            <a:endParaRPr lang="ru-RU" sz="2000" dirty="0">
              <a:latin typeface="Georgia" pitchFamily="18" charset="0"/>
            </a:endParaRPr>
          </a:p>
          <a:p>
            <a:r>
              <a:rPr lang="ru-RU" sz="2000" dirty="0">
                <a:latin typeface="Georgia" pitchFamily="18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Georgia" pitchFamily="18" charset="0"/>
              </a:rPr>
              <a:t>Новосибирск, </a:t>
            </a:r>
            <a:r>
              <a:rPr lang="ru-RU" sz="2000" b="1" dirty="0">
                <a:solidFill>
                  <a:schemeClr val="bg1"/>
                </a:solidFill>
                <a:latin typeface="Georgia" pitchFamily="18" charset="0"/>
              </a:rPr>
              <a:t>2014</a:t>
            </a:r>
          </a:p>
        </p:txBody>
      </p:sp>
      <p:sp>
        <p:nvSpPr>
          <p:cNvPr id="13317" name="TextBox 6"/>
          <p:cNvSpPr txBox="1">
            <a:spLocks noChangeArrowheads="1"/>
          </p:cNvSpPr>
          <p:nvPr/>
        </p:nvSpPr>
        <p:spPr bwMode="auto">
          <a:xfrm>
            <a:off x="323850" y="260350"/>
            <a:ext cx="88201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chemeClr val="bg1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3887" indent="-514350">
              <a:buFont typeface="+mj-lt"/>
              <a:buAutoNum type="arabicPeriod"/>
            </a:pPr>
            <a:r>
              <a:rPr lang="ru-RU" dirty="0" err="1" smtClean="0"/>
              <a:t>Гистоанатомия</a:t>
            </a:r>
            <a:r>
              <a:rPr lang="ru-RU" dirty="0" smtClean="0"/>
              <a:t> сухожилия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Повреждения сухожилий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Оперативные принципы лечения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Классификация сухожильный шов.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Основные осложнения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Список литературы</a:t>
            </a:r>
          </a:p>
          <a:p>
            <a:pPr marL="623887" indent="-514350">
              <a:buFont typeface="+mj-lt"/>
              <a:buAutoNum type="arabicPeriod"/>
            </a:pPr>
            <a:endParaRPr lang="ru-RU" dirty="0" smtClean="0"/>
          </a:p>
          <a:p>
            <a:pPr marL="623887" indent="-514350">
              <a:buFont typeface="+mj-lt"/>
              <a:buAutoNum type="arabicPeriod"/>
            </a:pPr>
            <a:endParaRPr lang="ru-RU" dirty="0" smtClean="0"/>
          </a:p>
          <a:p>
            <a:pPr marL="623887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</a:t>
            </a:r>
            <a:r>
              <a:rPr lang="ru-RU" dirty="0" smtClean="0"/>
              <a:t>лан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1925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908719"/>
            <a:ext cx="8964488" cy="5949281"/>
          </a:xfrm>
        </p:spPr>
        <p:txBody>
          <a:bodyPr/>
          <a:lstStyle/>
          <a:p>
            <a:pPr marL="109537" indent="0" algn="ctr">
              <a:buNone/>
            </a:pPr>
            <a:r>
              <a:rPr lang="ru-RU" dirty="0" smtClean="0"/>
              <a:t>Основа сухожилий- плотная оформленная соединительная ткань коллагенового типа</a:t>
            </a:r>
          </a:p>
          <a:p>
            <a:pPr marL="109537" indent="0">
              <a:buNone/>
            </a:pPr>
            <a:endParaRPr lang="ru-RU" dirty="0"/>
          </a:p>
          <a:p>
            <a:pPr marL="109537" indent="0">
              <a:buNone/>
            </a:pPr>
            <a:r>
              <a:rPr lang="ru-RU" dirty="0" smtClean="0"/>
              <a:t>                                                            </a:t>
            </a:r>
            <a:r>
              <a:rPr lang="ru-RU" sz="2000" dirty="0" err="1" smtClean="0"/>
              <a:t>эндотеноний</a:t>
            </a:r>
            <a:endParaRPr lang="ru-RU" dirty="0" smtClean="0"/>
          </a:p>
          <a:p>
            <a:pPr marL="109537" indent="0">
              <a:buNone/>
            </a:pPr>
            <a:r>
              <a:rPr lang="ru-RU" dirty="0" smtClean="0"/>
              <a:t>                                                            </a:t>
            </a:r>
            <a:r>
              <a:rPr lang="ru-RU" sz="2000" dirty="0" err="1" smtClean="0"/>
              <a:t>тендиноциты</a:t>
            </a:r>
            <a:endParaRPr lang="ru-RU" sz="2000" dirty="0" smtClean="0"/>
          </a:p>
          <a:p>
            <a:pPr marL="109537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</a:t>
            </a:r>
            <a:r>
              <a:rPr lang="ru-RU" sz="2000" dirty="0" err="1" smtClean="0"/>
              <a:t>перитеноний</a:t>
            </a:r>
            <a:r>
              <a:rPr lang="ru-RU" sz="2000" dirty="0" smtClean="0"/>
              <a:t> с</a:t>
            </a:r>
          </a:p>
          <a:p>
            <a:pPr marL="109537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                                                                            сосудами</a:t>
            </a:r>
            <a:r>
              <a:rPr lang="ru-RU" dirty="0" smtClean="0"/>
              <a:t> </a:t>
            </a:r>
          </a:p>
          <a:p>
            <a:pPr marL="109537" indent="0">
              <a:buNone/>
            </a:pPr>
            <a:endParaRPr lang="ru-RU" dirty="0"/>
          </a:p>
          <a:p>
            <a:pPr marL="109537" indent="0">
              <a:buNone/>
            </a:pPr>
            <a:endParaRPr lang="ru-RU" dirty="0" smtClean="0"/>
          </a:p>
          <a:p>
            <a:pPr marL="109537" indent="0">
              <a:buNone/>
            </a:pPr>
            <a:endParaRPr lang="ru-RU" dirty="0"/>
          </a:p>
          <a:p>
            <a:pPr marL="109537" indent="0">
              <a:buNone/>
            </a:pPr>
            <a:endParaRPr lang="ru-RU" dirty="0" smtClean="0"/>
          </a:p>
          <a:p>
            <a:pPr marL="109537" indent="0">
              <a:buNone/>
            </a:pPr>
            <a:endParaRPr lang="ru-RU" dirty="0"/>
          </a:p>
          <a:p>
            <a:pPr marL="109537" indent="0">
              <a:buNone/>
            </a:pPr>
            <a:r>
              <a:rPr lang="ru-RU" sz="2000" dirty="0" err="1" smtClean="0">
                <a:solidFill>
                  <a:schemeClr val="accent2"/>
                </a:solidFill>
              </a:rPr>
              <a:t>Электронограмма</a:t>
            </a:r>
            <a:r>
              <a:rPr lang="ru-RU" sz="2000" dirty="0" smtClean="0">
                <a:solidFill>
                  <a:schemeClr val="accent2"/>
                </a:solidFill>
              </a:rPr>
              <a:t> </a:t>
            </a:r>
            <a:r>
              <a:rPr lang="ru-RU" sz="2000" dirty="0">
                <a:solidFill>
                  <a:schemeClr val="accent2"/>
                </a:solidFill>
              </a:rPr>
              <a:t>коллагеновых волокон пяточного сухожилия.</a:t>
            </a:r>
            <a:r>
              <a:rPr lang="ru-RU" sz="2000" dirty="0" smtClean="0">
                <a:solidFill>
                  <a:schemeClr val="accent2"/>
                </a:solidFill>
              </a:rPr>
              <a:t>                                            </a:t>
            </a:r>
            <a:endParaRPr lang="ru-RU" sz="2000" dirty="0">
              <a:solidFill>
                <a:schemeClr val="accent2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473"/>
            <a:ext cx="9144000" cy="905247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err="1" smtClean="0"/>
              <a:t>Гистоанатомия</a:t>
            </a:r>
            <a:r>
              <a:rPr lang="ru-RU" dirty="0" smtClean="0"/>
              <a:t> сухожилий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772816"/>
            <a:ext cx="6048672" cy="4669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5508104" y="2498231"/>
            <a:ext cx="1080120" cy="35470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1403648" y="3501008"/>
            <a:ext cx="5184576" cy="280403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5364088" y="2996952"/>
            <a:ext cx="1224136" cy="191798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3654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66876995"/>
              </p:ext>
            </p:extLst>
          </p:nvPr>
        </p:nvGraphicFramePr>
        <p:xfrm>
          <a:off x="323528" y="1484784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Источники кровоснабжения сухожилия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4990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Повреждения сухожилий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 действию травмирующей силы: прямые и непрямые</a:t>
            </a:r>
          </a:p>
          <a:p>
            <a:r>
              <a:rPr lang="ru-RU" dirty="0" smtClean="0"/>
              <a:t>По характеру повреждения: открытые и закрытые. Закрытые в свою очередь делятся на: спонтанные разрывы, </a:t>
            </a:r>
            <a:r>
              <a:rPr lang="ru-RU" dirty="0"/>
              <a:t>подкожные разрывы,</a:t>
            </a:r>
            <a:r>
              <a:rPr lang="ru-RU" dirty="0" smtClean="0"/>
              <a:t> ушибы,</a:t>
            </a:r>
            <a:r>
              <a:rPr lang="ru-RU" dirty="0"/>
              <a:t> </a:t>
            </a:r>
            <a:r>
              <a:rPr lang="ru-RU" dirty="0" smtClean="0"/>
              <a:t>вывихи. Среди открытых различают: разрывы полные, неполные</a:t>
            </a:r>
          </a:p>
          <a:p>
            <a:pPr marL="109537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1305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6021288"/>
          </a:xfrm>
        </p:spPr>
        <p:txBody>
          <a:bodyPr/>
          <a:lstStyle/>
          <a:p>
            <a:r>
              <a:rPr lang="ru-RU" sz="2800" dirty="0" smtClean="0"/>
              <a:t>спонтанные разрывы </a:t>
            </a:r>
          </a:p>
          <a:p>
            <a:r>
              <a:rPr lang="ru-RU" sz="2800" dirty="0" smtClean="0"/>
              <a:t>подкожные разрывы</a:t>
            </a:r>
          </a:p>
          <a:p>
            <a:r>
              <a:rPr lang="ru-RU" sz="2800" dirty="0" smtClean="0"/>
              <a:t>ушибы</a:t>
            </a:r>
          </a:p>
          <a:p>
            <a:r>
              <a:rPr lang="ru-RU" sz="2800" dirty="0" smtClean="0"/>
              <a:t>вывихи</a:t>
            </a:r>
            <a:endParaRPr lang="ru-RU" sz="2800" dirty="0"/>
          </a:p>
          <a:p>
            <a:pPr marL="109537" indent="0">
              <a:buNone/>
            </a:pPr>
            <a:r>
              <a:rPr lang="ru-RU" sz="2800" dirty="0" smtClean="0"/>
              <a:t>Клиника: боль </a:t>
            </a:r>
            <a:r>
              <a:rPr lang="ru-RU" sz="2800" dirty="0"/>
              <a:t>в момент мышечного </a:t>
            </a:r>
            <a:r>
              <a:rPr lang="ru-RU" sz="2800" dirty="0" smtClean="0"/>
              <a:t>сокращения, сила </a:t>
            </a:r>
            <a:r>
              <a:rPr lang="ru-RU" sz="2800" dirty="0"/>
              <a:t>мышцы ослабляется, при активном сокращении мышцы контур ее </a:t>
            </a:r>
            <a:r>
              <a:rPr lang="ru-RU" sz="2800" dirty="0" smtClean="0"/>
              <a:t>деформируется. Припухлость, кровоизлияния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Закрытые повреждения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72619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48480" y="1174850"/>
            <a:ext cx="3754760" cy="5376862"/>
          </a:xfrm>
        </p:spPr>
        <p:txBody>
          <a:bodyPr/>
          <a:lstStyle/>
          <a:p>
            <a:pPr marL="109537" indent="0">
              <a:buNone/>
            </a:pPr>
            <a:endParaRPr lang="ru-RU" sz="1600" dirty="0" smtClean="0"/>
          </a:p>
          <a:p>
            <a:pPr marL="109537" indent="0">
              <a:buNone/>
            </a:pPr>
            <a:endParaRPr lang="ru-RU" sz="1600" dirty="0"/>
          </a:p>
          <a:p>
            <a:pPr marL="109537" indent="0">
              <a:buNone/>
            </a:pPr>
            <a:endParaRPr lang="ru-RU" sz="1600" dirty="0" smtClean="0"/>
          </a:p>
          <a:p>
            <a:pPr marL="109537" indent="0">
              <a:buNone/>
            </a:pPr>
            <a:endParaRPr lang="ru-RU" sz="1600" dirty="0"/>
          </a:p>
          <a:p>
            <a:pPr marL="109537" indent="0">
              <a:buNone/>
            </a:pPr>
            <a:endParaRPr lang="ru-RU" sz="1600" dirty="0" smtClean="0"/>
          </a:p>
          <a:p>
            <a:pPr marL="109537" indent="0">
              <a:buNone/>
            </a:pPr>
            <a:endParaRPr lang="ru-RU" sz="1600" dirty="0"/>
          </a:p>
          <a:p>
            <a:pPr marL="109537" indent="0">
              <a:buNone/>
            </a:pPr>
            <a:endParaRPr lang="ru-RU" sz="1600" dirty="0" smtClean="0"/>
          </a:p>
          <a:p>
            <a:pPr marL="109537" indent="0">
              <a:buNone/>
            </a:pPr>
            <a:r>
              <a:rPr lang="ru-RU" sz="2000" dirty="0" smtClean="0"/>
              <a:t>Стопы </a:t>
            </a:r>
            <a:r>
              <a:rPr lang="ru-RU" sz="2000" dirty="0"/>
              <a:t>больного с привычным вывихом сухожилия длинной малоберцовой мышцы при напряжении мышц: при пронации правой стопы сухожилие длинной малоберцовой мышцы </a:t>
            </a:r>
            <a:r>
              <a:rPr lang="ru-RU" sz="2000" dirty="0" err="1"/>
              <a:t>перескальзывает</a:t>
            </a:r>
            <a:r>
              <a:rPr lang="ru-RU" sz="2000" dirty="0"/>
              <a:t> через наружную лодыжку.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Вывих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836712"/>
            <a:ext cx="4448175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6510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Неполные разрывы </a:t>
            </a:r>
          </a:p>
          <a:p>
            <a:r>
              <a:rPr lang="ru-RU" dirty="0" smtClean="0"/>
              <a:t>Полные разрывы</a:t>
            </a:r>
          </a:p>
          <a:p>
            <a:pPr marL="109537" indent="0">
              <a:buNone/>
            </a:pPr>
            <a:r>
              <a:rPr lang="ru-RU" dirty="0" smtClean="0"/>
              <a:t>Клиника: наличие раны в области сухожилия, потеря функции, нередко видны концы пересечённого сухожилия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dirty="0" smtClean="0"/>
              <a:t>Открытые повреждения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75423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88640"/>
            <a:ext cx="6696744" cy="5054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8092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Полный разрыв сухожилия. Оперативное лечение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76854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05414800"/>
              </p:ext>
            </p:extLst>
          </p:nvPr>
        </p:nvGraphicFramePr>
        <p:xfrm>
          <a:off x="179512" y="1673424"/>
          <a:ext cx="896448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Оперативные </a:t>
            </a:r>
            <a:r>
              <a:rPr lang="ru-RU" dirty="0"/>
              <a:t>принципы лечения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7531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532117321"/>
              </p:ext>
            </p:extLst>
          </p:nvPr>
        </p:nvGraphicFramePr>
        <p:xfrm>
          <a:off x="457200" y="1125538"/>
          <a:ext cx="8435975" cy="5256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1341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dirty="0" smtClean="0">
                <a:latin typeface="Georgia" pitchFamily="18" charset="0"/>
              </a:rPr>
              <a:t>Требования к сухожильному шву (по Ю. Ю. </a:t>
            </a:r>
            <a:r>
              <a:rPr lang="ru-RU" sz="3200" dirty="0" err="1" smtClean="0">
                <a:latin typeface="Georgia" pitchFamily="18" charset="0"/>
              </a:rPr>
              <a:t>Джанелидзе</a:t>
            </a:r>
            <a:r>
              <a:rPr lang="ru-RU" sz="3200" dirty="0" smtClean="0">
                <a:latin typeface="Georgia" pitchFamily="18" charset="0"/>
              </a:rPr>
              <a:t>)</a:t>
            </a:r>
            <a:endParaRPr lang="ru-RU" sz="32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92696"/>
            <a:ext cx="8352928" cy="5733256"/>
          </a:xfrm>
        </p:spPr>
        <p:txBody>
          <a:bodyPr/>
          <a:lstStyle/>
          <a:p>
            <a:r>
              <a:rPr lang="ru-RU" sz="2800" dirty="0" smtClean="0"/>
              <a:t>По месту наложения: вне и внутри синовиальных влагалищ</a:t>
            </a:r>
          </a:p>
          <a:p>
            <a:r>
              <a:rPr lang="ru-RU" sz="2800" dirty="0" smtClean="0"/>
              <a:t>По биомеханическому предназначению:</a:t>
            </a:r>
          </a:p>
          <a:p>
            <a:pPr marL="109537" indent="0">
              <a:buNone/>
            </a:pPr>
            <a:r>
              <a:rPr lang="ru-RU" sz="2800" dirty="0" smtClean="0"/>
              <a:t>     ствольные, адаптирующие</a:t>
            </a:r>
          </a:p>
          <a:p>
            <a:r>
              <a:rPr lang="ru-RU" sz="2800" dirty="0"/>
              <a:t>По технике проведения нитей:</a:t>
            </a:r>
            <a:br>
              <a:rPr lang="ru-RU" sz="2800" dirty="0"/>
            </a:br>
            <a:r>
              <a:rPr lang="ru-RU" sz="2800" dirty="0"/>
              <a:t>- узловые </a:t>
            </a:r>
            <a:r>
              <a:rPr lang="ru-RU" sz="2800" dirty="0" smtClean="0"/>
              <a:t>циркулярные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- </a:t>
            </a:r>
            <a:r>
              <a:rPr lang="ru-RU" sz="2800" dirty="0" smtClean="0"/>
              <a:t>лигатурные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- П-образные  </a:t>
            </a:r>
            <a:br>
              <a:rPr lang="ru-RU" sz="2800" dirty="0"/>
            </a:br>
            <a:r>
              <a:rPr lang="ru-RU" sz="2800" dirty="0"/>
              <a:t>- петлевые </a:t>
            </a:r>
            <a:endParaRPr lang="ru-RU" sz="2800" dirty="0" smtClean="0"/>
          </a:p>
          <a:p>
            <a:pPr marL="109537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 - комбинированные </a:t>
            </a:r>
          </a:p>
          <a:p>
            <a:pPr marL="109537" indent="0">
              <a:buNone/>
            </a:pPr>
            <a:r>
              <a:rPr lang="ru-RU" sz="2800" dirty="0" smtClean="0"/>
              <a:t>По </a:t>
            </a:r>
            <a:r>
              <a:rPr lang="ru-RU" sz="2800" dirty="0"/>
              <a:t>времени наложения: первичный, вторичный</a:t>
            </a:r>
          </a:p>
          <a:p>
            <a:pPr marL="109537" indent="0">
              <a:buNone/>
            </a:pP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сухожильный шов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4071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-68821" y="4677342"/>
            <a:ext cx="9212821" cy="2180658"/>
          </a:xfrm>
        </p:spPr>
        <p:txBody>
          <a:bodyPr>
            <a:normAutofit fontScale="40000" lnSpcReduction="20000"/>
          </a:bodyPr>
          <a:lstStyle/>
          <a:p>
            <a:pPr marL="365760" indent="-256032" algn="ctr" fontAlgn="auto">
              <a:spcAft>
                <a:spcPts val="0"/>
              </a:spcAft>
              <a:buFont typeface="Wingdings 3"/>
              <a:buNone/>
              <a:defRPr/>
            </a:pPr>
            <a:endParaRPr lang="ru-RU" sz="3800" b="1" dirty="0" smtClean="0">
              <a:latin typeface="Georgia" pitchFamily="18" charset="0"/>
            </a:endParaRPr>
          </a:p>
          <a:p>
            <a:pPr marL="109728" indent="0" fontAlgn="auto">
              <a:spcAft>
                <a:spcPts val="0"/>
              </a:spcAft>
              <a:buNone/>
              <a:defRPr/>
            </a:pPr>
            <a:r>
              <a:rPr lang="ru-RU" sz="4000" b="1" dirty="0" smtClean="0">
                <a:solidFill>
                  <a:schemeClr val="accent4"/>
                </a:solidFill>
                <a:latin typeface="Georgia" pitchFamily="18" charset="0"/>
              </a:rPr>
              <a:t>Узловой                           Лигатурный                  П-образный</a:t>
            </a:r>
            <a:r>
              <a:rPr lang="en-US" sz="4000" b="1" dirty="0" smtClean="0">
                <a:solidFill>
                  <a:schemeClr val="accent4"/>
                </a:solidFill>
                <a:latin typeface="Georgia" pitchFamily="18" charset="0"/>
              </a:rPr>
              <a:t>    </a:t>
            </a:r>
            <a:r>
              <a:rPr lang="ru-RU" sz="4000" b="1" dirty="0" smtClean="0">
                <a:solidFill>
                  <a:schemeClr val="accent4"/>
                </a:solidFill>
                <a:latin typeface="Georgia" pitchFamily="18" charset="0"/>
              </a:rPr>
              <a:t>           Крестообразный </a:t>
            </a:r>
          </a:p>
          <a:p>
            <a:pPr marL="109728" indent="0" fontAlgn="auto">
              <a:spcAft>
                <a:spcPts val="0"/>
              </a:spcAft>
              <a:buNone/>
              <a:defRPr/>
            </a:pPr>
            <a:r>
              <a:rPr lang="ru-RU" sz="4000" b="1" dirty="0">
                <a:solidFill>
                  <a:schemeClr val="accent4"/>
                </a:solidFill>
                <a:latin typeface="Georgia" pitchFamily="18" charset="0"/>
              </a:rPr>
              <a:t>ц</a:t>
            </a:r>
            <a:r>
              <a:rPr lang="ru-RU" sz="4000" b="1" dirty="0" smtClean="0">
                <a:solidFill>
                  <a:schemeClr val="accent4"/>
                </a:solidFill>
                <a:latin typeface="Georgia" pitchFamily="18" charset="0"/>
              </a:rPr>
              <a:t>иркулярный                (шов Шварца)              (шов </a:t>
            </a:r>
            <a:r>
              <a:rPr lang="ru-RU" sz="4000" b="1" dirty="0" err="1" smtClean="0">
                <a:solidFill>
                  <a:schemeClr val="accent4"/>
                </a:solidFill>
                <a:latin typeface="Georgia" pitchFamily="18" charset="0"/>
              </a:rPr>
              <a:t>Ланге</a:t>
            </a:r>
            <a:r>
              <a:rPr lang="ru-RU" sz="4000" b="1" dirty="0" smtClean="0">
                <a:solidFill>
                  <a:schemeClr val="accent4"/>
                </a:solidFill>
                <a:latin typeface="Georgia" pitchFamily="18" charset="0"/>
              </a:rPr>
              <a:t>)                   (шов Юста)</a:t>
            </a:r>
            <a:r>
              <a:rPr lang="ru-RU" sz="3800" dirty="0" smtClean="0">
                <a:latin typeface="Georgia" pitchFamily="18" charset="0"/>
              </a:rPr>
              <a:t/>
            </a:r>
            <a:br>
              <a:rPr lang="ru-RU" sz="3800" dirty="0" smtClean="0">
                <a:latin typeface="Georgia" pitchFamily="18" charset="0"/>
              </a:rPr>
            </a:br>
            <a:r>
              <a:rPr lang="ru-RU" sz="3800" dirty="0" smtClean="0">
                <a:latin typeface="Georgia" pitchFamily="18" charset="0"/>
              </a:rPr>
              <a:t> </a:t>
            </a:r>
            <a:r>
              <a:rPr lang="ru-RU" sz="3600" b="1" dirty="0">
                <a:solidFill>
                  <a:schemeClr val="accent4"/>
                </a:solidFill>
                <a:latin typeface="Georgia" pitchFamily="18" charset="0"/>
              </a:rPr>
              <a:t>(</a:t>
            </a:r>
            <a:r>
              <a:rPr lang="ru-RU" sz="3600" b="1" dirty="0" smtClean="0">
                <a:solidFill>
                  <a:schemeClr val="accent4"/>
                </a:solidFill>
                <a:latin typeface="Georgia" pitchFamily="18" charset="0"/>
              </a:rPr>
              <a:t>шов </a:t>
            </a:r>
            <a:r>
              <a:rPr lang="ru-RU" sz="3600" b="1" dirty="0" err="1" smtClean="0">
                <a:solidFill>
                  <a:schemeClr val="accent4"/>
                </a:solidFill>
                <a:latin typeface="Georgia" pitchFamily="18" charset="0"/>
              </a:rPr>
              <a:t>Вильмса</a:t>
            </a:r>
            <a:r>
              <a:rPr lang="ru-RU" sz="3600" b="1" dirty="0">
                <a:solidFill>
                  <a:schemeClr val="accent4"/>
                </a:solidFill>
                <a:latin typeface="Georgia" pitchFamily="18" charset="0"/>
              </a:rPr>
              <a:t>)</a:t>
            </a:r>
            <a:r>
              <a:rPr lang="ru-RU" sz="3800" dirty="0" smtClean="0">
                <a:latin typeface="Georgia" pitchFamily="18" charset="0"/>
              </a:rPr>
              <a:t/>
            </a:r>
            <a:br>
              <a:rPr lang="ru-RU" sz="3800" dirty="0" smtClean="0">
                <a:latin typeface="Georgia" pitchFamily="18" charset="0"/>
              </a:rPr>
            </a:br>
            <a:r>
              <a:rPr lang="ru-RU" sz="3800" dirty="0" smtClean="0">
                <a:latin typeface="Georgia" pitchFamily="18" charset="0"/>
              </a:rPr>
              <a:t/>
            </a:r>
            <a:br>
              <a:rPr lang="ru-RU" sz="3800" dirty="0" smtClean="0">
                <a:latin typeface="Georgia" pitchFamily="18" charset="0"/>
              </a:rPr>
            </a:br>
            <a:r>
              <a:rPr lang="ru-RU" sz="3800" dirty="0" smtClean="0">
                <a:latin typeface="Georgia" pitchFamily="18" charset="0"/>
              </a:rPr>
              <a:t/>
            </a:r>
            <a:br>
              <a:rPr lang="ru-RU" sz="3800" dirty="0" smtClean="0">
                <a:latin typeface="Georgia" pitchFamily="18" charset="0"/>
              </a:rPr>
            </a:br>
            <a:r>
              <a:rPr lang="ru-RU" sz="2800" dirty="0" smtClean="0">
                <a:latin typeface="Georgia" pitchFamily="18" charset="0"/>
              </a:rPr>
              <a:t/>
            </a:r>
            <a:br>
              <a:rPr lang="ru-RU" sz="2800" dirty="0" smtClean="0">
                <a:latin typeface="Georgia" pitchFamily="18" charset="0"/>
              </a:rPr>
            </a:br>
            <a:r>
              <a:rPr lang="ru-RU" sz="2800" dirty="0" smtClean="0">
                <a:latin typeface="Georgia" pitchFamily="18" charset="0"/>
              </a:rPr>
              <a:t/>
            </a:r>
            <a:br>
              <a:rPr lang="ru-RU" sz="2800" dirty="0" smtClean="0">
                <a:latin typeface="Georgia" pitchFamily="18" charset="0"/>
              </a:rPr>
            </a:b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17410" name="Рисунок 5" descr="1.jpg"/>
          <p:cNvPicPr>
            <a:picLocks noChangeAspect="1"/>
          </p:cNvPicPr>
          <p:nvPr/>
        </p:nvPicPr>
        <p:blipFill>
          <a:blip r:embed="rId2" cstate="print"/>
          <a:srcRect r="19106" b="59138"/>
          <a:stretch>
            <a:fillRect/>
          </a:stretch>
        </p:blipFill>
        <p:spPr bwMode="auto">
          <a:xfrm rot="5400000">
            <a:off x="-846349" y="1467037"/>
            <a:ext cx="4032449" cy="2339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Содержимое 3" descr="2.jpg"/>
          <p:cNvPicPr>
            <a:picLocks noChangeAspect="1"/>
          </p:cNvPicPr>
          <p:nvPr/>
        </p:nvPicPr>
        <p:blipFill>
          <a:blip r:embed="rId3" cstate="print"/>
          <a:srcRect r="34370" b="50679"/>
          <a:stretch>
            <a:fillRect/>
          </a:stretch>
        </p:blipFill>
        <p:spPr bwMode="auto">
          <a:xfrm rot="16200000">
            <a:off x="1424691" y="1645449"/>
            <a:ext cx="3888432" cy="2126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7" descr="4.jpg"/>
          <p:cNvPicPr>
            <a:picLocks noChangeAspect="1"/>
          </p:cNvPicPr>
          <p:nvPr/>
        </p:nvPicPr>
        <p:blipFill>
          <a:blip r:embed="rId4" cstate="print"/>
          <a:srcRect t="9531" r="28511" b="71405"/>
          <a:stretch>
            <a:fillRect/>
          </a:stretch>
        </p:blipFill>
        <p:spPr bwMode="auto">
          <a:xfrm rot="5400000">
            <a:off x="3667851" y="1884875"/>
            <a:ext cx="3896529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Алим\Desktop\Безымянный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23572" y="1789394"/>
            <a:ext cx="3914895" cy="18655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3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accent4"/>
                </a:solidFill>
                <a:latin typeface="Georgia" pitchFamily="18" charset="0"/>
              </a:rPr>
              <a:t>По технике проведения нитей</a:t>
            </a:r>
            <a:endParaRPr lang="ru-RU" sz="4400" dirty="0">
              <a:solidFill>
                <a:schemeClr val="accent4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8313" y="404813"/>
            <a:ext cx="8229600" cy="1011237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28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 времени наложения</a:t>
            </a:r>
            <a:endParaRPr lang="ru-RU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08912" cy="3384376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800" dirty="0" smtClean="0">
                <a:latin typeface="Georgia" pitchFamily="18" charset="0"/>
              </a:rPr>
              <a:t/>
            </a:r>
            <a:br>
              <a:rPr lang="ru-RU" sz="1800" dirty="0" smtClean="0">
                <a:latin typeface="Georgia" pitchFamily="18" charset="0"/>
              </a:rPr>
            </a:br>
            <a:endParaRPr lang="ru-RU" sz="1800" dirty="0">
              <a:latin typeface="Georgia" pitchFamily="18" charset="0"/>
            </a:endParaRPr>
          </a:p>
        </p:txBody>
      </p:sp>
      <p:sp>
        <p:nvSpPr>
          <p:cNvPr id="23555" name="Прямоугольник 3"/>
          <p:cNvSpPr>
            <a:spLocks noChangeArrowheads="1"/>
          </p:cNvSpPr>
          <p:nvPr/>
        </p:nvSpPr>
        <p:spPr bwMode="auto">
          <a:xfrm>
            <a:off x="539750" y="1844675"/>
            <a:ext cx="8135938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Georgia" pitchFamily="18" charset="0"/>
              </a:rPr>
              <a:t>1. Первичный шов, накладываемый в первые 24 ч после повреждения.</a:t>
            </a:r>
          </a:p>
          <a:p>
            <a:r>
              <a:rPr lang="ru-RU" sz="2400" b="1">
                <a:latin typeface="Georgia" pitchFamily="18" charset="0"/>
              </a:rPr>
              <a:t/>
            </a:r>
            <a:br>
              <a:rPr lang="ru-RU" sz="2400" b="1">
                <a:latin typeface="Georgia" pitchFamily="18" charset="0"/>
              </a:rPr>
            </a:br>
            <a:r>
              <a:rPr lang="ru-RU" sz="2400" b="1">
                <a:latin typeface="Georgia" pitchFamily="18" charset="0"/>
              </a:rPr>
              <a:t>2. Ранний вторичный (отсроченный) шов, применяемый после заживления кожной раны в сроки</a:t>
            </a:r>
            <a:br>
              <a:rPr lang="ru-RU" sz="2400" b="1">
                <a:latin typeface="Georgia" pitchFamily="18" charset="0"/>
              </a:rPr>
            </a:br>
            <a:r>
              <a:rPr lang="ru-RU" sz="2400" b="1">
                <a:latin typeface="Georgia" pitchFamily="18" charset="0"/>
              </a:rPr>
              <a:t>от 2 до 6 нед с момента повреждения.</a:t>
            </a:r>
            <a:br>
              <a:rPr lang="ru-RU" sz="2400" b="1">
                <a:latin typeface="Georgia" pitchFamily="18" charset="0"/>
              </a:rPr>
            </a:br>
            <a:r>
              <a:rPr lang="ru-RU" sz="2400" b="1">
                <a:latin typeface="Georgia" pitchFamily="18" charset="0"/>
              </a:rPr>
              <a:t/>
            </a:r>
            <a:br>
              <a:rPr lang="ru-RU" sz="2400" b="1">
                <a:latin typeface="Georgia" pitchFamily="18" charset="0"/>
              </a:rPr>
            </a:br>
            <a:r>
              <a:rPr lang="ru-RU" sz="2400" b="1">
                <a:latin typeface="Georgia" pitchFamily="18" charset="0"/>
              </a:rPr>
              <a:t>3. Поздний вторичный шов, выполняемый в период от 6 до 8 нед после повреждения.</a:t>
            </a:r>
            <a:endParaRPr lang="ru-RU" sz="2400" b="1"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Конечности придают полусогнутое ( при повреждении сгибателей) или разогнутое ( при повреждении разгибателей) положение </a:t>
            </a:r>
          </a:p>
          <a:p>
            <a:r>
              <a:rPr lang="ru-RU" dirty="0" smtClean="0"/>
              <a:t>Фиксация бинтом к гипсовой лонгете (7-9 дней)</a:t>
            </a:r>
          </a:p>
          <a:p>
            <a:r>
              <a:rPr lang="ru-RU" dirty="0" smtClean="0"/>
              <a:t>Дозированные пассивные движения (через 9 дней)</a:t>
            </a:r>
          </a:p>
          <a:p>
            <a:r>
              <a:rPr lang="ru-RU" dirty="0" smtClean="0"/>
              <a:t>Через 20 дней снятие гипсовой лангеты и активная гимнастика в сочетании с теплыми ваннами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Послеоперационный период первичного шва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261832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Цель операции: освобождение концов сухожилия и сшивание их конец в конец или посредством трансплантата</a:t>
            </a:r>
          </a:p>
          <a:p>
            <a:r>
              <a:rPr lang="ru-RU" dirty="0"/>
              <a:t>Через 3 месяца после операции кровообращение </a:t>
            </a:r>
            <a:r>
              <a:rPr lang="ru-RU" dirty="0" smtClean="0"/>
              <a:t>восстанавливается. Амплитуда </a:t>
            </a:r>
            <a:r>
              <a:rPr lang="ru-RU" dirty="0"/>
              <a:t>пассивных движений в суставах пальцев в полном объеме</a:t>
            </a:r>
            <a:r>
              <a:rPr lang="ru-RU" dirty="0" smtClean="0"/>
              <a:t>.</a:t>
            </a:r>
          </a:p>
          <a:p>
            <a:r>
              <a:rPr lang="ru-RU" dirty="0"/>
              <a:t>Через 1 год после лечения </a:t>
            </a:r>
            <a:r>
              <a:rPr lang="ru-RU" dirty="0" smtClean="0"/>
              <a:t>пациент может ввернуться на работу.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Вторичный шов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863139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b="1" dirty="0" smtClean="0">
                <a:latin typeface="Georgia" pitchFamily="18" charset="0"/>
              </a:rPr>
              <a:t>- быть тонким;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b="1" dirty="0" smtClean="0">
                <a:latin typeface="Georgia" pitchFamily="18" charset="0"/>
              </a:rPr>
              <a:t>- отличаться повышенной прочностью;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b="1" dirty="0" smtClean="0">
                <a:latin typeface="Georgia" pitchFamily="18" charset="0"/>
              </a:rPr>
              <a:t>-не вызывать воспалительной реакции тканей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b="1" dirty="0" smtClean="0">
                <a:latin typeface="Georgia" pitchFamily="18" charset="0"/>
              </a:rPr>
              <a:t>-иглы круглого сечения, атравматические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424936" cy="150304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700" dirty="0" smtClean="0">
                <a:solidFill>
                  <a:schemeClr val="accent4"/>
                </a:solidFill>
                <a:latin typeface="Georgia" pitchFamily="18" charset="0"/>
              </a:rPr>
              <a:t>Шовный материал для соединения концов сухожилий должен удовлетворять следующим требованиям:</a:t>
            </a:r>
            <a:r>
              <a:rPr lang="ru-RU" dirty="0" smtClean="0">
                <a:solidFill>
                  <a:schemeClr val="accent4"/>
                </a:solidFill>
                <a:latin typeface="Georgia" pitchFamily="18" charset="0"/>
              </a:rPr>
              <a:t/>
            </a:r>
            <a:br>
              <a:rPr lang="ru-RU" dirty="0" smtClean="0">
                <a:solidFill>
                  <a:schemeClr val="accent4"/>
                </a:solidFill>
                <a:latin typeface="Georgia" pitchFamily="18" charset="0"/>
              </a:rPr>
            </a:br>
            <a:endParaRPr lang="ru-RU" dirty="0">
              <a:solidFill>
                <a:schemeClr val="accent4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Некроз</a:t>
            </a:r>
          </a:p>
          <a:p>
            <a:r>
              <a:rPr lang="ru-RU" dirty="0" smtClean="0"/>
              <a:t>Инфекция</a:t>
            </a:r>
          </a:p>
          <a:p>
            <a:r>
              <a:rPr lang="ru-RU" dirty="0" smtClean="0"/>
              <a:t>Болезненность</a:t>
            </a:r>
          </a:p>
          <a:p>
            <a:r>
              <a:rPr lang="ru-RU" dirty="0"/>
              <a:t>Плотные сращение окружающими </a:t>
            </a:r>
            <a:r>
              <a:rPr lang="ru-RU" dirty="0" smtClean="0"/>
              <a:t>тканями</a:t>
            </a:r>
            <a:endParaRPr lang="ru-RU" dirty="0"/>
          </a:p>
          <a:p>
            <a:r>
              <a:rPr lang="ru-RU" dirty="0" smtClean="0"/>
              <a:t>Ограничение подвижности</a:t>
            </a:r>
          </a:p>
          <a:p>
            <a:r>
              <a:rPr lang="ru-RU" dirty="0" smtClean="0"/>
              <a:t>Невриты</a:t>
            </a:r>
          </a:p>
          <a:p>
            <a:r>
              <a:rPr lang="ru-RU" dirty="0"/>
              <a:t>Разрыв и расхождение </a:t>
            </a:r>
            <a:r>
              <a:rPr lang="ru-RU" dirty="0" smtClean="0"/>
              <a:t>шва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1341"/>
            <a:ext cx="9144000" cy="1143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Основные осложнения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83335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561662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-12307"/>
            <a:ext cx="9144000" cy="1143000"/>
          </a:xfrm>
        </p:spPr>
        <p:txBody>
          <a:bodyPr/>
          <a:lstStyle/>
          <a:p>
            <a:pPr algn="ctr"/>
            <a:r>
              <a:rPr lang="ru-RU" dirty="0"/>
              <a:t>Шов </a:t>
            </a:r>
            <a:r>
              <a:rPr lang="ru-RU" dirty="0" err="1" smtClean="0"/>
              <a:t>Кюнео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68760"/>
            <a:ext cx="2592288" cy="50894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467644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268760"/>
            <a:ext cx="8424936" cy="55892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Шов </a:t>
            </a:r>
            <a:r>
              <a:rPr lang="ru-RU" dirty="0" err="1" smtClean="0"/>
              <a:t>Ланге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268760"/>
            <a:ext cx="2088232" cy="54816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394359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52602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Шов </a:t>
            </a:r>
            <a:r>
              <a:rPr lang="ru-RU" dirty="0" err="1" smtClean="0"/>
              <a:t>Беннеля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1058" y="1556792"/>
            <a:ext cx="2016224" cy="48893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887634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Содержимое 1"/>
          <p:cNvSpPr>
            <a:spLocks noGrp="1"/>
          </p:cNvSpPr>
          <p:nvPr>
            <p:ph idx="1"/>
          </p:nvPr>
        </p:nvSpPr>
        <p:spPr>
          <a:xfrm>
            <a:off x="179512" y="1196752"/>
            <a:ext cx="8642350" cy="5376862"/>
          </a:xfrm>
        </p:spPr>
        <p:txBody>
          <a:bodyPr anchor="ctr"/>
          <a:lstStyle/>
          <a:p>
            <a:pPr marL="623887" indent="-514350">
              <a:buFont typeface="+mj-lt"/>
              <a:buAutoNum type="arabicPeriod"/>
            </a:pPr>
            <a:r>
              <a:rPr lang="ru-RU" dirty="0" smtClean="0"/>
              <a:t>Золотов А.С. «Хирургическое лечение повреждений сухожилий  сгибателей пальцев кисти» 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Ключевский В.В. «Хирургия повреждений»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Юмашев Г.С. «Травматология и ортопедия»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err="1" smtClean="0"/>
              <a:t>Островерхов</a:t>
            </a:r>
            <a:r>
              <a:rPr lang="ru-RU" dirty="0" smtClean="0"/>
              <a:t> Г.Е. «Оперативная хирургия и топографическая анатомия»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Волков А.В. «Основы топографической анатомии с практикумом по оперативной хирургии »</a:t>
            </a:r>
          </a:p>
          <a:p>
            <a:pPr marL="623887" indent="-514350">
              <a:buFont typeface="+mj-lt"/>
              <a:buAutoNum type="arabicPeriod"/>
            </a:pPr>
            <a:r>
              <a:rPr lang="ru-RU" dirty="0" smtClean="0"/>
              <a:t>Быков В.Л. «Цитология и </a:t>
            </a:r>
            <a:r>
              <a:rPr lang="ru-RU" dirty="0"/>
              <a:t>о</a:t>
            </a:r>
            <a:r>
              <a:rPr lang="ru-RU" dirty="0" smtClean="0"/>
              <a:t>бщая гистология»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0790" y="-22186"/>
            <a:ext cx="9144000" cy="1143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latin typeface="Georgia" pitchFamily="18" charset="0"/>
              </a:rPr>
              <a:t>Список литературы</a:t>
            </a:r>
            <a:endParaRPr lang="ru-RU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1713</TotalTime>
  <Words>555</Words>
  <Application>Microsoft Office PowerPoint</Application>
  <PresentationFormat>Экран (4:3)</PresentationFormat>
  <Paragraphs>117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Открытая</vt:lpstr>
      <vt:lpstr>Шов сухожилия</vt:lpstr>
      <vt:lpstr>План</vt:lpstr>
      <vt:lpstr>Гистоанатомия сухожилий</vt:lpstr>
      <vt:lpstr>Источники кровоснабжения сухожилия</vt:lpstr>
      <vt:lpstr>Повреждения сухожилий</vt:lpstr>
      <vt:lpstr>Закрытые повреждения</vt:lpstr>
      <vt:lpstr>Вывих </vt:lpstr>
      <vt:lpstr>Открытые повреждения</vt:lpstr>
      <vt:lpstr>Полный разрыв сухожилия. Оперативное лечение</vt:lpstr>
      <vt:lpstr> Оперативные принципы лечения </vt:lpstr>
      <vt:lpstr>Требования к сухожильному шву (по Ю. Ю. Джанелидзе)</vt:lpstr>
      <vt:lpstr>Классификация сухожильный шов</vt:lpstr>
      <vt:lpstr>По технике проведения нитей</vt:lpstr>
      <vt:lpstr> </vt:lpstr>
      <vt:lpstr>Послеоперационный период первичного шва</vt:lpstr>
      <vt:lpstr>Вторичный шов</vt:lpstr>
      <vt:lpstr>Шовный материал для соединения концов сухожилий должен удовлетворять следующим требованиям: </vt:lpstr>
      <vt:lpstr>Основные осложнения </vt:lpstr>
      <vt:lpstr>Шов Кюнео</vt:lpstr>
      <vt:lpstr>Шов Ланге</vt:lpstr>
      <vt:lpstr>Шов Беннеля</vt:lpstr>
      <vt:lpstr>Список литературы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Шов Сухожилия</dc:title>
  <dc:creator>Admin</dc:creator>
  <cp:lastModifiedBy>CODEGEN</cp:lastModifiedBy>
  <cp:revision>151</cp:revision>
  <dcterms:created xsi:type="dcterms:W3CDTF">2014-02-09T21:47:08Z</dcterms:created>
  <dcterms:modified xsi:type="dcterms:W3CDTF">2015-03-05T06:14:00Z</dcterms:modified>
</cp:coreProperties>
</file>