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1" r:id="rId3"/>
    <p:sldId id="257" r:id="rId4"/>
    <p:sldId id="262" r:id="rId5"/>
    <p:sldId id="265" r:id="rId6"/>
    <p:sldId id="258" r:id="rId7"/>
    <p:sldId id="263" r:id="rId8"/>
    <p:sldId id="266" r:id="rId9"/>
    <p:sldId id="259" r:id="rId10"/>
    <p:sldId id="260" r:id="rId11"/>
    <p:sldId id="278" r:id="rId12"/>
    <p:sldId id="267" r:id="rId13"/>
    <p:sldId id="269" r:id="rId14"/>
    <p:sldId id="261" r:id="rId15"/>
    <p:sldId id="268" r:id="rId16"/>
    <p:sldId id="271" r:id="rId17"/>
    <p:sldId id="273" r:id="rId18"/>
    <p:sldId id="272" r:id="rId19"/>
    <p:sldId id="270" r:id="rId20"/>
    <p:sldId id="274" r:id="rId21"/>
    <p:sldId id="275" r:id="rId22"/>
    <p:sldId id="282" r:id="rId23"/>
    <p:sldId id="276" r:id="rId24"/>
    <p:sldId id="277" r:id="rId25"/>
    <p:sldId id="279" r:id="rId26"/>
    <p:sldId id="280" r:id="rId27"/>
    <p:sldId id="283" r:id="rId28"/>
    <p:sldId id="28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567" autoAdjust="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F892A0-DC6C-42BF-A174-A5923EE7E38B}" type="datetimeFigureOut">
              <a:rPr lang="ru-RU" smtClean="0"/>
              <a:pPr/>
              <a:t>20.04.2015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B7D616-C69A-461B-9F93-318E626E856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/>
              <a:t>Обзор методов лечения меланомы и </a:t>
            </a:r>
            <a:r>
              <a:rPr lang="ru-RU" sz="6000" b="1" dirty="0" err="1" smtClean="0"/>
              <a:t>базалиомы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3140968"/>
            <a:ext cx="6400800" cy="3312368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</a:rPr>
              <a:t>Подготовили:</a:t>
            </a:r>
          </a:p>
          <a:p>
            <a:pPr algn="r"/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</a:rPr>
              <a:t>Студенты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29 гр. 3К, ЛФ</a:t>
            </a:r>
          </a:p>
          <a:p>
            <a:pPr algn="r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Климов П.С.</a:t>
            </a:r>
          </a:p>
          <a:p>
            <a:pPr algn="r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Чурсинов Р.И. </a:t>
            </a:r>
          </a:p>
          <a:p>
            <a:pPr algn="r"/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</a:rPr>
              <a:t>Куратор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: к.м.н.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</a:rPr>
              <a:t>Аршакян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</a:rPr>
              <a:t>Вардан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</a:rPr>
              <a:t>Арамаисович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sz="2400" dirty="0" smtClean="0"/>
          </a:p>
          <a:p>
            <a:r>
              <a:rPr lang="ru-RU" sz="2400" dirty="0" smtClean="0"/>
              <a:t>г. Новосибирск, 2015 г.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457200" y="277813"/>
            <a:ext cx="8229600" cy="1139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Эпидемиология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85720" y="2071678"/>
            <a:ext cx="8351838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3200" dirty="0" smtClean="0"/>
              <a:t>О</a:t>
            </a:r>
            <a:r>
              <a:rPr lang="ru-RU" sz="3200" dirty="0" smtClean="0"/>
              <a:t>пухоли </a:t>
            </a:r>
            <a:r>
              <a:rPr lang="ru-RU" sz="3200" dirty="0" err="1"/>
              <a:t>эпидермального</a:t>
            </a:r>
            <a:r>
              <a:rPr lang="ru-RU" sz="3200" dirty="0"/>
              <a:t> происхождения</a:t>
            </a:r>
            <a:r>
              <a:rPr lang="ru-RU" sz="3200" dirty="0" smtClean="0"/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ru-RU" sz="3200" dirty="0" smtClean="0"/>
              <a:t> </a:t>
            </a:r>
            <a:r>
              <a:rPr lang="ru-RU" sz="3200" dirty="0"/>
              <a:t>кожные раки-8-9</a:t>
            </a:r>
            <a:r>
              <a:rPr lang="ru-RU" sz="3200" dirty="0" smtClean="0"/>
              <a:t>%,</a:t>
            </a:r>
          </a:p>
          <a:p>
            <a:pPr algn="ctr">
              <a:buFont typeface="Arial" pitchFamily="34" charset="0"/>
              <a:buChar char="•"/>
            </a:pPr>
            <a:r>
              <a:rPr lang="ru-RU" sz="3200" dirty="0" smtClean="0"/>
              <a:t>меланомы-1-2%,</a:t>
            </a:r>
          </a:p>
          <a:p>
            <a:pPr algn="ctr">
              <a:buFont typeface="Arial" pitchFamily="34" charset="0"/>
              <a:buChar char="•"/>
            </a:pPr>
            <a:r>
              <a:rPr lang="ru-RU" sz="3200" dirty="0" smtClean="0"/>
              <a:t>саркомы-0,5%.</a:t>
            </a:r>
          </a:p>
          <a:p>
            <a:pPr algn="ctr">
              <a:buFont typeface="Arial" pitchFamily="34" charset="0"/>
              <a:buChar char="•"/>
            </a:pPr>
            <a:r>
              <a:rPr lang="ru-RU" sz="3200" dirty="0" smtClean="0"/>
              <a:t>базалиомы-0,05% </a:t>
            </a:r>
          </a:p>
          <a:p>
            <a:pPr algn="ctr"/>
            <a:endParaRPr lang="ru-RU" sz="3200" dirty="0"/>
          </a:p>
          <a:p>
            <a:pPr algn="ctr"/>
            <a:r>
              <a:rPr lang="ru-RU" sz="3200" dirty="0"/>
              <a:t>     Смертность в 15 раз меньше заболеваемости</a:t>
            </a:r>
            <a:r>
              <a:rPr lang="ru-RU" sz="2400" dirty="0"/>
              <a:t>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/>
              <a:t>Меланома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Autofit/>
          </a:bodyPr>
          <a:lstStyle/>
          <a:p>
            <a:pPr fontAlgn="t"/>
            <a:r>
              <a:rPr lang="ru-RU" sz="2400" b="1" dirty="0" err="1" smtClean="0"/>
              <a:t>Мелано́ма</a:t>
            </a:r>
            <a:r>
              <a:rPr lang="ru-RU" sz="2400" b="1" dirty="0" smtClean="0"/>
              <a:t> </a:t>
            </a:r>
            <a:r>
              <a:rPr lang="ru-RU" sz="2400" dirty="0" smtClean="0"/>
              <a:t>(лат. </a:t>
            </a:r>
            <a:r>
              <a:rPr lang="ru-RU" sz="2400" dirty="0" err="1" smtClean="0"/>
              <a:t>melanoma</a:t>
            </a:r>
            <a:r>
              <a:rPr lang="ru-RU" sz="2400" dirty="0" smtClean="0"/>
              <a:t>, </a:t>
            </a:r>
            <a:r>
              <a:rPr lang="ru-RU" sz="2400" dirty="0" err="1" smtClean="0"/>
              <a:t>melanoma</a:t>
            </a:r>
            <a:r>
              <a:rPr lang="ru-RU" sz="2400" dirty="0" smtClean="0"/>
              <a:t> </a:t>
            </a:r>
            <a:r>
              <a:rPr lang="ru-RU" sz="2400" dirty="0" err="1" smtClean="0"/>
              <a:t>malignum</a:t>
            </a:r>
            <a:r>
              <a:rPr lang="ru-RU" sz="2400" dirty="0" smtClean="0"/>
              <a:t> от </a:t>
            </a:r>
            <a:r>
              <a:rPr lang="ru-RU" sz="2400" dirty="0" err="1" smtClean="0"/>
              <a:t>др.-греч</a:t>
            </a:r>
            <a:r>
              <a:rPr lang="ru-RU" sz="2400" dirty="0" smtClean="0"/>
              <a:t>. </a:t>
            </a:r>
            <a:r>
              <a:rPr lang="ru-RU" sz="2400" dirty="0" err="1" smtClean="0"/>
              <a:t>μέλας </a:t>
            </a:r>
            <a:r>
              <a:rPr lang="ru-RU" sz="2400" dirty="0" smtClean="0"/>
              <a:t>— «чёрный»)— злокачественная опухоль, развивающаяся из </a:t>
            </a:r>
            <a:r>
              <a:rPr lang="ru-RU" sz="2400" u="sng" dirty="0" err="1" smtClean="0"/>
              <a:t>меланоцитов</a:t>
            </a:r>
            <a:r>
              <a:rPr lang="ru-RU" sz="2400" dirty="0" smtClean="0"/>
              <a:t> — пигментных клеток, продуцирующих пигмент меланин. </a:t>
            </a:r>
          </a:p>
          <a:p>
            <a:pPr fontAlgn="t"/>
            <a:r>
              <a:rPr lang="ru-RU" sz="2400" b="1" dirty="0" smtClean="0"/>
              <a:t>Л</a:t>
            </a:r>
            <a:r>
              <a:rPr lang="ru-RU" sz="2400" b="1" dirty="0" smtClean="0"/>
              <a:t>окализация: </a:t>
            </a:r>
          </a:p>
          <a:p>
            <a:pPr lvl="1" fontAlgn="t"/>
            <a:r>
              <a:rPr lang="ru-RU" sz="2200" dirty="0" smtClean="0"/>
              <a:t>кожа</a:t>
            </a:r>
          </a:p>
          <a:p>
            <a:pPr lvl="1" fontAlgn="t"/>
            <a:r>
              <a:rPr lang="ru-RU" sz="2200" dirty="0" smtClean="0"/>
              <a:t>сетчатка глаза</a:t>
            </a:r>
          </a:p>
          <a:p>
            <a:pPr lvl="1" fontAlgn="t"/>
            <a:r>
              <a:rPr lang="ru-RU" sz="2200" dirty="0" smtClean="0"/>
              <a:t> слизистые оболочки (полость рта, влагалище, прямая кишка)</a:t>
            </a:r>
          </a:p>
          <a:p>
            <a:pPr fontAlgn="t"/>
            <a:r>
              <a:rPr lang="ru-RU" sz="2400" dirty="0" smtClean="0"/>
              <a:t>Р</a:t>
            </a:r>
            <a:r>
              <a:rPr lang="ru-RU" sz="2400" dirty="0" smtClean="0"/>
              <a:t>ецидивирует и </a:t>
            </a:r>
            <a:r>
              <a:rPr lang="ru-RU" sz="2400" dirty="0" err="1" smtClean="0"/>
              <a:t>метастазирует</a:t>
            </a:r>
            <a:r>
              <a:rPr lang="ru-RU" sz="2400" dirty="0" smtClean="0"/>
              <a:t> </a:t>
            </a:r>
            <a:r>
              <a:rPr lang="ru-RU" sz="2400" dirty="0" err="1" smtClean="0"/>
              <a:t>лимфогенным</a:t>
            </a:r>
            <a:r>
              <a:rPr lang="ru-RU" sz="2400" dirty="0" smtClean="0"/>
              <a:t> </a:t>
            </a:r>
            <a:r>
              <a:rPr lang="ru-RU" sz="2400" dirty="0" err="1" smtClean="0"/>
              <a:t>и</a:t>
            </a:r>
            <a:r>
              <a:rPr lang="ru-RU" sz="2400" dirty="0" smtClean="0"/>
              <a:t> гематогенным путём.</a:t>
            </a:r>
          </a:p>
          <a:p>
            <a:pPr fontAlgn="t"/>
            <a:r>
              <a:rPr lang="ru-RU" sz="2400" b="1" dirty="0" smtClean="0">
                <a:solidFill>
                  <a:srgbClr val="FF0000"/>
                </a:solidFill>
              </a:rPr>
              <a:t>Самая опасная злокачественная опухоль человека</a:t>
            </a:r>
          </a:p>
          <a:p>
            <a:pPr fontAlgn="t"/>
            <a:endParaRPr lang="ru-RU" sz="2400" dirty="0" smtClean="0"/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>
            <a:normAutofit/>
          </a:bodyPr>
          <a:lstStyle/>
          <a:p>
            <a:r>
              <a:rPr lang="ru-RU" b="1" dirty="0" smtClean="0"/>
              <a:t>Гистологическое строение меланомы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Меланома на лиц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857232"/>
            <a:ext cx="8041031" cy="6000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rt155_5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err="1" smtClean="0"/>
              <a:t>Базалиома</a:t>
            </a:r>
            <a:endParaRPr lang="ru-RU" sz="6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err="1" smtClean="0"/>
              <a:t>Базалиома</a:t>
            </a:r>
            <a:r>
              <a:rPr lang="ru-RU" sz="2800" dirty="0" smtClean="0"/>
              <a:t> — опухоль из базального слоя эпителия кожи, одна из разновидностей рака кожи. </a:t>
            </a:r>
          </a:p>
          <a:p>
            <a:r>
              <a:rPr lang="ru-RU" sz="2800" dirty="0" smtClean="0"/>
              <a:t>По </a:t>
            </a:r>
            <a:r>
              <a:rPr lang="ru-RU" sz="2800" dirty="0" smtClean="0"/>
              <a:t>злокачественности занимает промежуточное положение между доброкачественными и злокачественными опухолями. </a:t>
            </a:r>
          </a:p>
          <a:p>
            <a:r>
              <a:rPr lang="ru-RU" sz="2800" dirty="0" smtClean="0"/>
              <a:t>Врожденная </a:t>
            </a:r>
            <a:r>
              <a:rPr lang="ru-RU" sz="2800" dirty="0"/>
              <a:t>форма </a:t>
            </a:r>
            <a:r>
              <a:rPr lang="ru-RU" sz="2800" b="1" dirty="0" err="1"/>
              <a:t>базалиомы</a:t>
            </a:r>
            <a:r>
              <a:rPr lang="ru-RU" sz="2800" b="1" dirty="0"/>
              <a:t> </a:t>
            </a:r>
            <a:r>
              <a:rPr lang="ru-RU" sz="2800" dirty="0" smtClean="0"/>
              <a:t>- синдром </a:t>
            </a:r>
            <a:r>
              <a:rPr lang="ru-RU" sz="2800" b="1" dirty="0" err="1" smtClean="0"/>
              <a:t>Горлина-Гольца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286908" cy="838200"/>
          </a:xfrm>
        </p:spPr>
        <p:txBody>
          <a:bodyPr>
            <a:normAutofit/>
          </a:bodyPr>
          <a:lstStyle/>
          <a:p>
            <a:r>
              <a:rPr lang="ru-RU" b="1" dirty="0" smtClean="0"/>
              <a:t>Гистологическое строение </a:t>
            </a:r>
            <a:r>
              <a:rPr lang="ru-RU" b="1" dirty="0" err="1" smtClean="0"/>
              <a:t>базалиомы</a:t>
            </a:r>
            <a:endParaRPr lang="ru-RU" b="1" dirty="0"/>
          </a:p>
        </p:txBody>
      </p:sp>
      <p:pic>
        <p:nvPicPr>
          <p:cNvPr id="6" name="Содержимое 5" descr="Безымянный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85836"/>
            <a:ext cx="9066572" cy="557216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ig_0basalioma_2405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011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Факторы риска меланомы</a:t>
            </a:r>
            <a:endParaRPr lang="ru-RU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496944" cy="5256584"/>
          </a:xfrm>
        </p:spPr>
        <p:txBody>
          <a:bodyPr>
            <a:noAutofit/>
          </a:bodyPr>
          <a:lstStyle/>
          <a:p>
            <a:r>
              <a:rPr lang="ru-RU" sz="2200" b="1" dirty="0" smtClean="0"/>
              <a:t>Ультрафиолетовое </a:t>
            </a:r>
            <a:r>
              <a:rPr lang="ru-RU" sz="2200" b="1" dirty="0" smtClean="0"/>
              <a:t>излучение</a:t>
            </a:r>
            <a:r>
              <a:rPr lang="ru-RU" sz="2200" b="1" dirty="0" smtClean="0"/>
              <a:t>.</a:t>
            </a:r>
            <a:r>
              <a:rPr lang="ru-RU" sz="2200" b="1" dirty="0" smtClean="0"/>
              <a:t> </a:t>
            </a:r>
            <a:r>
              <a:rPr lang="ru-RU" sz="2200" dirty="0" smtClean="0"/>
              <a:t>Является </a:t>
            </a:r>
            <a:r>
              <a:rPr lang="ru-RU" sz="2200" dirty="0" smtClean="0"/>
              <a:t>ведущим фактором риска.</a:t>
            </a:r>
          </a:p>
          <a:p>
            <a:r>
              <a:rPr lang="ru-RU" sz="2200" b="1" dirty="0" err="1" smtClean="0"/>
              <a:t>Фототип</a:t>
            </a:r>
            <a:r>
              <a:rPr lang="ru-RU" sz="2200" b="1" dirty="0" smtClean="0"/>
              <a:t> </a:t>
            </a:r>
            <a:r>
              <a:rPr lang="ru-RU" sz="2200" dirty="0" smtClean="0"/>
              <a:t>— белая кожа, светлые (голубые) глаза, светлые волосы и розовые веснушки.</a:t>
            </a:r>
            <a:r>
              <a:rPr lang="ru-RU" sz="2200" b="1" dirty="0" smtClean="0"/>
              <a:t> </a:t>
            </a:r>
            <a:endParaRPr lang="ru-RU" sz="2200" dirty="0" smtClean="0"/>
          </a:p>
          <a:p>
            <a:r>
              <a:rPr lang="ru-RU" sz="2200" b="1" dirty="0" smtClean="0"/>
              <a:t>Наличие в анамнезе солнечных ожогов. </a:t>
            </a:r>
            <a:endParaRPr lang="ru-RU" sz="2200" dirty="0" smtClean="0"/>
          </a:p>
          <a:p>
            <a:r>
              <a:rPr lang="ru-RU" sz="2200" b="1" dirty="0" err="1" smtClean="0"/>
              <a:t>Диспластический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невус</a:t>
            </a:r>
            <a:r>
              <a:rPr lang="ru-RU" sz="2200" b="1" dirty="0" smtClean="0"/>
              <a:t>. </a:t>
            </a:r>
            <a:endParaRPr lang="ru-RU" sz="2200" dirty="0" smtClean="0"/>
          </a:p>
          <a:p>
            <a:r>
              <a:rPr lang="ru-RU" sz="2200" b="1" dirty="0" smtClean="0"/>
              <a:t>Наследственность — семейный анамнез меланомы. </a:t>
            </a:r>
            <a:endParaRPr lang="ru-RU" sz="2200" dirty="0" smtClean="0"/>
          </a:p>
          <a:p>
            <a:r>
              <a:rPr lang="ru-RU" sz="2200" b="1" dirty="0" err="1" smtClean="0"/>
              <a:t>Невусы</a:t>
            </a:r>
            <a:r>
              <a:rPr lang="ru-RU" sz="2200" dirty="0" smtClean="0"/>
              <a:t> —следующие типы </a:t>
            </a:r>
            <a:r>
              <a:rPr lang="ru-RU" sz="2200" dirty="0" err="1" smtClean="0"/>
              <a:t>невусов</a:t>
            </a:r>
            <a:r>
              <a:rPr lang="ru-RU" sz="2200" dirty="0" smtClean="0"/>
              <a:t>: </a:t>
            </a:r>
            <a:endParaRPr lang="ru-RU" sz="2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ru-RU" sz="1800" dirty="0" smtClean="0"/>
              <a:t>сложный(45</a:t>
            </a:r>
            <a:r>
              <a:rPr lang="ru-RU" sz="1800" dirty="0" smtClean="0"/>
              <a:t> %), </a:t>
            </a:r>
            <a:endParaRPr lang="ru-RU" sz="18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ru-RU" sz="1800" dirty="0" smtClean="0"/>
              <a:t>пограничный</a:t>
            </a:r>
            <a:r>
              <a:rPr lang="ru-RU" sz="1800" dirty="0" smtClean="0"/>
              <a:t> (34 %), </a:t>
            </a:r>
            <a:endParaRPr lang="ru-RU" sz="18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ru-RU" sz="1800" dirty="0" err="1" smtClean="0"/>
              <a:t>интрадермальный</a:t>
            </a:r>
            <a:r>
              <a:rPr lang="ru-RU" sz="1800" dirty="0" smtClean="0"/>
              <a:t> (16 </a:t>
            </a:r>
            <a:r>
              <a:rPr lang="ru-RU" sz="1800" dirty="0" smtClean="0"/>
              <a:t>%),</a:t>
            </a:r>
          </a:p>
          <a:p>
            <a:pPr marL="914400" lvl="1" indent="-514350">
              <a:buFont typeface="+mj-lt"/>
              <a:buAutoNum type="arabicPeriod"/>
            </a:pPr>
            <a:r>
              <a:rPr lang="ru-RU" sz="1800" dirty="0" err="1" smtClean="0"/>
              <a:t>голубой</a:t>
            </a:r>
            <a:r>
              <a:rPr lang="ru-RU" sz="1800" dirty="0" smtClean="0"/>
              <a:t> </a:t>
            </a:r>
            <a:r>
              <a:rPr lang="ru-RU" sz="1800" dirty="0" err="1" smtClean="0"/>
              <a:t>невус</a:t>
            </a:r>
            <a:r>
              <a:rPr lang="ru-RU" sz="1800" dirty="0" smtClean="0"/>
              <a:t> (</a:t>
            </a:r>
            <a:r>
              <a:rPr lang="ru-RU" sz="1800" dirty="0" smtClean="0"/>
              <a:t>3,2%)</a:t>
            </a:r>
            <a:r>
              <a:rPr lang="ru-RU" sz="1800" dirty="0" smtClean="0"/>
              <a:t> </a:t>
            </a:r>
          </a:p>
          <a:p>
            <a:r>
              <a:rPr lang="ru-RU" sz="2200" b="1" dirty="0" smtClean="0"/>
              <a:t>Пигментная ксеродерма.</a:t>
            </a:r>
          </a:p>
          <a:p>
            <a:r>
              <a:rPr lang="ru-RU" sz="2200" b="1" dirty="0" smtClean="0"/>
              <a:t>Возраст старше 50 лет.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Факторы риска </a:t>
            </a:r>
            <a:r>
              <a:rPr lang="ru-RU" sz="4400" b="1" dirty="0" err="1" smtClean="0"/>
              <a:t>базалиомы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24847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Ультрафиолетовое излучение. </a:t>
            </a:r>
            <a:r>
              <a:rPr lang="ru-RU" dirty="0"/>
              <a:t>Чрезмерное пребывание под солнцем и злоупотребление посещением солярия может приводить к тяжелым кожным болезням, таким как </a:t>
            </a:r>
            <a:r>
              <a:rPr lang="ru-RU" dirty="0" err="1"/>
              <a:t>базально-клеточный</a:t>
            </a:r>
            <a:r>
              <a:rPr lang="ru-RU" dirty="0"/>
              <a:t> рак</a:t>
            </a:r>
          </a:p>
          <a:p>
            <a:r>
              <a:rPr lang="ru-RU" b="1" dirty="0" err="1" smtClean="0"/>
              <a:t>Фототип</a:t>
            </a:r>
            <a:r>
              <a:rPr lang="ru-RU" b="1" dirty="0" smtClean="0"/>
              <a:t> </a:t>
            </a:r>
            <a:r>
              <a:rPr lang="ru-RU" dirty="0" smtClean="0"/>
              <a:t>— белая кожа, светлые (голубые) глаза, светлые волосы и розовые веснушки.</a:t>
            </a:r>
          </a:p>
          <a:p>
            <a:r>
              <a:rPr lang="ru-RU" b="1" dirty="0" smtClean="0"/>
              <a:t>Контакт </a:t>
            </a:r>
            <a:r>
              <a:rPr lang="ru-RU" b="1" dirty="0"/>
              <a:t>с канцерогенными веществами. </a:t>
            </a:r>
            <a:endParaRPr lang="ru-RU" dirty="0"/>
          </a:p>
          <a:p>
            <a:r>
              <a:rPr lang="ru-RU" b="1" dirty="0" smtClean="0"/>
              <a:t>Частые </a:t>
            </a:r>
            <a:r>
              <a:rPr lang="ru-RU" b="1" dirty="0"/>
              <a:t>травмы </a:t>
            </a:r>
            <a:r>
              <a:rPr lang="ru-RU" dirty="0"/>
              <a:t>какого-либо участка тела</a:t>
            </a:r>
          </a:p>
          <a:p>
            <a:r>
              <a:rPr lang="ru-RU" b="1" dirty="0" smtClean="0"/>
              <a:t>Снижение </a:t>
            </a:r>
            <a:r>
              <a:rPr lang="ru-RU" b="1" dirty="0"/>
              <a:t>иммунитета. </a:t>
            </a:r>
            <a:r>
              <a:rPr lang="ru-RU" dirty="0" smtClean="0"/>
              <a:t>Происходит на </a:t>
            </a:r>
            <a:r>
              <a:rPr lang="ru-RU" dirty="0"/>
              <a:t>фоне хронических, долго протекающих заболеваний или приема лекарств – иммунодепрессантов</a:t>
            </a:r>
            <a:r>
              <a:rPr lang="ru-RU" dirty="0" smtClean="0"/>
              <a:t>.</a:t>
            </a:r>
            <a:r>
              <a:rPr lang="ru-RU" b="1" dirty="0" smtClean="0"/>
              <a:t> </a:t>
            </a:r>
          </a:p>
          <a:p>
            <a:r>
              <a:rPr lang="ru-RU" b="1" dirty="0" smtClean="0"/>
              <a:t>Возраст старше 50 лет.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47c3bffc43e685ab49dabdb4e0d88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0"/>
            <a:ext cx="682410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424936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 smtClean="0"/>
              <a:t>Фототип</a:t>
            </a:r>
            <a:r>
              <a:rPr lang="ru-RU" sz="4000" b="1" dirty="0" smtClean="0"/>
              <a:t> кожи по </a:t>
            </a:r>
            <a:r>
              <a:rPr lang="ru-RU" sz="4000" b="1" dirty="0" err="1" smtClean="0"/>
              <a:t>Фитцпатрику</a:t>
            </a:r>
            <a:r>
              <a:rPr lang="ru-RU" sz="4400" b="1" dirty="0" smtClean="0"/>
              <a:t/>
            </a:r>
            <a:br>
              <a:rPr lang="ru-RU" sz="4400" b="1" dirty="0" smtClean="0"/>
            </a:br>
            <a:r>
              <a:rPr lang="en-US" sz="2400" dirty="0" smtClean="0"/>
              <a:t>Richard E. Fitzpatrick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ru-RU" b="1" dirty="0" smtClean="0"/>
              <a:t>I</a:t>
            </a:r>
            <a:r>
              <a:rPr lang="ru-RU" dirty="0" smtClean="0"/>
              <a:t> - </a:t>
            </a:r>
            <a:r>
              <a:rPr lang="ru-RU" dirty="0" smtClean="0"/>
              <a:t>Кельтский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II</a:t>
            </a:r>
            <a:r>
              <a:rPr lang="ru-RU" dirty="0" smtClean="0"/>
              <a:t> – </a:t>
            </a:r>
            <a:r>
              <a:rPr lang="ru-RU" dirty="0" smtClean="0"/>
              <a:t>Светлокожий европейский 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III</a:t>
            </a:r>
            <a:r>
              <a:rPr lang="ru-RU" dirty="0" smtClean="0"/>
              <a:t> - С</a:t>
            </a:r>
            <a:r>
              <a:rPr lang="ru-RU" dirty="0" smtClean="0"/>
              <a:t>мешанный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IV</a:t>
            </a:r>
            <a:r>
              <a:rPr lang="ru-RU" dirty="0" smtClean="0"/>
              <a:t> - </a:t>
            </a:r>
            <a:r>
              <a:rPr lang="ru-RU" dirty="0" smtClean="0"/>
              <a:t>Средиземноморский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V </a:t>
            </a:r>
            <a:r>
              <a:rPr lang="ru-RU" dirty="0" smtClean="0"/>
              <a:t>- </a:t>
            </a:r>
            <a:r>
              <a:rPr lang="ru-RU" dirty="0" smtClean="0"/>
              <a:t>Индонезийский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b="1" dirty="0" smtClean="0"/>
              <a:t>VI</a:t>
            </a:r>
            <a:r>
              <a:rPr lang="ru-RU" dirty="0" smtClean="0"/>
              <a:t> - </a:t>
            </a:r>
            <a:r>
              <a:rPr lang="ru-RU" dirty="0" smtClean="0"/>
              <a:t>Афроамериканский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Эффективность лечения опухолей зависит от стадии ее развития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85860"/>
            <a:ext cx="8568952" cy="5572140"/>
          </a:xfrm>
        </p:spPr>
        <p:txBody>
          <a:bodyPr>
            <a:normAutofit fontScale="55000" lnSpcReduction="20000"/>
          </a:bodyPr>
          <a:lstStyle/>
          <a:p>
            <a:pPr algn="ctr" fontAlgn="t">
              <a:buNone/>
            </a:pPr>
            <a:endParaRPr lang="ru-RU" sz="3800" dirty="0" smtClean="0"/>
          </a:p>
          <a:p>
            <a:pPr fontAlgn="t"/>
            <a:r>
              <a:rPr lang="ru-RU" sz="4500" b="1" dirty="0" smtClean="0"/>
              <a:t>Первая стадия </a:t>
            </a:r>
            <a:r>
              <a:rPr lang="ru-RU" sz="4500" dirty="0" smtClean="0"/>
              <a:t>- удаление опухоли с </a:t>
            </a:r>
            <a:r>
              <a:rPr lang="ru-RU" sz="4500" dirty="0" smtClean="0"/>
              <a:t>частью здоровой ткани вокруг.</a:t>
            </a:r>
          </a:p>
          <a:p>
            <a:pPr fontAlgn="t"/>
            <a:r>
              <a:rPr lang="ru-RU" sz="4500" b="1" dirty="0" smtClean="0"/>
              <a:t>Вторая стадия</a:t>
            </a:r>
            <a:r>
              <a:rPr lang="ru-RU" sz="4500" dirty="0" smtClean="0"/>
              <a:t> - биопсия близлежащего </a:t>
            </a:r>
            <a:r>
              <a:rPr lang="ru-RU" sz="4500" dirty="0" err="1" smtClean="0"/>
              <a:t>лимфоузла</a:t>
            </a:r>
            <a:r>
              <a:rPr lang="ru-RU" sz="4500" dirty="0" smtClean="0"/>
              <a:t>. Удаление пораженных метастазами </a:t>
            </a:r>
            <a:r>
              <a:rPr lang="ru-RU" sz="4500" dirty="0" err="1" smtClean="0"/>
              <a:t>лимфоузлов</a:t>
            </a:r>
            <a:r>
              <a:rPr lang="ru-RU" sz="4500" dirty="0" smtClean="0"/>
              <a:t> вместе с опухолью. Профилактический курс </a:t>
            </a:r>
            <a:r>
              <a:rPr lang="ru-RU" sz="4500" dirty="0" smtClean="0"/>
              <a:t>лечения </a:t>
            </a:r>
            <a:r>
              <a:rPr lang="ru-RU" sz="4500" dirty="0" err="1" smtClean="0"/>
              <a:t>альфа-интерфероном</a:t>
            </a:r>
            <a:r>
              <a:rPr lang="ru-RU" sz="4500" dirty="0" smtClean="0"/>
              <a:t>.</a:t>
            </a:r>
            <a:endParaRPr lang="ru-RU" sz="4500" dirty="0"/>
          </a:p>
          <a:p>
            <a:pPr fontAlgn="t"/>
            <a:r>
              <a:rPr lang="ru-RU" sz="4500" b="1" dirty="0" smtClean="0"/>
              <a:t>Третья стадия </a:t>
            </a:r>
            <a:r>
              <a:rPr lang="ru-RU" sz="4500" dirty="0" smtClean="0"/>
              <a:t>-</a:t>
            </a:r>
            <a:r>
              <a:rPr lang="ru-RU" sz="4500" b="1" dirty="0" smtClean="0"/>
              <a:t> </a:t>
            </a:r>
            <a:r>
              <a:rPr lang="ru-RU" sz="4500" dirty="0" smtClean="0"/>
              <a:t>удаление опухоли и близлежащих </a:t>
            </a:r>
            <a:r>
              <a:rPr lang="ru-RU" sz="4500" dirty="0" err="1" smtClean="0"/>
              <a:t>лимфоузлов</a:t>
            </a:r>
            <a:r>
              <a:rPr lang="ru-RU" sz="4500" dirty="0" smtClean="0"/>
              <a:t> группами. Поддерживающее лечение </a:t>
            </a:r>
            <a:r>
              <a:rPr lang="ru-RU" sz="4500" dirty="0" smtClean="0"/>
              <a:t>лучевой терапией и химиотерапией.</a:t>
            </a:r>
            <a:endParaRPr lang="ru-RU" sz="4500" dirty="0"/>
          </a:p>
          <a:p>
            <a:pPr fontAlgn="t"/>
            <a:r>
              <a:rPr lang="ru-RU" sz="4500" b="1" dirty="0" smtClean="0"/>
              <a:t>Четвертая стадия </a:t>
            </a:r>
            <a:r>
              <a:rPr lang="ru-RU" sz="4500" dirty="0" smtClean="0"/>
              <a:t>– удаление</a:t>
            </a:r>
            <a:r>
              <a:rPr lang="ru-RU" sz="4500" dirty="0" smtClean="0"/>
              <a:t> </a:t>
            </a:r>
            <a:r>
              <a:rPr lang="ru-RU" sz="4500" dirty="0" smtClean="0"/>
              <a:t>крупных новообразований </a:t>
            </a:r>
            <a:r>
              <a:rPr lang="ru-RU" sz="4500" dirty="0" smtClean="0"/>
              <a:t>и </a:t>
            </a:r>
            <a:r>
              <a:rPr lang="ru-RU" sz="4500" dirty="0" smtClean="0"/>
              <a:t>метастазов. </a:t>
            </a:r>
            <a:r>
              <a:rPr lang="ru-RU" sz="4500" dirty="0" smtClean="0"/>
              <a:t>Иногда операцию дополняют </a:t>
            </a:r>
            <a:r>
              <a:rPr lang="ru-RU" sz="4500" dirty="0" err="1" smtClean="0"/>
              <a:t>химио</a:t>
            </a:r>
            <a:r>
              <a:rPr lang="ru-RU" sz="4500" dirty="0" smtClean="0"/>
              <a:t>- и лучевой терапией.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617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Основной метод </a:t>
            </a:r>
            <a:r>
              <a:rPr lang="ru-RU" b="1" dirty="0" smtClean="0"/>
              <a:t>–</a:t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dirty="0" smtClean="0"/>
              <a:t>хирургическое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507288" cy="495259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Как </a:t>
            </a:r>
            <a:r>
              <a:rPr lang="ru-RU" dirty="0" smtClean="0"/>
              <a:t>для первичной опухоли, так и для лечения рецидивов выполняется </a:t>
            </a:r>
            <a:r>
              <a:rPr lang="ru-RU" u="sng" dirty="0" err="1" smtClean="0"/>
              <a:t>футлярно-фасциальное</a:t>
            </a:r>
            <a:r>
              <a:rPr lang="ru-RU" u="sng" dirty="0" smtClean="0"/>
              <a:t> иссечение </a:t>
            </a:r>
            <a:r>
              <a:rPr lang="ru-RU" dirty="0" smtClean="0"/>
              <a:t>опухоли. Опухоль удаляют вместе с прилежащим участком внешне неизмененной кожи — в зависимости от стадии на расстоянии от 1 см до 2-3 см. Вместе с опухолью удаляют подкожную клетчатку до апоневроза или фасции подлежащей мышцы с последующей пластикой. Удаление самой фасции — спорный момент и не признаётся некоторыми авторами. При поражении </a:t>
            </a:r>
            <a:r>
              <a:rPr lang="ru-RU" dirty="0" err="1" smtClean="0"/>
              <a:t>лимфоузлов</a:t>
            </a:r>
            <a:r>
              <a:rPr lang="ru-RU" dirty="0" smtClean="0"/>
              <a:t> проводится их резекция.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22899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Варианты лечения меланомы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500306"/>
            <a:ext cx="8229600" cy="4357694"/>
          </a:xfrm>
        </p:spPr>
        <p:txBody>
          <a:bodyPr>
            <a:normAutofit/>
          </a:bodyPr>
          <a:lstStyle/>
          <a:p>
            <a:r>
              <a:rPr lang="ru-RU" sz="3600" b="1" dirty="0" err="1" smtClean="0"/>
              <a:t>Mohs</a:t>
            </a:r>
            <a:r>
              <a:rPr lang="ru-RU" sz="3600" b="1" dirty="0" smtClean="0"/>
              <a:t> </a:t>
            </a:r>
            <a:r>
              <a:rPr lang="ru-RU" sz="3600" b="1" dirty="0"/>
              <a:t>хирургия (</a:t>
            </a:r>
            <a:r>
              <a:rPr lang="ru-RU" sz="3600" b="1" dirty="0" err="1"/>
              <a:t>Frederick</a:t>
            </a:r>
            <a:r>
              <a:rPr lang="ru-RU" sz="3600" b="1" dirty="0"/>
              <a:t> </a:t>
            </a:r>
            <a:r>
              <a:rPr lang="ru-RU" sz="3600" b="1" dirty="0" err="1"/>
              <a:t>Mohs</a:t>
            </a:r>
            <a:r>
              <a:rPr lang="ru-RU" sz="3600" dirty="0" smtClean="0"/>
              <a:t>)</a:t>
            </a:r>
            <a:endParaRPr lang="ru-RU" sz="3600" dirty="0" smtClean="0"/>
          </a:p>
          <a:p>
            <a:r>
              <a:rPr lang="ru-RU" sz="3600" b="1" dirty="0" smtClean="0"/>
              <a:t>Футлярное иссечение: </a:t>
            </a:r>
            <a:r>
              <a:rPr lang="ru-RU" sz="3600" b="1" dirty="0" smtClean="0"/>
              <a:t>лазерное и хирургическое</a:t>
            </a:r>
            <a:endParaRPr lang="ru-RU" sz="3600" dirty="0" smtClean="0"/>
          </a:p>
          <a:p>
            <a:r>
              <a:rPr lang="ru-RU" sz="3600" b="1" dirty="0" smtClean="0"/>
              <a:t>Лучевая </a:t>
            </a:r>
            <a:r>
              <a:rPr lang="ru-RU" sz="3600" b="1" dirty="0" smtClean="0"/>
              <a:t>терапия</a:t>
            </a:r>
            <a:endParaRPr lang="ru-RU" sz="3600" dirty="0" smtClean="0"/>
          </a:p>
          <a:p>
            <a:r>
              <a:rPr lang="ru-RU" sz="3600" b="1" dirty="0" smtClean="0"/>
              <a:t>Химиотерапия</a:t>
            </a:r>
            <a:endParaRPr lang="ru-RU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-1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operacia_moh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23977" cy="6858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03348"/>
          </a:xfrm>
        </p:spPr>
        <p:txBody>
          <a:bodyPr>
            <a:normAutofit fontScale="90000"/>
          </a:bodyPr>
          <a:lstStyle/>
          <a:p>
            <a:pPr>
              <a:lnSpc>
                <a:spcPts val="3100"/>
              </a:lnSpc>
            </a:pPr>
            <a:r>
              <a:rPr lang="ru-RU" sz="4900" b="1" dirty="0" smtClean="0"/>
              <a:t>Футлярное иссечение</a:t>
            </a:r>
            <a:r>
              <a:rPr lang="ru-RU" sz="4900" b="1" dirty="0" smtClean="0"/>
              <a:t>: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b="1" dirty="0" smtClean="0"/>
              <a:t>лазерное </a:t>
            </a:r>
            <a:r>
              <a:rPr lang="ru-RU" b="1" dirty="0" smtClean="0"/>
              <a:t>                        хирургическое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lazernaja-terapija-400x3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5400" r="24739" b="13450"/>
          <a:stretch>
            <a:fillRect/>
          </a:stretch>
        </p:blipFill>
        <p:spPr>
          <a:xfrm>
            <a:off x="214282" y="1071546"/>
            <a:ext cx="4225195" cy="5500726"/>
          </a:xfrm>
        </p:spPr>
      </p:pic>
      <p:pic>
        <p:nvPicPr>
          <p:cNvPr id="5" name="Рисунок 4" descr="ZD_091011_melanoma_10.jpg"/>
          <p:cNvPicPr>
            <a:picLocks noChangeAspect="1"/>
          </p:cNvPicPr>
          <p:nvPr/>
        </p:nvPicPr>
        <p:blipFill>
          <a:blip r:embed="rId3"/>
          <a:srcRect l="23000" r="9500"/>
          <a:stretch>
            <a:fillRect/>
          </a:stretch>
        </p:blipFill>
        <p:spPr>
          <a:xfrm>
            <a:off x="4572000" y="1071546"/>
            <a:ext cx="4286280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dirty="0" smtClean="0"/>
              <a:t>Варианты лечения </a:t>
            </a:r>
            <a:r>
              <a:rPr lang="ru-RU" sz="5400" b="1" dirty="0" err="1" smtClean="0"/>
              <a:t>базалиомы</a:t>
            </a:r>
            <a:endParaRPr lang="ru-RU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000240"/>
            <a:ext cx="8435280" cy="4857760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Криодеструкция</a:t>
            </a:r>
            <a:r>
              <a:rPr lang="ru-RU" b="1" dirty="0" smtClean="0"/>
              <a:t> </a:t>
            </a:r>
            <a:r>
              <a:rPr lang="ru-RU" dirty="0" smtClean="0"/>
              <a:t> </a:t>
            </a:r>
          </a:p>
          <a:p>
            <a:r>
              <a:rPr lang="ru-RU" b="1" dirty="0" err="1" smtClean="0"/>
              <a:t>Букки-терапия</a:t>
            </a:r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Футлярное </a:t>
            </a:r>
            <a:r>
              <a:rPr lang="ru-RU" b="1" dirty="0" smtClean="0"/>
              <a:t>иссечение: лазерное и хирургическое</a:t>
            </a:r>
            <a:r>
              <a:rPr lang="ru-RU" dirty="0" smtClean="0"/>
              <a:t>.</a:t>
            </a:r>
            <a:endParaRPr lang="ru-RU" dirty="0" smtClean="0"/>
          </a:p>
          <a:p>
            <a:r>
              <a:rPr lang="ru-RU" b="1" dirty="0" smtClean="0"/>
              <a:t>Комбинированное лечение</a:t>
            </a:r>
            <a:endParaRPr lang="ru-RU" dirty="0" smtClean="0"/>
          </a:p>
          <a:p>
            <a:r>
              <a:rPr lang="ru-RU" b="1" dirty="0" smtClean="0"/>
              <a:t>Химиотерапия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yotherap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ExacTra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Untitled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2934" cy="68580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 err="1" smtClean="0"/>
              <a:t>Ипилимумаб</a:t>
            </a:r>
            <a:r>
              <a:rPr lang="ru-RU" sz="6000" dirty="0" smtClean="0"/>
              <a:t> </a:t>
            </a:r>
            <a:r>
              <a:rPr lang="ru-RU" sz="6000" dirty="0" smtClean="0"/>
              <a:t>(</a:t>
            </a:r>
            <a:r>
              <a:rPr lang="ru-RU" sz="4800" dirty="0" err="1" smtClean="0"/>
              <a:t>Ервой</a:t>
            </a:r>
            <a:r>
              <a:rPr lang="ru-RU" sz="6000" dirty="0" smtClean="0"/>
              <a:t>)</a:t>
            </a:r>
            <a:endParaRPr lang="ru-RU" sz="6000" dirty="0"/>
          </a:p>
        </p:txBody>
      </p:sp>
      <p:pic>
        <p:nvPicPr>
          <p:cNvPr id="4" name="Содержимое 3" descr="Ervo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2" y="1000108"/>
            <a:ext cx="9143088" cy="58578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ru-RU" sz="4000" dirty="0" err="1" smtClean="0"/>
              <a:t>Циклофосфамид</a:t>
            </a:r>
            <a:r>
              <a:rPr lang="ru-RU" sz="4000" dirty="0" smtClean="0"/>
              <a:t> </a:t>
            </a:r>
            <a:r>
              <a:rPr lang="ru-RU" sz="4000" dirty="0" smtClean="0"/>
              <a:t>        </a:t>
            </a:r>
            <a:r>
              <a:rPr lang="ru-RU" sz="4000" dirty="0" err="1" smtClean="0"/>
              <a:t>Проспидин</a:t>
            </a:r>
            <a:endParaRPr lang="ru-RU" sz="4000" dirty="0"/>
          </a:p>
        </p:txBody>
      </p:sp>
      <p:pic>
        <p:nvPicPr>
          <p:cNvPr id="4" name="Содержимое 3" descr="kupit-endoksan-500-500x5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5220072" cy="5643578"/>
          </a:xfrm>
        </p:spPr>
      </p:pic>
      <p:pic>
        <p:nvPicPr>
          <p:cNvPr id="5" name="Рисунок 4" descr="prospid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214422"/>
            <a:ext cx="3929058" cy="5643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838200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Экспериментальные методы лечения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069160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Иммунотерапия </a:t>
            </a:r>
            <a:r>
              <a:rPr lang="ru-RU" dirty="0" smtClean="0"/>
              <a:t>при меланоме. </a:t>
            </a:r>
          </a:p>
          <a:p>
            <a:pPr marL="514350" indent="-514350">
              <a:buNone/>
            </a:pPr>
            <a:r>
              <a:rPr lang="ru-RU" dirty="0" smtClean="0"/>
              <a:t>		1</a:t>
            </a:r>
            <a:r>
              <a:rPr lang="ru-RU" dirty="0" smtClean="0"/>
              <a:t>) </a:t>
            </a:r>
            <a:r>
              <a:rPr lang="ru-RU" dirty="0" err="1" smtClean="0"/>
              <a:t>иммуномодуляторы</a:t>
            </a:r>
            <a:r>
              <a:rPr lang="ru-RU" dirty="0" smtClean="0"/>
              <a:t>;</a:t>
            </a:r>
            <a:endParaRPr lang="ru-RU" dirty="0" smtClean="0"/>
          </a:p>
          <a:p>
            <a:pPr marL="514350" indent="-514350">
              <a:buNone/>
            </a:pPr>
            <a:r>
              <a:rPr lang="ru-RU" dirty="0" smtClean="0"/>
              <a:t>		2) </a:t>
            </a:r>
            <a:r>
              <a:rPr lang="ru-RU" dirty="0" smtClean="0"/>
              <a:t>противораковые вакцины. </a:t>
            </a:r>
          </a:p>
          <a:p>
            <a:pPr marL="514350" indent="-514350"/>
            <a:r>
              <a:rPr lang="ru-RU" b="1" dirty="0" err="1" smtClean="0"/>
              <a:t>Виротерапия</a:t>
            </a:r>
            <a:r>
              <a:rPr lang="ru-RU" dirty="0" smtClean="0"/>
              <a:t> мобилизует естественные защитные силы иммунной системы организма против клеток генетически модифицированных организмов и тканей, в том числе злокачественных </a:t>
            </a:r>
            <a:r>
              <a:rPr lang="ru-RU" dirty="0" smtClean="0"/>
              <a:t>клеток.</a:t>
            </a:r>
            <a:endParaRPr lang="ru-RU" dirty="0" smtClean="0"/>
          </a:p>
          <a:p>
            <a:pPr marL="514350" indent="-514350"/>
            <a:r>
              <a:rPr lang="ru-RU" dirty="0" smtClean="0"/>
              <a:t>В настоящее время  у онкологов появилась новая возможность лечения больным меланомой с использованием вируссодержащего препарата RIGVIR.</a:t>
            </a:r>
            <a:endParaRPr lang="ru-RU" b="1" dirty="0" smtClean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323528" y="260648"/>
            <a:ext cx="4176464" cy="6336704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RIGVIR</a:t>
            </a:r>
            <a:r>
              <a:rPr lang="ru-RU" sz="2800" i="1" dirty="0" smtClean="0"/>
              <a:t> – препарат для </a:t>
            </a:r>
            <a:r>
              <a:rPr lang="ru-RU" sz="2800" i="1" dirty="0" err="1" smtClean="0"/>
              <a:t>виротерапии</a:t>
            </a:r>
            <a:r>
              <a:rPr lang="ru-RU" sz="2800" i="1" dirty="0" smtClean="0"/>
              <a:t> с противоопухолевой активностью, </a:t>
            </a:r>
            <a:r>
              <a:rPr lang="ru-RU" sz="2800" i="1" dirty="0" err="1" smtClean="0"/>
              <a:t>иммуномодулятор</a:t>
            </a:r>
            <a:r>
              <a:rPr lang="ru-RU" sz="2800" i="1" dirty="0" smtClean="0"/>
              <a:t> обладает филогенетически обусловленным </a:t>
            </a:r>
            <a:r>
              <a:rPr lang="ru-RU" sz="2800" i="1" dirty="0" err="1" smtClean="0"/>
              <a:t>плейотропным</a:t>
            </a:r>
            <a:r>
              <a:rPr lang="ru-RU" sz="2800" i="1" dirty="0" smtClean="0"/>
              <a:t> специфическим и неспецифическим иммуномодулирующим действием. </a:t>
            </a:r>
            <a:endParaRPr lang="ru-RU" sz="2800" dirty="0"/>
          </a:p>
        </p:txBody>
      </p:sp>
      <p:pic>
        <p:nvPicPr>
          <p:cNvPr id="7" name="Содержимое 6" descr="383885_172972596134841_133294310102670_283876_952499760_n[1]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496735" y="428604"/>
            <a:ext cx="4647265" cy="57864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dirty="0" smtClean="0"/>
              <a:t>Результаты лечения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5- летняя выживаемость:</a:t>
            </a:r>
            <a:endParaRPr lang="en-US" dirty="0" smtClean="0"/>
          </a:p>
          <a:p>
            <a:pPr>
              <a:buNone/>
              <a:defRPr/>
            </a:pPr>
            <a:r>
              <a:rPr lang="en-US" dirty="0" smtClean="0"/>
              <a:t>I </a:t>
            </a:r>
            <a:r>
              <a:rPr lang="ru-RU" dirty="0" err="1" smtClean="0"/>
              <a:t>ст</a:t>
            </a:r>
            <a:r>
              <a:rPr lang="en-US" dirty="0" smtClean="0"/>
              <a:t>.- 65%</a:t>
            </a:r>
          </a:p>
          <a:p>
            <a:pPr>
              <a:buNone/>
              <a:defRPr/>
            </a:pPr>
            <a:r>
              <a:rPr lang="en-US" dirty="0" smtClean="0"/>
              <a:t>II</a:t>
            </a:r>
            <a:r>
              <a:rPr lang="ru-RU" dirty="0" err="1" smtClean="0"/>
              <a:t>ст</a:t>
            </a:r>
            <a:r>
              <a:rPr lang="en-US" dirty="0" smtClean="0"/>
              <a:t>.-</a:t>
            </a:r>
            <a:r>
              <a:rPr lang="ru-RU" dirty="0" smtClean="0"/>
              <a:t> 49%</a:t>
            </a:r>
            <a:endParaRPr lang="en-US" dirty="0" smtClean="0"/>
          </a:p>
          <a:p>
            <a:pPr>
              <a:buNone/>
              <a:defRPr/>
            </a:pPr>
            <a:r>
              <a:rPr lang="en-US" dirty="0" smtClean="0"/>
              <a:t>III</a:t>
            </a:r>
            <a:r>
              <a:rPr lang="ru-RU" dirty="0" err="1" smtClean="0"/>
              <a:t>ст</a:t>
            </a:r>
            <a:r>
              <a:rPr lang="ru-RU" dirty="0" smtClean="0"/>
              <a:t>- 15%</a:t>
            </a:r>
            <a:endParaRPr lang="en-US" dirty="0" smtClean="0"/>
          </a:p>
          <a:p>
            <a:pPr>
              <a:buNone/>
              <a:defRPr/>
            </a:pPr>
            <a:r>
              <a:rPr lang="en-US" dirty="0" smtClean="0"/>
              <a:t>IV</a:t>
            </a:r>
            <a:r>
              <a:rPr lang="ru-RU" dirty="0" err="1" smtClean="0"/>
              <a:t>ст</a:t>
            </a:r>
            <a:r>
              <a:rPr lang="ru-RU" dirty="0" smtClean="0"/>
              <a:t>- 8%.</a:t>
            </a:r>
          </a:p>
          <a:p>
            <a:pPr>
              <a:defRPr/>
            </a:pPr>
            <a:r>
              <a:rPr lang="ru-RU" dirty="0" smtClean="0"/>
              <a:t>У мужчин прогноз хуже, чем у женщин (37%/52%). В Австралии пятилетняя  выживаемость- 85 %.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643050"/>
            <a:ext cx="8403262" cy="36317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715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15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Спасибо за внимание!</a:t>
            </a:r>
            <a:endParaRPr lang="ru-RU" sz="115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384</TotalTime>
  <Words>427</Words>
  <Application>Microsoft Office PowerPoint</Application>
  <PresentationFormat>Экран (4:3)</PresentationFormat>
  <Paragraphs>97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Трек</vt:lpstr>
      <vt:lpstr>Обзор методов лечения меланомы и базалиомы</vt:lpstr>
      <vt:lpstr>Слайд 2</vt:lpstr>
      <vt:lpstr>Меланома</vt:lpstr>
      <vt:lpstr>Гистологическое строение меланомы</vt:lpstr>
      <vt:lpstr>Слайд 5</vt:lpstr>
      <vt:lpstr>Базалиома</vt:lpstr>
      <vt:lpstr>Гистологическое строение базалиомы</vt:lpstr>
      <vt:lpstr>Слайд 8</vt:lpstr>
      <vt:lpstr>Факторы риска меланомы</vt:lpstr>
      <vt:lpstr>Факторы риска базалиомы</vt:lpstr>
      <vt:lpstr>Слайд 11</vt:lpstr>
      <vt:lpstr>Фототип кожи по Фитцпатрику Richard E. Fitzpatrick</vt:lpstr>
      <vt:lpstr>Эффективность лечения опухолей зависит от стадии ее развития</vt:lpstr>
      <vt:lpstr>Основной метод –  хирургическое лечение</vt:lpstr>
      <vt:lpstr>Варианты лечения меланомы</vt:lpstr>
      <vt:lpstr>Слайд 16</vt:lpstr>
      <vt:lpstr>Слайд 17</vt:lpstr>
      <vt:lpstr>Футлярное иссечение:  лазерное                         хирургическое </vt:lpstr>
      <vt:lpstr>Варианты лечения базалиомы</vt:lpstr>
      <vt:lpstr>Слайд 20</vt:lpstr>
      <vt:lpstr>Слайд 21</vt:lpstr>
      <vt:lpstr>Слайд 22</vt:lpstr>
      <vt:lpstr>Ипилимумаб (Ервой)</vt:lpstr>
      <vt:lpstr>Циклофосфамид         Проспидин</vt:lpstr>
      <vt:lpstr>Экспериментальные методы лечения</vt:lpstr>
      <vt:lpstr>Слайд 26</vt:lpstr>
      <vt:lpstr>Результаты лечения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Обзор методов лечения меланомы и базалиомы</dc:title>
  <dc:creator>User</dc:creator>
  <cp:lastModifiedBy>Pavel</cp:lastModifiedBy>
  <cp:revision>38</cp:revision>
  <dcterms:created xsi:type="dcterms:W3CDTF">2015-03-26T16:14:50Z</dcterms:created>
  <dcterms:modified xsi:type="dcterms:W3CDTF">2015-04-20T17:41:19Z</dcterms:modified>
</cp:coreProperties>
</file>