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notesMasterIdLst>
    <p:notesMasterId r:id="rId3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  <p:sldId id="264" r:id="rId11"/>
    <p:sldId id="266" r:id="rId12"/>
    <p:sldId id="269" r:id="rId13"/>
    <p:sldId id="267" r:id="rId14"/>
    <p:sldId id="270" r:id="rId15"/>
    <p:sldId id="272" r:id="rId16"/>
    <p:sldId id="273" r:id="rId17"/>
    <p:sldId id="274" r:id="rId18"/>
    <p:sldId id="275" r:id="rId19"/>
    <p:sldId id="268" r:id="rId20"/>
    <p:sldId id="277" r:id="rId21"/>
    <p:sldId id="278" r:id="rId22"/>
    <p:sldId id="279" r:id="rId23"/>
    <p:sldId id="280" r:id="rId24"/>
    <p:sldId id="281" r:id="rId25"/>
    <p:sldId id="282" r:id="rId26"/>
    <p:sldId id="283" r:id="rId27"/>
    <p:sldId id="284" r:id="rId28"/>
    <p:sldId id="285" r:id="rId29"/>
    <p:sldId id="286" r:id="rId30"/>
    <p:sldId id="287" r:id="rId31"/>
    <p:sldId id="289" r:id="rId32"/>
    <p:sldId id="288" r:id="rId33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0A15C55-8517-42AA-B614-E9B94910E393}" styleName="Средний стиль 2 -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16D9F66E-5EB9-4882-86FB-DCBF35E3C3E4}" styleName="Средний стиль 4 - акцент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74C1A8A3-306A-4EB7-A6B1-4F7E0EB9C5D6}" styleName="Средний стиль 3 - акцент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A488322-F2BA-4B5B-9748-0D474271808F}" styleName="Средний стиль 3 - акцент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C4B1156A-380E-4F78-BDF5-A606A8083BF9}" styleName="Средний стиль 4 - акцент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91" d="100"/>
          <a:sy n="91" d="100"/>
        </p:scale>
        <p:origin x="-1206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FF51A1C-80B9-45B4-98A8-FC8FAEAB8459}" type="datetimeFigureOut">
              <a:rPr lang="ru-RU" smtClean="0"/>
              <a:pPr/>
              <a:t>29.04.2015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9B955CB-D34D-4DEC-B873-79FACE3EA403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FDD3A8F-B3F9-4762-96C6-64BA5D3C0BFA}" type="slidenum">
              <a:rPr lang="ru-RU" smtClean="0"/>
              <a:pPr/>
              <a:t>21</a:t>
            </a:fld>
            <a:endParaRPr lang="ru-RU" smtClean="0"/>
          </a:p>
        </p:txBody>
      </p:sp>
      <p:sp>
        <p:nvSpPr>
          <p:cNvPr id="1177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11776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smtClean="0"/>
          </a:p>
        </p:txBody>
      </p:sp>
    </p:spTree>
    <p:extLst>
      <p:ext uri="{BB962C8B-B14F-4D97-AF65-F5344CB8AC3E}">
        <p14:creationId xmlns="" xmlns:p14="http://schemas.microsoft.com/office/powerpoint/2010/main" val="11238097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ый треугольник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grpSp>
        <p:nvGrpSpPr>
          <p:cNvPr id="2" name="Группа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Полилиния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Полилиния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Полилиния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Прямая соединительная линия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7EAF463A-BC7C-46EE-9F1E-7F377CCA4891}" type="datetimeFigureOut">
              <a:rPr lang="en-US" smtClean="0"/>
              <a:pPr/>
              <a:t>4/29/2015</a:t>
            </a:fld>
            <a:endParaRPr lang="en-US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4/29/2015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4/29/2015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Нашивка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Нашивка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4/29/2015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4/29/2015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4/29/2015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4/29/2015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4/29/2015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7EAF463A-BC7C-46EE-9F1E-7F377CCA4891}" type="datetimeFigureOut">
              <a:rPr lang="en-US" smtClean="0"/>
              <a:pPr/>
              <a:t>4/29/2015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Прямоугольный треугольник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Нашивка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Нашивка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4/29/2015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4/29/2015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олилиния 12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Полилиния 11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Прямоугольный треугольник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7EAF463A-BC7C-46EE-9F1E-7F377CCA4891}" type="datetimeFigureOut">
              <a:rPr lang="en-US" smtClean="0"/>
              <a:pPr/>
              <a:t>4/29/2015</a:t>
            </a:fld>
            <a:endParaRPr lang="en-US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slideLayout" Target="../slideLayouts/slideLayout2.xml"/><Relationship Id="rId1" Type="http://schemas.openxmlformats.org/officeDocument/2006/relationships/video" Target="NULL" TargetMode="External"/><Relationship Id="rId4" Type="http://schemas.openxmlformats.org/officeDocument/2006/relationships/image" Target="../media/image21.jpe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jpe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jpe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5500" dirty="0" smtClean="0">
                <a:latin typeface="Times New Roman" pitchFamily="18" charset="0"/>
                <a:cs typeface="Times New Roman" pitchFamily="18" charset="0"/>
              </a:rPr>
              <a:t>Современные аспекты хирургического лечения ИБС</a:t>
            </a:r>
            <a:endParaRPr lang="ru-RU" sz="55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52400" y="152400"/>
            <a:ext cx="5334000" cy="5638800"/>
          </a:xfrm>
        </p:spPr>
        <p:txBody>
          <a:bodyPr>
            <a:normAutofit fontScale="90000"/>
          </a:bodyPr>
          <a:lstStyle/>
          <a:p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Ишемическая болезнь сердца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b="0" dirty="0" smtClean="0">
                <a:latin typeface="Times New Roman" pitchFamily="18" charset="0"/>
                <a:cs typeface="Times New Roman" pitchFamily="18" charset="0"/>
              </a:rPr>
              <a:t>патологическое состояние, характеризующееся абсолютным или относительным нарушением        кровоснабжения </a:t>
            </a:r>
            <a:br>
              <a:rPr lang="ru-RU" b="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b="0" dirty="0" smtClean="0">
                <a:latin typeface="Times New Roman" pitchFamily="18" charset="0"/>
                <a:cs typeface="Times New Roman" pitchFamily="18" charset="0"/>
              </a:rPr>
              <a:t>миокарда вследствие поражения коронарных артерий.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Nafilim\Desktop\atherosclerosis (1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410200" y="2133600"/>
            <a:ext cx="3556000" cy="28448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0" y="0"/>
            <a:ext cx="8229600" cy="4525963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ru-RU" dirty="0" smtClean="0"/>
              <a:t>Нарушение баланса между реальным кровоснабжением миокарда и потребностями его в кровоснабжении может произойти из-за следующий обстоятельств.</a:t>
            </a:r>
          </a:p>
          <a:p>
            <a:pPr marL="624078" indent="-514350">
              <a:buClrTx/>
              <a:buFont typeface="+mj-lt"/>
              <a:buAutoNum type="arabicPeriod"/>
            </a:pPr>
            <a:r>
              <a:rPr lang="ru-RU" dirty="0" smtClean="0"/>
              <a:t>Причины внутри сосуда:</a:t>
            </a:r>
          </a:p>
          <a:p>
            <a:pPr lvl="1"/>
            <a:r>
              <a:rPr lang="ru-RU" dirty="0" smtClean="0"/>
              <a:t>атеросклеротическое сужения просвета венечных артерий;</a:t>
            </a:r>
          </a:p>
          <a:p>
            <a:pPr lvl="1"/>
            <a:r>
              <a:rPr lang="ru-RU" dirty="0" smtClean="0"/>
              <a:t>тромбоз и тромбоэмболия венечных артерий;</a:t>
            </a:r>
          </a:p>
          <a:p>
            <a:pPr lvl="1"/>
            <a:r>
              <a:rPr lang="ru-RU" dirty="0" smtClean="0"/>
              <a:t>спазм венечных артерий.</a:t>
            </a:r>
          </a:p>
          <a:p>
            <a:pPr marL="624078" indent="-514350">
              <a:buClrTx/>
              <a:buFont typeface="+mj-lt"/>
              <a:buAutoNum type="arabicPeriod"/>
            </a:pPr>
            <a:r>
              <a:rPr lang="ru-RU" dirty="0" smtClean="0"/>
              <a:t>Причины вне сосуда:</a:t>
            </a:r>
          </a:p>
          <a:p>
            <a:pPr lvl="1"/>
            <a:r>
              <a:rPr lang="ru-RU" dirty="0" smtClean="0"/>
              <a:t>тахикардия;</a:t>
            </a:r>
          </a:p>
          <a:p>
            <a:pPr lvl="1"/>
            <a:r>
              <a:rPr lang="ru-RU" dirty="0" smtClean="0"/>
              <a:t>гипертрофия миокарда;</a:t>
            </a:r>
          </a:p>
          <a:p>
            <a:pPr lvl="1"/>
            <a:r>
              <a:rPr lang="ru-RU" dirty="0" smtClean="0"/>
              <a:t>артериальная гипертензия.</a:t>
            </a:r>
          </a:p>
          <a:p>
            <a:endParaRPr lang="ru-RU" dirty="0"/>
          </a:p>
        </p:txBody>
      </p:sp>
      <p:pic>
        <p:nvPicPr>
          <p:cNvPr id="2050" name="Picture 2" descr="C:\Users\Nafilim\Desktop\IVUS_of_CAD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191000" y="4495800"/>
            <a:ext cx="4818049" cy="224789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Nafilim\Desktop\images_34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19625" y="1295400"/>
            <a:ext cx="4524375" cy="3543300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228600" y="914400"/>
            <a:ext cx="426720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500" dirty="0" smtClean="0"/>
              <a:t>Факторы развития ИБС:</a:t>
            </a:r>
          </a:p>
          <a:p>
            <a:endParaRPr lang="ru-RU" sz="2500" dirty="0" smtClean="0"/>
          </a:p>
          <a:p>
            <a:pPr>
              <a:buFont typeface="Arial" pitchFamily="34" charset="0"/>
              <a:buChar char="•"/>
            </a:pPr>
            <a:r>
              <a:rPr lang="ru-RU" sz="2500" dirty="0" smtClean="0"/>
              <a:t>Пожилой возраст</a:t>
            </a:r>
          </a:p>
          <a:p>
            <a:pPr>
              <a:buFont typeface="Arial" pitchFamily="34" charset="0"/>
              <a:buChar char="•"/>
            </a:pPr>
            <a:r>
              <a:rPr lang="ru-RU" sz="2500" dirty="0" smtClean="0"/>
              <a:t>Мужской пол</a:t>
            </a:r>
          </a:p>
          <a:p>
            <a:pPr>
              <a:buFont typeface="Arial" pitchFamily="34" charset="0"/>
              <a:buChar char="•"/>
            </a:pPr>
            <a:r>
              <a:rPr lang="ru-RU" sz="2500" dirty="0" err="1" smtClean="0"/>
              <a:t>Дислипидемия</a:t>
            </a:r>
            <a:endParaRPr lang="ru-RU" sz="2500" dirty="0" smtClean="0"/>
          </a:p>
          <a:p>
            <a:pPr>
              <a:buFont typeface="Arial" pitchFamily="34" charset="0"/>
              <a:buChar char="•"/>
            </a:pPr>
            <a:r>
              <a:rPr lang="ru-RU" sz="2500" dirty="0" smtClean="0"/>
              <a:t>А/Г</a:t>
            </a:r>
          </a:p>
          <a:p>
            <a:pPr>
              <a:buFont typeface="Arial" pitchFamily="34" charset="0"/>
              <a:buChar char="•"/>
            </a:pPr>
            <a:r>
              <a:rPr lang="ru-RU" sz="2500" dirty="0" smtClean="0"/>
              <a:t>Сахарный диабет</a:t>
            </a:r>
          </a:p>
          <a:p>
            <a:pPr>
              <a:buFont typeface="Arial" pitchFamily="34" charset="0"/>
              <a:buChar char="•"/>
            </a:pPr>
            <a:r>
              <a:rPr lang="ru-RU" sz="2500" dirty="0" smtClean="0"/>
              <a:t>Курение</a:t>
            </a:r>
          </a:p>
          <a:p>
            <a:pPr>
              <a:buFont typeface="Arial" pitchFamily="34" charset="0"/>
              <a:buChar char="•"/>
            </a:pPr>
            <a:r>
              <a:rPr lang="ru-RU" sz="2500" dirty="0" smtClean="0"/>
              <a:t>Потребление алкоголя</a:t>
            </a:r>
          </a:p>
          <a:p>
            <a:pPr>
              <a:buFont typeface="Arial" pitchFamily="34" charset="0"/>
              <a:buChar char="•"/>
            </a:pPr>
            <a:r>
              <a:rPr lang="ru-RU" sz="2500" dirty="0" smtClean="0"/>
              <a:t>Ожирение</a:t>
            </a:r>
          </a:p>
          <a:p>
            <a:pPr>
              <a:buFont typeface="Arial" pitchFamily="34" charset="0"/>
              <a:buChar char="•"/>
            </a:pPr>
            <a:endParaRPr lang="ru-RU" sz="2500" dirty="0" smtClean="0"/>
          </a:p>
          <a:p>
            <a:pPr>
              <a:buFont typeface="Arial" pitchFamily="34" charset="0"/>
              <a:buChar char="•"/>
            </a:pPr>
            <a:endParaRPr lang="ru-RU" sz="25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2743200" y="228600"/>
            <a:ext cx="4114800" cy="334962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Диагностика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685800" y="838200"/>
            <a:ext cx="8001000" cy="24006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ru-RU" sz="2500" dirty="0" smtClean="0"/>
              <a:t>ЭКГ</a:t>
            </a:r>
          </a:p>
          <a:p>
            <a:pPr marL="457200" indent="-457200">
              <a:buFont typeface="+mj-lt"/>
              <a:buAutoNum type="arabicPeriod"/>
            </a:pPr>
            <a:r>
              <a:rPr lang="ru-RU" sz="2500" dirty="0" err="1" smtClean="0"/>
              <a:t>Холтеровское</a:t>
            </a:r>
            <a:r>
              <a:rPr lang="ru-RU" sz="2500" dirty="0" smtClean="0"/>
              <a:t> </a:t>
            </a:r>
            <a:r>
              <a:rPr lang="ru-RU" sz="2500" dirty="0" err="1" smtClean="0"/>
              <a:t>мониторирование</a:t>
            </a:r>
            <a:endParaRPr lang="ru-RU" sz="2500" dirty="0" smtClean="0"/>
          </a:p>
          <a:p>
            <a:pPr marL="457200" indent="-457200">
              <a:buFont typeface="+mj-lt"/>
              <a:buAutoNum type="arabicPeriod"/>
            </a:pPr>
            <a:r>
              <a:rPr lang="ru-RU" sz="2500" dirty="0" err="1" smtClean="0"/>
              <a:t>Эхокардиография</a:t>
            </a:r>
            <a:endParaRPr lang="ru-RU" sz="2500" dirty="0" smtClean="0"/>
          </a:p>
          <a:p>
            <a:pPr marL="457200" indent="-457200">
              <a:buFont typeface="+mj-lt"/>
              <a:buAutoNum type="arabicPeriod"/>
            </a:pPr>
            <a:r>
              <a:rPr lang="ru-RU" sz="2500" dirty="0" smtClean="0"/>
              <a:t>Ангиография и КТ-ангиография коронарных артерий.</a:t>
            </a:r>
          </a:p>
          <a:p>
            <a:pPr marL="457200" indent="-457200">
              <a:buFont typeface="+mj-lt"/>
              <a:buAutoNum type="arabicPeriod"/>
            </a:pPr>
            <a:r>
              <a:rPr lang="ru-RU" sz="2500" dirty="0" smtClean="0"/>
              <a:t>Данные лабораторных исследований.</a:t>
            </a:r>
            <a:endParaRPr lang="ru-RU" sz="25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Хирургическое лечение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295400" y="381000"/>
            <a:ext cx="65532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solidFill>
                  <a:schemeClr val="tx1"/>
                </a:solidFill>
              </a:rPr>
              <a:t>Хирургическое лечение</a:t>
            </a:r>
            <a:endParaRPr lang="ru-RU" sz="4000" b="1" dirty="0">
              <a:solidFill>
                <a:schemeClr val="tx1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04800" y="3581400"/>
            <a:ext cx="3581400" cy="14478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300" b="1" dirty="0" err="1" smtClean="0">
                <a:solidFill>
                  <a:schemeClr val="tx1"/>
                </a:solidFill>
              </a:rPr>
              <a:t>Чрезкожная</a:t>
            </a:r>
            <a:r>
              <a:rPr lang="ru-RU" sz="2300" b="1" dirty="0" smtClean="0">
                <a:solidFill>
                  <a:schemeClr val="tx1"/>
                </a:solidFill>
              </a:rPr>
              <a:t> баллонная </a:t>
            </a:r>
            <a:r>
              <a:rPr lang="ru-RU" sz="2300" b="1" dirty="0" err="1" smtClean="0">
                <a:solidFill>
                  <a:schemeClr val="tx1"/>
                </a:solidFill>
              </a:rPr>
              <a:t>транслюминальная</a:t>
            </a:r>
            <a:r>
              <a:rPr lang="ru-RU" sz="2300" b="1" dirty="0" smtClean="0">
                <a:solidFill>
                  <a:schemeClr val="tx1"/>
                </a:solidFill>
              </a:rPr>
              <a:t> </a:t>
            </a:r>
            <a:r>
              <a:rPr lang="ru-RU" sz="2300" b="1" dirty="0" err="1" smtClean="0">
                <a:solidFill>
                  <a:schemeClr val="tx1"/>
                </a:solidFill>
              </a:rPr>
              <a:t>ангиопластика</a:t>
            </a:r>
            <a:endParaRPr lang="ru-RU" sz="2300" b="1" dirty="0">
              <a:solidFill>
                <a:schemeClr val="tx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953000" y="3581400"/>
            <a:ext cx="3733800" cy="14478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tx1"/>
                </a:solidFill>
              </a:rPr>
              <a:t>Аортокоронарное шунтирование</a:t>
            </a:r>
          </a:p>
          <a:p>
            <a:pPr algn="ctr"/>
            <a:endParaRPr lang="ru-RU" sz="2500" b="1" dirty="0">
              <a:solidFill>
                <a:schemeClr val="tx1"/>
              </a:solidFill>
            </a:endParaRPr>
          </a:p>
        </p:txBody>
      </p:sp>
      <p:cxnSp>
        <p:nvCxnSpPr>
          <p:cNvPr id="9" name="Прямая со стрелкой 8"/>
          <p:cNvCxnSpPr/>
          <p:nvPr/>
        </p:nvCxnSpPr>
        <p:spPr>
          <a:xfrm rot="5400000">
            <a:off x="1562100" y="2019300"/>
            <a:ext cx="1828800" cy="685800"/>
          </a:xfrm>
          <a:prstGeom prst="straightConnector1">
            <a:avLst/>
          </a:prstGeom>
          <a:ln w="50800" cmpd="sng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 стрелкой 12"/>
          <p:cNvCxnSpPr/>
          <p:nvPr/>
        </p:nvCxnSpPr>
        <p:spPr>
          <a:xfrm rot="16200000" flipH="1">
            <a:off x="4914900" y="1943100"/>
            <a:ext cx="2057400" cy="914400"/>
          </a:xfrm>
          <a:prstGeom prst="straightConnector1">
            <a:avLst/>
          </a:prstGeom>
          <a:ln w="50800" cmpd="sng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/>
              <a:t>Показания:</a:t>
            </a:r>
          </a:p>
          <a:p>
            <a:pPr marL="624078" indent="-514350">
              <a:buClr>
                <a:schemeClr val="tx1"/>
              </a:buClr>
              <a:buFont typeface="+mj-lt"/>
              <a:buAutoNum type="arabicPeriod"/>
            </a:pPr>
            <a:r>
              <a:rPr lang="ru-RU" dirty="0" smtClean="0"/>
              <a:t>Прогрессирующая стенокардия</a:t>
            </a:r>
          </a:p>
          <a:p>
            <a:pPr marL="624078" indent="-514350">
              <a:buClr>
                <a:schemeClr val="tx1"/>
              </a:buClr>
              <a:buFont typeface="+mj-lt"/>
              <a:buAutoNum type="arabicPeriod"/>
            </a:pPr>
            <a:r>
              <a:rPr lang="ru-RU" dirty="0" smtClean="0"/>
              <a:t>Острый коронарный синдром или  инфаркт миокарда в ранние сроки</a:t>
            </a:r>
          </a:p>
          <a:p>
            <a:pPr marL="624078" indent="-514350">
              <a:buClr>
                <a:schemeClr val="tx1"/>
              </a:buClr>
              <a:buFont typeface="+mj-lt"/>
              <a:buAutoNum type="arabicPeriod"/>
            </a:pPr>
            <a:r>
              <a:rPr lang="ru-RU" dirty="0" smtClean="0"/>
              <a:t>Ранняя постинфарктная стенокардия</a:t>
            </a:r>
          </a:p>
          <a:p>
            <a:pPr marL="624078" indent="-514350">
              <a:buClr>
                <a:schemeClr val="tx1"/>
              </a:buClr>
              <a:buFont typeface="+mj-lt"/>
              <a:buAutoNum type="arabicPeriod"/>
            </a:pPr>
            <a:r>
              <a:rPr lang="ru-RU" dirty="0" smtClean="0"/>
              <a:t>Стабильная стенокардия напряжения</a:t>
            </a:r>
          </a:p>
          <a:p>
            <a:pPr marL="624078" indent="-514350">
              <a:buClr>
                <a:schemeClr val="tx1"/>
              </a:buClr>
              <a:buFont typeface="+mj-lt"/>
              <a:buAutoNum type="arabicPeriod"/>
            </a:pPr>
            <a:r>
              <a:rPr lang="ru-RU" dirty="0" smtClean="0"/>
              <a:t>По показаниям ангиографии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000" dirty="0" err="1" smtClean="0"/>
              <a:t>Чрезкожная</a:t>
            </a:r>
            <a:r>
              <a:rPr lang="ru-RU" sz="3000" dirty="0" smtClean="0"/>
              <a:t> баллонная </a:t>
            </a:r>
            <a:r>
              <a:rPr lang="ru-RU" sz="3000" dirty="0" err="1" smtClean="0"/>
              <a:t>транслюминальная</a:t>
            </a:r>
            <a:r>
              <a:rPr lang="ru-RU" sz="3000" dirty="0" smtClean="0"/>
              <a:t> </a:t>
            </a:r>
            <a:r>
              <a:rPr lang="ru-RU" sz="3000" dirty="0" err="1" smtClean="0"/>
              <a:t>ангиопластика</a:t>
            </a:r>
            <a:endParaRPr lang="ru-RU" sz="3000" dirty="0"/>
          </a:p>
        </p:txBody>
      </p:sp>
      <p:pic>
        <p:nvPicPr>
          <p:cNvPr id="4098" name="Picture 2" descr="C:\Users\Nafilim\Desktop\cherezkog_translum00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72200" y="4648200"/>
            <a:ext cx="2820121" cy="206808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1.Нарушение сердечного ритма</a:t>
            </a:r>
          </a:p>
          <a:p>
            <a:r>
              <a:rPr lang="ru-RU" dirty="0" smtClean="0"/>
              <a:t>2.Рестеноз (вероятность 10% по данным </a:t>
            </a:r>
            <a:r>
              <a:rPr lang="en-US" dirty="0" smtClean="0"/>
              <a:t>ACC)</a:t>
            </a:r>
          </a:p>
          <a:p>
            <a:r>
              <a:rPr lang="en-US" dirty="0" smtClean="0"/>
              <a:t>3</a:t>
            </a:r>
            <a:r>
              <a:rPr lang="ru-RU" dirty="0" smtClean="0"/>
              <a:t>.Инфаркт миокарда </a:t>
            </a:r>
          </a:p>
          <a:p>
            <a:r>
              <a:rPr lang="ru-RU" dirty="0" smtClean="0"/>
              <a:t>4.Тромбоз в месте стентирования</a:t>
            </a:r>
          </a:p>
          <a:p>
            <a:r>
              <a:rPr lang="ru-RU" dirty="0" smtClean="0"/>
              <a:t>5.Повреждение и отслоение стенки артерии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Осложнения: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3" descr="F:\14-11\Jbanov\Документы\СТЕНД\SCAN\stend4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1524000"/>
            <a:ext cx="3314700" cy="3265487"/>
          </a:xfrm>
          <a:prstGeom prst="rect">
            <a:avLst/>
          </a:prstGeom>
          <a:noFill/>
          <a:ln w="38100">
            <a:solidFill>
              <a:schemeClr val="accent2"/>
            </a:solidFill>
            <a:miter lim="800000"/>
            <a:headEnd/>
            <a:tailEnd/>
          </a:ln>
        </p:spPr>
      </p:pic>
      <p:sp>
        <p:nvSpPr>
          <p:cNvPr id="7" name="Text Box 8"/>
          <p:cNvSpPr txBox="1">
            <a:spLocks noChangeArrowheads="1"/>
          </p:cNvSpPr>
          <p:nvPr/>
        </p:nvSpPr>
        <p:spPr bwMode="auto">
          <a:xfrm>
            <a:off x="1752600" y="3124200"/>
            <a:ext cx="1555641" cy="9789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1642" tIns="45820" rIns="91642" bIns="45820">
            <a:spAutoFit/>
          </a:bodyPr>
          <a:lstStyle/>
          <a:p>
            <a:pPr algn="ctr" defTabSz="917575" eaLnBrk="0" hangingPunct="0">
              <a:lnSpc>
                <a:spcPct val="80000"/>
              </a:lnSpc>
            </a:pPr>
            <a:r>
              <a:rPr lang="ru-RU" sz="1800" b="1" i="1" dirty="0">
                <a:solidFill>
                  <a:srgbClr val="CCFF99"/>
                </a:solidFill>
                <a:latin typeface="Arial" charset="0"/>
              </a:rPr>
              <a:t>Стенозы</a:t>
            </a:r>
          </a:p>
          <a:p>
            <a:pPr algn="ctr" defTabSz="917575" eaLnBrk="0" hangingPunct="0">
              <a:lnSpc>
                <a:spcPct val="80000"/>
              </a:lnSpc>
            </a:pPr>
            <a:r>
              <a:rPr lang="ru-RU" sz="1800" b="1" i="1" dirty="0">
                <a:solidFill>
                  <a:srgbClr val="CCFF99"/>
                </a:solidFill>
                <a:latin typeface="Arial" charset="0"/>
              </a:rPr>
              <a:t>правой</a:t>
            </a:r>
          </a:p>
          <a:p>
            <a:pPr algn="ctr" defTabSz="917575" eaLnBrk="0" hangingPunct="0">
              <a:lnSpc>
                <a:spcPct val="80000"/>
              </a:lnSpc>
            </a:pPr>
            <a:r>
              <a:rPr lang="ru-RU" sz="1800" b="1" i="1" dirty="0">
                <a:solidFill>
                  <a:srgbClr val="CCFF99"/>
                </a:solidFill>
                <a:latin typeface="Arial" charset="0"/>
              </a:rPr>
              <a:t>коронарной</a:t>
            </a:r>
          </a:p>
          <a:p>
            <a:pPr algn="ctr" defTabSz="917575" eaLnBrk="0" hangingPunct="0">
              <a:lnSpc>
                <a:spcPct val="80000"/>
              </a:lnSpc>
            </a:pPr>
            <a:r>
              <a:rPr lang="ru-RU" sz="1800" b="1" i="1" dirty="0">
                <a:solidFill>
                  <a:srgbClr val="CCFF99"/>
                </a:solidFill>
                <a:latin typeface="Arial" charset="0"/>
              </a:rPr>
              <a:t>артерии</a:t>
            </a:r>
          </a:p>
        </p:txBody>
      </p:sp>
      <p:sp>
        <p:nvSpPr>
          <p:cNvPr id="8" name="Line 5"/>
          <p:cNvSpPr>
            <a:spLocks noChangeShapeType="1"/>
          </p:cNvSpPr>
          <p:nvPr/>
        </p:nvSpPr>
        <p:spPr bwMode="auto">
          <a:xfrm flipH="1" flipV="1">
            <a:off x="838200" y="2667000"/>
            <a:ext cx="787400" cy="593725"/>
          </a:xfrm>
          <a:prstGeom prst="line">
            <a:avLst/>
          </a:prstGeom>
          <a:noFill/>
          <a:ln w="38100">
            <a:solidFill>
              <a:srgbClr val="CCFF99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ru-RU"/>
          </a:p>
        </p:txBody>
      </p:sp>
      <p:pic>
        <p:nvPicPr>
          <p:cNvPr id="9" name="Picture 2" descr="F:\14-11\Jbanov\Документы\СТЕНД\SCAN\stend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53000" y="1600200"/>
            <a:ext cx="3213100" cy="3260725"/>
          </a:xfrm>
          <a:prstGeom prst="rect">
            <a:avLst/>
          </a:prstGeom>
          <a:noFill/>
          <a:ln w="38100">
            <a:solidFill>
              <a:schemeClr val="accent2"/>
            </a:solidFill>
            <a:miter lim="800000"/>
            <a:headEnd/>
            <a:tailEnd/>
          </a:ln>
        </p:spPr>
      </p:pic>
      <p:sp>
        <p:nvSpPr>
          <p:cNvPr id="10" name="Text Box 7"/>
          <p:cNvSpPr txBox="1">
            <a:spLocks noChangeArrowheads="1"/>
          </p:cNvSpPr>
          <p:nvPr/>
        </p:nvSpPr>
        <p:spPr bwMode="auto">
          <a:xfrm>
            <a:off x="6019800" y="3352800"/>
            <a:ext cx="1555641" cy="10620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1642" tIns="45820" rIns="91642" bIns="45820">
            <a:spAutoFit/>
          </a:bodyPr>
          <a:lstStyle/>
          <a:p>
            <a:pPr algn="ctr" defTabSz="917575" eaLnBrk="0" hangingPunct="0">
              <a:lnSpc>
                <a:spcPct val="70000"/>
              </a:lnSpc>
            </a:pPr>
            <a:r>
              <a:rPr lang="ru-RU" sz="1800" b="1" i="1" dirty="0">
                <a:solidFill>
                  <a:srgbClr val="CCFF99"/>
                </a:solidFill>
                <a:latin typeface="Arial" charset="0"/>
              </a:rPr>
              <a:t>Стеноз</a:t>
            </a:r>
          </a:p>
          <a:p>
            <a:pPr algn="ctr" defTabSz="917575" eaLnBrk="0" hangingPunct="0">
              <a:lnSpc>
                <a:spcPct val="70000"/>
              </a:lnSpc>
            </a:pPr>
            <a:r>
              <a:rPr lang="ru-RU" sz="1800" b="1" i="1" dirty="0">
                <a:solidFill>
                  <a:srgbClr val="CCFF99"/>
                </a:solidFill>
                <a:latin typeface="Arial" charset="0"/>
              </a:rPr>
              <a:t>ствола</a:t>
            </a:r>
          </a:p>
          <a:p>
            <a:pPr algn="ctr" defTabSz="917575" eaLnBrk="0" hangingPunct="0">
              <a:lnSpc>
                <a:spcPct val="70000"/>
              </a:lnSpc>
            </a:pPr>
            <a:r>
              <a:rPr lang="ru-RU" sz="1800" b="1" i="1" dirty="0">
                <a:solidFill>
                  <a:srgbClr val="CCFF99"/>
                </a:solidFill>
                <a:latin typeface="Arial" charset="0"/>
              </a:rPr>
              <a:t>левой </a:t>
            </a:r>
          </a:p>
          <a:p>
            <a:pPr algn="ctr" defTabSz="917575" eaLnBrk="0" hangingPunct="0">
              <a:lnSpc>
                <a:spcPct val="70000"/>
              </a:lnSpc>
            </a:pPr>
            <a:r>
              <a:rPr lang="ru-RU" sz="1800" b="1" i="1" dirty="0">
                <a:solidFill>
                  <a:srgbClr val="CCFF99"/>
                </a:solidFill>
                <a:latin typeface="Arial" charset="0"/>
              </a:rPr>
              <a:t>коронарной</a:t>
            </a:r>
          </a:p>
          <a:p>
            <a:pPr algn="ctr" defTabSz="917575" eaLnBrk="0" hangingPunct="0">
              <a:lnSpc>
                <a:spcPct val="70000"/>
              </a:lnSpc>
            </a:pPr>
            <a:r>
              <a:rPr lang="ru-RU" sz="1800" b="1" i="1" dirty="0">
                <a:solidFill>
                  <a:srgbClr val="CCFF99"/>
                </a:solidFill>
                <a:latin typeface="Arial" charset="0"/>
              </a:rPr>
              <a:t>артерии</a:t>
            </a:r>
          </a:p>
        </p:txBody>
      </p:sp>
      <p:sp>
        <p:nvSpPr>
          <p:cNvPr id="11" name="Line 4"/>
          <p:cNvSpPr>
            <a:spLocks noChangeShapeType="1"/>
          </p:cNvSpPr>
          <p:nvPr/>
        </p:nvSpPr>
        <p:spPr bwMode="auto">
          <a:xfrm flipH="1" flipV="1">
            <a:off x="6248400" y="1904999"/>
            <a:ext cx="457200" cy="1295400"/>
          </a:xfrm>
          <a:prstGeom prst="line">
            <a:avLst/>
          </a:prstGeom>
          <a:noFill/>
          <a:ln w="38100">
            <a:solidFill>
              <a:srgbClr val="CCFF99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3" name="TextBox 12"/>
          <p:cNvSpPr txBox="1"/>
          <p:nvPr/>
        </p:nvSpPr>
        <p:spPr>
          <a:xfrm>
            <a:off x="685800" y="457200"/>
            <a:ext cx="8077200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500" b="1" dirty="0" smtClean="0">
                <a:latin typeface="Times New Roman" pitchFamily="18" charset="0"/>
                <a:cs typeface="Times New Roman" pitchFamily="18" charset="0"/>
              </a:rPr>
              <a:t>Коронарограммы при ишемической болезни </a:t>
            </a:r>
            <a:endParaRPr lang="ru-RU" sz="25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Техника проведения</a:t>
            </a:r>
            <a:endParaRPr lang="ru-RU" dirty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-152400" y="1143000"/>
            <a:ext cx="5715000" cy="4724401"/>
          </a:xfrm>
        </p:spPr>
        <p:txBody>
          <a:bodyPr>
            <a:normAutofit fontScale="85000" lnSpcReduction="20000"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Операция проводится в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рентгеноперационной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. Наркоза не требуется. Под местной анестезией пунктируется бедренная или лучевая артерия. В просвет артерии вводится проводник, по которому проводится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интродьюссер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катетера с системой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стент-баллон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. Стент устанавливается в месте стеноза. </a:t>
            </a: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Вся процедура проводится под рентгенологическим контролем. Процедура не сопровождается значительными болевыми ощущениями, возможен дискомфорт, как в месте пункции, так и в груди.</a:t>
            </a:r>
          </a:p>
          <a:p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3" name="Picture 3" descr="C:\Users\Nafilim\Desktop\cherezkog_translum007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38800" y="1600200"/>
            <a:ext cx="3221123" cy="476726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533400"/>
            <a:ext cx="8229600" cy="5473891"/>
          </a:xfrm>
        </p:spPr>
        <p:txBody>
          <a:bodyPr/>
          <a:lstStyle/>
          <a:p>
            <a:r>
              <a:rPr lang="ru-RU" dirty="0" smtClean="0"/>
              <a:t>1.Баллоны – основной инструмент для проведения ЧТКА, различной длинны и диаметров.</a:t>
            </a:r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r>
              <a:rPr lang="ru-RU" dirty="0" smtClean="0"/>
              <a:t>2.Стент – металлическая структура одетая на баллон. </a:t>
            </a:r>
          </a:p>
          <a:p>
            <a:r>
              <a:rPr lang="ru-RU" dirty="0" smtClean="0"/>
              <a:t>*обычный металлический стент</a:t>
            </a:r>
          </a:p>
          <a:p>
            <a:r>
              <a:rPr lang="ru-RU" dirty="0" smtClean="0"/>
              <a:t>*стент с лекарственным </a:t>
            </a:r>
          </a:p>
          <a:p>
            <a:r>
              <a:rPr lang="ru-RU" dirty="0" smtClean="0"/>
              <a:t>покрытием </a:t>
            </a:r>
          </a:p>
          <a:p>
            <a:r>
              <a:rPr lang="ru-RU" dirty="0" smtClean="0"/>
              <a:t>*рассасывающиеся </a:t>
            </a:r>
            <a:r>
              <a:rPr lang="ru-RU" dirty="0" err="1" smtClean="0"/>
              <a:t>стенты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609600"/>
          </a:xfrm>
        </p:spPr>
        <p:txBody>
          <a:bodyPr>
            <a:normAutofit fontScale="90000"/>
          </a:bodyPr>
          <a:lstStyle/>
          <a:p>
            <a:r>
              <a:rPr lang="ru-RU" sz="3500" dirty="0" smtClean="0">
                <a:latin typeface="Times New Roman" pitchFamily="18" charset="0"/>
                <a:cs typeface="Times New Roman" pitchFamily="18" charset="0"/>
              </a:rPr>
              <a:t>Оборудование для ангиопластики</a:t>
            </a:r>
            <a:endParaRPr lang="ru-RU" sz="35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obor_d_angiopl003s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0" y="1447800"/>
            <a:ext cx="2455545" cy="12690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obor_d_angiopl002s.jp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371600" y="1828800"/>
            <a:ext cx="2912745" cy="1336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0" name="Picture 2" descr="C:\Users\Nafilim\Desktop\obor_d_angiopl006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019800" y="4495800"/>
            <a:ext cx="2819400" cy="216121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3"/>
          <p:cNvSpPr txBox="1">
            <a:spLocks noChangeArrowheads="1"/>
          </p:cNvSpPr>
          <p:nvPr/>
        </p:nvSpPr>
        <p:spPr bwMode="auto">
          <a:xfrm>
            <a:off x="536223" y="1219200"/>
            <a:ext cx="8226778" cy="4339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514350" indent="-514350" algn="ctr" eaLnBrk="0" hangingPunct="0">
              <a:buClr>
                <a:schemeClr val="tx1"/>
              </a:buClr>
              <a:buFont typeface="+mj-lt"/>
              <a:buAutoNum type="arabicPeriod"/>
              <a:defRPr/>
            </a:pPr>
            <a:endParaRPr lang="ru-RU" sz="2800" b="1" dirty="0">
              <a:latin typeface="Arial" charset="0"/>
            </a:endParaRPr>
          </a:p>
          <a:p>
            <a:pPr marL="742950" indent="-742950" eaLnBrk="0" hangingPunct="0">
              <a:lnSpc>
                <a:spcPct val="80000"/>
              </a:lnSpc>
              <a:buClr>
                <a:schemeClr val="tx1"/>
              </a:buClr>
              <a:buSzPct val="70000"/>
              <a:defRPr/>
            </a:pPr>
            <a:r>
              <a:rPr lang="ru-RU" sz="3600" b="1" dirty="0" smtClean="0">
                <a:latin typeface="Arial" charset="0"/>
              </a:rPr>
              <a:t>1. 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выраженная стенокардия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  <a:p>
            <a:pPr marL="342900" indent="-342900" eaLnBrk="0" hangingPunct="0">
              <a:lnSpc>
                <a:spcPct val="80000"/>
              </a:lnSpc>
              <a:buClr>
                <a:schemeClr val="tx1"/>
              </a:buClr>
              <a:buFont typeface="+mj-lt"/>
              <a:buAutoNum type="arabicPeriod"/>
              <a:defRPr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marL="742950" indent="-742950" eaLnBrk="0" hangingPunct="0">
              <a:lnSpc>
                <a:spcPct val="80000"/>
              </a:lnSpc>
              <a:buClr>
                <a:schemeClr val="tx1"/>
              </a:buClr>
              <a:buSzPct val="70000"/>
              <a:defRPr/>
            </a:pP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Проксимальное поражение коронарных артерий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  <a:p>
            <a:pPr marL="742950" indent="-742950" eaLnBrk="0" hangingPunct="0">
              <a:lnSpc>
                <a:spcPct val="80000"/>
              </a:lnSpc>
              <a:buClr>
                <a:schemeClr val="tx1"/>
              </a:buClr>
              <a:buSzPct val="70000"/>
              <a:defRPr/>
            </a:pP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Стеноз передней межжелудочковой артерии при невозможности выполнения ее ангиопластики.</a:t>
            </a:r>
          </a:p>
          <a:p>
            <a:pPr marL="742950" indent="-742950" eaLnBrk="0" hangingPunct="0">
              <a:lnSpc>
                <a:spcPct val="80000"/>
              </a:lnSpc>
              <a:buClr>
                <a:schemeClr val="tx1"/>
              </a:buClr>
              <a:buSzPct val="70000"/>
              <a:defRPr/>
            </a:pP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4.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Жизнеспособный миокард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  <a:p>
            <a:pPr algn="ctr" eaLnBrk="0" hangingPunct="0">
              <a:defRPr/>
            </a:pPr>
            <a:endParaRPr lang="ru-RU" sz="3200" b="1" dirty="0">
              <a:solidFill>
                <a:srgbClr val="00F6F0"/>
              </a:solidFill>
              <a:latin typeface="Arial" charset="0"/>
            </a:endParaRPr>
          </a:p>
        </p:txBody>
      </p:sp>
      <p:sp>
        <p:nvSpPr>
          <p:cNvPr id="3" name="Заголовок 1"/>
          <p:cNvSpPr>
            <a:spLocks noGrp="1"/>
          </p:cNvSpPr>
          <p:nvPr>
            <p:ph type="title"/>
          </p:nvPr>
        </p:nvSpPr>
        <p:spPr>
          <a:xfrm>
            <a:off x="508000" y="306390"/>
            <a:ext cx="8184444" cy="908033"/>
          </a:xfrm>
        </p:spPr>
        <p:txBody>
          <a:bodyPr>
            <a:normAutofit fontScale="90000"/>
          </a:bodyPr>
          <a:lstStyle/>
          <a:p>
            <a:pPr algn="ctr">
              <a:defRPr/>
            </a:pPr>
            <a:r>
              <a:rPr lang="ru-RU" dirty="0" smtClean="0"/>
              <a:t>Аортокоронарное шунтирование, показания.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/>
              <a:t>1.диффузные множественные поражения периферических коронарных артерий;</a:t>
            </a:r>
          </a:p>
          <a:p>
            <a:pPr>
              <a:buNone/>
            </a:pPr>
            <a:r>
              <a:rPr lang="ru-RU" dirty="0" smtClean="0"/>
              <a:t>2.сниженная сократительная функция миокарда (фракция выброса менее 0,3)</a:t>
            </a:r>
          </a:p>
          <a:p>
            <a:pPr>
              <a:buNone/>
            </a:pPr>
            <a:r>
              <a:rPr lang="ru-RU" dirty="0" smtClean="0"/>
              <a:t>3.наличие тяжелой сердечной недостаточности (II Б-III стадии)</a:t>
            </a:r>
          </a:p>
          <a:p>
            <a:pPr>
              <a:buNone/>
            </a:pPr>
            <a:r>
              <a:rPr lang="ru-RU" dirty="0" smtClean="0"/>
              <a:t>4.ранние сроки после инфаркта миокарда (до 4 </a:t>
            </a:r>
            <a:r>
              <a:rPr lang="ru-RU" dirty="0" err="1" smtClean="0"/>
              <a:t>мес</a:t>
            </a:r>
            <a:r>
              <a:rPr lang="ru-RU" dirty="0" smtClean="0"/>
              <a:t>).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Противопоказания:</a:t>
            </a:r>
            <a:endParaRPr lang="ru-RU" sz="4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81000" y="0"/>
            <a:ext cx="8229600" cy="1143000"/>
          </a:xfrm>
        </p:spPr>
        <p:txBody>
          <a:bodyPr/>
          <a:lstStyle/>
          <a:p>
            <a:r>
              <a:rPr lang="ru-RU" dirty="0" smtClean="0"/>
              <a:t>Выбор кондуита</a:t>
            </a:r>
            <a:endParaRPr lang="ru-RU" dirty="0"/>
          </a:p>
        </p:txBody>
      </p:sp>
      <p:graphicFrame>
        <p:nvGraphicFramePr>
          <p:cNvPr id="8" name="Содержимое 7"/>
          <p:cNvGraphicFramePr>
            <a:graphicFrameLocks noGrp="1"/>
          </p:cNvGraphicFramePr>
          <p:nvPr>
            <p:ph idx="1"/>
          </p:nvPr>
        </p:nvGraphicFramePr>
        <p:xfrm>
          <a:off x="457200" y="838201"/>
          <a:ext cx="8382000" cy="5411566"/>
        </p:xfrm>
        <a:graphic>
          <a:graphicData uri="http://schemas.openxmlformats.org/drawingml/2006/table">
            <a:tbl>
              <a:tblPr firstRow="1" bandRow="1">
                <a:tableStyleId>{16D9F66E-5EB9-4882-86FB-DCBF35E3C3E4}</a:tableStyleId>
              </a:tblPr>
              <a:tblGrid>
                <a:gridCol w="2133600"/>
                <a:gridCol w="6248400"/>
              </a:tblGrid>
              <a:tr h="1256844">
                <a:tc>
                  <a:txBody>
                    <a:bodyPr/>
                    <a:lstStyle/>
                    <a:p>
                      <a:r>
                        <a:rPr lang="ru-RU" dirty="0" smtClean="0"/>
                        <a:t>Внутренняя грудная артерия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ru-RU" sz="15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Уникальное сопротивление атеросклерозу и чрезвычайно высокая  долговечность в качестве шунта. </a:t>
                      </a:r>
                      <a:r>
                        <a:rPr kumimoji="0" lang="ru-RU" sz="16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Плотная без фенестрации интимы. Адаптироваться к меняющемуся кровотоку, увеличивается в диаметре в отдаленном послеоперационном периоде.</a:t>
                      </a:r>
                      <a:r>
                        <a:rPr kumimoji="0" lang="ru-RU" sz="1600" b="0" i="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ru-RU" sz="16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endParaRPr lang="ru-RU" sz="1500" dirty="0"/>
                    </a:p>
                  </a:txBody>
                  <a:tcPr/>
                </a:tc>
              </a:tr>
              <a:tr h="1060731">
                <a:tc>
                  <a:txBody>
                    <a:bodyPr/>
                    <a:lstStyle/>
                    <a:p>
                      <a:r>
                        <a:rPr lang="ru-RU" dirty="0" smtClean="0"/>
                        <a:t>Лучевая артерия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ru-RU" sz="16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Большое</a:t>
                      </a:r>
                      <a:r>
                        <a:rPr kumimoji="0" lang="ru-RU" sz="1600" b="0" i="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ru-RU" sz="16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количество гладкомышечных клеток, вследствие чего способна к спазму. Простоту забора и многосторонность в использовании. </a:t>
                      </a:r>
                      <a:endParaRPr lang="ru-RU" sz="1600" dirty="0"/>
                    </a:p>
                  </a:txBody>
                  <a:tcPr/>
                </a:tc>
              </a:tr>
              <a:tr h="1271630">
                <a:tc>
                  <a:txBody>
                    <a:bodyPr/>
                    <a:lstStyle/>
                    <a:p>
                      <a:r>
                        <a:rPr lang="ru-RU" dirty="0" smtClean="0"/>
                        <a:t>Желудочно-сальникова</a:t>
                      </a:r>
                      <a:r>
                        <a:rPr lang="ru-RU" baseline="0" dirty="0" smtClean="0"/>
                        <a:t>я артерия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ru-RU" sz="16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Используется как  вторичный кондуит при  выполнении полной артериальной </a:t>
                      </a:r>
                      <a:r>
                        <a:rPr kumimoji="0" lang="ru-RU" sz="1600" b="0" i="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реваскуляризации</a:t>
                      </a:r>
                      <a:r>
                        <a:rPr kumimoji="0" lang="ru-RU" sz="16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и  частота ее применения снизилась.</a:t>
                      </a:r>
                      <a:r>
                        <a:rPr kumimoji="0" lang="ru-RU" sz="1600" b="0" i="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И</a:t>
                      </a:r>
                      <a:r>
                        <a:rPr kumimoji="0" lang="ru-RU" sz="16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сследования желудочно-сальниковой артерии показывают эквивалентные внутренней грудной артерии биологические особенности.</a:t>
                      </a:r>
                      <a:endParaRPr lang="ru-RU" sz="1600" dirty="0"/>
                    </a:p>
                  </a:txBody>
                  <a:tcPr/>
                </a:tc>
              </a:tr>
              <a:tr h="1744795">
                <a:tc>
                  <a:txBody>
                    <a:bodyPr/>
                    <a:lstStyle/>
                    <a:p>
                      <a:r>
                        <a:rPr lang="ru-RU" dirty="0" smtClean="0"/>
                        <a:t>Большая подкожная вена бедра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ru-RU" sz="16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Остается наряду с внутренней грудной артерией основным кондуитом для коронарной хирургии, доступность, простоту забора и многосторонность в использовании. Не пригодна в при </a:t>
                      </a:r>
                      <a:r>
                        <a:rPr kumimoji="0" lang="ru-RU" sz="1600" b="0" i="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варикозе</a:t>
                      </a:r>
                      <a:r>
                        <a:rPr kumimoji="0" lang="ru-RU" sz="16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и склерозе. Уступает </a:t>
                      </a:r>
                      <a:r>
                        <a:rPr kumimoji="0" lang="ru-RU" sz="1600" b="0" i="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артериам</a:t>
                      </a:r>
                      <a:r>
                        <a:rPr kumimoji="0" lang="ru-RU" sz="16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так как в процессе </a:t>
                      </a:r>
                      <a:r>
                        <a:rPr kumimoji="0" lang="ru-RU" sz="1600" b="0" i="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артериализации</a:t>
                      </a:r>
                      <a:r>
                        <a:rPr kumimoji="0" lang="ru-RU" sz="16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способна к</a:t>
                      </a:r>
                      <a:r>
                        <a:rPr kumimoji="0" lang="ru-RU" sz="1600" b="0" i="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ru-RU" sz="16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развитию атеросклероза.</a:t>
                      </a:r>
                      <a:endParaRPr lang="ru-RU" sz="160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1" name="Picture 7" descr="C:\MYDOC\SERGE\RICP\A~1.RAD\Лекция\Im6,1.t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0935" y="1458916"/>
            <a:ext cx="2741789" cy="3417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8372" name="Picture 8" descr="C:\MYDOC\SERGE\RICP\A~1.RAD\Лекция\Im6,2.t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83468" y="1460500"/>
            <a:ext cx="2808111" cy="3416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8373" name="Picture 10" descr="C:\MYDOC\SERGE\RICP\A~1.RAD\Лекция\Im6,4.t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63733" y="1457328"/>
            <a:ext cx="2812345" cy="3419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8374" name="Text Box 11"/>
          <p:cNvSpPr txBox="1">
            <a:spLocks noChangeArrowheads="1"/>
          </p:cNvSpPr>
          <p:nvPr/>
        </p:nvSpPr>
        <p:spPr bwMode="auto">
          <a:xfrm>
            <a:off x="338668" y="5072065"/>
            <a:ext cx="8602133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ru-RU" dirty="0">
                <a:latin typeface="Arial" charset="0"/>
              </a:rPr>
              <a:t>ВГА забирают в комплексе с сопровождающими ее двумя венами, участком париетальной плевры и поперечной фасции</a:t>
            </a:r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Подготовка кондуита (ВГА)</a:t>
            </a:r>
            <a:endParaRPr lang="ru-RU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5" name="Rectangle 4"/>
          <p:cNvSpPr>
            <a:spLocks noGrp="1" noChangeArrowheads="1"/>
          </p:cNvSpPr>
          <p:nvPr>
            <p:ph sz="quarter" idx="1"/>
          </p:nvPr>
        </p:nvSpPr>
        <p:spPr>
          <a:xfrm>
            <a:off x="228600" y="1295400"/>
            <a:ext cx="3429000" cy="3200400"/>
          </a:xfrm>
          <a:noFill/>
        </p:spPr>
        <p:txBody>
          <a:bodyPr>
            <a:normAutofit fontScale="92500" lnSpcReduction="10000"/>
          </a:bodyPr>
          <a:lstStyle/>
          <a:p>
            <a:pPr marL="0" indent="0">
              <a:buFontTx/>
              <a:buNone/>
            </a:pPr>
            <a:r>
              <a:rPr lang="en-US" sz="2400" dirty="0" err="1" smtClean="0">
                <a:latin typeface="Arial" charset="0"/>
              </a:rPr>
              <a:t>разрез</a:t>
            </a:r>
            <a:r>
              <a:rPr lang="en-US" sz="2400" dirty="0" smtClean="0">
                <a:latin typeface="Arial" charset="0"/>
              </a:rPr>
              <a:t> </a:t>
            </a:r>
            <a:r>
              <a:rPr lang="en-US" sz="2400" dirty="0" err="1" smtClean="0">
                <a:latin typeface="Arial" charset="0"/>
              </a:rPr>
              <a:t>начинают</a:t>
            </a:r>
            <a:r>
              <a:rPr lang="en-US" sz="2400" dirty="0" smtClean="0">
                <a:latin typeface="Arial" charset="0"/>
              </a:rPr>
              <a:t> </a:t>
            </a:r>
            <a:r>
              <a:rPr lang="en-US" sz="2400" dirty="0" err="1" smtClean="0">
                <a:latin typeface="Arial" charset="0"/>
              </a:rPr>
              <a:t>на</a:t>
            </a:r>
            <a:r>
              <a:rPr lang="en-US" sz="2400" dirty="0" smtClean="0">
                <a:latin typeface="Arial" charset="0"/>
              </a:rPr>
              <a:t> 1,5 </a:t>
            </a:r>
            <a:r>
              <a:rPr lang="en-US" sz="2400" dirty="0" err="1" smtClean="0">
                <a:latin typeface="Arial" charset="0"/>
              </a:rPr>
              <a:t>см</a:t>
            </a:r>
            <a:r>
              <a:rPr lang="en-US" sz="2400" dirty="0" smtClean="0">
                <a:latin typeface="Arial" charset="0"/>
              </a:rPr>
              <a:t> </a:t>
            </a:r>
            <a:r>
              <a:rPr lang="en-US" sz="2400" dirty="0" err="1" smtClean="0">
                <a:latin typeface="Arial" charset="0"/>
              </a:rPr>
              <a:t>медиальнее</a:t>
            </a:r>
            <a:r>
              <a:rPr lang="en-US" sz="2400" dirty="0" smtClean="0">
                <a:latin typeface="Arial" charset="0"/>
              </a:rPr>
              <a:t> </a:t>
            </a:r>
            <a:r>
              <a:rPr lang="en-US" sz="2400" dirty="0" err="1" smtClean="0">
                <a:latin typeface="Arial" charset="0"/>
              </a:rPr>
              <a:t>шиловидного</a:t>
            </a:r>
            <a:r>
              <a:rPr lang="en-US" sz="2400" dirty="0" smtClean="0">
                <a:latin typeface="Arial" charset="0"/>
              </a:rPr>
              <a:t> </a:t>
            </a:r>
            <a:r>
              <a:rPr lang="en-US" sz="2400" dirty="0" err="1" smtClean="0">
                <a:latin typeface="Arial" charset="0"/>
              </a:rPr>
              <a:t>отростка</a:t>
            </a:r>
            <a:r>
              <a:rPr lang="en-US" sz="2400" dirty="0" smtClean="0">
                <a:latin typeface="Arial" charset="0"/>
              </a:rPr>
              <a:t> </a:t>
            </a:r>
            <a:r>
              <a:rPr lang="en-US" sz="2400" dirty="0" err="1" smtClean="0">
                <a:latin typeface="Arial" charset="0"/>
              </a:rPr>
              <a:t>лучевой</a:t>
            </a:r>
            <a:r>
              <a:rPr lang="en-US" sz="2400" dirty="0" smtClean="0">
                <a:latin typeface="Arial" charset="0"/>
              </a:rPr>
              <a:t> </a:t>
            </a:r>
            <a:r>
              <a:rPr lang="en-US" sz="2400" dirty="0" err="1" smtClean="0">
                <a:latin typeface="Arial" charset="0"/>
              </a:rPr>
              <a:t>кости</a:t>
            </a:r>
            <a:r>
              <a:rPr lang="en-US" sz="2400" dirty="0" smtClean="0">
                <a:latin typeface="Arial" charset="0"/>
              </a:rPr>
              <a:t> и </a:t>
            </a:r>
            <a:r>
              <a:rPr lang="en-US" sz="2400" dirty="0" err="1" smtClean="0">
                <a:latin typeface="Arial" charset="0"/>
              </a:rPr>
              <a:t>продолжают</a:t>
            </a:r>
            <a:r>
              <a:rPr lang="en-US" sz="2400" dirty="0" smtClean="0">
                <a:latin typeface="Arial" charset="0"/>
              </a:rPr>
              <a:t> </a:t>
            </a:r>
            <a:r>
              <a:rPr lang="en-US" sz="2400" dirty="0" err="1" smtClean="0">
                <a:latin typeface="Arial" charset="0"/>
              </a:rPr>
              <a:t>по</a:t>
            </a:r>
            <a:r>
              <a:rPr lang="en-US" sz="2400" dirty="0" smtClean="0">
                <a:latin typeface="Arial" charset="0"/>
              </a:rPr>
              <a:t> </a:t>
            </a:r>
            <a:r>
              <a:rPr lang="en-US" sz="2400" dirty="0" err="1" smtClean="0">
                <a:latin typeface="Arial" charset="0"/>
              </a:rPr>
              <a:t>передней</a:t>
            </a:r>
            <a:r>
              <a:rPr lang="en-US" sz="2400" dirty="0" smtClean="0">
                <a:latin typeface="Arial" charset="0"/>
              </a:rPr>
              <a:t> </a:t>
            </a:r>
            <a:r>
              <a:rPr lang="en-US" sz="2400" dirty="0" err="1" smtClean="0">
                <a:latin typeface="Arial" charset="0"/>
              </a:rPr>
              <a:t>поверхности</a:t>
            </a:r>
            <a:r>
              <a:rPr lang="en-US" sz="2400" dirty="0" smtClean="0">
                <a:latin typeface="Arial" charset="0"/>
              </a:rPr>
              <a:t> </a:t>
            </a:r>
            <a:r>
              <a:rPr lang="en-US" sz="2400" dirty="0" err="1" smtClean="0">
                <a:latin typeface="Arial" charset="0"/>
              </a:rPr>
              <a:t>предплечья</a:t>
            </a:r>
            <a:r>
              <a:rPr lang="en-US" sz="2400" dirty="0" smtClean="0">
                <a:latin typeface="Arial" charset="0"/>
              </a:rPr>
              <a:t> </a:t>
            </a:r>
            <a:r>
              <a:rPr lang="en-US" sz="2400" dirty="0" err="1" smtClean="0">
                <a:latin typeface="Arial" charset="0"/>
              </a:rPr>
              <a:t>до</a:t>
            </a:r>
            <a:r>
              <a:rPr lang="en-US" sz="2400" dirty="0" smtClean="0">
                <a:latin typeface="Arial" charset="0"/>
              </a:rPr>
              <a:t> </a:t>
            </a:r>
            <a:r>
              <a:rPr lang="en-US" sz="2400" dirty="0" err="1" smtClean="0">
                <a:latin typeface="Arial" charset="0"/>
              </a:rPr>
              <a:t>точки</a:t>
            </a:r>
            <a:r>
              <a:rPr lang="en-US" sz="2400" dirty="0" smtClean="0">
                <a:latin typeface="Arial" charset="0"/>
              </a:rPr>
              <a:t>, </a:t>
            </a:r>
            <a:r>
              <a:rPr lang="en-US" sz="2400" dirty="0" err="1" smtClean="0">
                <a:latin typeface="Arial" charset="0"/>
              </a:rPr>
              <a:t>находящейся</a:t>
            </a:r>
            <a:r>
              <a:rPr lang="en-US" sz="2400" dirty="0" smtClean="0">
                <a:latin typeface="Arial" charset="0"/>
              </a:rPr>
              <a:t> </a:t>
            </a:r>
            <a:r>
              <a:rPr lang="en-US" sz="2400" dirty="0" err="1" smtClean="0">
                <a:latin typeface="Arial" charset="0"/>
              </a:rPr>
              <a:t>на</a:t>
            </a:r>
            <a:r>
              <a:rPr lang="en-US" sz="2400" dirty="0" smtClean="0">
                <a:latin typeface="Arial" charset="0"/>
              </a:rPr>
              <a:t> 1,5 </a:t>
            </a:r>
            <a:r>
              <a:rPr lang="en-US" sz="2400" dirty="0" err="1" smtClean="0">
                <a:latin typeface="Arial" charset="0"/>
              </a:rPr>
              <a:t>см</a:t>
            </a:r>
            <a:r>
              <a:rPr lang="en-US" sz="2400" dirty="0" smtClean="0">
                <a:latin typeface="Arial" charset="0"/>
              </a:rPr>
              <a:t> </a:t>
            </a:r>
            <a:r>
              <a:rPr lang="en-US" sz="2400" dirty="0" err="1" smtClean="0">
                <a:latin typeface="Arial" charset="0"/>
              </a:rPr>
              <a:t>латеральнее</a:t>
            </a:r>
            <a:r>
              <a:rPr lang="en-US" sz="2400" dirty="0" smtClean="0">
                <a:latin typeface="Arial" charset="0"/>
              </a:rPr>
              <a:t> </a:t>
            </a:r>
            <a:r>
              <a:rPr lang="en-US" sz="2400" dirty="0" err="1" smtClean="0">
                <a:latin typeface="Arial" charset="0"/>
              </a:rPr>
              <a:t>середины</a:t>
            </a:r>
            <a:r>
              <a:rPr lang="en-US" sz="2400" dirty="0" smtClean="0">
                <a:latin typeface="Arial" charset="0"/>
              </a:rPr>
              <a:t> </a:t>
            </a:r>
            <a:r>
              <a:rPr lang="en-US" sz="2400" dirty="0" err="1" smtClean="0">
                <a:latin typeface="Arial" charset="0"/>
              </a:rPr>
              <a:t>локтевой</a:t>
            </a:r>
            <a:r>
              <a:rPr lang="en-US" sz="2400" dirty="0" smtClean="0">
                <a:latin typeface="Arial" charset="0"/>
              </a:rPr>
              <a:t> </a:t>
            </a:r>
            <a:r>
              <a:rPr lang="en-US" sz="2400" dirty="0" err="1" smtClean="0">
                <a:latin typeface="Arial" charset="0"/>
              </a:rPr>
              <a:t>ямки</a:t>
            </a:r>
            <a:endParaRPr lang="en-US" sz="2400" dirty="0" smtClean="0">
              <a:latin typeface="Arial" charset="0"/>
            </a:endParaRPr>
          </a:p>
        </p:txBody>
      </p:sp>
      <p:pic>
        <p:nvPicPr>
          <p:cNvPr id="64516" name="Picture 7" descr="C:\MYDOC\SERGE\RICP\A~1.RAD\Лекция\Rad.t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772400" y="1066800"/>
            <a:ext cx="1371600" cy="48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Подготовка лучевой артерии</a:t>
            </a:r>
            <a:endParaRPr lang="ru-RU" dirty="0"/>
          </a:p>
        </p:txBody>
      </p:sp>
      <p:pic>
        <p:nvPicPr>
          <p:cNvPr id="8194" name="Picture 2" descr="C:\Users\Nafilim\Desktop\aks2 (1)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29000" y="1752600"/>
            <a:ext cx="4280661" cy="3473450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>Подготовка желудочно-сальниковой артерии</a:t>
            </a:r>
            <a:endParaRPr lang="ru-RU" sz="3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7" descr="C:\MYDOC\SERGE\RICP\A~1.RAD\Лекция\GEA\gea3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96000" y="990600"/>
            <a:ext cx="2880360" cy="27828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18" name="Picture 2" descr="C:\Users\Nafilim\Desktop\aks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05200" y="3657600"/>
            <a:ext cx="3217862" cy="2907258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381000" y="1295401"/>
            <a:ext cx="55626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/>
              <a:t>Выполнение верхней срединной  лапаротомии. Артерия визуализируется и выделяется из жировой ткани. Дистально выделение продолжается до 2\3 большой кривизны желудка, а проксимально - по направлению к  двенадцатиперстной кишке до </a:t>
            </a:r>
            <a:r>
              <a:rPr lang="ru-RU" sz="1600" dirty="0" err="1" smtClean="0"/>
              <a:t>пилорического</a:t>
            </a:r>
            <a:r>
              <a:rPr lang="ru-RU" sz="1600" dirty="0" smtClean="0"/>
              <a:t> отдела желудка. После отсечения дистальной части артерии, она проводится через диафрагму в полость В некоторых случаях артерия может быть использована в виде свободного кондуита.</a:t>
            </a:r>
            <a:endParaRPr lang="ru-RU" sz="1600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Длина каждого из шунтов составляет от 10 до </a:t>
            </a:r>
          </a:p>
          <a:p>
            <a:pPr>
              <a:buNone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20 см. Забор может быть начат  в верхней части </a:t>
            </a:r>
          </a:p>
          <a:p>
            <a:pPr>
              <a:buNone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бедра, выше колена, или на лодыжке.</a:t>
            </a:r>
          </a:p>
          <a:p>
            <a:pPr>
              <a:buNone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Идентификация большой подкожной вены </a:t>
            </a:r>
          </a:p>
          <a:p>
            <a:pPr>
              <a:buNone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наиболее проста на 1 см кнаружи от внутренней </a:t>
            </a:r>
          </a:p>
          <a:p>
            <a:pPr>
              <a:buNone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лодыжки. Кожный разрез проводится над всей </a:t>
            </a:r>
          </a:p>
          <a:p>
            <a:pPr>
              <a:buNone/>
            </a:pP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поверхностьювены.После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выделения </a:t>
            </a:r>
          </a:p>
          <a:p>
            <a:pPr>
              <a:buNone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большая подкожная вена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канюлируется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, </a:t>
            </a:r>
          </a:p>
          <a:p>
            <a:pPr>
              <a:buNone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Проверяется на герметичность.</a:t>
            </a:r>
          </a:p>
          <a:p>
            <a:pPr>
              <a:buNone/>
            </a:pPr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2000" b="1" dirty="0" smtClean="0">
                <a:solidFill>
                  <a:srgbClr val="FF0000"/>
                </a:solidFill>
              </a:rPr>
              <a:t>В нижней 1\3 </a:t>
            </a:r>
          </a:p>
          <a:p>
            <a:pPr>
              <a:buNone/>
            </a:pPr>
            <a:r>
              <a:rPr lang="ru-RU" sz="2000" b="1" dirty="0" smtClean="0">
                <a:solidFill>
                  <a:srgbClr val="FF0000"/>
                </a:solidFill>
              </a:rPr>
              <a:t>голени непосредственно к большой подкожной вене прилежит</a:t>
            </a:r>
          </a:p>
          <a:p>
            <a:pPr>
              <a:buNone/>
            </a:pPr>
            <a:r>
              <a:rPr lang="ru-RU" sz="2000" b="1" dirty="0" smtClean="0">
                <a:solidFill>
                  <a:srgbClr val="FF0000"/>
                </a:solidFill>
              </a:rPr>
              <a:t> </a:t>
            </a:r>
            <a:r>
              <a:rPr lang="ru-RU" sz="2000" b="1" dirty="0" err="1" smtClean="0">
                <a:solidFill>
                  <a:srgbClr val="FF0000"/>
                </a:solidFill>
              </a:rPr>
              <a:t>n</a:t>
            </a:r>
            <a:r>
              <a:rPr lang="ru-RU" sz="2000" b="1" dirty="0" smtClean="0">
                <a:solidFill>
                  <a:srgbClr val="FF0000"/>
                </a:solidFill>
              </a:rPr>
              <a:t>. </a:t>
            </a:r>
            <a:r>
              <a:rPr lang="ru-RU" sz="2000" b="1" dirty="0" err="1" smtClean="0">
                <a:solidFill>
                  <a:srgbClr val="FF0000"/>
                </a:solidFill>
              </a:rPr>
              <a:t>saphenous</a:t>
            </a:r>
            <a:r>
              <a:rPr lang="ru-RU" sz="2000" b="1" dirty="0" smtClean="0">
                <a:solidFill>
                  <a:srgbClr val="FF0000"/>
                </a:solidFill>
              </a:rPr>
              <a:t>, который должен быть сохранен, так как его </a:t>
            </a:r>
          </a:p>
          <a:p>
            <a:pPr>
              <a:buNone/>
            </a:pPr>
            <a:r>
              <a:rPr lang="ru-RU" sz="2000" b="1" dirty="0" smtClean="0">
                <a:solidFill>
                  <a:srgbClr val="FF0000"/>
                </a:solidFill>
              </a:rPr>
              <a:t>повреждение  может привести к ограниченной потере чувствительности </a:t>
            </a:r>
          </a:p>
          <a:p>
            <a:pPr>
              <a:buNone/>
            </a:pPr>
            <a:r>
              <a:rPr lang="ru-RU" sz="2000" b="1" dirty="0" smtClean="0">
                <a:solidFill>
                  <a:srgbClr val="FF0000"/>
                </a:solidFill>
              </a:rPr>
              <a:t>или гиперестезии.</a:t>
            </a:r>
            <a:endParaRPr lang="ru-RU" sz="20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87362"/>
          </a:xfrm>
        </p:spPr>
        <p:txBody>
          <a:bodyPr>
            <a:normAutofit fontScale="90000"/>
          </a:bodyPr>
          <a:lstStyle/>
          <a:p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Подготовка глубокой бедренной вены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42" name="Picture 2" descr="C:\Users\Nafilim\Desktop\aks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3140013">
            <a:off x="5682689" y="1722031"/>
            <a:ext cx="3432981" cy="160513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1" name="Содержимое 2"/>
          <p:cNvSpPr>
            <a:spLocks noGrp="1"/>
          </p:cNvSpPr>
          <p:nvPr>
            <p:ph sz="quarter" idx="1"/>
          </p:nvPr>
        </p:nvSpPr>
        <p:spPr>
          <a:xfrm>
            <a:off x="254000" y="1219201"/>
            <a:ext cx="6096000" cy="4724399"/>
          </a:xfrm>
        </p:spPr>
        <p:txBody>
          <a:bodyPr>
            <a:normAutofit fontScale="85000" lnSpcReduction="10000"/>
          </a:bodyPr>
          <a:lstStyle/>
          <a:p>
            <a:pPr>
              <a:lnSpc>
                <a:spcPct val="130000"/>
              </a:lnSpc>
            </a:pPr>
            <a:r>
              <a:rPr lang="ru-RU" sz="1600" b="1" dirty="0" smtClean="0">
                <a:latin typeface="Arial" charset="0"/>
              </a:rPr>
              <a:t>1.Доступ к сердцу путем срединной </a:t>
            </a:r>
            <a:r>
              <a:rPr lang="ru-RU" sz="1600" b="1" dirty="0" err="1" smtClean="0">
                <a:latin typeface="Arial" charset="0"/>
              </a:rPr>
              <a:t>стернотомии</a:t>
            </a:r>
            <a:r>
              <a:rPr lang="ru-RU" sz="1600" b="1" dirty="0" smtClean="0">
                <a:latin typeface="Arial" charset="0"/>
              </a:rPr>
              <a:t>.</a:t>
            </a:r>
          </a:p>
          <a:p>
            <a:pPr>
              <a:lnSpc>
                <a:spcPct val="130000"/>
              </a:lnSpc>
            </a:pPr>
            <a:r>
              <a:rPr lang="ru-RU" sz="1600" b="1" dirty="0" smtClean="0">
                <a:latin typeface="Arial" charset="0"/>
              </a:rPr>
              <a:t>2.Забор </a:t>
            </a:r>
            <a:r>
              <a:rPr lang="ru-RU" sz="1600" b="1" dirty="0" err="1" smtClean="0">
                <a:latin typeface="Arial" charset="0"/>
              </a:rPr>
              <a:t>аутовенозных</a:t>
            </a:r>
            <a:r>
              <a:rPr lang="ru-RU" sz="1600" b="1" dirty="0" smtClean="0">
                <a:latin typeface="Arial" charset="0"/>
              </a:rPr>
              <a:t> трансплантатов одновременно с этапом 1.</a:t>
            </a:r>
            <a:endParaRPr lang="en-US" sz="1600" b="1" dirty="0" smtClean="0">
              <a:latin typeface="Arial" charset="0"/>
            </a:endParaRPr>
          </a:p>
          <a:p>
            <a:pPr>
              <a:lnSpc>
                <a:spcPct val="130000"/>
              </a:lnSpc>
            </a:pPr>
            <a:r>
              <a:rPr lang="en-US" sz="1600" b="1" dirty="0" smtClean="0">
                <a:latin typeface="Arial" charset="0"/>
              </a:rPr>
              <a:t>3.Выделение </a:t>
            </a:r>
            <a:r>
              <a:rPr lang="en-US" sz="1600" b="1" dirty="0" err="1" smtClean="0">
                <a:latin typeface="Arial" charset="0"/>
              </a:rPr>
              <a:t>сердца</a:t>
            </a:r>
            <a:r>
              <a:rPr lang="en-US" sz="1600" b="1" dirty="0" smtClean="0">
                <a:latin typeface="Arial" charset="0"/>
              </a:rPr>
              <a:t> и </a:t>
            </a:r>
            <a:r>
              <a:rPr lang="en-US" sz="1600" b="1" dirty="0" err="1" smtClean="0">
                <a:latin typeface="Arial" charset="0"/>
              </a:rPr>
              <a:t>магистаральных</a:t>
            </a:r>
            <a:r>
              <a:rPr lang="en-US" sz="1600" b="1" dirty="0" smtClean="0">
                <a:latin typeface="Arial" charset="0"/>
              </a:rPr>
              <a:t> </a:t>
            </a:r>
            <a:r>
              <a:rPr lang="en-US" sz="1600" b="1" dirty="0" err="1" smtClean="0">
                <a:latin typeface="Arial" charset="0"/>
              </a:rPr>
              <a:t>сосудов</a:t>
            </a:r>
            <a:r>
              <a:rPr lang="en-US" sz="1600" b="1" dirty="0" smtClean="0">
                <a:latin typeface="Arial" charset="0"/>
              </a:rPr>
              <a:t>.</a:t>
            </a:r>
          </a:p>
          <a:p>
            <a:pPr>
              <a:lnSpc>
                <a:spcPct val="130000"/>
              </a:lnSpc>
            </a:pPr>
            <a:r>
              <a:rPr lang="ru-RU" sz="1600" b="1" dirty="0" smtClean="0">
                <a:latin typeface="Arial" charset="0"/>
              </a:rPr>
              <a:t>4.Подключение аппарата искусственного кровообращения.</a:t>
            </a:r>
          </a:p>
          <a:p>
            <a:pPr>
              <a:lnSpc>
                <a:spcPct val="130000"/>
              </a:lnSpc>
            </a:pPr>
            <a:r>
              <a:rPr lang="ru-RU" sz="1600" b="1" dirty="0" smtClean="0">
                <a:latin typeface="Arial" charset="0"/>
              </a:rPr>
              <a:t>4* Без аппарата ИК</a:t>
            </a:r>
            <a:endParaRPr lang="en-US" sz="1600" b="1" dirty="0" smtClean="0">
              <a:latin typeface="Arial" charset="0"/>
            </a:endParaRPr>
          </a:p>
          <a:p>
            <a:pPr>
              <a:lnSpc>
                <a:spcPct val="130000"/>
              </a:lnSpc>
            </a:pPr>
            <a:r>
              <a:rPr lang="ru-RU" sz="1600" b="1" dirty="0" smtClean="0">
                <a:latin typeface="Arial" charset="0"/>
              </a:rPr>
              <a:t>5.Остановка сердечной деятельности.</a:t>
            </a:r>
          </a:p>
          <a:p>
            <a:pPr>
              <a:lnSpc>
                <a:spcPct val="130000"/>
              </a:lnSpc>
            </a:pPr>
            <a:r>
              <a:rPr lang="ru-RU" sz="1600" b="1" dirty="0" smtClean="0">
                <a:latin typeface="Arial" charset="0"/>
              </a:rPr>
              <a:t>5* Без остановки сердечной деятельности</a:t>
            </a:r>
          </a:p>
          <a:p>
            <a:pPr>
              <a:lnSpc>
                <a:spcPct val="120000"/>
              </a:lnSpc>
            </a:pPr>
            <a:r>
              <a:rPr lang="ru-RU" sz="1600" b="1" dirty="0" smtClean="0">
                <a:latin typeface="Arial" charset="0"/>
              </a:rPr>
              <a:t>6.Наложение дистальных анастомозов с коронарными артериями.</a:t>
            </a:r>
          </a:p>
          <a:p>
            <a:pPr>
              <a:lnSpc>
                <a:spcPct val="120000"/>
              </a:lnSpc>
            </a:pPr>
            <a:r>
              <a:rPr lang="ru-RU" sz="1600" b="1" dirty="0" smtClean="0">
                <a:latin typeface="Arial" charset="0"/>
              </a:rPr>
              <a:t>7.Восстановление деятельности сердца.</a:t>
            </a:r>
            <a:endParaRPr lang="en-US" sz="1600" b="1" dirty="0" smtClean="0">
              <a:latin typeface="Arial" charset="0"/>
            </a:endParaRPr>
          </a:p>
          <a:p>
            <a:pPr>
              <a:lnSpc>
                <a:spcPct val="120000"/>
              </a:lnSpc>
            </a:pPr>
            <a:r>
              <a:rPr lang="ru-RU" sz="1600" b="1" dirty="0" smtClean="0">
                <a:latin typeface="Arial" charset="0"/>
              </a:rPr>
              <a:t>8.Наложение проксимальных анастомозов с передней </a:t>
            </a:r>
          </a:p>
          <a:p>
            <a:pPr>
              <a:lnSpc>
                <a:spcPct val="120000"/>
              </a:lnSpc>
            </a:pPr>
            <a:r>
              <a:rPr lang="ru-RU" sz="1600" b="1" dirty="0" smtClean="0">
                <a:latin typeface="Arial" charset="0"/>
              </a:rPr>
              <a:t>   стенкой аорты.</a:t>
            </a:r>
            <a:endParaRPr lang="en-US" sz="1600" b="1" dirty="0" smtClean="0">
              <a:latin typeface="Arial" charset="0"/>
            </a:endParaRPr>
          </a:p>
          <a:p>
            <a:pPr>
              <a:lnSpc>
                <a:spcPct val="120000"/>
              </a:lnSpc>
            </a:pPr>
            <a:r>
              <a:rPr lang="ru-RU" sz="1600" b="1" dirty="0" smtClean="0">
                <a:latin typeface="Arial" charset="0"/>
              </a:rPr>
              <a:t>9.Отключение от аппарата искусственного кровообращения.</a:t>
            </a:r>
            <a:endParaRPr lang="en-US" sz="1600" b="1" dirty="0" smtClean="0">
              <a:latin typeface="Arial" charset="0"/>
            </a:endParaRPr>
          </a:p>
          <a:p>
            <a:pPr>
              <a:lnSpc>
                <a:spcPct val="120000"/>
              </a:lnSpc>
            </a:pPr>
            <a:r>
              <a:rPr lang="ru-RU" sz="1600" b="1" dirty="0" smtClean="0">
                <a:latin typeface="Arial" charset="0"/>
              </a:rPr>
              <a:t>10.Ушивание грудины и установка дренажей.</a:t>
            </a:r>
            <a:endParaRPr lang="ru-RU" dirty="0" smtClean="0"/>
          </a:p>
        </p:txBody>
      </p:sp>
      <p:pic>
        <p:nvPicPr>
          <p:cNvPr id="4" name="АКШ ИК.wmv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="" xmlns:p14="http://schemas.microsoft.com/office/powerpoint/2010/main" r:embed=""/>
              </p:ext>
            </p:extLst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05500" y="1066800"/>
            <a:ext cx="3238500" cy="300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Заголовок 1"/>
          <p:cNvSpPr txBox="1">
            <a:spLocks/>
          </p:cNvSpPr>
          <p:nvPr/>
        </p:nvSpPr>
        <p:spPr>
          <a:xfrm>
            <a:off x="508000" y="306390"/>
            <a:ext cx="8184444" cy="908033"/>
          </a:xfrm>
          <a:prstGeom prst="rect">
            <a:avLst/>
          </a:prstGeom>
        </p:spPr>
        <p:txBody>
          <a:bodyPr vert="horz" anchor="ctr">
            <a:normAutofit fontScale="750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Операция коронарного шунтирования</a:t>
            </a:r>
            <a:endParaRPr kumimoji="0" lang="ru-RU" sz="44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12290" name="Picture 2" descr="C:\Users\Nafilim\Desktop\56_lech_ibs_4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324600" y="4267200"/>
            <a:ext cx="2590800" cy="25908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79057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>
                <p:cTn id="12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2"/>
          <p:cNvSpPr txBox="1">
            <a:spLocks noChangeArrowheads="1"/>
          </p:cNvSpPr>
          <p:nvPr/>
        </p:nvSpPr>
        <p:spPr bwMode="auto">
          <a:xfrm>
            <a:off x="381000" y="152400"/>
            <a:ext cx="8158003" cy="584775"/>
          </a:xfrm>
          <a:prstGeom prst="rect">
            <a:avLst/>
          </a:prstGeom>
          <a:noFill/>
          <a:ln w="0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>
              <a:defRPr/>
            </a:pPr>
            <a:r>
              <a:rPr lang="ru-RU" sz="3200" dirty="0" err="1">
                <a:solidFill>
                  <a:srgbClr val="002060"/>
                </a:solidFill>
                <a:latin typeface="+mn-lt"/>
              </a:rPr>
              <a:t>Малоинвазивная</a:t>
            </a:r>
            <a:r>
              <a:rPr lang="ru-RU" sz="3200" dirty="0">
                <a:solidFill>
                  <a:srgbClr val="002060"/>
                </a:solidFill>
                <a:latin typeface="+mn-lt"/>
              </a:rPr>
              <a:t> коронарная хирургия</a:t>
            </a:r>
            <a:endParaRPr lang="ru-RU" dirty="0">
              <a:solidFill>
                <a:srgbClr val="002060"/>
              </a:solidFill>
              <a:latin typeface="+mn-lt"/>
            </a:endParaRPr>
          </a:p>
        </p:txBody>
      </p:sp>
      <p:sp>
        <p:nvSpPr>
          <p:cNvPr id="4" name="Text Box 3"/>
          <p:cNvSpPr txBox="1">
            <a:spLocks noChangeArrowheads="1"/>
          </p:cNvSpPr>
          <p:nvPr/>
        </p:nvSpPr>
        <p:spPr bwMode="auto">
          <a:xfrm>
            <a:off x="2176835" y="2181215"/>
            <a:ext cx="1396536" cy="646331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>
              <a:defRPr/>
            </a:pPr>
            <a:r>
              <a:rPr lang="ru-RU" dirty="0">
                <a:solidFill>
                  <a:schemeClr val="bg2"/>
                </a:solidFill>
                <a:latin typeface="+mn-lt"/>
              </a:rPr>
              <a:t>Открытые </a:t>
            </a:r>
          </a:p>
          <a:p>
            <a:pPr algn="ctr" eaLnBrk="0" hangingPunct="0">
              <a:defRPr/>
            </a:pPr>
            <a:r>
              <a:rPr lang="ru-RU" dirty="0">
                <a:solidFill>
                  <a:schemeClr val="bg2"/>
                </a:solidFill>
                <a:latin typeface="+mn-lt"/>
              </a:rPr>
              <a:t>методики</a:t>
            </a:r>
          </a:p>
        </p:txBody>
      </p:sp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6176753" y="2181215"/>
            <a:ext cx="1356462" cy="646331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>
              <a:defRPr/>
            </a:pPr>
            <a:r>
              <a:rPr lang="ru-RU" dirty="0">
                <a:solidFill>
                  <a:schemeClr val="bg2"/>
                </a:solidFill>
                <a:latin typeface="+mn-lt"/>
              </a:rPr>
              <a:t>Закрытые </a:t>
            </a:r>
          </a:p>
          <a:p>
            <a:pPr algn="ctr" eaLnBrk="0" hangingPunct="0">
              <a:defRPr/>
            </a:pPr>
            <a:r>
              <a:rPr lang="ru-RU" dirty="0">
                <a:solidFill>
                  <a:schemeClr val="bg2"/>
                </a:solidFill>
                <a:latin typeface="+mn-lt"/>
              </a:rPr>
              <a:t>методики</a:t>
            </a:r>
          </a:p>
        </p:txBody>
      </p:sp>
      <p:sp>
        <p:nvSpPr>
          <p:cNvPr id="6" name="Text Box 9"/>
          <p:cNvSpPr txBox="1">
            <a:spLocks noChangeArrowheads="1"/>
          </p:cNvSpPr>
          <p:nvPr/>
        </p:nvSpPr>
        <p:spPr bwMode="auto">
          <a:xfrm>
            <a:off x="2026936" y="3476615"/>
            <a:ext cx="1702710" cy="646331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>
              <a:defRPr/>
            </a:pPr>
            <a:r>
              <a:rPr lang="ru-RU" dirty="0">
                <a:solidFill>
                  <a:schemeClr val="bg2"/>
                </a:solidFill>
                <a:latin typeface="+mn-lt"/>
              </a:rPr>
              <a:t>Классическая</a:t>
            </a:r>
          </a:p>
          <a:p>
            <a:pPr algn="ctr" eaLnBrk="0" hangingPunct="0">
              <a:defRPr/>
            </a:pPr>
            <a:r>
              <a:rPr lang="ru-RU" dirty="0" smtClean="0">
                <a:solidFill>
                  <a:schemeClr val="bg2"/>
                </a:solidFill>
                <a:latin typeface="+mn-lt"/>
              </a:rPr>
              <a:t>МИРМ </a:t>
            </a:r>
            <a:r>
              <a:rPr lang="ru-RU" dirty="0">
                <a:solidFill>
                  <a:schemeClr val="bg2"/>
                </a:solidFill>
                <a:latin typeface="+mn-lt"/>
              </a:rPr>
              <a:t>без ИК</a:t>
            </a:r>
          </a:p>
        </p:txBody>
      </p:sp>
      <p:sp>
        <p:nvSpPr>
          <p:cNvPr id="7" name="Text Box 10"/>
          <p:cNvSpPr txBox="1">
            <a:spLocks noChangeArrowheads="1"/>
          </p:cNvSpPr>
          <p:nvPr/>
        </p:nvSpPr>
        <p:spPr bwMode="auto">
          <a:xfrm>
            <a:off x="5438216" y="3476615"/>
            <a:ext cx="2691764" cy="646331"/>
          </a:xfrm>
          <a:prstGeom prst="rect">
            <a:avLst/>
          </a:prstGeom>
          <a:solidFill>
            <a:schemeClr val="tx1"/>
          </a:solidFill>
          <a:ln w="12700">
            <a:solidFill>
              <a:schemeClr val="bg1"/>
            </a:solidFill>
            <a:miter lim="800000"/>
            <a:headEnd type="none" w="sm" len="sm"/>
            <a:tailEnd type="none" w="sm" len="sm"/>
          </a:ln>
        </p:spPr>
        <p:txBody>
          <a:bodyPr wrap="none">
            <a:spAutoFit/>
          </a:bodyPr>
          <a:lstStyle/>
          <a:p>
            <a:pPr algn="ctr" eaLnBrk="0" hangingPunct="0">
              <a:defRPr/>
            </a:pPr>
            <a:r>
              <a:rPr lang="en-US" dirty="0">
                <a:solidFill>
                  <a:schemeClr val="bg2"/>
                </a:solidFill>
                <a:latin typeface="+mn-lt"/>
              </a:rPr>
              <a:t>Port-Access</a:t>
            </a:r>
            <a:endParaRPr lang="ru-RU" dirty="0">
              <a:solidFill>
                <a:schemeClr val="bg2"/>
              </a:solidFill>
              <a:latin typeface="+mn-lt"/>
            </a:endParaRPr>
          </a:p>
          <a:p>
            <a:pPr algn="ctr" eaLnBrk="0" hangingPunct="0">
              <a:defRPr/>
            </a:pPr>
            <a:r>
              <a:rPr lang="ru-RU" dirty="0">
                <a:solidFill>
                  <a:schemeClr val="bg2"/>
                </a:solidFill>
                <a:latin typeface="+mn-lt"/>
              </a:rPr>
              <a:t>коронарная хирургия</a:t>
            </a:r>
          </a:p>
        </p:txBody>
      </p:sp>
      <p:sp>
        <p:nvSpPr>
          <p:cNvPr id="8" name="Text Box 11"/>
          <p:cNvSpPr txBox="1">
            <a:spLocks noChangeArrowheads="1"/>
          </p:cNvSpPr>
          <p:nvPr/>
        </p:nvSpPr>
        <p:spPr bwMode="auto">
          <a:xfrm>
            <a:off x="5213266" y="4848214"/>
            <a:ext cx="3116558" cy="92333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>
              <a:defRPr/>
            </a:pPr>
            <a:r>
              <a:rPr lang="ru-RU" dirty="0">
                <a:solidFill>
                  <a:schemeClr val="bg2"/>
                </a:solidFill>
                <a:latin typeface="+mn-lt"/>
              </a:rPr>
              <a:t>С </a:t>
            </a:r>
            <a:r>
              <a:rPr lang="ru-RU" dirty="0" err="1">
                <a:solidFill>
                  <a:schemeClr val="bg2"/>
                </a:solidFill>
                <a:latin typeface="+mn-lt"/>
              </a:rPr>
              <a:t>эндовазальным</a:t>
            </a:r>
            <a:r>
              <a:rPr lang="ru-RU" dirty="0">
                <a:solidFill>
                  <a:schemeClr val="bg2"/>
                </a:solidFill>
                <a:latin typeface="+mn-lt"/>
              </a:rPr>
              <a:t> ИК и </a:t>
            </a:r>
          </a:p>
          <a:p>
            <a:pPr algn="ctr" eaLnBrk="0" hangingPunct="0">
              <a:defRPr/>
            </a:pPr>
            <a:r>
              <a:rPr lang="ru-RU" dirty="0" err="1">
                <a:solidFill>
                  <a:schemeClr val="bg2"/>
                </a:solidFill>
                <a:latin typeface="+mn-lt"/>
              </a:rPr>
              <a:t>видеоторакоскопической</a:t>
            </a:r>
            <a:endParaRPr lang="ru-RU" dirty="0">
              <a:solidFill>
                <a:schemeClr val="bg2"/>
              </a:solidFill>
              <a:latin typeface="+mn-lt"/>
            </a:endParaRPr>
          </a:p>
          <a:p>
            <a:pPr algn="ctr" eaLnBrk="0" hangingPunct="0">
              <a:defRPr/>
            </a:pPr>
            <a:r>
              <a:rPr lang="ru-RU" dirty="0" err="1">
                <a:solidFill>
                  <a:schemeClr val="bg2"/>
                </a:solidFill>
                <a:latin typeface="+mn-lt"/>
              </a:rPr>
              <a:t>реваскуляризацией</a:t>
            </a:r>
            <a:endParaRPr lang="ru-RU" dirty="0">
              <a:solidFill>
                <a:schemeClr val="bg2"/>
              </a:solidFill>
              <a:latin typeface="+mn-lt"/>
            </a:endParaRPr>
          </a:p>
        </p:txBody>
      </p:sp>
      <p:sp>
        <p:nvSpPr>
          <p:cNvPr id="9" name="Text Box 12"/>
          <p:cNvSpPr txBox="1">
            <a:spLocks noChangeArrowheads="1"/>
          </p:cNvSpPr>
          <p:nvPr/>
        </p:nvSpPr>
        <p:spPr bwMode="auto">
          <a:xfrm>
            <a:off x="1887069" y="4848215"/>
            <a:ext cx="2064988" cy="369332"/>
          </a:xfrm>
          <a:prstGeom prst="rect">
            <a:avLst/>
          </a:prstGeom>
          <a:noFill/>
          <a:ln w="12700">
            <a:solidFill>
              <a:schemeClr val="bg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>
              <a:defRPr/>
            </a:pPr>
            <a:r>
              <a:rPr lang="ru-RU" dirty="0">
                <a:solidFill>
                  <a:schemeClr val="bg2"/>
                </a:solidFill>
                <a:latin typeface="+mn-lt"/>
              </a:rPr>
              <a:t>Из </a:t>
            </a:r>
            <a:r>
              <a:rPr lang="ru-RU" dirty="0" err="1">
                <a:solidFill>
                  <a:schemeClr val="bg2"/>
                </a:solidFill>
                <a:latin typeface="+mn-lt"/>
              </a:rPr>
              <a:t>минидоступа</a:t>
            </a:r>
            <a:endParaRPr lang="ru-RU" dirty="0">
              <a:solidFill>
                <a:schemeClr val="bg2"/>
              </a:solidFill>
              <a:latin typeface="+mn-lt"/>
            </a:endParaRPr>
          </a:p>
        </p:txBody>
      </p:sp>
      <p:sp>
        <p:nvSpPr>
          <p:cNvPr id="10" name="Text Box 13"/>
          <p:cNvSpPr txBox="1">
            <a:spLocks noChangeArrowheads="1"/>
          </p:cNvSpPr>
          <p:nvPr/>
        </p:nvSpPr>
        <p:spPr bwMode="auto">
          <a:xfrm>
            <a:off x="1693334" y="5762615"/>
            <a:ext cx="2497667" cy="369332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defRPr/>
            </a:pPr>
            <a:r>
              <a:rPr lang="ru-RU" dirty="0">
                <a:solidFill>
                  <a:schemeClr val="bg2"/>
                </a:solidFill>
                <a:latin typeface="+mn-lt"/>
              </a:rPr>
              <a:t>Из </a:t>
            </a:r>
            <a:r>
              <a:rPr lang="ru-RU" dirty="0" err="1">
                <a:solidFill>
                  <a:schemeClr val="bg2"/>
                </a:solidFill>
                <a:latin typeface="+mn-lt"/>
              </a:rPr>
              <a:t>стернотомии</a:t>
            </a:r>
            <a:endParaRPr lang="ru-RU" dirty="0">
              <a:solidFill>
                <a:schemeClr val="bg2"/>
              </a:solidFill>
              <a:latin typeface="+mn-lt"/>
            </a:endParaRPr>
          </a:p>
        </p:txBody>
      </p:sp>
      <p:sp>
        <p:nvSpPr>
          <p:cNvPr id="74762" name="Line 16"/>
          <p:cNvSpPr>
            <a:spLocks noChangeShapeType="1"/>
          </p:cNvSpPr>
          <p:nvPr/>
        </p:nvSpPr>
        <p:spPr bwMode="auto">
          <a:xfrm>
            <a:off x="2709333" y="3019412"/>
            <a:ext cx="0" cy="457200"/>
          </a:xfrm>
          <a:prstGeom prst="line">
            <a:avLst/>
          </a:prstGeom>
          <a:noFill/>
          <a:ln w="15875">
            <a:solidFill>
              <a:schemeClr val="bg1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74763" name="Line 17"/>
          <p:cNvSpPr>
            <a:spLocks noChangeShapeType="1"/>
          </p:cNvSpPr>
          <p:nvPr/>
        </p:nvSpPr>
        <p:spPr bwMode="auto">
          <a:xfrm>
            <a:off x="2709333" y="4314812"/>
            <a:ext cx="0" cy="533400"/>
          </a:xfrm>
          <a:prstGeom prst="line">
            <a:avLst/>
          </a:prstGeom>
          <a:noFill/>
          <a:ln w="15875">
            <a:solidFill>
              <a:schemeClr val="bg1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74764" name="Line 18"/>
          <p:cNvSpPr>
            <a:spLocks noChangeShapeType="1"/>
          </p:cNvSpPr>
          <p:nvPr/>
        </p:nvSpPr>
        <p:spPr bwMode="auto">
          <a:xfrm>
            <a:off x="2709333" y="5381612"/>
            <a:ext cx="0" cy="381000"/>
          </a:xfrm>
          <a:prstGeom prst="line">
            <a:avLst/>
          </a:prstGeom>
          <a:noFill/>
          <a:ln w="15875">
            <a:solidFill>
              <a:schemeClr val="bg1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74765" name="Line 20"/>
          <p:cNvSpPr>
            <a:spLocks noChangeShapeType="1"/>
          </p:cNvSpPr>
          <p:nvPr/>
        </p:nvSpPr>
        <p:spPr bwMode="auto">
          <a:xfrm>
            <a:off x="6705600" y="3019412"/>
            <a:ext cx="0" cy="457200"/>
          </a:xfrm>
          <a:prstGeom prst="line">
            <a:avLst/>
          </a:prstGeom>
          <a:noFill/>
          <a:ln w="15875">
            <a:solidFill>
              <a:schemeClr val="bg1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74766" name="Line 21"/>
          <p:cNvSpPr>
            <a:spLocks noChangeShapeType="1"/>
          </p:cNvSpPr>
          <p:nvPr/>
        </p:nvSpPr>
        <p:spPr bwMode="auto">
          <a:xfrm>
            <a:off x="6705600" y="4314812"/>
            <a:ext cx="0" cy="533400"/>
          </a:xfrm>
          <a:prstGeom prst="line">
            <a:avLst/>
          </a:prstGeom>
          <a:noFill/>
          <a:ln w="15875">
            <a:solidFill>
              <a:schemeClr val="bg1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74767" name="Line 23"/>
          <p:cNvSpPr>
            <a:spLocks noChangeShapeType="1"/>
          </p:cNvSpPr>
          <p:nvPr/>
        </p:nvSpPr>
        <p:spPr bwMode="auto">
          <a:xfrm flipH="1">
            <a:off x="2777067" y="838200"/>
            <a:ext cx="1109133" cy="1343012"/>
          </a:xfrm>
          <a:prstGeom prst="line">
            <a:avLst/>
          </a:prstGeom>
          <a:noFill/>
          <a:ln w="15875">
            <a:solidFill>
              <a:schemeClr val="bg1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74768" name="Line 24"/>
          <p:cNvSpPr>
            <a:spLocks noChangeShapeType="1"/>
          </p:cNvSpPr>
          <p:nvPr/>
        </p:nvSpPr>
        <p:spPr bwMode="auto">
          <a:xfrm>
            <a:off x="4876800" y="762000"/>
            <a:ext cx="1828801" cy="1419212"/>
          </a:xfrm>
          <a:prstGeom prst="line">
            <a:avLst/>
          </a:prstGeom>
          <a:noFill/>
          <a:ln w="15875">
            <a:solidFill>
              <a:schemeClr val="bg1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9" name="Rectangle 1027"/>
          <p:cNvSpPr>
            <a:spLocks noGrp="1" noChangeArrowheads="1"/>
          </p:cNvSpPr>
          <p:nvPr>
            <p:ph sz="quarter" idx="1"/>
          </p:nvPr>
        </p:nvSpPr>
        <p:spPr>
          <a:xfrm>
            <a:off x="508000" y="1384303"/>
            <a:ext cx="8184444" cy="4187825"/>
          </a:xfrm>
        </p:spPr>
        <p:txBody>
          <a:bodyPr/>
          <a:lstStyle/>
          <a:p>
            <a:r>
              <a:rPr lang="ru-RU" b="1" dirty="0" smtClean="0"/>
              <a:t>Левая передняя торакотомия</a:t>
            </a:r>
          </a:p>
          <a:p>
            <a:r>
              <a:rPr lang="ru-RU" b="1" dirty="0" smtClean="0"/>
              <a:t>Правая передняя торакотомия</a:t>
            </a:r>
          </a:p>
          <a:p>
            <a:r>
              <a:rPr lang="ru-RU" b="1" dirty="0" smtClean="0"/>
              <a:t>Левая задняя торакотомия</a:t>
            </a:r>
          </a:p>
          <a:p>
            <a:r>
              <a:rPr lang="ru-RU" b="1" dirty="0" err="1" smtClean="0"/>
              <a:t>Министернотомия</a:t>
            </a:r>
            <a:endParaRPr lang="ru-RU" b="1" dirty="0" smtClean="0"/>
          </a:p>
          <a:p>
            <a:r>
              <a:rPr lang="ru-RU" b="1" dirty="0" err="1" smtClean="0"/>
              <a:t>Субксифоидальный</a:t>
            </a:r>
            <a:endParaRPr lang="ru-RU" b="1" dirty="0" smtClean="0"/>
          </a:p>
          <a:p>
            <a:r>
              <a:rPr lang="ru-RU" b="1" dirty="0" smtClean="0"/>
              <a:t>Стандартная </a:t>
            </a:r>
            <a:r>
              <a:rPr lang="ru-RU" b="1" dirty="0" err="1" smtClean="0"/>
              <a:t>стернотомия</a:t>
            </a:r>
            <a:endParaRPr lang="ru-RU" b="1" dirty="0" smtClean="0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Хирургические доступы при МИКХ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050"/>
          <p:cNvSpPr>
            <a:spLocks noGrp="1" noChangeArrowheads="1"/>
          </p:cNvSpPr>
          <p:nvPr>
            <p:ph type="title"/>
          </p:nvPr>
        </p:nvSpPr>
        <p:spPr>
          <a:xfrm>
            <a:off x="677333" y="0"/>
            <a:ext cx="7772400" cy="1143000"/>
          </a:xfrm>
        </p:spPr>
        <p:txBody>
          <a:bodyPr/>
          <a:lstStyle/>
          <a:p>
            <a:pPr>
              <a:defRPr/>
            </a:pPr>
            <a:r>
              <a:rPr lang="en-US" sz="3200" dirty="0" smtClean="0">
                <a:solidFill>
                  <a:schemeClr val="bg1"/>
                </a:solidFill>
              </a:rPr>
              <a:t>Port-Access</a:t>
            </a:r>
            <a:r>
              <a:rPr lang="ru-RU" sz="3200" dirty="0" smtClean="0">
                <a:solidFill>
                  <a:schemeClr val="bg1"/>
                </a:solidFill>
              </a:rPr>
              <a:t> и </a:t>
            </a:r>
            <a:r>
              <a:rPr lang="ru-RU" sz="3200" dirty="0" err="1" smtClean="0">
                <a:solidFill>
                  <a:schemeClr val="bg1"/>
                </a:solidFill>
              </a:rPr>
              <a:t>роботическая</a:t>
            </a:r>
            <a:r>
              <a:rPr lang="ru-RU" sz="3200" dirty="0" smtClean="0">
                <a:solidFill>
                  <a:schemeClr val="bg1"/>
                </a:solidFill>
              </a:rPr>
              <a:t/>
            </a:r>
            <a:br>
              <a:rPr lang="ru-RU" sz="3200" dirty="0" smtClean="0">
                <a:solidFill>
                  <a:schemeClr val="bg1"/>
                </a:solidFill>
              </a:rPr>
            </a:br>
            <a:r>
              <a:rPr lang="ru-RU" sz="3200" dirty="0" smtClean="0">
                <a:solidFill>
                  <a:schemeClr val="bg1"/>
                </a:solidFill>
              </a:rPr>
              <a:t>коронарная хирургия</a:t>
            </a:r>
            <a:endParaRPr lang="ru-RU" dirty="0" smtClean="0">
              <a:solidFill>
                <a:schemeClr val="bg1"/>
              </a:solidFill>
            </a:endParaRPr>
          </a:p>
        </p:txBody>
      </p:sp>
      <p:pic>
        <p:nvPicPr>
          <p:cNvPr id="77827" name="Picture 205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76145" y="476252"/>
            <a:ext cx="3663244" cy="3071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7828" name="Рисунок 3" descr="bbmapAsset (12)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5867" y="3635378"/>
            <a:ext cx="3543300" cy="3222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7829" name="Рисунок 4" descr="bbmapAsset (10)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12045" y="1052514"/>
            <a:ext cx="3238500" cy="2732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7830" name="Рисунок 5" descr="bbmapAsset (13)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700412" y="3644903"/>
            <a:ext cx="3556000" cy="2620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Принцип действия</a:t>
            </a:r>
            <a:r>
              <a:rPr lang="en-US" dirty="0" smtClean="0"/>
              <a:t> </a:t>
            </a:r>
            <a:r>
              <a:rPr lang="en-US" b="1" u="sng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</a:t>
            </a:r>
            <a:r>
              <a:rPr lang="en-US" b="1" u="sng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Vinci</a:t>
            </a:r>
            <a:r>
              <a:rPr lang="ru-RU" dirty="0" smtClean="0"/>
              <a:t> </a:t>
            </a:r>
            <a:endParaRPr lang="ru-RU" dirty="0"/>
          </a:p>
        </p:txBody>
      </p:sp>
      <p:pic>
        <p:nvPicPr>
          <p:cNvPr id="4" name="Picture 3" descr="C:\Users\v_efendiev\Desktop\TECAB\hand_and_instrument_articulatio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67736" y="1268762"/>
            <a:ext cx="2376264" cy="3289021"/>
          </a:xfrm>
          <a:prstGeom prst="rect">
            <a:avLst/>
          </a:prstGeom>
          <a:noFill/>
        </p:spPr>
      </p:pic>
      <p:pic>
        <p:nvPicPr>
          <p:cNvPr id="36866" name="Picture 2" descr="C:\Users\v_efendiev\Desktop\TECAB\daVinci3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 l="3802" t="12178"/>
          <a:stretch>
            <a:fillRect/>
          </a:stretch>
        </p:blipFill>
        <p:spPr bwMode="auto">
          <a:xfrm>
            <a:off x="2598696" y="1268760"/>
            <a:ext cx="3949272" cy="2693640"/>
          </a:xfrm>
          <a:prstGeom prst="rect">
            <a:avLst/>
          </a:prstGeom>
          <a:noFill/>
        </p:spPr>
      </p:pic>
      <p:pic>
        <p:nvPicPr>
          <p:cNvPr id="36867" name="Picture 3" descr="C:\Users\v_efendiev\Desktop\TECAB\da Vinci image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8600" y="2895600"/>
            <a:ext cx="2089899" cy="276368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Возможности операции с применением </a:t>
            </a:r>
            <a:r>
              <a:rPr lang="en-US" dirty="0" err="1" smtClean="0"/>
              <a:t>Da</a:t>
            </a:r>
            <a:r>
              <a:rPr lang="en-US" dirty="0" smtClean="0"/>
              <a:t> Vinci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Однососудистое</a:t>
            </a:r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шунтирование</a:t>
            </a:r>
          </a:p>
          <a:p>
            <a:pPr lvl="1"/>
            <a:r>
              <a:rPr lang="ru-RU" sz="2000" dirty="0" smtClean="0"/>
              <a:t> Значимое проксимальное поражение ПНА </a:t>
            </a:r>
          </a:p>
          <a:p>
            <a:pPr lvl="2"/>
            <a:r>
              <a:rPr lang="ru-RU" sz="2000" dirty="0" smtClean="0"/>
              <a:t>в сочетании с поражением других артерий и с возможностью </a:t>
            </a:r>
            <a:r>
              <a:rPr lang="ru-RU" sz="2000" dirty="0" err="1" smtClean="0"/>
              <a:t>стентирования</a:t>
            </a:r>
            <a:endParaRPr lang="ru-RU" sz="2000" dirty="0" smtClean="0"/>
          </a:p>
          <a:p>
            <a:pPr lvl="1"/>
            <a:r>
              <a:rPr lang="ru-RU" sz="2000" dirty="0" smtClean="0"/>
              <a:t>Значимое остиальное поражение ПКА</a:t>
            </a:r>
          </a:p>
          <a:p>
            <a:r>
              <a:rPr lang="ru-RU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Двухсосудистое</a:t>
            </a:r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шунтирование</a:t>
            </a:r>
          </a:p>
          <a:p>
            <a:pPr lvl="1"/>
            <a:r>
              <a:rPr lang="ru-RU" sz="2000" dirty="0" err="1" smtClean="0"/>
              <a:t>Бифуркационное</a:t>
            </a:r>
            <a:r>
              <a:rPr lang="ru-RU" sz="2000" dirty="0" smtClean="0"/>
              <a:t> поражение ПНА и ДА</a:t>
            </a:r>
          </a:p>
          <a:p>
            <a:pPr lvl="1"/>
            <a:r>
              <a:rPr lang="ru-RU" sz="2000" dirty="0" smtClean="0"/>
              <a:t>Изолированное стволовое поражение ЛКА</a:t>
            </a:r>
          </a:p>
          <a:p>
            <a:pPr lvl="1"/>
            <a:r>
              <a:rPr lang="ru-RU" sz="2000" dirty="0" smtClean="0"/>
              <a:t>Поражение ПНА и ВТК</a:t>
            </a:r>
          </a:p>
          <a:p>
            <a:r>
              <a:rPr lang="ru-RU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Трехсосудистое</a:t>
            </a:r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поражение </a:t>
            </a:r>
          </a:p>
          <a:p>
            <a:pPr lvl="1"/>
            <a:r>
              <a:rPr lang="ru-RU" sz="2000" dirty="0" smtClean="0"/>
              <a:t>Поражение левой коронарной артерии</a:t>
            </a:r>
          </a:p>
          <a:p>
            <a:pPr lvl="1"/>
            <a:r>
              <a:rPr lang="ru-RU" sz="2000" dirty="0" smtClean="0"/>
              <a:t>Поражение эквивалентное стволовому со стенозом ПКА с возможным </a:t>
            </a:r>
            <a:r>
              <a:rPr lang="ru-RU" sz="2000" dirty="0" err="1" smtClean="0"/>
              <a:t>стентированием</a:t>
            </a:r>
            <a:endParaRPr lang="ru-RU" sz="2000" dirty="0" smtClean="0"/>
          </a:p>
        </p:txBody>
      </p:sp>
    </p:spTree>
    <p:extLst>
      <p:ext uri="{BB962C8B-B14F-4D97-AF65-F5344CB8AC3E}">
        <p14:creationId xmlns="" xmlns:p14="http://schemas.microsoft.com/office/powerpoint/2010/main" val="7541104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АКШ на работающем сердце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81000" y="1295400"/>
            <a:ext cx="31242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Система стабилизации тканей миокарда </a:t>
            </a:r>
            <a:r>
              <a:rPr lang="en-US" dirty="0" smtClean="0"/>
              <a:t>ACROBAT </a:t>
            </a:r>
            <a:r>
              <a:rPr lang="ru-RU" dirty="0" smtClean="0"/>
              <a:t>в комплектации с фиксатором верхушки сердца </a:t>
            </a:r>
            <a:r>
              <a:rPr lang="en-US" dirty="0" smtClean="0"/>
              <a:t>XPOSE</a:t>
            </a:r>
            <a:r>
              <a:rPr lang="ru-RU" dirty="0" smtClean="0"/>
              <a:t>. Без нарушения гемодинамики </a:t>
            </a:r>
            <a:endParaRPr lang="ru-RU" dirty="0"/>
          </a:p>
        </p:txBody>
      </p:sp>
      <p:pic>
        <p:nvPicPr>
          <p:cNvPr id="11266" name="Picture 2" descr="C:\Users\Nafilim\Desktop\122648830338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3581400"/>
            <a:ext cx="3353955" cy="2108200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4953000" y="1447800"/>
            <a:ext cx="35052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Система стабилизаторов для АКШ без АИК </a:t>
            </a:r>
            <a:r>
              <a:rPr lang="en-US" dirty="0" smtClean="0"/>
              <a:t>Octopus</a:t>
            </a:r>
            <a:r>
              <a:rPr lang="ru-RU" dirty="0" smtClean="0"/>
              <a:t> и держатель верхушки сердца </a:t>
            </a:r>
            <a:r>
              <a:rPr lang="en-US" dirty="0" smtClean="0"/>
              <a:t>Starfish</a:t>
            </a:r>
          </a:p>
          <a:p>
            <a:endParaRPr lang="en-US" dirty="0" smtClean="0"/>
          </a:p>
        </p:txBody>
      </p:sp>
      <p:pic>
        <p:nvPicPr>
          <p:cNvPr id="11267" name="Picture 3" descr="C:\Users\Nafilim\Desktop\image001(32) (1)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943600" y="2667000"/>
            <a:ext cx="2857500" cy="1466850"/>
          </a:xfrm>
          <a:prstGeom prst="rect">
            <a:avLst/>
          </a:prstGeom>
          <a:noFill/>
        </p:spPr>
      </p:pic>
      <p:pic>
        <p:nvPicPr>
          <p:cNvPr id="11268" name="Picture 4" descr="C:\Users\Nafilim\Desktop\image001(26)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2372538">
            <a:off x="4648200" y="3886200"/>
            <a:ext cx="2598737" cy="259873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Результаты</a:t>
            </a:r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838200" y="1524000"/>
            <a:ext cx="7239000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Послеоперационная летальность после первичного АКШ колеблется от 1% до 5%. Большинство смертельных случаев связано с острой сердечной недостаточностью. Факторы риска подразделяются на две категории</a:t>
            </a:r>
            <a:r>
              <a:rPr lang="ru-RU" dirty="0" smtClean="0"/>
              <a:t>.</a:t>
            </a:r>
          </a:p>
          <a:p>
            <a:pPr>
              <a:buFont typeface="Arial" pitchFamily="34" charset="0"/>
              <a:buChar char="•"/>
            </a:pPr>
            <a:r>
              <a:rPr lang="ru-RU" dirty="0" smtClean="0"/>
              <a:t> </a:t>
            </a:r>
            <a:r>
              <a:rPr lang="ru-RU" dirty="0" smtClean="0"/>
              <a:t>Первая категория состоит из дооперационных факторов: возраста, сопутствующих заболеваний, степени </a:t>
            </a:r>
            <a:r>
              <a:rPr lang="ru-RU" dirty="0" err="1" smtClean="0"/>
              <a:t>миокардиальной</a:t>
            </a:r>
            <a:r>
              <a:rPr lang="ru-RU" dirty="0" smtClean="0"/>
              <a:t> ишемии и функции. </a:t>
            </a:r>
            <a:endParaRPr lang="ru-RU" dirty="0" smtClean="0"/>
          </a:p>
          <a:p>
            <a:pPr>
              <a:buFont typeface="Arial" pitchFamily="34" charset="0"/>
              <a:buChar char="•"/>
            </a:pPr>
            <a:r>
              <a:rPr lang="ru-RU" dirty="0" smtClean="0"/>
              <a:t>Другую </a:t>
            </a:r>
            <a:r>
              <a:rPr lang="ru-RU" dirty="0" smtClean="0"/>
              <a:t>категорию факторов риска составляют  год операции, квалификация хирурга, время ИК и ишемии миокарда, полнота  </a:t>
            </a:r>
            <a:r>
              <a:rPr lang="ru-RU" dirty="0" err="1" smtClean="0"/>
              <a:t>реваскуляризации</a:t>
            </a:r>
            <a:r>
              <a:rPr lang="ru-RU" dirty="0" smtClean="0"/>
              <a:t>, отказ в использовании внутренней грудной артерии для ПМЖВ, и потребность в фармакологической и механической поддержке сердечной деятельности.</a:t>
            </a:r>
            <a:endParaRPr lang="ru-RU" dirty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Послеоперационные осложнения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533400" y="1066800"/>
            <a:ext cx="8077200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Причины инфаркта миокарда включают неадекватную защиту и неполную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реваскуляризацию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миокарда, технические проблемы с выполнением анастомозов, эмболию, и нестабильность гемодинамики. </a:t>
            </a:r>
            <a:br>
              <a:rPr lang="ru-RU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Осложнения со стороны других органов и систем зависят от дооперационного статуса органа. Например, пациенты с хронической почечной  недостаточностью имеют значительно более высокий риск острого трубчатого некроза при  ИК, который часто будет требовать временного или постоянного гемодиализа.</a:t>
            </a:r>
            <a:br>
              <a:rPr lang="ru-RU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Другие медицинские (длительная искусственная вентиляции легких, время  пребывания в отделении интенсивной терапии и продолжительность госпитализации).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609600" y="990600"/>
          <a:ext cx="6934200" cy="3809999"/>
        </p:xfrm>
        <a:graphic>
          <a:graphicData uri="http://schemas.openxmlformats.org/drawingml/2006/table">
            <a:tbl>
              <a:tblPr firstRow="1" bandRow="1">
                <a:tableStyleId>{C4B1156A-380E-4F78-BDF5-A606A8083BF9}</a:tableStyleId>
              </a:tblPr>
              <a:tblGrid>
                <a:gridCol w="1386840"/>
                <a:gridCol w="1386840"/>
                <a:gridCol w="1386840"/>
                <a:gridCol w="1386840"/>
                <a:gridCol w="1386840"/>
              </a:tblGrid>
              <a:tr h="315877">
                <a:tc rowSpan="2">
                  <a:txBody>
                    <a:bodyPr/>
                    <a:lstStyle/>
                    <a:p>
                      <a:endParaRPr lang="ru-RU" sz="1000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1000" dirty="0"/>
                        <a:t>АКШ </a:t>
                      </a:r>
                    </a:p>
                  </a:txBody>
                  <a:tcPr marL="19050" marR="19050" marT="19050" marB="1905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1000"/>
                        <a:t>ЧТКА</a:t>
                      </a:r>
                    </a:p>
                  </a:txBody>
                  <a:tcPr marL="19050" marR="19050" marT="19050" marB="1905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15877">
                <a:tc vMerge="1">
                  <a:txBody>
                    <a:bodyPr/>
                    <a:lstStyle/>
                    <a:p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000"/>
                        <a:t>EAST</a:t>
                      </a:r>
                    </a:p>
                  </a:txBody>
                  <a:tcPr marL="19050" marR="19050" marT="19050" marB="19050" anchor="ctr"/>
                </a:tc>
                <a:tc>
                  <a:txBody>
                    <a:bodyPr/>
                    <a:lstStyle/>
                    <a:p>
                      <a:r>
                        <a:rPr lang="en-US" sz="1000"/>
                        <a:t>BARI</a:t>
                      </a:r>
                    </a:p>
                  </a:txBody>
                  <a:tcPr marL="19050" marR="19050" marT="19050" marB="19050" anchor="ctr"/>
                </a:tc>
                <a:tc>
                  <a:txBody>
                    <a:bodyPr/>
                    <a:lstStyle/>
                    <a:p>
                      <a:r>
                        <a:rPr lang="en-US" sz="1000"/>
                        <a:t>EAST</a:t>
                      </a:r>
                    </a:p>
                  </a:txBody>
                  <a:tcPr marL="19050" marR="19050" marT="19050" marB="19050" anchor="ctr"/>
                </a:tc>
                <a:tc>
                  <a:txBody>
                    <a:bodyPr/>
                    <a:lstStyle/>
                    <a:p>
                      <a:r>
                        <a:rPr lang="en-US" sz="1000" dirty="0"/>
                        <a:t>BARI</a:t>
                      </a:r>
                    </a:p>
                  </a:txBody>
                  <a:tcPr marL="19050" marR="19050" marT="19050" marB="19050" anchor="ctr"/>
                </a:tc>
              </a:tr>
              <a:tr h="315877">
                <a:tc>
                  <a:txBody>
                    <a:bodyPr/>
                    <a:lstStyle/>
                    <a:p>
                      <a:r>
                        <a:rPr lang="ru-RU" sz="1000" dirty="0"/>
                        <a:t>Летальность</a:t>
                      </a:r>
                    </a:p>
                  </a:txBody>
                  <a:tcPr marL="19050" marR="19050" marT="19050" marB="19050" anchor="ctr"/>
                </a:tc>
                <a:tc>
                  <a:txBody>
                    <a:bodyPr/>
                    <a:lstStyle/>
                    <a:p>
                      <a:r>
                        <a:rPr lang="ru-RU" sz="1000"/>
                        <a:t>1,3%</a:t>
                      </a:r>
                    </a:p>
                  </a:txBody>
                  <a:tcPr marL="19050" marR="19050" marT="19050" marB="19050" anchor="ctr"/>
                </a:tc>
                <a:tc>
                  <a:txBody>
                    <a:bodyPr/>
                    <a:lstStyle/>
                    <a:p>
                      <a:r>
                        <a:rPr lang="ru-RU" sz="1000"/>
                        <a:t>1,0%</a:t>
                      </a:r>
                    </a:p>
                  </a:txBody>
                  <a:tcPr marL="19050" marR="19050" marT="19050" marB="19050" anchor="ctr"/>
                </a:tc>
                <a:tc>
                  <a:txBody>
                    <a:bodyPr/>
                    <a:lstStyle/>
                    <a:p>
                      <a:r>
                        <a:rPr lang="ru-RU" sz="1000"/>
                        <a:t>1,1%</a:t>
                      </a:r>
                    </a:p>
                  </a:txBody>
                  <a:tcPr marL="19050" marR="19050" marT="19050" marB="19050" anchor="ctr"/>
                </a:tc>
                <a:tc>
                  <a:txBody>
                    <a:bodyPr/>
                    <a:lstStyle/>
                    <a:p>
                      <a:r>
                        <a:rPr lang="ru-RU" sz="1000"/>
                        <a:t>1,0%</a:t>
                      </a:r>
                    </a:p>
                  </a:txBody>
                  <a:tcPr marL="19050" marR="19050" marT="19050" marB="19050" anchor="ctr"/>
                </a:tc>
              </a:tr>
              <a:tr h="655554">
                <a:tc>
                  <a:txBody>
                    <a:bodyPr/>
                    <a:lstStyle/>
                    <a:p>
                      <a:r>
                        <a:rPr lang="en-US" sz="1000"/>
                        <a:t>Q- </a:t>
                      </a:r>
                      <a:r>
                        <a:rPr lang="ru-RU" sz="1000"/>
                        <a:t>острый инфаркт миокарда</a:t>
                      </a:r>
                    </a:p>
                  </a:txBody>
                  <a:tcPr marL="19050" marR="19050" marT="19050" marB="19050" anchor="ctr"/>
                </a:tc>
                <a:tc>
                  <a:txBody>
                    <a:bodyPr/>
                    <a:lstStyle/>
                    <a:p>
                      <a:r>
                        <a:rPr lang="ru-RU" sz="1000"/>
                        <a:t>4,6%</a:t>
                      </a:r>
                    </a:p>
                  </a:txBody>
                  <a:tcPr marL="19050" marR="19050" marT="19050" marB="19050" anchor="ctr"/>
                </a:tc>
                <a:tc>
                  <a:txBody>
                    <a:bodyPr/>
                    <a:lstStyle/>
                    <a:p>
                      <a:r>
                        <a:rPr lang="ru-RU" sz="1000"/>
                        <a:t>-</a:t>
                      </a:r>
                    </a:p>
                  </a:txBody>
                  <a:tcPr marL="19050" marR="19050" marT="19050" marB="19050" anchor="ctr"/>
                </a:tc>
                <a:tc>
                  <a:txBody>
                    <a:bodyPr/>
                    <a:lstStyle/>
                    <a:p>
                      <a:r>
                        <a:rPr lang="ru-RU" sz="1000"/>
                        <a:t>2,1%</a:t>
                      </a:r>
                    </a:p>
                  </a:txBody>
                  <a:tcPr marL="19050" marR="19050" marT="19050" marB="19050" anchor="ctr"/>
                </a:tc>
                <a:tc>
                  <a:txBody>
                    <a:bodyPr/>
                    <a:lstStyle/>
                    <a:p>
                      <a:r>
                        <a:rPr lang="ru-RU" sz="1000"/>
                        <a:t>-</a:t>
                      </a:r>
                    </a:p>
                  </a:txBody>
                  <a:tcPr marL="19050" marR="19050" marT="19050" marB="19050" anchor="ctr"/>
                </a:tc>
              </a:tr>
              <a:tr h="447853">
                <a:tc>
                  <a:txBody>
                    <a:bodyPr/>
                    <a:lstStyle/>
                    <a:p>
                      <a:r>
                        <a:rPr lang="ru-RU" sz="1000"/>
                        <a:t>3-летняя летальность</a:t>
                      </a:r>
                    </a:p>
                  </a:txBody>
                  <a:tcPr marL="19050" marR="19050" marT="19050" marB="19050" anchor="ctr"/>
                </a:tc>
                <a:tc>
                  <a:txBody>
                    <a:bodyPr/>
                    <a:lstStyle/>
                    <a:p>
                      <a:r>
                        <a:rPr lang="ru-RU" sz="1000"/>
                        <a:t>0,8%</a:t>
                      </a:r>
                    </a:p>
                  </a:txBody>
                  <a:tcPr marL="19050" marR="19050" marT="19050" marB="19050" anchor="ctr"/>
                </a:tc>
                <a:tc>
                  <a:txBody>
                    <a:bodyPr/>
                    <a:lstStyle/>
                    <a:p>
                      <a:r>
                        <a:rPr lang="ru-RU" sz="1000"/>
                        <a:t>7,1%</a:t>
                      </a:r>
                    </a:p>
                  </a:txBody>
                  <a:tcPr marL="19050" marR="19050" marT="19050" marB="19050" anchor="ctr"/>
                </a:tc>
                <a:tc>
                  <a:txBody>
                    <a:bodyPr/>
                    <a:lstStyle/>
                    <a:p>
                      <a:r>
                        <a:rPr lang="ru-RU" sz="1000"/>
                        <a:t>0,2%</a:t>
                      </a:r>
                    </a:p>
                  </a:txBody>
                  <a:tcPr marL="19050" marR="19050" marT="19050" marB="19050" anchor="ctr"/>
                </a:tc>
                <a:tc>
                  <a:txBody>
                    <a:bodyPr/>
                    <a:lstStyle/>
                    <a:p>
                      <a:r>
                        <a:rPr lang="ru-RU" sz="1000" dirty="0"/>
                        <a:t>6,3%</a:t>
                      </a:r>
                    </a:p>
                  </a:txBody>
                  <a:tcPr marL="19050" marR="19050" marT="19050" marB="19050" anchor="ctr"/>
                </a:tc>
              </a:tr>
              <a:tr h="447853">
                <a:tc>
                  <a:txBody>
                    <a:bodyPr/>
                    <a:lstStyle/>
                    <a:p>
                      <a:r>
                        <a:rPr lang="ru-RU" sz="1000"/>
                        <a:t>5-летняя выживаемость </a:t>
                      </a:r>
                    </a:p>
                  </a:txBody>
                  <a:tcPr marL="19050" marR="19050" marT="19050" marB="19050" anchor="ctr"/>
                </a:tc>
                <a:tc>
                  <a:txBody>
                    <a:bodyPr/>
                    <a:lstStyle/>
                    <a:p>
                      <a:r>
                        <a:rPr lang="ru-RU" sz="1000"/>
                        <a:t>89,3%</a:t>
                      </a:r>
                    </a:p>
                  </a:txBody>
                  <a:tcPr marL="19050" marR="19050" marT="19050" marB="19050" anchor="ctr"/>
                </a:tc>
                <a:tc>
                  <a:txBody>
                    <a:bodyPr/>
                    <a:lstStyle/>
                    <a:p>
                      <a:r>
                        <a:rPr lang="ru-RU" sz="1000"/>
                        <a:t>-</a:t>
                      </a:r>
                    </a:p>
                  </a:txBody>
                  <a:tcPr marL="19050" marR="19050" marT="19050" marB="19050" anchor="ctr"/>
                </a:tc>
                <a:tc>
                  <a:txBody>
                    <a:bodyPr/>
                    <a:lstStyle/>
                    <a:p>
                      <a:r>
                        <a:rPr lang="ru-RU" sz="1000" dirty="0"/>
                        <a:t>86,3%</a:t>
                      </a:r>
                    </a:p>
                  </a:txBody>
                  <a:tcPr marL="19050" marR="19050" marT="19050" marB="19050" anchor="ctr"/>
                </a:tc>
                <a:tc>
                  <a:txBody>
                    <a:bodyPr/>
                    <a:lstStyle/>
                    <a:p>
                      <a:r>
                        <a:rPr lang="ru-RU" sz="1000"/>
                        <a:t>-</a:t>
                      </a:r>
                    </a:p>
                  </a:txBody>
                  <a:tcPr marL="19050" marR="19050" marT="19050" marB="19050" anchor="ctr"/>
                </a:tc>
              </a:tr>
              <a:tr h="655554">
                <a:tc>
                  <a:txBody>
                    <a:bodyPr/>
                    <a:lstStyle/>
                    <a:p>
                      <a:r>
                        <a:rPr lang="ru-RU" sz="1000"/>
                        <a:t>Реваскуляризация в течение 5 лет</a:t>
                      </a:r>
                    </a:p>
                  </a:txBody>
                  <a:tcPr marL="19050" marR="19050" marT="19050" marB="19050" anchor="ctr"/>
                </a:tc>
                <a:tc>
                  <a:txBody>
                    <a:bodyPr/>
                    <a:lstStyle/>
                    <a:p>
                      <a:r>
                        <a:rPr lang="ru-RU" sz="1000" dirty="0"/>
                        <a:t>8%</a:t>
                      </a:r>
                    </a:p>
                  </a:txBody>
                  <a:tcPr marL="19050" marR="19050" marT="19050" marB="19050" anchor="ctr"/>
                </a:tc>
                <a:tc>
                  <a:txBody>
                    <a:bodyPr/>
                    <a:lstStyle/>
                    <a:p>
                      <a:r>
                        <a:rPr lang="ru-RU" sz="1000"/>
                        <a:t>9,8%</a:t>
                      </a:r>
                    </a:p>
                  </a:txBody>
                  <a:tcPr marL="19050" marR="19050" marT="19050" marB="19050" anchor="ctr"/>
                </a:tc>
                <a:tc>
                  <a:txBody>
                    <a:bodyPr/>
                    <a:lstStyle/>
                    <a:p>
                      <a:r>
                        <a:rPr lang="ru-RU" sz="1000"/>
                        <a:t>54%</a:t>
                      </a:r>
                    </a:p>
                  </a:txBody>
                  <a:tcPr marL="19050" marR="19050" marT="19050" marB="19050" anchor="ctr"/>
                </a:tc>
                <a:tc>
                  <a:txBody>
                    <a:bodyPr/>
                    <a:lstStyle/>
                    <a:p>
                      <a:r>
                        <a:rPr lang="ru-RU" sz="1000"/>
                        <a:t>20,2%</a:t>
                      </a:r>
                    </a:p>
                  </a:txBody>
                  <a:tcPr marL="19050" marR="19050" marT="19050" marB="19050" anchor="ctr"/>
                </a:tc>
              </a:tr>
              <a:tr h="655554">
                <a:tc>
                  <a:txBody>
                    <a:bodyPr/>
                    <a:lstStyle/>
                    <a:p>
                      <a:r>
                        <a:rPr lang="ru-RU" sz="1000" dirty="0"/>
                        <a:t>Выживаемость больных с диабетом</a:t>
                      </a:r>
                    </a:p>
                  </a:txBody>
                  <a:tcPr marL="19050" marR="19050" marT="19050" marB="19050" anchor="ctr"/>
                </a:tc>
                <a:tc>
                  <a:txBody>
                    <a:bodyPr/>
                    <a:lstStyle/>
                    <a:p>
                      <a:r>
                        <a:rPr lang="ru-RU" sz="1000"/>
                        <a:t>80,6%</a:t>
                      </a:r>
                    </a:p>
                  </a:txBody>
                  <a:tcPr marL="19050" marR="19050" marT="19050" marB="19050" anchor="ctr"/>
                </a:tc>
                <a:tc>
                  <a:txBody>
                    <a:bodyPr/>
                    <a:lstStyle/>
                    <a:p>
                      <a:r>
                        <a:rPr lang="ru-RU" sz="1000"/>
                        <a:t>-</a:t>
                      </a:r>
                    </a:p>
                  </a:txBody>
                  <a:tcPr marL="19050" marR="19050" marT="19050" marB="19050" anchor="ctr"/>
                </a:tc>
                <a:tc>
                  <a:txBody>
                    <a:bodyPr/>
                    <a:lstStyle/>
                    <a:p>
                      <a:r>
                        <a:rPr lang="ru-RU" sz="1000"/>
                        <a:t>65,5%</a:t>
                      </a:r>
                    </a:p>
                  </a:txBody>
                  <a:tcPr marL="19050" marR="19050" marT="19050" marB="19050" anchor="ctr"/>
                </a:tc>
                <a:tc>
                  <a:txBody>
                    <a:bodyPr/>
                    <a:lstStyle/>
                    <a:p>
                      <a:r>
                        <a:rPr lang="ru-RU" sz="1000" dirty="0"/>
                        <a:t>-</a:t>
                      </a:r>
                    </a:p>
                  </a:txBody>
                  <a:tcPr marL="19050" marR="19050" marT="19050" marB="19050" anchor="ctr"/>
                </a:tc>
              </a:tr>
            </a:tbl>
          </a:graphicData>
        </a:graphic>
      </p:graphicFrame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300" b="0" dirty="0" smtClean="0">
                <a:latin typeface="Times New Roman" pitchFamily="18" charset="0"/>
                <a:cs typeface="Times New Roman" pitchFamily="18" charset="0"/>
              </a:rPr>
              <a:t>Сравнительные результаты </a:t>
            </a:r>
            <a:r>
              <a:rPr lang="ru-RU" sz="3300" b="0" dirty="0" err="1" smtClean="0">
                <a:latin typeface="Times New Roman" pitchFamily="18" charset="0"/>
                <a:cs typeface="Times New Roman" pitchFamily="18" charset="0"/>
              </a:rPr>
              <a:t>реваскуляризации</a:t>
            </a:r>
            <a:r>
              <a:rPr lang="ru-RU" sz="3300" b="0" dirty="0" smtClean="0">
                <a:latin typeface="Times New Roman" pitchFamily="18" charset="0"/>
                <a:cs typeface="Times New Roman" pitchFamily="18" charset="0"/>
              </a:rPr>
              <a:t> миокарда при АКШ и ЧТКА</a:t>
            </a:r>
            <a:r>
              <a:rPr lang="ru-RU" b="0" dirty="0" smtClean="0"/>
              <a:t/>
            </a:r>
            <a:br>
              <a:rPr lang="ru-RU" b="0" dirty="0" smtClean="0"/>
            </a:br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3124200" y="4800600"/>
            <a:ext cx="586740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На основании нескольких исследований EAST, RITA, CABRI и BARI можно сделать заключение, что в течение 5-летнего периода наблюдения выживаемость, особенно больных с диабетом в группе АКШ выше, чем после РТСА, частота повторной </a:t>
            </a: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реваскуляризации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миокарда в группе ЧТКА значительно превышает этот показатель у больных в группе АКШ.</a:t>
            </a:r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533400" y="2057400"/>
          <a:ext cx="8229600" cy="3182620"/>
        </p:xfrm>
        <a:graphic>
          <a:graphicData uri="http://schemas.openxmlformats.org/drawingml/2006/table">
            <a:tbl>
              <a:tblPr firstRow="1" bandRow="1">
                <a:tableStyleId>{16D9F66E-5EB9-4882-86FB-DCBF35E3C3E4}</a:tableStyleId>
              </a:tblPr>
              <a:tblGrid>
                <a:gridCol w="1371600"/>
                <a:gridCol w="1371600"/>
                <a:gridCol w="1371600"/>
                <a:gridCol w="1371600"/>
                <a:gridCol w="1371600"/>
                <a:gridCol w="1371600"/>
              </a:tblGrid>
              <a:tr h="370840">
                <a:tc rowSpan="2">
                  <a:txBody>
                    <a:bodyPr/>
                    <a:lstStyle/>
                    <a:p>
                      <a:r>
                        <a:rPr lang="ru-RU" dirty="0">
                          <a:latin typeface="Times New Roman" pitchFamily="18" charset="0"/>
                          <a:cs typeface="Times New Roman" pitchFamily="18" charset="0"/>
                        </a:rPr>
                        <a:t>Годы</a:t>
                      </a:r>
                    </a:p>
                  </a:txBody>
                  <a:tcPr marL="19050" marR="19050" marT="19050" marB="19050" anchor="ctr"/>
                </a:tc>
                <a:tc gridSpan="2">
                  <a:txBody>
                    <a:bodyPr/>
                    <a:lstStyle/>
                    <a:p>
                      <a:r>
                        <a:rPr lang="ru-RU" dirty="0">
                          <a:latin typeface="Times New Roman" pitchFamily="18" charset="0"/>
                          <a:cs typeface="Times New Roman" pitchFamily="18" charset="0"/>
                        </a:rPr>
                        <a:t>ЧТКА (% пациентов)</a:t>
                      </a:r>
                    </a:p>
                  </a:txBody>
                  <a:tcPr marL="19050" marR="19050" marT="19050" marB="1905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ru-RU" dirty="0">
                          <a:latin typeface="Times New Roman" pitchFamily="18" charset="0"/>
                          <a:cs typeface="Times New Roman" pitchFamily="18" charset="0"/>
                        </a:rPr>
                        <a:t>АКШ (% пациентов)</a:t>
                      </a:r>
                    </a:p>
                  </a:txBody>
                  <a:tcPr marL="19050" marR="19050" marT="19050" marB="1905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r>
                        <a:rPr lang="ru-RU" sz="1500" dirty="0">
                          <a:latin typeface="Times New Roman" pitchFamily="18" charset="0"/>
                          <a:cs typeface="Times New Roman" pitchFamily="18" charset="0"/>
                        </a:rPr>
                        <a:t>Исследование</a:t>
                      </a:r>
                    </a:p>
                  </a:txBody>
                  <a:tcPr marL="19050" marR="19050" marT="19050" marB="19050" anchor="ctr"/>
                </a:tc>
              </a:tr>
              <a:tr h="370840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b="1" dirty="0">
                          <a:latin typeface="Times New Roman" pitchFamily="18" charset="0"/>
                          <a:cs typeface="Times New Roman" pitchFamily="18" charset="0"/>
                        </a:rPr>
                        <a:t>Стенокардия</a:t>
                      </a:r>
                    </a:p>
                  </a:txBody>
                  <a:tcPr marL="19050" marR="19050" marT="19050" marB="19050" anchor="ctr"/>
                </a:tc>
                <a:tc>
                  <a:txBody>
                    <a:bodyPr/>
                    <a:lstStyle/>
                    <a:p>
                      <a:r>
                        <a:rPr lang="ru-RU" sz="1200" b="1" dirty="0">
                          <a:latin typeface="Times New Roman" pitchFamily="18" charset="0"/>
                          <a:cs typeface="Times New Roman" pitchFamily="18" charset="0"/>
                        </a:rPr>
                        <a:t>Необходимость в </a:t>
                      </a:r>
                      <a:br>
                        <a:rPr lang="ru-RU" sz="1200" b="1" dirty="0">
                          <a:latin typeface="Times New Roman" pitchFamily="18" charset="0"/>
                          <a:cs typeface="Times New Roman" pitchFamily="18" charset="0"/>
                        </a:rPr>
                      </a:br>
                      <a:r>
                        <a:rPr lang="ru-RU" sz="1200" b="1" dirty="0">
                          <a:latin typeface="Times New Roman" pitchFamily="18" charset="0"/>
                          <a:cs typeface="Times New Roman" pitchFamily="18" charset="0"/>
                        </a:rPr>
                        <a:t>повторной </a:t>
                      </a:r>
                      <a:r>
                        <a:rPr lang="ru-RU" sz="1200" b="1" dirty="0" err="1">
                          <a:latin typeface="Times New Roman" pitchFamily="18" charset="0"/>
                          <a:cs typeface="Times New Roman" pitchFamily="18" charset="0"/>
                        </a:rPr>
                        <a:t>реваскуляризации</a:t>
                      </a:r>
                      <a:endParaRPr lang="ru-RU" sz="12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9050" marR="19050" marT="19050" marB="19050" anchor="ctr"/>
                </a:tc>
                <a:tc>
                  <a:txBody>
                    <a:bodyPr/>
                    <a:lstStyle/>
                    <a:p>
                      <a:r>
                        <a:rPr lang="ru-RU" sz="1200" b="1" dirty="0">
                          <a:latin typeface="Times New Roman" pitchFamily="18" charset="0"/>
                          <a:cs typeface="Times New Roman" pitchFamily="18" charset="0"/>
                        </a:rPr>
                        <a:t>Стенокардия</a:t>
                      </a:r>
                    </a:p>
                  </a:txBody>
                  <a:tcPr marL="19050" marR="19050" marT="19050" marB="19050" anchor="ctr"/>
                </a:tc>
                <a:tc>
                  <a:txBody>
                    <a:bodyPr/>
                    <a:lstStyle/>
                    <a:p>
                      <a:r>
                        <a:rPr lang="ru-RU" sz="1200" b="1" dirty="0">
                          <a:latin typeface="Times New Roman" pitchFamily="18" charset="0"/>
                          <a:cs typeface="Times New Roman" pitchFamily="18" charset="0"/>
                        </a:rPr>
                        <a:t>Необходимость в </a:t>
                      </a:r>
                      <a:br>
                        <a:rPr lang="ru-RU" sz="1200" b="1" dirty="0">
                          <a:latin typeface="Times New Roman" pitchFamily="18" charset="0"/>
                          <a:cs typeface="Times New Roman" pitchFamily="18" charset="0"/>
                        </a:rPr>
                      </a:br>
                      <a:r>
                        <a:rPr lang="ru-RU" sz="1200" b="1" dirty="0">
                          <a:latin typeface="Times New Roman" pitchFamily="18" charset="0"/>
                          <a:cs typeface="Times New Roman" pitchFamily="18" charset="0"/>
                        </a:rPr>
                        <a:t>повторной </a:t>
                      </a:r>
                      <a:r>
                        <a:rPr lang="ru-RU" sz="1200" b="1" dirty="0" err="1">
                          <a:latin typeface="Times New Roman" pitchFamily="18" charset="0"/>
                          <a:cs typeface="Times New Roman" pitchFamily="18" charset="0"/>
                        </a:rPr>
                        <a:t>реваскуляризации</a:t>
                      </a:r>
                      <a:endParaRPr lang="ru-RU" sz="12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9050" marR="19050" marT="19050" marB="19050" anchor="ctr"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2010</a:t>
                      </a:r>
                      <a:endParaRPr lang="ru-RU" dirty="0"/>
                    </a:p>
                  </a:txBody>
                  <a:tcPr marL="19050" marR="19050" marT="19050" marB="19050" anchor="ctr"/>
                </a:tc>
                <a:tc>
                  <a:txBody>
                    <a:bodyPr/>
                    <a:lstStyle/>
                    <a:p>
                      <a:r>
                        <a:rPr lang="ru-RU"/>
                        <a:t>29</a:t>
                      </a:r>
                    </a:p>
                  </a:txBody>
                  <a:tcPr marL="19050" marR="19050" marT="19050" marB="19050" anchor="ctr"/>
                </a:tc>
                <a:tc>
                  <a:txBody>
                    <a:bodyPr/>
                    <a:lstStyle/>
                    <a:p>
                      <a:r>
                        <a:rPr lang="ru-RU"/>
                        <a:t>48</a:t>
                      </a:r>
                    </a:p>
                  </a:txBody>
                  <a:tcPr marL="19050" marR="19050" marT="19050" marB="19050" anchor="ctr"/>
                </a:tc>
                <a:tc>
                  <a:txBody>
                    <a:bodyPr/>
                    <a:lstStyle/>
                    <a:p>
                      <a:r>
                        <a:rPr lang="ru-RU"/>
                        <a:t>12</a:t>
                      </a:r>
                    </a:p>
                  </a:txBody>
                  <a:tcPr marL="19050" marR="19050" marT="19050" marB="19050" anchor="ctr"/>
                </a:tc>
                <a:tc>
                  <a:txBody>
                    <a:bodyPr/>
                    <a:lstStyle/>
                    <a:p>
                      <a:r>
                        <a:rPr lang="ru-RU"/>
                        <a:t>-</a:t>
                      </a:r>
                    </a:p>
                  </a:txBody>
                  <a:tcPr marL="19050" marR="19050" marT="19050" marB="19050" anchor="ctr"/>
                </a:tc>
                <a:tc>
                  <a:txBody>
                    <a:bodyPr/>
                    <a:lstStyle/>
                    <a:p>
                      <a:r>
                        <a:rPr lang="en-US"/>
                        <a:t>BARI</a:t>
                      </a:r>
                    </a:p>
                  </a:txBody>
                  <a:tcPr marL="19050" marR="19050" marT="19050" marB="19050"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2010</a:t>
                      </a:r>
                      <a:endParaRPr lang="ru-RU" dirty="0"/>
                    </a:p>
                  </a:txBody>
                  <a:tcPr marL="19050" marR="19050" marT="19050" marB="19050" anchor="ctr"/>
                </a:tc>
                <a:tc>
                  <a:txBody>
                    <a:bodyPr/>
                    <a:lstStyle/>
                    <a:p>
                      <a:r>
                        <a:rPr lang="ru-RU"/>
                        <a:t>25</a:t>
                      </a:r>
                    </a:p>
                  </a:txBody>
                  <a:tcPr marL="19050" marR="19050" marT="19050" marB="19050" anchor="ctr"/>
                </a:tc>
                <a:tc>
                  <a:txBody>
                    <a:bodyPr/>
                    <a:lstStyle/>
                    <a:p>
                      <a:r>
                        <a:rPr lang="ru-RU"/>
                        <a:t>34</a:t>
                      </a:r>
                    </a:p>
                  </a:txBody>
                  <a:tcPr marL="19050" marR="19050" marT="19050" marB="19050" anchor="ctr"/>
                </a:tc>
                <a:tc>
                  <a:txBody>
                    <a:bodyPr/>
                    <a:lstStyle/>
                    <a:p>
                      <a:r>
                        <a:rPr lang="ru-RU"/>
                        <a:t>15</a:t>
                      </a:r>
                    </a:p>
                  </a:txBody>
                  <a:tcPr marL="19050" marR="19050" marT="19050" marB="19050" anchor="ctr"/>
                </a:tc>
                <a:tc>
                  <a:txBody>
                    <a:bodyPr/>
                    <a:lstStyle/>
                    <a:p>
                      <a:r>
                        <a:rPr lang="ru-RU"/>
                        <a:t>7</a:t>
                      </a:r>
                    </a:p>
                  </a:txBody>
                  <a:tcPr marL="19050" marR="19050" marT="19050" marB="19050" anchor="ctr"/>
                </a:tc>
                <a:tc>
                  <a:txBody>
                    <a:bodyPr/>
                    <a:lstStyle/>
                    <a:p>
                      <a:r>
                        <a:rPr lang="en-US"/>
                        <a:t>CABRI</a:t>
                      </a:r>
                    </a:p>
                  </a:txBody>
                  <a:tcPr marL="19050" marR="19050" marT="19050" marB="19050"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2012</a:t>
                      </a:r>
                      <a:endParaRPr lang="ru-RU" dirty="0"/>
                    </a:p>
                  </a:txBody>
                  <a:tcPr marL="19050" marR="19050" marT="19050" marB="19050" anchor="ctr"/>
                </a:tc>
                <a:tc>
                  <a:txBody>
                    <a:bodyPr/>
                    <a:lstStyle/>
                    <a:p>
                      <a:r>
                        <a:rPr lang="ru-RU"/>
                        <a:t>32</a:t>
                      </a:r>
                    </a:p>
                  </a:txBody>
                  <a:tcPr marL="19050" marR="19050" marT="19050" marB="19050" anchor="ctr"/>
                </a:tc>
                <a:tc>
                  <a:txBody>
                    <a:bodyPr/>
                    <a:lstStyle/>
                    <a:p>
                      <a:r>
                        <a:rPr lang="ru-RU"/>
                        <a:t>38</a:t>
                      </a:r>
                    </a:p>
                  </a:txBody>
                  <a:tcPr marL="19050" marR="19050" marT="19050" marB="19050" anchor="ctr"/>
                </a:tc>
                <a:tc>
                  <a:txBody>
                    <a:bodyPr/>
                    <a:lstStyle/>
                    <a:p>
                      <a:r>
                        <a:rPr lang="ru-RU"/>
                        <a:t>22</a:t>
                      </a:r>
                    </a:p>
                  </a:txBody>
                  <a:tcPr marL="19050" marR="19050" marT="19050" marB="19050" anchor="ctr"/>
                </a:tc>
                <a:tc>
                  <a:txBody>
                    <a:bodyPr/>
                    <a:lstStyle/>
                    <a:p>
                      <a:r>
                        <a:rPr lang="ru-RU"/>
                        <a:t>4</a:t>
                      </a:r>
                    </a:p>
                  </a:txBody>
                  <a:tcPr marL="19050" marR="19050" marT="19050" marB="19050" anchor="ctr"/>
                </a:tc>
                <a:tc>
                  <a:txBody>
                    <a:bodyPr/>
                    <a:lstStyle/>
                    <a:p>
                      <a:r>
                        <a:rPr lang="en-US"/>
                        <a:t>RITA</a:t>
                      </a:r>
                    </a:p>
                  </a:txBody>
                  <a:tcPr marL="19050" marR="19050" marT="19050" marB="19050"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2009</a:t>
                      </a:r>
                      <a:endParaRPr lang="ru-RU" dirty="0"/>
                    </a:p>
                  </a:txBody>
                  <a:tcPr marL="19050" marR="19050" marT="19050" marB="19050" anchor="ctr"/>
                </a:tc>
                <a:tc>
                  <a:txBody>
                    <a:bodyPr/>
                    <a:lstStyle/>
                    <a:p>
                      <a:r>
                        <a:rPr lang="ru-RU"/>
                        <a:t>20</a:t>
                      </a:r>
                    </a:p>
                  </a:txBody>
                  <a:tcPr marL="19050" marR="19050" marT="19050" marB="19050" anchor="ctr"/>
                </a:tc>
                <a:tc>
                  <a:txBody>
                    <a:bodyPr/>
                    <a:lstStyle/>
                    <a:p>
                      <a:r>
                        <a:rPr lang="ru-RU"/>
                        <a:t>63</a:t>
                      </a:r>
                    </a:p>
                  </a:txBody>
                  <a:tcPr marL="19050" marR="19050" marT="19050" marB="19050" anchor="ctr"/>
                </a:tc>
                <a:tc>
                  <a:txBody>
                    <a:bodyPr/>
                    <a:lstStyle/>
                    <a:p>
                      <a:r>
                        <a:rPr lang="ru-RU"/>
                        <a:t>12</a:t>
                      </a:r>
                    </a:p>
                  </a:txBody>
                  <a:tcPr marL="19050" marR="19050" marT="19050" marB="19050" anchor="ctr"/>
                </a:tc>
                <a:tc>
                  <a:txBody>
                    <a:bodyPr/>
                    <a:lstStyle/>
                    <a:p>
                      <a:r>
                        <a:rPr lang="ru-RU"/>
                        <a:t>14</a:t>
                      </a:r>
                    </a:p>
                  </a:txBody>
                  <a:tcPr marL="19050" marR="19050" marT="19050" marB="19050" anchor="ctr"/>
                </a:tc>
                <a:tc>
                  <a:txBody>
                    <a:bodyPr/>
                    <a:lstStyle/>
                    <a:p>
                      <a:r>
                        <a:rPr lang="en-US"/>
                        <a:t>EAST</a:t>
                      </a:r>
                    </a:p>
                  </a:txBody>
                  <a:tcPr marL="19050" marR="19050" marT="19050" marB="19050"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2013</a:t>
                      </a:r>
                      <a:endParaRPr lang="ru-RU" dirty="0"/>
                    </a:p>
                  </a:txBody>
                  <a:tcPr marL="19050" marR="19050" marT="19050" marB="19050" anchor="ctr"/>
                </a:tc>
                <a:tc>
                  <a:txBody>
                    <a:bodyPr/>
                    <a:lstStyle/>
                    <a:p>
                      <a:r>
                        <a:rPr lang="ru-RU"/>
                        <a:t>21</a:t>
                      </a:r>
                    </a:p>
                  </a:txBody>
                  <a:tcPr marL="19050" marR="19050" marT="19050" marB="19050" anchor="ctr"/>
                </a:tc>
                <a:tc>
                  <a:txBody>
                    <a:bodyPr/>
                    <a:lstStyle/>
                    <a:p>
                      <a:r>
                        <a:rPr lang="ru-RU"/>
                        <a:t>52</a:t>
                      </a:r>
                    </a:p>
                  </a:txBody>
                  <a:tcPr marL="19050" marR="19050" marT="19050" marB="19050" anchor="ctr"/>
                </a:tc>
                <a:tc>
                  <a:txBody>
                    <a:bodyPr/>
                    <a:lstStyle/>
                    <a:p>
                      <a:r>
                        <a:rPr lang="ru-RU"/>
                        <a:t>15</a:t>
                      </a:r>
                    </a:p>
                  </a:txBody>
                  <a:tcPr marL="19050" marR="19050" marT="19050" marB="19050" anchor="ctr"/>
                </a:tc>
                <a:tc>
                  <a:txBody>
                    <a:bodyPr/>
                    <a:lstStyle/>
                    <a:p>
                      <a:r>
                        <a:rPr lang="ru-RU"/>
                        <a:t>12,4</a:t>
                      </a:r>
                    </a:p>
                  </a:txBody>
                  <a:tcPr marL="19050" marR="19050" marT="19050" marB="19050" anchor="ctr"/>
                </a:tc>
                <a:tc>
                  <a:txBody>
                    <a:bodyPr/>
                    <a:lstStyle/>
                    <a:p>
                      <a:r>
                        <a:rPr lang="en-US"/>
                        <a:t>BARI</a:t>
                      </a:r>
                    </a:p>
                  </a:txBody>
                  <a:tcPr marL="19050" marR="19050" marT="19050" marB="19050"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2003</a:t>
                      </a:r>
                      <a:endParaRPr lang="ru-RU" dirty="0"/>
                    </a:p>
                  </a:txBody>
                  <a:tcPr marL="19050" marR="19050" marT="19050" marB="19050" anchor="ctr"/>
                </a:tc>
                <a:tc>
                  <a:txBody>
                    <a:bodyPr/>
                    <a:lstStyle/>
                    <a:p>
                      <a:r>
                        <a:rPr lang="ru-RU"/>
                        <a:t>49</a:t>
                      </a:r>
                    </a:p>
                  </a:txBody>
                  <a:tcPr marL="19050" marR="19050" marT="19050" marB="19050" anchor="ctr"/>
                </a:tc>
                <a:tc>
                  <a:txBody>
                    <a:bodyPr/>
                    <a:lstStyle/>
                    <a:p>
                      <a:r>
                        <a:rPr lang="ru-RU"/>
                        <a:t>53</a:t>
                      </a:r>
                    </a:p>
                  </a:txBody>
                  <a:tcPr marL="19050" marR="19050" marT="19050" marB="19050" anchor="ctr"/>
                </a:tc>
                <a:tc>
                  <a:txBody>
                    <a:bodyPr/>
                    <a:lstStyle/>
                    <a:p>
                      <a:r>
                        <a:rPr lang="ru-RU"/>
                        <a:t>34</a:t>
                      </a:r>
                    </a:p>
                  </a:txBody>
                  <a:tcPr marL="19050" marR="19050" marT="19050" marB="19050" anchor="ctr"/>
                </a:tc>
                <a:tc>
                  <a:txBody>
                    <a:bodyPr/>
                    <a:lstStyle/>
                    <a:p>
                      <a:r>
                        <a:rPr lang="ru-RU"/>
                        <a:t>12</a:t>
                      </a:r>
                    </a:p>
                  </a:txBody>
                  <a:tcPr marL="19050" marR="19050" marT="19050" marB="19050" anchor="ctr"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RITA</a:t>
                      </a:r>
                    </a:p>
                  </a:txBody>
                  <a:tcPr marL="19050" marR="19050" marT="19050" marB="19050" anchor="ctr"/>
                </a:tc>
              </a:tr>
            </a:tbl>
          </a:graphicData>
        </a:graphic>
      </p:graphicFrame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000" b="0" dirty="0" smtClean="0">
                <a:latin typeface="Times New Roman" pitchFamily="18" charset="0"/>
                <a:cs typeface="Times New Roman" pitchFamily="18" charset="0"/>
              </a:rPr>
              <a:t>Рецидив стенокардии  и необходимость в повторной </a:t>
            </a:r>
            <a:r>
              <a:rPr lang="ru-RU" sz="3000" b="0" dirty="0" err="1" smtClean="0">
                <a:latin typeface="Times New Roman" pitchFamily="18" charset="0"/>
                <a:cs typeface="Times New Roman" pitchFamily="18" charset="0"/>
              </a:rPr>
              <a:t>реваскуляризации</a:t>
            </a:r>
            <a:r>
              <a:rPr lang="ru-RU" sz="3000" b="0" dirty="0" smtClean="0">
                <a:latin typeface="Times New Roman" pitchFamily="18" charset="0"/>
                <a:cs typeface="Times New Roman" pitchFamily="18" charset="0"/>
              </a:rPr>
              <a:t> после ЧТКА и АКШ в отдаленном периоде</a:t>
            </a:r>
            <a:endParaRPr lang="ru-RU" sz="3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0" dirty="0" smtClean="0">
                <a:latin typeface="Times New Roman" pitchFamily="18" charset="0"/>
                <a:cs typeface="Times New Roman" pitchFamily="18" charset="0"/>
              </a:rPr>
              <a:t>Частота повторной </a:t>
            </a:r>
            <a:r>
              <a:rPr lang="ru-RU" b="0" dirty="0" err="1" smtClean="0">
                <a:latin typeface="Times New Roman" pitchFamily="18" charset="0"/>
                <a:cs typeface="Times New Roman" pitchFamily="18" charset="0"/>
              </a:rPr>
              <a:t>реваскуляризации</a:t>
            </a:r>
            <a:r>
              <a:rPr lang="ru-RU" b="0" dirty="0" smtClean="0">
                <a:latin typeface="Times New Roman" pitchFamily="18" charset="0"/>
                <a:cs typeface="Times New Roman" pitchFamily="18" charset="0"/>
              </a:rPr>
              <a:t> миокарда  после ЧТКА и АКШ в отдаленном периоде</a:t>
            </a:r>
            <a:endParaRPr lang="ru-RU" b="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3314" name="Picture 2" descr="C:\Users\Nafilim\Desktop\aks1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66800" y="1905000"/>
            <a:ext cx="7356407" cy="35052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381000" y="838200"/>
            <a:ext cx="8229600" cy="4525963"/>
          </a:xfrm>
        </p:spPr>
        <p:txBody>
          <a:bodyPr>
            <a:normAutofit fontScale="92500"/>
          </a:bodyPr>
          <a:lstStyle/>
          <a:p>
            <a:pPr>
              <a:buNone/>
            </a:pPr>
            <a:r>
              <a:rPr lang="ru-RU" dirty="0" smtClean="0"/>
              <a:t>На основании выше изложенного материала,</a:t>
            </a:r>
          </a:p>
          <a:p>
            <a:pPr>
              <a:buNone/>
            </a:pPr>
            <a:r>
              <a:rPr lang="ru-RU" dirty="0" smtClean="0"/>
              <a:t>можно сделать вывод, что выбор методики </a:t>
            </a:r>
          </a:p>
          <a:p>
            <a:pPr>
              <a:buNone/>
            </a:pPr>
            <a:r>
              <a:rPr lang="ru-RU" dirty="0" err="1" smtClean="0"/>
              <a:t>реваскуляризации</a:t>
            </a:r>
            <a:r>
              <a:rPr lang="ru-RU" dirty="0" smtClean="0"/>
              <a:t> миокарда зависит от</a:t>
            </a:r>
          </a:p>
          <a:p>
            <a:pPr>
              <a:buNone/>
            </a:pPr>
            <a:r>
              <a:rPr lang="ru-RU" dirty="0" smtClean="0"/>
              <a:t>многих факторов. Каждый из методов имеет </a:t>
            </a:r>
          </a:p>
          <a:p>
            <a:pPr>
              <a:buNone/>
            </a:pPr>
            <a:r>
              <a:rPr lang="ru-RU" dirty="0" smtClean="0"/>
              <a:t>свои плюсы и минусы, статистические </a:t>
            </a:r>
          </a:p>
          <a:p>
            <a:pPr>
              <a:buNone/>
            </a:pPr>
            <a:r>
              <a:rPr lang="ru-RU" dirty="0" smtClean="0"/>
              <a:t>данные показывают некоторое преимущество </a:t>
            </a:r>
          </a:p>
          <a:p>
            <a:pPr>
              <a:buNone/>
            </a:pPr>
            <a:r>
              <a:rPr lang="ru-RU" dirty="0" smtClean="0"/>
              <a:t>АКШ перед ЧТКА. Выбор методики остается </a:t>
            </a:r>
          </a:p>
          <a:p>
            <a:pPr>
              <a:buNone/>
            </a:pPr>
            <a:r>
              <a:rPr lang="ru-RU" dirty="0" smtClean="0"/>
              <a:t>важнейшей прерогативой хирурга и на этом </a:t>
            </a:r>
            <a:endParaRPr lang="en-US" dirty="0" smtClean="0"/>
          </a:p>
          <a:p>
            <a:pPr>
              <a:buNone/>
            </a:pPr>
            <a:r>
              <a:rPr lang="ru-RU" dirty="0" smtClean="0"/>
              <a:t>этапе существуют специальные системы </a:t>
            </a:r>
            <a:endParaRPr lang="en-US" dirty="0" smtClean="0"/>
          </a:p>
          <a:p>
            <a:pPr>
              <a:buNone/>
            </a:pPr>
            <a:r>
              <a:rPr lang="ru-RU" dirty="0" smtClean="0"/>
              <a:t>облегчающие эту задачу (</a:t>
            </a:r>
            <a:r>
              <a:rPr lang="en-US" dirty="0" err="1" smtClean="0"/>
              <a:t>cardioteam</a:t>
            </a:r>
            <a:r>
              <a:rPr lang="ru-RU" dirty="0" smtClean="0"/>
              <a:t> и </a:t>
            </a:r>
            <a:r>
              <a:rPr lang="en-US" dirty="0" smtClean="0"/>
              <a:t>Syntax)</a:t>
            </a:r>
            <a:r>
              <a:rPr lang="ru-RU" dirty="0" smtClean="0"/>
              <a:t>.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1162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Вывод:</a:t>
            </a:r>
            <a:endParaRPr lang="ru-RU" dirty="0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905000" y="914400"/>
            <a:ext cx="617220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500" b="1" dirty="0" smtClean="0">
                <a:latin typeface="Times New Roman" pitchFamily="18" charset="0"/>
                <a:cs typeface="Times New Roman" pitchFamily="18" charset="0"/>
              </a:rPr>
              <a:t>Спасибо за внимание.</a:t>
            </a:r>
            <a:endParaRPr lang="ru-RU" sz="45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4338" name="Picture 2" descr="C:\Users\Nafilim\Desktop\1374306983506008_larg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81200" y="1600200"/>
            <a:ext cx="5997397" cy="44958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ткрытая">
  <a:themeElements>
    <a:clrScheme name="Серая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Открытая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Открытая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10869</TotalTime>
  <Words>932</Words>
  <PresentationFormat>Экран (4:3)</PresentationFormat>
  <Paragraphs>265</Paragraphs>
  <Slides>32</Slides>
  <Notes>1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32</vt:i4>
      </vt:variant>
    </vt:vector>
  </HeadingPairs>
  <TitlesOfParts>
    <vt:vector size="33" baseType="lpstr">
      <vt:lpstr>Открытая</vt:lpstr>
      <vt:lpstr>Современные аспекты хирургического лечения ИБС</vt:lpstr>
      <vt:lpstr>Ишемическая болезнь сердца - патологическое состояние, характеризующееся абсолютным или относительным нарушением        кровоснабжения  миокарда вследствие поражения коронарных артерий.</vt:lpstr>
      <vt:lpstr>Слайд 3</vt:lpstr>
      <vt:lpstr>Слайд 4</vt:lpstr>
      <vt:lpstr>Диагностика</vt:lpstr>
      <vt:lpstr>Хирургическое лечение</vt:lpstr>
      <vt:lpstr>Чрезкожная баллонная транслюминальная ангиопластика</vt:lpstr>
      <vt:lpstr>Осложнения:</vt:lpstr>
      <vt:lpstr>Слайд 9</vt:lpstr>
      <vt:lpstr>Техника проведения</vt:lpstr>
      <vt:lpstr>Оборудование для ангиопластики</vt:lpstr>
      <vt:lpstr>Аортокоронарное шунтирование, показания.</vt:lpstr>
      <vt:lpstr>Противопоказания:</vt:lpstr>
      <vt:lpstr>Выбор кондуита</vt:lpstr>
      <vt:lpstr>Подготовка кондуита (ВГА)</vt:lpstr>
      <vt:lpstr>Подготовка лучевой артерии</vt:lpstr>
      <vt:lpstr>Подготовка желудочно-сальниковой артерии</vt:lpstr>
      <vt:lpstr>Подготовка глубокой бедренной вены</vt:lpstr>
      <vt:lpstr>Слайд 19</vt:lpstr>
      <vt:lpstr>Слайд 20</vt:lpstr>
      <vt:lpstr>Хирургические доступы при МИКХ</vt:lpstr>
      <vt:lpstr>Port-Access и роботическая коронарная хирургия</vt:lpstr>
      <vt:lpstr>Принцип действия Da Vinci </vt:lpstr>
      <vt:lpstr>Возможности операции с применением Da Vinci</vt:lpstr>
      <vt:lpstr>АКШ на работающем сердце </vt:lpstr>
      <vt:lpstr>Результаты</vt:lpstr>
      <vt:lpstr>Послеоперационные осложнения</vt:lpstr>
      <vt:lpstr>Сравнительные результаты реваскуляризации миокарда при АКШ и ЧТКА </vt:lpstr>
      <vt:lpstr>Рецидив стенокардии  и необходимость в повторной реваскуляризации после ЧТКА и АКШ в отдаленном периоде</vt:lpstr>
      <vt:lpstr>Частота повторной реваскуляризации миокарда  после ЧТКА и АКШ в отдаленном периоде</vt:lpstr>
      <vt:lpstr>Вывод:</vt:lpstr>
      <vt:lpstr>Слайд 32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Современные аспекты хирургического лечения ИБС</dc:title>
  <dc:creator>Nafilim</dc:creator>
  <cp:lastModifiedBy>Nafilim</cp:lastModifiedBy>
  <cp:revision>42</cp:revision>
  <dcterms:created xsi:type="dcterms:W3CDTF">2015-04-20T16:20:10Z</dcterms:created>
  <dcterms:modified xsi:type="dcterms:W3CDTF">2015-04-30T05:59:48Z</dcterms:modified>
</cp:coreProperties>
</file>