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8" r:id="rId1"/>
  </p:sldMasterIdLst>
  <p:notesMasterIdLst>
    <p:notesMasterId r:id="rId58"/>
  </p:notesMasterIdLst>
  <p:sldIdLst>
    <p:sldId id="256" r:id="rId2"/>
    <p:sldId id="751" r:id="rId3"/>
    <p:sldId id="752" r:id="rId4"/>
    <p:sldId id="753" r:id="rId5"/>
    <p:sldId id="754" r:id="rId6"/>
    <p:sldId id="780" r:id="rId7"/>
    <p:sldId id="781" r:id="rId8"/>
    <p:sldId id="782" r:id="rId9"/>
    <p:sldId id="779" r:id="rId10"/>
    <p:sldId id="770" r:id="rId11"/>
    <p:sldId id="757" r:id="rId12"/>
    <p:sldId id="758" r:id="rId13"/>
    <p:sldId id="767" r:id="rId14"/>
    <p:sldId id="773" r:id="rId15"/>
    <p:sldId id="784" r:id="rId16"/>
    <p:sldId id="774" r:id="rId17"/>
    <p:sldId id="760" r:id="rId18"/>
    <p:sldId id="761" r:id="rId19"/>
    <p:sldId id="769" r:id="rId20"/>
    <p:sldId id="768" r:id="rId21"/>
    <p:sldId id="763" r:id="rId22"/>
    <p:sldId id="785" r:id="rId23"/>
    <p:sldId id="764" r:id="rId24"/>
    <p:sldId id="765" r:id="rId25"/>
    <p:sldId id="786" r:id="rId26"/>
    <p:sldId id="771" r:id="rId27"/>
    <p:sldId id="766" r:id="rId28"/>
    <p:sldId id="787" r:id="rId29"/>
    <p:sldId id="775" r:id="rId30"/>
    <p:sldId id="777" r:id="rId31"/>
    <p:sldId id="532" r:id="rId32"/>
    <p:sldId id="490" r:id="rId33"/>
    <p:sldId id="632" r:id="rId34"/>
    <p:sldId id="789" r:id="rId35"/>
    <p:sldId id="493" r:id="rId36"/>
    <p:sldId id="492" r:id="rId37"/>
    <p:sldId id="402" r:id="rId38"/>
    <p:sldId id="495" r:id="rId39"/>
    <p:sldId id="788" r:id="rId40"/>
    <p:sldId id="382" r:id="rId41"/>
    <p:sldId id="383" r:id="rId42"/>
    <p:sldId id="505" r:id="rId43"/>
    <p:sldId id="504" r:id="rId44"/>
    <p:sldId id="385" r:id="rId45"/>
    <p:sldId id="512" r:id="rId46"/>
    <p:sldId id="513" r:id="rId47"/>
    <p:sldId id="523" r:id="rId48"/>
    <p:sldId id="623" r:id="rId49"/>
    <p:sldId id="558" r:id="rId50"/>
    <p:sldId id="792" r:id="rId51"/>
    <p:sldId id="790" r:id="rId52"/>
    <p:sldId id="793" r:id="rId53"/>
    <p:sldId id="795" r:id="rId54"/>
    <p:sldId id="794" r:id="rId55"/>
    <p:sldId id="791" r:id="rId56"/>
    <p:sldId id="797" r:id="rId5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243E"/>
    <a:srgbClr val="DC12C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463" autoAdjust="0"/>
    <p:restoredTop sz="94660"/>
  </p:normalViewPr>
  <p:slideViewPr>
    <p:cSldViewPr>
      <p:cViewPr varScale="1">
        <p:scale>
          <a:sx n="97" d="100"/>
          <a:sy n="97" d="100"/>
        </p:scale>
        <p:origin x="-12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15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ahoma" charset="0"/>
              </a:defRPr>
            </a:lvl1pPr>
          </a:lstStyle>
          <a:p>
            <a:pPr>
              <a:defRPr/>
            </a:pPr>
            <a:fld id="{C041FE0B-1156-4DCB-8EC7-78081870FB2A}" type="datetimeFigureOut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ahoma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ahoma" charset="0"/>
              </a:defRPr>
            </a:lvl1pPr>
          </a:lstStyle>
          <a:p>
            <a:pPr>
              <a:defRPr/>
            </a:pPr>
            <a:fld id="{7A8C6335-FDCD-46FF-B168-C5701B3ADA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57139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449DF74-0C47-4756-B6EC-5B5B75EFC07E}" type="slidenum">
              <a:rPr lang="ru-RU" smtClean="0">
                <a:latin typeface="Tahoma" pitchFamily="34" charset="0"/>
              </a:rPr>
              <a:pPr/>
              <a:t>1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17C115-F135-417A-B0B3-3AE156F2A451}" type="slidenum">
              <a:rPr lang="ru-RU" smtClean="0">
                <a:latin typeface="Tahoma" pitchFamily="34" charset="0"/>
              </a:rPr>
              <a:pPr/>
              <a:t>37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F6C53E-5AF5-4CCD-A37A-CDD60105321F}" type="slidenum">
              <a:rPr lang="ru-RU" smtClean="0">
                <a:latin typeface="Tahoma" pitchFamily="34" charset="0"/>
              </a:rPr>
              <a:pPr/>
              <a:t>40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47D22CB-D1C6-485D-A02F-A8BA50D1C440}" type="slidenum">
              <a:rPr lang="ru-RU" smtClean="0">
                <a:latin typeface="Tahoma" pitchFamily="34" charset="0"/>
              </a:rPr>
              <a:pPr/>
              <a:t>41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0A13269-6C9B-48A9-91DB-0278E0D2D15E}" type="slidenum">
              <a:rPr lang="ru-RU" smtClean="0">
                <a:latin typeface="Tahoma" pitchFamily="34" charset="0"/>
              </a:rPr>
              <a:pPr/>
              <a:t>44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2BECE-2320-4E32-9EA3-BDA9007FBD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BA9FF-1903-499C-A2FC-99701DD3DE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69EFD-1FEB-43E1-A62D-8E9EE06341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81C75-0C14-48D9-B958-7500410A43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D1900-FF16-446B-95EB-0DC705F623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C1BFF-A967-487C-BB26-F36DF0963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9ED11-B3CE-4E64-829B-522D1C0E31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DF2AE-5455-4AB2-8320-6C05530909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F9A7B-60CF-49C8-8AFA-319725C20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A892A-6293-4964-88DF-5C80A65335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692C9-A84F-4625-BF03-F94ED70EBE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999A2B03-27B7-421C-BD64-BE5A2E5222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4" r:id="rId1"/>
    <p:sldLayoutId id="2147484116" r:id="rId2"/>
    <p:sldLayoutId id="2147484125" r:id="rId3"/>
    <p:sldLayoutId id="2147484117" r:id="rId4"/>
    <p:sldLayoutId id="2147484118" r:id="rId5"/>
    <p:sldLayoutId id="2147484119" r:id="rId6"/>
    <p:sldLayoutId id="2147484120" r:id="rId7"/>
    <p:sldLayoutId id="2147484121" r:id="rId8"/>
    <p:sldLayoutId id="2147484126" r:id="rId9"/>
    <p:sldLayoutId id="2147484122" r:id="rId10"/>
    <p:sldLayoutId id="214748412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6C36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6C36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04850"/>
            <a:ext cx="9144000" cy="215264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лекции:</a:t>
            </a:r>
            <a:b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2714620"/>
            <a:ext cx="9144000" cy="4000528"/>
          </a:xfrm>
        </p:spPr>
        <p:txBody>
          <a:bodyPr/>
          <a:lstStyle/>
          <a:p>
            <a:pPr algn="ctr">
              <a:buNone/>
              <a:defRPr/>
            </a:pPr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Местное обезболивание при воспалительных заболеваниях челюстно-лицевой области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438134"/>
          </a:xfrm>
        </p:spPr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Актуальность лекции: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14422"/>
            <a:ext cx="8715436" cy="5429287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структуре стоматологической патологии, требующей хирургических методов лечения, воспалительные заболевания занимают наибольший удельный вес  и не имеют тенденцию к снижению. Периодонтит в общей структуре оказания медицинской помощи больным в медицинских организациях стоматологического профиля это заболевание  встречается во всех возрастных группах пациентов и составляет 25–30% от общего числа обращений,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пародонтит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– 25%,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перикоронит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до 60%. Периостит челюсти является наиболее частым осложнением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одонтогенной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инфекции, составляя от 20 до 40% от их общего числа, как 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одонтогенные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абсцессы.</a:t>
            </a:r>
          </a:p>
          <a:p>
            <a:r>
              <a:rPr lang="ru-RU" sz="1800" dirty="0" smtClean="0"/>
              <a:t> Эффективность и безопасность оперативного лечения воспалительных заболеваний во многом зависят от безболезненности проводимых вмешательств. </a:t>
            </a:r>
          </a:p>
          <a:p>
            <a:r>
              <a:rPr lang="ru-RU" sz="1800" dirty="0" smtClean="0"/>
              <a:t>На сегодняшний день удобным и безопасным методом обезболивания при гнойно-воспалительных заболеваниях челюстно-лицевой области в амбулаторных условиях остается местная анестезия, позволяющая снять боль без выключения сознания. Выбор местного анестетика и способа его введения зависит от локализации и распространенности воспалительного процесса, состояния пациента и наличия у него сопутствующей патологии.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лекции: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Обоснование выбора местного обезболивания при воспалительных заболеваниях челюстно-лицевой области</a:t>
            </a:r>
            <a:endParaRPr lang="ru-RU" sz="3600" b="1" i="1" dirty="0">
              <a:solidFill>
                <a:srgbClr val="6E243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r>
              <a:rPr lang="ru-RU" dirty="0" smtClean="0"/>
              <a:t>Задачи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571611"/>
            <a:ext cx="8786874" cy="475298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1.Изучить изменения в тканях при воспалительных процессах и их влияние на болевую чувствительность.</a:t>
            </a:r>
          </a:p>
          <a:p>
            <a:pPr>
              <a:buNone/>
            </a:pPr>
            <a:r>
              <a:rPr lang="ru-RU" dirty="0" smtClean="0"/>
              <a:t>2.Изучить химические и фармакологические особенности местных анестетиков</a:t>
            </a:r>
          </a:p>
          <a:p>
            <a:pPr>
              <a:buNone/>
            </a:pPr>
            <a:r>
              <a:rPr lang="ru-RU" dirty="0" smtClean="0"/>
              <a:t>3. Изучить действие местных анестетиков в условиях воспаления.</a:t>
            </a:r>
          </a:p>
          <a:p>
            <a:pPr>
              <a:buNone/>
            </a:pPr>
            <a:r>
              <a:rPr lang="ru-RU" dirty="0" smtClean="0"/>
              <a:t>4.Изучить критерии выбора местного анестетика при лечении воспалительных процессов челюстно-лицевой области. .</a:t>
            </a:r>
          </a:p>
          <a:p>
            <a:pPr>
              <a:buNone/>
            </a:pPr>
            <a:r>
              <a:rPr lang="ru-RU" dirty="0" smtClean="0"/>
              <a:t>5.Изучитькритерии выбора метода местного обезболивания при лечении воспалительных процессов челюстно-лицевой области.</a:t>
            </a:r>
          </a:p>
          <a:p>
            <a:pPr>
              <a:buNone/>
            </a:pPr>
            <a:r>
              <a:rPr lang="ru-RU" dirty="0" smtClean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48"/>
          </a:xfrm>
        </p:spPr>
        <p:txBody>
          <a:bodyPr/>
          <a:lstStyle/>
          <a:p>
            <a:pPr algn="ctr"/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786874" cy="503874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1.Патофизиологические аспекты  изменения в тканях при воспалительных процессах и их влияние на болевую чувствительность.</a:t>
            </a:r>
          </a:p>
          <a:p>
            <a:pPr>
              <a:buNone/>
            </a:pPr>
            <a:r>
              <a:rPr lang="ru-RU" dirty="0" smtClean="0"/>
              <a:t>2.Характеристика  химических и фармакологических свойств местных анестетиков.</a:t>
            </a:r>
          </a:p>
          <a:p>
            <a:pPr>
              <a:buNone/>
            </a:pPr>
            <a:r>
              <a:rPr lang="ru-RU" dirty="0" smtClean="0"/>
              <a:t>3. Особенности действия местных анестетиков в условиях воспаления.</a:t>
            </a:r>
          </a:p>
          <a:p>
            <a:pPr>
              <a:buNone/>
            </a:pPr>
            <a:r>
              <a:rPr lang="ru-RU" dirty="0" smtClean="0"/>
              <a:t>4. Определение критериев выбора местного анестетика при лечении воспалительных процессов челюстно-лицевой области.</a:t>
            </a:r>
          </a:p>
          <a:p>
            <a:pPr>
              <a:buNone/>
            </a:pPr>
            <a:r>
              <a:rPr lang="ru-RU" dirty="0" smtClean="0"/>
              <a:t> 5.Изучитькритерии выбора метода местного обезболивания при лечении воспалительных процессов челюстно-лицевой области.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4287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ОПК-8 Готовность к медицинскому применению лекарственных препаратов и иных веществ и их комбинаций при решении профессиональных задач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/>
          <a:lstStyle/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3.  Группы лекарственных препаратов, их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фармакокинетика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фармакодинамика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совместимость лекарственных препаратов.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6. Топографическая анатомия головы, челюстно-лицевой области, особенности кровоснабжения, иннервации и лимфатической системы, строение зубов, эмбриология зубочелюстной области, основные нарушения эмбриогенеза.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16. Принципы, приемы и методы анестезии в стоматологии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17. Принципы устройства и правила эксплуатации медицинских изделий (стоматологического оборудования)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18. Современные медицинские изделия (аппаратура, инструментарий и материалы), применяемые в стоматологии.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1.  Назначать медикаментозную терапию при заболеваниях в соответствии с имеющимися медицинскими показаниями, учитывая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фармакодинамику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фармакокинетику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лекарственных средств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3. Оценивать эффективность и безопасность медикаментозных методов лечения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5. Анализировать действие лекарственных средств по совокупности их фармакологического воздействия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8. Использовать лекарственные препараты, медицинские изделия (в том числе стоматологические материалы, инструменты)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10. Определять способы введения, режим и дозу лекарственных препаратов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18. Обосновывать фармакотерапию пациента при основных патологических синдромах и неотложных состояниях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20. Применять различные методики местной анестезии челюстно-лицевой области, блокады с применением препаратов для местной анестезии, определять медицинские показания к общей анестезии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Ум. 26. Применять средства индивидуальной защиты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00013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ОПК-9 Способностью к оценке морфофункциональных, физиологических состояний и патологических процессов в организме человека для решения профессиональных задач</a:t>
            </a:r>
            <a:endParaRPr lang="ru-RU" sz="2000" b="1" dirty="0">
              <a:solidFill>
                <a:srgbClr val="6E243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/>
          <a:lstStyle/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Зн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3. </a:t>
            </a:r>
            <a:r>
              <a:rPr lang="ru-RU" sz="1600" b="1" dirty="0" smtClean="0"/>
              <a:t>Топографическая анатомия головы, челюстно-лицевой области, особенности кровоснабжения, иннервации и лимфатической системы, строение зубов, эмбриология зубочелюстной области, основные нарушения эмбриогенеза</a:t>
            </a:r>
          </a:p>
          <a:p>
            <a:r>
              <a:rPr lang="ru-RU" sz="1600" b="1" dirty="0" err="1" smtClean="0"/>
              <a:t>Зн</a:t>
            </a:r>
            <a:r>
              <a:rPr lang="ru-RU" sz="1600" b="1" dirty="0" smtClean="0"/>
              <a:t>. 5. Взаимосвязь строения и функционирования зубочелюстной системы с нарушениями со стороны носоглотки, дыхательной и пищеварительной систем, опорно-двигательного аппарата</a:t>
            </a:r>
          </a:p>
          <a:p>
            <a:r>
              <a:rPr lang="ru-RU" sz="1600" b="1" dirty="0" smtClean="0"/>
              <a:t>6. Основные вопросы нормальной и патологической физиологии зубочелюстной системы, ее взаимосвязь с функциональным состоянием других систем организма и уровни их регуляции</a:t>
            </a:r>
          </a:p>
          <a:p>
            <a:r>
              <a:rPr lang="ru-RU" sz="1600" b="1" dirty="0" smtClean="0"/>
              <a:t>8. Нормальное строение зубов, челюстей и нарушения строения при зубочелюстных, лицевых аномалиях</a:t>
            </a:r>
          </a:p>
          <a:p>
            <a:r>
              <a:rPr lang="ru-RU" sz="1600" b="1" dirty="0" smtClean="0"/>
              <a:t>Ум. 1. Проводить </a:t>
            </a:r>
            <a:r>
              <a:rPr lang="ru-RU" sz="1600" b="1" dirty="0" err="1" smtClean="0"/>
              <a:t>физикальные</a:t>
            </a:r>
            <a:r>
              <a:rPr lang="ru-RU" sz="1600" b="1" dirty="0" smtClean="0"/>
              <a:t> исследования и интерпретировать их результаты</a:t>
            </a:r>
          </a:p>
          <a:p>
            <a:r>
              <a:rPr lang="ru-RU" sz="1600" b="1" dirty="0" smtClean="0"/>
              <a:t>Ум. 3. Интерпретировать результаты первичного осмотра пациентов</a:t>
            </a:r>
          </a:p>
          <a:p>
            <a:r>
              <a:rPr lang="ru-RU" sz="1600" b="1" dirty="0" smtClean="0"/>
              <a:t>Ум. 8. Проводить общее клиническое обследование детей и взрослых</a:t>
            </a:r>
          </a:p>
          <a:p>
            <a:r>
              <a:rPr lang="ru-RU" sz="1600" b="1" dirty="0" smtClean="0"/>
              <a:t>Ум. 12. Интерпретировать результаты сбора информации от пациентов (их родственников / законных представителей</a:t>
            </a: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00013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ОПК-11 готовностью к применению медицинских изделий, предусмотренных порядками оказания медицинской помощи пациентам со стоматологическими заболеваниями</a:t>
            </a:r>
            <a:endParaRPr lang="ru-RU" sz="2000" b="1" dirty="0">
              <a:solidFill>
                <a:srgbClr val="6E243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/>
          <a:lstStyle/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3. </a:t>
            </a:r>
            <a:r>
              <a:rPr lang="ru-RU" sz="1400" b="1" dirty="0" smtClean="0"/>
              <a:t>Группы лекарственных препаратов, их </a:t>
            </a:r>
            <a:r>
              <a:rPr lang="ru-RU" sz="1400" b="1" dirty="0" err="1" smtClean="0"/>
              <a:t>фармакокинетика</a:t>
            </a:r>
            <a:r>
              <a:rPr lang="ru-RU" sz="1400" b="1" dirty="0" smtClean="0"/>
              <a:t>, </a:t>
            </a:r>
            <a:r>
              <a:rPr lang="ru-RU" sz="1400" b="1" dirty="0" err="1" smtClean="0"/>
              <a:t>фармакодинамика</a:t>
            </a:r>
            <a:r>
              <a:rPr lang="ru-RU" sz="1400" b="1" dirty="0" smtClean="0"/>
              <a:t>, совместимость лекарственных препаратов</a:t>
            </a:r>
          </a:p>
          <a:p>
            <a:r>
              <a:rPr lang="ru-RU" sz="1400" b="1" dirty="0" err="1" smtClean="0"/>
              <a:t>Зн</a:t>
            </a:r>
            <a:r>
              <a:rPr lang="ru-RU" sz="1400" b="1" dirty="0" smtClean="0"/>
              <a:t>. 16. Принципы, приемы и методы анестезии в стоматологии</a:t>
            </a:r>
          </a:p>
          <a:p>
            <a:r>
              <a:rPr lang="ru-RU" sz="1400" b="1" dirty="0" err="1" smtClean="0"/>
              <a:t>Зн</a:t>
            </a:r>
            <a:r>
              <a:rPr lang="ru-RU" sz="1400" b="1" dirty="0" smtClean="0"/>
              <a:t>. 17. Принципы устройства и правила эксплуатации медицинских изделий (стоматологического оборудования)</a:t>
            </a:r>
          </a:p>
          <a:p>
            <a:r>
              <a:rPr lang="ru-RU" sz="1400" b="1" dirty="0" err="1" smtClean="0"/>
              <a:t>Зн</a:t>
            </a:r>
            <a:r>
              <a:rPr lang="ru-RU" sz="1400" b="1" dirty="0" smtClean="0"/>
              <a:t>. 18.Современные медицинские изделия (аппаратура, инструментарий и материалы), применяемые в стоматологии</a:t>
            </a:r>
          </a:p>
          <a:p>
            <a:r>
              <a:rPr lang="ru-RU" sz="1400" b="1" dirty="0" err="1" smtClean="0"/>
              <a:t>Зн</a:t>
            </a:r>
            <a:r>
              <a:rPr lang="ru-RU" sz="1400" b="1" dirty="0" smtClean="0"/>
              <a:t>. 22. Требования охраны труда, пожарной безопасности, порядок действий при чрезвычайных ситуациях</a:t>
            </a:r>
          </a:p>
          <a:p>
            <a:r>
              <a:rPr lang="ru-RU" sz="1400" b="1" dirty="0" err="1" smtClean="0"/>
              <a:t>Зн</a:t>
            </a:r>
            <a:r>
              <a:rPr lang="ru-RU" sz="1400" b="1" dirty="0" smtClean="0"/>
              <a:t>. 23. Санитарно-эпидемиологические нормы и требования</a:t>
            </a:r>
          </a:p>
          <a:p>
            <a:r>
              <a:rPr lang="ru-RU" sz="1400" b="1" dirty="0" err="1" smtClean="0"/>
              <a:t>Зн</a:t>
            </a:r>
            <a:r>
              <a:rPr lang="ru-RU" sz="1400" b="1" dirty="0" smtClean="0"/>
              <a:t>. 27. Правила применения средств индивидуальной защиты.</a:t>
            </a:r>
          </a:p>
          <a:p>
            <a:r>
              <a:rPr lang="ru-RU" sz="1400" b="1" dirty="0" smtClean="0"/>
              <a:t>Ум. 20. Применять различные методики местной анестезии челюстно-лицевой области, блокады с применением препаратов для местной анестезии, определять медицинские показания к общей анестезии</a:t>
            </a:r>
          </a:p>
          <a:p>
            <a:r>
              <a:rPr lang="ru-RU" sz="1400" b="1" dirty="0" smtClean="0"/>
              <a:t>Ум. 21. Определять способы введения, режим и дозу лекарственных препаратов</a:t>
            </a:r>
          </a:p>
          <a:p>
            <a:r>
              <a:rPr lang="ru-RU" sz="1400" b="1" dirty="0" smtClean="0"/>
              <a:t>Ум. 26. Применять средства индивидуальной защиты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686800" cy="1143000"/>
          </a:xfrm>
        </p:spPr>
        <p:txBody>
          <a:bodyPr/>
          <a:lstStyle/>
          <a:p>
            <a:r>
              <a:rPr lang="ru-RU" sz="28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Причины снижения эффективности местных анестетиков при введении их в воспаленные ткани.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Индивидуальное разнообразие анатомо-топографических особенностей челюстно-лицевой области (в том числе ветвей тройничного нерва), анатомо-физиологические особенности рецепторного аппарата зубов и смещение тканей за счет отека воспаленных тканей.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Эмоциональное напряжение пациента, связанное с болью в области очага воспаления, нарушением сна и страхом перед оперативным вмешательством.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Трудности обезболивания тканей челюстно-лицевой области в условиях воспаления, связанные с затруднением открывания рта.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4742" t="51935" r="24570" b="25280"/>
          <a:stretch>
            <a:fillRect/>
          </a:stretch>
        </p:blipFill>
        <p:spPr bwMode="auto">
          <a:xfrm>
            <a:off x="0" y="1142984"/>
            <a:ext cx="914400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850"/>
            <a:ext cx="8786842" cy="509572"/>
          </a:xfrm>
        </p:spPr>
        <p:txBody>
          <a:bodyPr/>
          <a:lstStyle/>
          <a:p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Воспаление характеризуется увеличением [Н</a:t>
            </a:r>
            <a:r>
              <a:rPr lang="ru-RU" sz="2000" b="1" baseline="30000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] и, соответственно, снижением </a:t>
            </a:r>
            <a:r>
              <a:rPr lang="ru-RU" sz="2000" b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рН</a:t>
            </a:r>
            <a: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в клетках и межклеточной жидкости — развитием ацидоза.</a:t>
            </a:r>
            <a:br>
              <a:rPr lang="ru-RU" sz="20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6E243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1"/>
            <a:ext cx="9144000" cy="5038740"/>
          </a:xfrm>
        </p:spPr>
        <p:txBody>
          <a:bodyPr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Причина метаболического ацидоза — накопление в очаге воспаления избытка недоокисленных соединений.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Механизмы накопления «кислых»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метаболито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: образование большого количества продуктов изменённого метаболизма вследствие: активации гликолиза, накопление молочной и пировиноградной кислот; усиления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протеолиза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липолиза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 образованием аминокислот, кетоновых тел; нарушения оттока от очага воспаления продуктов как нормального, так и нарушенного обмена веществ, что особенно выражено в связи с замедлением оттока венозной крови и развитием стаза в очаге воспаления; «истощения» щелочных буферных систем (бикарбонатной, фосфатной, белковой и других) клеток и межклеточной жидкости, которые на начальном этапе воспаления нейтрализуют избыток кислых соединений.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Особенности изменения [Н</a:t>
            </a:r>
            <a:r>
              <a:rPr lang="ru-RU" sz="1600" b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] в очаге воспаления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Чем острее протекает воспаление, тем более выражен ацидоз: из компенсированного он быстро трансформируется в некомпенсированный.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Как правило, концентрация Н</a:t>
            </a:r>
            <a:r>
              <a:rPr lang="ru-RU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наибольшая в зоне первичной альтерации, она меньше в прилегающей к ней зоне вторичной альтерации и постепенно снижается по направлению к неповреждённой ткани.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отдельных участках интенсивной деструкции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аутолиза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тканей, где накапливаются восстановленные органические и неорганические соединения, продукты промежуточного белкового распада (аммиак и его производные), может развиваться более или менее выраженный и преходящий алкалоз. Однако, в целом для очага воспаления характерен ацидоз.</a:t>
            </a:r>
          </a:p>
          <a:p>
            <a:pPr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48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Эффекты ацидоза в очаге воспаления</a:t>
            </a:r>
            <a:r>
              <a:rPr lang="ru-RU" sz="3200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solidFill>
                  <a:srgbClr val="6E243E"/>
                </a:solidFill>
              </a:rPr>
              <a:t/>
            </a:r>
            <a:br>
              <a:rPr lang="ru-RU" sz="2400" dirty="0" smtClean="0">
                <a:solidFill>
                  <a:srgbClr val="6E243E"/>
                </a:solidFill>
              </a:rPr>
            </a:br>
            <a:endParaRPr lang="ru-RU" sz="2400" dirty="0">
              <a:solidFill>
                <a:srgbClr val="6E243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8929718" cy="5857892"/>
          </a:xfrm>
        </p:spPr>
        <p:txBody>
          <a:bodyPr/>
          <a:lstStyle/>
          <a:p>
            <a:pPr marL="342900" indent="-342900">
              <a:buAutoNum type="arabicParenR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повышение проницаемости клеточных мембран, в том числе плазмолеммы и лизосом - это приводит к выходу гидролаз 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цитозоль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и межклеточное вещество; </a:t>
            </a:r>
          </a:p>
          <a:p>
            <a:pPr marL="342900" indent="-342900">
              <a:buAutoNum type="arabicParenR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активацию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лизосомальных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ферментов, что сопровождается усилением деструкции клеточных и неклеточных структур в очаге воспаления; </a:t>
            </a:r>
          </a:p>
          <a:p>
            <a:pPr marL="342900" indent="-342900">
              <a:buAutoNum type="arabicParenR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повышение проницаемости стенок сосудов за счёт усиления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неферментного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и ферментного гидролиза компонентов межклеточного матрикса, включая базальные мембраны; </a:t>
            </a:r>
          </a:p>
          <a:p>
            <a:pPr marL="342900" indent="-342900">
              <a:buAutoNum type="arabicParenR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формирование ощущения боли в очаге воспаления в связи с раздражением и повреждением рецепторов чувствительных нервных окончаний в условиях избытка Н</a:t>
            </a:r>
            <a:r>
              <a:rPr lang="ru-RU" sz="1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342900" indent="-342900">
              <a:buAutoNum type="arabicParenR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усиление гидролиза солей и органических соединений. Это ведёт к повышению осмотического 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онкотического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давления, изменяет коллоидное состояние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цитозоля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342900" indent="-342900">
              <a:buAutoNum type="arabicParenR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изменения чувствительности рецепторных структур клеток (в том числе — стенок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) к регуляторным факторам (гормонам,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нейромедиаторам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другим БАВ), что сопровождается нарушениями регуляции тонуса сосудистой стенки. Так, на стадии альтерации в очаге воспаления, как правило, снижается чувствительность рецепторов к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адреномиметикам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(в частности, к норадреналину) и повышается к холиномиметическим агентам.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000" contrast="15000"/>
          </a:blip>
          <a:srcRect l="25588" t="60073" r="50000" b="12260"/>
          <a:stretch>
            <a:fillRect/>
          </a:stretch>
        </p:blipFill>
        <p:spPr bwMode="auto">
          <a:xfrm>
            <a:off x="142844" y="1857364"/>
            <a:ext cx="507209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6261" t="14503" r="23553" b="15515"/>
          <a:stretch>
            <a:fillRect/>
          </a:stretch>
        </p:blipFill>
        <p:spPr bwMode="auto">
          <a:xfrm>
            <a:off x="4857752" y="2428868"/>
            <a:ext cx="407196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450" t="17758" r="34742" b="23652"/>
          <a:stretch>
            <a:fillRect/>
          </a:stretch>
        </p:blipFill>
        <p:spPr bwMode="auto">
          <a:xfrm>
            <a:off x="142844" y="1071546"/>
            <a:ext cx="878687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/>
          <a:lstStyle/>
          <a:p>
            <a:pPr algn="ctr"/>
            <a:r>
              <a:rPr lang="ru-RU" sz="2400" b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Гиперосмия</a:t>
            </a:r>
            <a:r>
              <a:rPr lang="ru-RU" sz="24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b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гиперонкия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0" y="857232"/>
            <a:ext cx="4495800" cy="6000768"/>
          </a:xfrm>
        </p:spPr>
        <p:txBody>
          <a:bodyPr/>
          <a:lstStyle/>
          <a:p>
            <a:pPr algn="ctr">
              <a:buNone/>
            </a:pP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Причинами </a:t>
            </a:r>
            <a:r>
              <a:rPr lang="ru-RU" sz="1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гиперосмии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являются: 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– повышенное ферментативное 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неферментное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разрушение макромолекул (гликогена,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гликозаминогликанов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протеогликанов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и других);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– усиленный в условиях ацидоза гидролиз солей и соединений, содержащих неорганические вещества;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– поступление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осмотически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активных соединений из повреждённых и разрушенных клеток.</a:t>
            </a:r>
          </a:p>
          <a:p>
            <a:pPr>
              <a:buNone/>
            </a:pPr>
            <a:r>
              <a:rPr lang="ru-RU" sz="1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Гиперосмия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обусловливает: 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гипергидратацию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в очаге воспаления;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– повышение проницаемости сосудистых стенок;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– стимуляцию эмиграции в зону воспаления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лейкоцитов;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– изменение тонуса стенок сосудов и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кровообращения ;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– формирование чувства боли.</a:t>
            </a:r>
          </a:p>
          <a:p>
            <a:pPr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857232"/>
            <a:ext cx="4495800" cy="6000768"/>
          </a:xfrm>
        </p:spPr>
        <p:txBody>
          <a:bodyPr/>
          <a:lstStyle/>
          <a:p>
            <a:pPr>
              <a:buNone/>
            </a:pPr>
            <a:r>
              <a:rPr lang="ru-RU" sz="1200" b="1" dirty="0" smtClean="0"/>
              <a:t>Причинами </a:t>
            </a:r>
            <a:r>
              <a:rPr lang="ru-RU" sz="1200" b="1" dirty="0" err="1" smtClean="0"/>
              <a:t>гиперонкии</a:t>
            </a:r>
            <a:r>
              <a:rPr lang="ru-RU" sz="1200" b="1" dirty="0" smtClean="0"/>
              <a:t> являются: </a:t>
            </a:r>
          </a:p>
          <a:p>
            <a:pPr>
              <a:buNone/>
            </a:pPr>
            <a:r>
              <a:rPr lang="ru-RU" sz="1200" b="1" dirty="0" smtClean="0"/>
              <a:t>– увеличение концентрации белка в очаге воспаления в связи с усилением ферментативного и </a:t>
            </a:r>
            <a:r>
              <a:rPr lang="ru-RU" sz="1200" b="1" dirty="0" err="1" smtClean="0"/>
              <a:t>неферментного</a:t>
            </a:r>
            <a:r>
              <a:rPr lang="ru-RU" sz="1200" b="1" dirty="0" smtClean="0"/>
              <a:t> гидролиза пептидов;</a:t>
            </a:r>
          </a:p>
          <a:p>
            <a:pPr>
              <a:buNone/>
            </a:pPr>
            <a:r>
              <a:rPr lang="ru-RU" sz="1200" b="1" dirty="0" smtClean="0"/>
              <a:t>– повышение </a:t>
            </a:r>
            <a:r>
              <a:rPr lang="ru-RU" sz="1200" b="1" dirty="0" err="1" smtClean="0"/>
              <a:t>гидрофильности</a:t>
            </a:r>
            <a:r>
              <a:rPr lang="ru-RU" sz="1200" b="1" dirty="0" smtClean="0"/>
              <a:t> белковых мицелл и других коллоидов в результате изменения их </a:t>
            </a:r>
            <a:r>
              <a:rPr lang="ru-RU" sz="1200" b="1" dirty="0" err="1" smtClean="0"/>
              <a:t>конформации</a:t>
            </a:r>
            <a:r>
              <a:rPr lang="ru-RU" sz="1200" b="1" dirty="0" smtClean="0"/>
              <a:t> при взаимодействия с ионами; </a:t>
            </a:r>
          </a:p>
          <a:p>
            <a:pPr>
              <a:buNone/>
            </a:pPr>
            <a:r>
              <a:rPr lang="ru-RU" sz="1200" b="1" dirty="0" smtClean="0"/>
              <a:t>– выход белков (в основном — альбуминов) из крови в очаг воспаления в связи с повышением проницаемости стенок </a:t>
            </a:r>
            <a:r>
              <a:rPr lang="ru-RU" sz="1200" b="1" dirty="0" err="1" smtClean="0"/>
              <a:t>микрососудов</a:t>
            </a:r>
            <a:r>
              <a:rPr lang="ru-RU" sz="1200" b="1" dirty="0" smtClean="0"/>
              <a:t>.</a:t>
            </a:r>
          </a:p>
          <a:p>
            <a:r>
              <a:rPr lang="ru-RU" sz="1200" b="1" i="1" dirty="0" smtClean="0">
                <a:solidFill>
                  <a:srgbClr val="C00000"/>
                </a:solidFill>
              </a:rPr>
              <a:t>Основное последствие </a:t>
            </a:r>
            <a:r>
              <a:rPr lang="ru-RU" sz="1200" b="1" i="1" dirty="0" err="1" smtClean="0">
                <a:solidFill>
                  <a:srgbClr val="C00000"/>
                </a:solidFill>
              </a:rPr>
              <a:t>гиперонкии</a:t>
            </a:r>
            <a:r>
              <a:rPr lang="ru-RU" sz="1200" b="1" i="1" dirty="0" smtClean="0">
                <a:solidFill>
                  <a:srgbClr val="C00000"/>
                </a:solidFill>
              </a:rPr>
              <a:t> в очаге воспаления это развитие отёка.</a:t>
            </a:r>
          </a:p>
          <a:p>
            <a:pPr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5244" t="12875" r="22536" b="15515"/>
          <a:stretch>
            <a:fillRect/>
          </a:stretch>
        </p:blipFill>
        <p:spPr bwMode="auto">
          <a:xfrm>
            <a:off x="142844" y="4357694"/>
            <a:ext cx="3643306" cy="232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9312" t="9620" r="25588" b="15515"/>
          <a:stretch>
            <a:fillRect/>
          </a:stretch>
        </p:blipFill>
        <p:spPr bwMode="auto">
          <a:xfrm>
            <a:off x="4357686" y="3500438"/>
            <a:ext cx="4786314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850"/>
            <a:ext cx="8686800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Механизмы боли при воспалении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9484" t="21012" r="36777" b="26908"/>
          <a:stretch>
            <a:fillRect/>
          </a:stretch>
        </p:blipFill>
        <p:spPr bwMode="auto">
          <a:xfrm>
            <a:off x="285720" y="2357430"/>
            <a:ext cx="457203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450" t="21013" r="35759" b="22025"/>
          <a:stretch>
            <a:fillRect/>
          </a:stretch>
        </p:blipFill>
        <p:spPr bwMode="auto">
          <a:xfrm>
            <a:off x="4857752" y="3714752"/>
            <a:ext cx="4286248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 l="24570" t="11248" r="41862" b="15515"/>
          <a:stretch>
            <a:fillRect/>
          </a:stretch>
        </p:blipFill>
        <p:spPr bwMode="auto">
          <a:xfrm>
            <a:off x="6858016" y="0"/>
            <a:ext cx="2071702" cy="3766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857256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Поверхностный заряд и электрические потенциалы клеток</a:t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7"/>
          </a:xfrm>
        </p:spPr>
        <p:txBody>
          <a:bodyPr/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Альтерация тканей при воспалении ведёт к изменению (как правило —снижению) их поверхностного заряда, а также – мембранных потенциалов возбудимых клеток.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Причины нарушений заряда и потенциалов мембран клеток: 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 повреждение клеточных мембран, 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 расстройства энергообеспечения трансмембранного переноса ионов, 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 ионный баланс во внеклеточной жидкости.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Основные последствия отклонения мембранных потенциалов клеток в очаге воспаления: 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изменения порога возбудимости клеток; 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колебание чувствительности клеток к действию БАВ (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цитокинов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гормонов,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нейромедиаторов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и других);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потенцирование миграции фагоцитов за счёт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электрокинеза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стимуляция кооперации клеток в связи со снижением величины отрицательного поверхностного их заряда, нейтрализацией его или даже перезарядкой (у повреждённых и погибших клеток внешняя поверхность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цитолеммы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заряжена положительно в связи с избытком на ней К</a:t>
            </a:r>
            <a:r>
              <a:rPr lang="ru-RU" sz="14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Н</a:t>
            </a:r>
            <a:r>
              <a:rPr lang="ru-RU" sz="14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и др. катионов).</a:t>
            </a:r>
          </a:p>
          <a:p>
            <a:pPr algn="ctr">
              <a:buNone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Поверхностное натяжение мембран клеток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Для очага воспаления характерно уменьшение поверхностного натяжения клеточных мембран.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Основная причина этого – значительное увеличение концентрации в очаге воспаления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поверхностноактивных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веществ (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фосфолипидов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ВЖК, K</a:t>
            </a:r>
            <a:r>
              <a:rPr lang="ru-RU" sz="14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Ca</a:t>
            </a:r>
            <a:r>
              <a:rPr lang="ru-RU" sz="14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и некоторых других).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Основными последствиями уменьшения поверхностного натяжения клеточных мембран при воспалении являются: 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облегчение подвижности лейкоцитов (уменьшение поверхностного натяжения плазмолеммы способствует образованию псевдоподий); 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потенцирование процесса адгезии фагоцитов к объекту фагоцитоза; 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облегчение контакта фагоцитов и лимфоцитов при развитии реакций иммунитета и аллергии.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850"/>
            <a:ext cx="9001156" cy="652448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Коллоидное состояние </a:t>
            </a:r>
            <a:r>
              <a:rPr lang="ru-RU" sz="2400" b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цитозоля</a:t>
            </a:r>
            <a:r>
              <a:rPr lang="ru-RU" sz="24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и межклеточного вещества</a:t>
            </a:r>
            <a:br>
              <a:rPr lang="ru-RU" sz="24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6E243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59"/>
            <a:ext cx="9001156" cy="503874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Изменения коллоидного состояния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цитозоля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и межклеточного вещества выявляются уже на начальном этапе воспаления.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Причина этого – накопление избытка Н</a:t>
            </a:r>
            <a:r>
              <a:rPr lang="ru-RU" sz="1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K</a:t>
            </a:r>
            <a:r>
              <a:rPr lang="ru-RU" sz="1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sz="1800" b="1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жирных кислот, пептидов, аминокислот, других метаболитов и БАВ  (наряду с изменением степени гидратации цитоплазмы) приводит к облегчению переходов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цитозоля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 «гель - золь». В наибольшей степени такая трансформация характерна для фагоцитов.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Основные механизмы изменения коллоидного состояния в очаге воспаления: – колебание степени полимеризации макромолекул (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гликозаминогликанов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белков,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протеогликанов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и других); – фазовые переходы состояния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микрофиламентов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интерстиция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Переход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цитозоля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 состояние геля происходит при образовании из нитей F–актина упорядоченной структуры (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актиновая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решётка). Такая структура формируется при перекрестном соединении нитей актина с участием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актинсвязывающих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белков и при низкой концентрации Ca</a:t>
            </a:r>
            <a:r>
              <a:rPr lang="ru-RU" sz="18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При увеличении 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цитозоле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содержания Ca</a:t>
            </a:r>
            <a:r>
              <a:rPr lang="ru-RU" sz="18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процесс формирования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актиновой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решётки подавляется, цитоплазма приобретает состояние золя.</a:t>
            </a:r>
          </a:p>
          <a:p>
            <a:pPr algn="ctr"/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Главные последствия изменений коллоидного состояния </a:t>
            </a:r>
            <a:r>
              <a:rPr lang="ru-RU" sz="1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цитозоля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интерстиция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заключается в изменении тканевой проницаемости (в основном –стенок </a:t>
            </a:r>
            <a:r>
              <a:rPr lang="ru-RU" sz="1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и  потенцировании процесса миграции лейкоцитов к объекту фагоцитоза.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4570" t="56818" r="23553" b="18770"/>
          <a:stretch>
            <a:fillRect/>
          </a:stretch>
        </p:blipFill>
        <p:spPr bwMode="auto">
          <a:xfrm>
            <a:off x="214282" y="0"/>
            <a:ext cx="857256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0000" t="43798" r="24570" b="13887"/>
          <a:stretch>
            <a:fillRect/>
          </a:stretch>
        </p:blipFill>
        <p:spPr bwMode="auto">
          <a:xfrm>
            <a:off x="357158" y="642918"/>
            <a:ext cx="835824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4294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БИОГЕННЫЕ АМИНЫ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9"/>
            <a:ext cx="9144000" cy="5324492"/>
          </a:xfrm>
        </p:spPr>
        <p:txBody>
          <a:bodyPr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Гистамин. Основными источниками гистамина являются базофилы и тучные клетки. Действие гистамина опосредуют H</a:t>
            </a:r>
            <a:r>
              <a:rPr lang="ru-RU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‑ и H</a:t>
            </a:r>
            <a:r>
              <a:rPr lang="ru-RU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‑рецепторы на клетках‑мишенях.H</a:t>
            </a:r>
            <a:r>
              <a:rPr lang="ru-RU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‑рецепторы активируются малыми дозами гистамина. Эффектами их активации являются ощущения боли, жжения, зуда, напряжения. Н</a:t>
            </a:r>
            <a:r>
              <a:rPr lang="ru-RU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‑рецепторыактивируются гистамином в высокой его концентрации. Эффекты их возбуждения заключаются в изменении синтеза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потенцировании образования циклических нуклеотидов, повышении проницаемости стенок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(особенно —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венул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), активации миграции макрофагов, нейтрофилов, эозинофилов в очаг воспаления, сокращении ГМК. Промежуточные дозы гистамина активируют оба вида рецепторов. Это сопровождается значительным расширением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артериол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развитием в очаге воспаления артериальной гиперемии, снижением порога возбудимости и повышением чувствительности тканей, в том числе — болевой.</a:t>
            </a:r>
          </a:p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Серотонин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Источниками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серотонина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являются тромбоциты, тучные клетки, нейроны,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энтероэндокринные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клетки. К числу основных эффектов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серотонина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в очаге воспаления относят повышение проницаемости стенок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 активацию сокращения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венул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(что способствует развитию венозной гиперемии), формирование чувства боли, активацию процессы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тромбообразования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Адреналин и норадреналин. Эффекты норадреналина в очаге воспаления являются в основном результатом его действия на клетки как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нейромедиатора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симпатической нервной системы (его прямые метаболические эффекты — в отличие от адреналина — сравнительно мало выражены).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81010"/>
          </a:xfrm>
        </p:spPr>
        <p:txBody>
          <a:bodyPr/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Нейромедиаторы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7"/>
            <a:ext cx="9144000" cy="4967303"/>
          </a:xfrm>
        </p:spPr>
        <p:txBody>
          <a:bodyPr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нейромедиаторов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при развитии воспалении наиболее важную роль играют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катехоловые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амины и ацетилхолин.</a:t>
            </a:r>
          </a:p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Норадреналини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адреналин синтезируются из тирозина в нейронах головного мозга, симпатической нервной системы, а также в хромаффинных клетках параганглиев и мозгового вещества надпочечников. Эффекты адреналина и норадреналина реализуются через  и/или ‑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адренорецепторы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очаге воспаления норадреналин выделяется из окончаний нейронов симпатической нервной системы, а катехоламины надпочечникового происхождения поступают с кровью.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Эффекты катехоламинов заключаются в: –активации гликолиза,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липолиза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липопероксидации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; – увеличении транспорта Ca</a:t>
            </a:r>
            <a:r>
              <a:rPr lang="ru-RU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в клетки; –сокращении ГМК стенок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артериол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уменьшении просвета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артериол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развитие ишемии; – регуляции эмиграции лейкоцитов из сосудов в ткань и течения фагоцитарной реакции.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Ацетилхолин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cинтезируется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в нейронах из холина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ацетилкоэнзима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А при участии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холинацетилтрансферазы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; выделяется из окончаний нейронов парасимпатической нервной системы и реализует свои эффекты через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холинорецепторы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Эффекты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ацитилхолина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проявляются в: – снижении тонуса ГМК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артериол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расширении их просвета и развитии артериальной гиперемии; – регуляции процессов эмиграции лейкоцитов в очаг воспаления; – стимуляции фагоцитоза; – активации пролиферации и дифференцировки клеток.</a:t>
            </a:r>
          </a:p>
          <a:p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238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857233"/>
            <a:ext cx="8858312" cy="5467368"/>
          </a:xfrm>
        </p:spPr>
        <p:txBody>
          <a:bodyPr/>
          <a:lstStyle/>
          <a:p>
            <a:pPr algn="ctr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Оксид азота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Оксид азота (эндотелием освобождаемый фактор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вазодилатации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) — важный медиатор воспаления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Липидные медиаторы воспаления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Липидными медиаторами воспаления называют производные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арахидоновой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кислоты — простагландины,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тромбоксаны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лейкотриены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 обладающие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вазо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бронхоактивными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свойствами. Из мембранных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фосфолипидов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образуется также фактор активации тромбоцитов (PAF) — наиболее сильный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спазмоген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К этой же группе относят продукты перекисного окисления липидов —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липопероксиды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Арахидоновая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и линоленовая кислоты входят в состав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фосфолипидов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клеточных мембран, откуда и освобождаются под влиянием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фосфолипаз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Дальнейшие превращения этих кислот происходят либо по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циклооксигеназному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либо по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липооксигеназному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пути.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Эффекты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лейкотриенов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также имеют широкий спектр. Они обеспечивают: –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спазмогенный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эффект (на ГМК стенок сосудов, а также бронхиол и кишечника) не вызывая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тахифилаксии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В связи с этим длительность эффекта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лейкотриенов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весьма велика. Спазм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особенно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артериол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в очаге воспаления приводит к развитию ишемии; –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положительнон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хемотаксическое действие по отношению к фагоцитам; –•повышение проницаемости стенок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66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5538807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Простагландины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Основные источники 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 очаге воспаления: тромбоциты, активированные лейкоциты, клетки эндотелия, тучные клетки.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Эффекты.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участвуют в формировании всех компонентов и многих проявлений воспаления. Наиболее выражено их влияние на: – тонус стенок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артериол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прекапилляров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капилляров,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венул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); –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адгезивно‑агрегационные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свойства тромбоцитов, лейкоцитов и эритроцитов (поэтому важна роль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 регуляции кровоснабжения тканей при воспалении, эмиграции в очаг воспаления лейкоцитов и фагоцитоза); – образование других медиаторов воспаления; – состояние системы гемостаза; – проницаемость стенок микроциркуляторного русла; – развитие лихорадки.</a:t>
            </a:r>
          </a:p>
          <a:p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весьма мобильны: они синтезируются в течение короткого промежутка времени, оказывают различные эффекты и быстро инактивируются. Именно поэтому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способны как потенцировать, так и подавлять воспалительную реакцию. Различный эффект разных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позволил выделить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группы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циклопентенонов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(ПгF</a:t>
            </a:r>
            <a:r>
              <a:rPr lang="ru-RU" sz="1800" b="1" baseline="-25000" dirty="0" smtClean="0">
                <a:latin typeface="Times New Roman" pitchFamily="18" charset="0"/>
                <a:cs typeface="Times New Roman" pitchFamily="18" charset="0"/>
              </a:rPr>
              <a:t>2g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ПгA</a:t>
            </a:r>
            <a:r>
              <a:rPr lang="ru-RU" sz="18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ПгD</a:t>
            </a:r>
            <a:r>
              <a:rPr lang="ru-RU" sz="1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), образующихся только под влиянием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циклооксигеназы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2.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Циклопентеноновые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эффективно подавляют воспалительную реакцию и способствуют заживлению ран. В то же время ПгE</a:t>
            </a:r>
            <a:r>
              <a:rPr lang="ru-RU" sz="1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ПгI</a:t>
            </a:r>
            <a:r>
              <a:rPr lang="ru-RU" sz="1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и другие, образующиеся под влиянием 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циклооксигеназы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1 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циклооксигеназы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2, оказывают выраженный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провоспалительный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эффект.</a:t>
            </a: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66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181617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Продукты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свободнорадикального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перекисного окисления липидов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Повреждение тканей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флогогенным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агентом и факторами последующих изменений в очаге воспаления приводит к своеобразной цепной реакции: интенсификации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свободнорадикальных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липопероксидных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процессов. Продукты этих реакций — липидные радикалы, перекиси и гидроперекиси липидов, альдегиды, 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шиффовы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основания и другие — обладают выраженными патогенными свойствами.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Эффекты продуктов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свободнорадикального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перекисного окисления липидов (СПОЛ): – повреждение и деструкция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флогогенного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агента; –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измение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физико‑химического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состояния мембран клеток тканей и лейкоцитов, находящихся в очаге воспаления; – модификация активности клеточных и внеклеточных ферментов.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Умеренная и избыточная активация СПОЛ оказывает различные эффекты.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Умеренное усиление СПОЛ вызывает обратимое повышение проницаемости мембран клеток и стенок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а также увеличение каталитической активности ферментов. Это способствует интенсификации метаболизма в клетках, эмиграции лейкоцитов в очаг воспаления, повышению эффективности фагоцитоза, пролиферации и созреванию клеток.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Чрезмерная интенсификация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СПОЛобусловливает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образование в клеточных мембранах сквозных каналов проницаемости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микроразрывов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; повреждение мембранных рецепторных структур; подавление ферментативных реакций.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совокупности приведенные выше изменения сопровождаются существенной альтерацией и гибелью клеток, а также разрушением неклеточных структур в очаге воспаления.</a:t>
            </a: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1017" t="40543" r="22990" b="9205"/>
          <a:stretch>
            <a:fillRect/>
          </a:stretch>
        </p:blipFill>
        <p:spPr bwMode="auto">
          <a:xfrm>
            <a:off x="142844" y="857232"/>
            <a:ext cx="9001156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14380"/>
          </a:xfrm>
        </p:spPr>
        <p:txBody>
          <a:bodyPr/>
          <a:lstStyle/>
          <a:p>
            <a:pPr algn="ctr"/>
            <a:r>
              <a:rPr lang="ru-RU" sz="1600" b="1" dirty="0" smtClean="0"/>
              <a:t> </a:t>
            </a:r>
            <a:r>
              <a:rPr lang="ru-RU" sz="24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Основные классы плазменных медиаторов воспаления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78645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sz="1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Кининогены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cубстраты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из которых образуются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— синтезируются в основном в печени. В небольших количествах они образуются также в тканях лёгких, почек, сердца, кожи и некоторых других органов.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Кининогеназы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калликреины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 — протеолитические ферменты, при участии которых образуются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Калликреиногены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прекалликреины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 — предшественники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калликреинов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sz="1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Кинины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При развитии воспаления наибольшее значение имеют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брадикинин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каллидин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Каллидин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декапептид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образуется главным образом под влиянием тканевых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калликреинов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Под действием тканевых и плазменных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аминопептидаз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каллидин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превращается 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брадикинин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Брадикинин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нонапептид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образуется преимущественно под влиянием плазменных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калликреинов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Кининазы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— ферменты, специфически разрушающие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карбоксипептидазы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норме в плазме крови и тканях определяется небольшое количество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но при действии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флогогенного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фактора и развитии последующих вторичных изменений в очаге воспаления появляется большое количество агентов, активирующих образование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: избыток Н</a:t>
            </a:r>
            <a:r>
              <a:rPr lang="ru-RU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катехоламины,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катепсины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фактор 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Хагемана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и многие другие.</a:t>
            </a:r>
          </a:p>
          <a:p>
            <a:pPr>
              <a:spcBef>
                <a:spcPts val="0"/>
              </a:spcBef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обеспечивают: – повышение проницаемости стенок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микрососудов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(в этом отношении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брадикинин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в 10–15 раз активнее гистамина); – потенцирование развития отёка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микрогеморрагий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– расширение просвета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артериол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за счёт непосредственного воздействия на ГМК. Этот эффект, в свою очередь, способствует развитию артериальной гиперемии; – стимуляцию миграции фагоцитов в очаг воспаления.</a:t>
            </a:r>
          </a:p>
          <a:p>
            <a:pPr>
              <a:spcBef>
                <a:spcPts val="0"/>
              </a:spcBef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000132"/>
          </a:xfrm>
        </p:spPr>
        <p:txBody>
          <a:bodyPr/>
          <a:lstStyle/>
          <a:p>
            <a:pPr algn="ctr"/>
            <a:r>
              <a:rPr lang="ru-RU" sz="1600" b="1" dirty="0" smtClean="0"/>
              <a:t> </a:t>
            </a:r>
            <a:r>
              <a:rPr lang="ru-RU" sz="2400" b="1" dirty="0" smtClean="0">
                <a:solidFill>
                  <a:srgbClr val="6E243E"/>
                </a:solidFill>
              </a:rPr>
              <a:t>Основные классы плазменных медиаторов воспаления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3"/>
          </a:xfrm>
        </p:spPr>
        <p:txBody>
          <a:bodyPr/>
          <a:lstStyle/>
          <a:p>
            <a:pPr algn="ctr"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Факторы системы комплемента</a:t>
            </a:r>
          </a:p>
          <a:p>
            <a:pPr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При воспалении факторы системы комплемента играют существенную роль в неспецифической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инактивации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деструкции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флогогенного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агента, повреждённых и погибших клеток тканей.</a:t>
            </a:r>
          </a:p>
          <a:p>
            <a:pPr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Большая часть факторов системы комплемента синтезируется преимущественно клетками печени, а также костного мозга и селезёнки и поступает в очаг воспаления с кровью. Другая часть факторов комплемента продуцируется и выделяется местно —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мононуклеарными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фагоцитами, находящимися в воспалённой ткани. Лейкоциты продуцируют компоненты комплемента C1‑C9, а также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инактиватор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C3b.</a:t>
            </a:r>
          </a:p>
          <a:p>
            <a:pPr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Наиболее важными эффектами факторов комплемента считаются: – активация хемотаксиса; – потенцирование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опсонизации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объекта фагоцитоза.; –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цитолитическое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действие; –бактерицидный эффект; – регуляция образования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кининов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факторов системы гемостаза, а также активности T- и B-лимфоцитов.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Факторы системы гемостаза делят на три группы: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прокоагулянтные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антикоагулянтные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фибринолитические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Основными причинами активации 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прокоагулянтных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факторов в очаге воспаления считаются повреждение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флогогенным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агентом и вторичными факторами альтерации тканевых клеток, а также повреждение эндотелия. Одновременно с этим активируются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антикоагулянтные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фибринолитические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факторы.</a:t>
            </a:r>
          </a:p>
          <a:p>
            <a:pPr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Активация факторов системы гемостаза приводит в очаге воспаления к образованию тромбов и расстройствам кровообращения— ишемия, венозная гиперемия и стаз.</a:t>
            </a:r>
          </a:p>
          <a:p>
            <a:pPr>
              <a:spcBef>
                <a:spcPts val="0"/>
              </a:spcBef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00066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Механизмы формирования боли при воспалении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450" t="24268" r="34742" b="28535"/>
          <a:stretch>
            <a:fillRect/>
          </a:stretch>
        </p:blipFill>
        <p:spPr bwMode="auto">
          <a:xfrm>
            <a:off x="0" y="928670"/>
            <a:ext cx="8858280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244" t="11248" r="24570" b="15515"/>
          <a:stretch>
            <a:fillRect/>
          </a:stretch>
        </p:blipFill>
        <p:spPr bwMode="auto">
          <a:xfrm>
            <a:off x="428596" y="857232"/>
            <a:ext cx="778674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42844" y="357189"/>
            <a:ext cx="8858312" cy="571482"/>
          </a:xfrm>
        </p:spPr>
        <p:txBody>
          <a:bodyPr/>
          <a:lstStyle/>
          <a:p>
            <a:pPr eaLnBrk="1" hangingPunct="1"/>
            <a:r>
              <a:rPr lang="ru-RU" sz="4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Местноанестезирующие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препараты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0" y="1000109"/>
            <a:ext cx="9144000" cy="5643580"/>
          </a:xfrm>
        </p:spPr>
        <p:txBody>
          <a:bodyPr/>
          <a:lstStyle/>
          <a:p>
            <a:pPr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Избирательно воздействуют на чувствительные нервные окончания или проводники.</a:t>
            </a:r>
          </a:p>
          <a:p>
            <a:pPr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Предотвращают на начальном этапе восприятие болевого раздражения и обратимо блокируют проведение по нервным волокнам болевого импульса с места болезненных вмешательств в центральную нервную систему.</a:t>
            </a:r>
          </a:p>
          <a:p>
            <a:pPr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Вызывают временную обратимую утрату болевой чувствительности. Лечебный эффект местных анестетиков, в отличие от большинства других лекарственных препаратов, должен проявляться только в месте введения или нанесения на ткани. Местные анестетики могут вмешиваться в передачу импульсов в любой возбудимой ткани, в связи с чем после их всасывания в кровь возможно развитие системного, в том числе и токсического действия. Наиболее чувствительны к действию местных анестетиков ЦНС и </a:t>
            </a:r>
            <a:r>
              <a:rPr lang="ru-RU" sz="1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сердечно-сосудистая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система.</a:t>
            </a:r>
          </a:p>
          <a:p>
            <a:pPr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окончании действия местных анестетиков функция чувствительных нервных окончаний и проводников полностью восстанавливается.</a:t>
            </a:r>
          </a:p>
          <a:p>
            <a:pPr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Преимущество этих препаратов заключается в том, что, снимая боль, они не выключают сознание, рефлексы и сохраняют контакт пациента с врачом, что очень важно при проведении большинства стоматологических вмешательств (</a:t>
            </a:r>
            <a:r>
              <a:rPr lang="ru-RU" sz="1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эндодонтических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хирургических, реставрации и др.), особенно когда требуется проверить окклюзию, не завышена ли пломба, как открывается и закрывается рот и т. 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850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Критерии выбора местного анестетика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" y="1214422"/>
            <a:ext cx="9144000" cy="5429266"/>
          </a:xfrm>
        </p:spPr>
        <p:txBody>
          <a:bodyPr>
            <a:no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Безопасный и эффективный местный анестетик должен обладать следующими характеристиками: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Высокая активность, которая обеспечивает полное обезболивание для всех видов стоматологического лечения.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Быстрое начало действия.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Адекватная длительность обезболивания, которая должна варьировать от 30 до 60 минут для стандартных стоматологических процедур.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Низкая системная токсичность.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оказывать местного раздражающего действия.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Сбалансированное соотношение эффективности и токсичности.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Невысокий общий процент серьезных побочных эффектов.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04850"/>
            <a:ext cx="9001156" cy="11430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Врач-стоматолог должен уметь правильно выбрать эффективное и безопасное анестезиологическое пособие с учетом планируемого лечения и соматического состояния пациента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935163"/>
            <a:ext cx="8786874" cy="4389437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выборе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местноанестезирующего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препарата врач должен внимательно изучить его состав и  учесть: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механизм действия, </a:t>
            </a:r>
          </a:p>
          <a:p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фармакодинамику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побочные эффекты, 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показания и противопоказания к применению входящих в его состав компонентов, особенности их химической структуры, физико-химических свойств,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фармакокинетики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возможность взаимодействия с применяемыми пациентом лекарствами. </a:t>
            </a:r>
          </a:p>
          <a:p>
            <a:pPr algn="ctr">
              <a:buNone/>
            </a:pP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 химической структуры зависят скорость наступления и длительность действия местных анестетиков, особенности их  метаболизма в организме, выраженность побочных эффектов, </a:t>
            </a:r>
            <a:r>
              <a:rPr lang="ru-RU"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аллергогенность</a:t>
            </a:r>
            <a:endParaRPr lang="ru-RU"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238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3"/>
            <a:ext cx="8229600" cy="5467368"/>
          </a:xfrm>
        </p:spPr>
        <p:txBody>
          <a:bodyPr/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/>
              <a:t>несмотря на снижение эффективности местных анестетиков при обезболивании воспаленных тканей, благодаря развитию технологии контроля над болью в стоматологической практике возможно подобрать для каждого пациента индивидуальную </a:t>
            </a:r>
            <a:r>
              <a:rPr lang="ru-RU" sz="1600" dirty="0" err="1" smtClean="0"/>
              <a:t>премедикацию</a:t>
            </a:r>
            <a:r>
              <a:rPr lang="ru-RU" sz="1600" dirty="0" smtClean="0"/>
              <a:t> и комбинированное обезболивание, соответствующий анестетик и вазоконстриктор.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Развитие технологии анестезиологического пособия, появление новых высокоактивных лекарственных препаратов, более совершенных способов их использования и инструментального обеспечения расширяют возможности обезболивания при проведении оперативных вмешательств, особенно на воспаленных тканях. Знания и практические навыки врача в области анестезиологии позволят повысить эффективность и безопасность хирургических вмешательств и манипуляций при воспалительных заболеваниях тканей челюстно-лицевой области.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50"/>
            <a:ext cx="9144000" cy="5715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i="1" spc="-6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Нейрофизиология передачи нервного импульса</a:t>
            </a:r>
            <a:endParaRPr lang="ru-RU" sz="3600" b="1" i="1" spc="-6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57231"/>
            <a:ext cx="9001125" cy="3357581"/>
          </a:xfrm>
        </p:spPr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dirty="0" smtClean="0"/>
              <a:t>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Передача нервных импульсов происходит благодаря изменениям электрофизиологического состояния нервной мембраны.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Между внутренним пространством нейрона и наружным пространством плазмолеммы (нервной мембраны) существует электрическое различие потенциала – потенциал мембраны или потенциал покоя (-50 – - 70 милливольт), который является результатом неоднородного распределения ионов внутри клетки – высокая концентрация ионов калия, во внеклеточном пространстве – высокая концентрация ионов натрия.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В состоянии покоя плазмолемма нервной клетки является почти непроницаемой для ионов.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429132"/>
            <a:ext cx="3983055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Прямоугольник 4"/>
          <p:cNvSpPr>
            <a:spLocks noChangeArrowheads="1"/>
          </p:cNvSpPr>
          <p:nvPr/>
        </p:nvSpPr>
        <p:spPr bwMode="auto">
          <a:xfrm>
            <a:off x="3214688" y="3929063"/>
            <a:ext cx="15716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</a:rPr>
              <a:t>Ионы натрия</a:t>
            </a:r>
            <a:endParaRPr lang="ru-RU" sz="1000" dirty="0">
              <a:solidFill>
                <a:schemeClr val="bg1"/>
              </a:solidFill>
            </a:endParaRPr>
          </a:p>
        </p:txBody>
      </p:sp>
      <p:sp>
        <p:nvSpPr>
          <p:cNvPr id="15366" name="Прямоугольник 5"/>
          <p:cNvSpPr>
            <a:spLocks noChangeArrowheads="1"/>
          </p:cNvSpPr>
          <p:nvPr/>
        </p:nvSpPr>
        <p:spPr bwMode="auto">
          <a:xfrm>
            <a:off x="2857500" y="4429125"/>
            <a:ext cx="142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solidFill>
                  <a:schemeClr val="bg1"/>
                </a:solidFill>
              </a:rPr>
              <a:t>Внеклеточное</a:t>
            </a:r>
          </a:p>
          <a:p>
            <a:r>
              <a:rPr lang="ru-RU" sz="1000" b="1">
                <a:solidFill>
                  <a:schemeClr val="bg1"/>
                </a:solidFill>
              </a:rPr>
              <a:t>пространство</a:t>
            </a:r>
            <a:endParaRPr lang="ru-RU" sz="1000">
              <a:solidFill>
                <a:schemeClr val="bg1"/>
              </a:solidFill>
            </a:endParaRPr>
          </a:p>
        </p:txBody>
      </p:sp>
      <p:sp>
        <p:nvSpPr>
          <p:cNvPr id="15367" name="Прямоугольник 6"/>
          <p:cNvSpPr>
            <a:spLocks noChangeArrowheads="1"/>
          </p:cNvSpPr>
          <p:nvPr/>
        </p:nvSpPr>
        <p:spPr bwMode="auto">
          <a:xfrm>
            <a:off x="2928938" y="5572125"/>
            <a:ext cx="142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solidFill>
                  <a:schemeClr val="bg1"/>
                </a:solidFill>
              </a:rPr>
              <a:t>Внутриклеточное</a:t>
            </a:r>
          </a:p>
          <a:p>
            <a:r>
              <a:rPr lang="ru-RU" sz="1000" b="1">
                <a:solidFill>
                  <a:schemeClr val="bg1"/>
                </a:solidFill>
              </a:rPr>
              <a:t>пространство</a:t>
            </a:r>
            <a:endParaRPr lang="ru-RU" sz="1000">
              <a:solidFill>
                <a:schemeClr val="bg1"/>
              </a:solidFill>
            </a:endParaRPr>
          </a:p>
        </p:txBody>
      </p:sp>
      <p:sp>
        <p:nvSpPr>
          <p:cNvPr id="15368" name="Прямоугольник 7"/>
          <p:cNvSpPr>
            <a:spLocks noChangeArrowheads="1"/>
          </p:cNvSpPr>
          <p:nvPr/>
        </p:nvSpPr>
        <p:spPr bwMode="auto">
          <a:xfrm>
            <a:off x="5214938" y="5643563"/>
            <a:ext cx="785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solidFill>
                  <a:schemeClr val="bg1"/>
                </a:solidFill>
              </a:rPr>
              <a:t>Ионный</a:t>
            </a:r>
          </a:p>
          <a:p>
            <a:r>
              <a:rPr lang="ru-RU" sz="1000" b="1">
                <a:solidFill>
                  <a:schemeClr val="bg1"/>
                </a:solidFill>
              </a:rPr>
              <a:t>канал</a:t>
            </a:r>
            <a:endParaRPr lang="ru-RU" sz="1000">
              <a:solidFill>
                <a:schemeClr val="bg1"/>
              </a:solidFill>
            </a:endParaRPr>
          </a:p>
        </p:txBody>
      </p:sp>
      <p:sp>
        <p:nvSpPr>
          <p:cNvPr id="15369" name="Прямоугольник 8"/>
          <p:cNvSpPr>
            <a:spLocks noChangeArrowheads="1"/>
          </p:cNvSpPr>
          <p:nvPr/>
        </p:nvSpPr>
        <p:spPr bwMode="auto">
          <a:xfrm>
            <a:off x="5857875" y="5715000"/>
            <a:ext cx="11191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000" b="1">
                <a:solidFill>
                  <a:schemeClr val="bg1"/>
                </a:solidFill>
              </a:rPr>
              <a:t>Плазмолемма</a:t>
            </a:r>
            <a:endParaRPr lang="ru-RU" sz="1000">
              <a:solidFill>
                <a:schemeClr val="bg1"/>
              </a:solidFill>
            </a:endParaRPr>
          </a:p>
        </p:txBody>
      </p:sp>
      <p:sp>
        <p:nvSpPr>
          <p:cNvPr id="15370" name="Прямоугольник 9"/>
          <p:cNvSpPr>
            <a:spLocks noChangeArrowheads="1"/>
          </p:cNvSpPr>
          <p:nvPr/>
        </p:nvSpPr>
        <p:spPr bwMode="auto">
          <a:xfrm>
            <a:off x="5143500" y="6357938"/>
            <a:ext cx="1928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solidFill>
                  <a:schemeClr val="bg1"/>
                </a:solidFill>
              </a:rPr>
              <a:t>Ион калия</a:t>
            </a:r>
          </a:p>
          <a:p>
            <a:r>
              <a:rPr lang="ru-RU" sz="1000" b="1">
                <a:solidFill>
                  <a:schemeClr val="bg1"/>
                </a:solidFill>
              </a:rPr>
              <a:t>Потенциал покоя – 70 мВ</a:t>
            </a:r>
            <a:endParaRPr lang="ru-RU" sz="1000">
              <a:solidFill>
                <a:schemeClr val="bg1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19348" t="7919" r="20247" b="5759"/>
          <a:stretch>
            <a:fillRect/>
          </a:stretch>
        </p:blipFill>
        <p:spPr bwMode="auto">
          <a:xfrm>
            <a:off x="4786314" y="3714752"/>
            <a:ext cx="4357686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04"/>
            <a:ext cx="9144000" cy="42862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i="1" spc="-8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Нейрофизиология передачи нервного импульса</a:t>
            </a:r>
            <a:endParaRPr lang="ru-RU" sz="3600" b="1" spc="-8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785794"/>
            <a:ext cx="5072098" cy="5569131"/>
          </a:xfrm>
        </p:spPr>
        <p:txBody>
          <a:bodyPr>
            <a:normAutofit fontScale="40000" lnSpcReduction="20000"/>
          </a:bodyPr>
          <a:lstStyle/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dirty="0" smtClean="0"/>
              <a:t> 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Нейронное возбуждение связанно с деполяризацией и </a:t>
            </a:r>
            <a:r>
              <a:rPr lang="ru-RU" sz="4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реполяризацией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мембраны нервного волокна. </a:t>
            </a:r>
          </a:p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Результатом возбуждения нерва является повышение проницаемости ионов натрия.</a:t>
            </a:r>
          </a:p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Раздражение рецепторного аппарата вызывает повышение проницаемости мембраны для ионов натрия, частично деполяризует ее.</a:t>
            </a:r>
          </a:p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 различие потенциалов достигает критической отметки (пороговый потенциал), процесс деполяризации самогенерируется и стремительный рост натриевой проницаемости стимулирует быстрое проникновение ионов натрия во внутриклеточную жидкость. Приток ионов натрия меняет потенциал мембраны от отрицательной величины к положительной.</a:t>
            </a:r>
          </a:p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33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33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33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33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5429256" y="1285860"/>
            <a:ext cx="3571900" cy="5069065"/>
          </a:xfrm>
        </p:spPr>
        <p:txBody>
          <a:bodyPr/>
          <a:lstStyle/>
          <a:p>
            <a:r>
              <a:rPr lang="ru-RU" sz="18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После завершения деполяризации, начинается процесс </a:t>
            </a:r>
            <a:r>
              <a:rPr lang="ru-RU" sz="1800" b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реполяризации</a:t>
            </a:r>
            <a:r>
              <a:rPr lang="ru-RU" sz="18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и электрический потенциал внутри клетки постепенно приобретает отрицательный показатель относительно внеклеточного потенциала до тех пор, пока потенциал покоя не восстановится.</a:t>
            </a:r>
            <a:endParaRPr lang="ru-RU" sz="1800" dirty="0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86322"/>
            <a:ext cx="1714480" cy="1289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4786322"/>
            <a:ext cx="1714480" cy="1289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714884"/>
            <a:ext cx="1643074" cy="127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4770190"/>
            <a:ext cx="1500166" cy="116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0" y="5929330"/>
            <a:ext cx="9144063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E6C36"/>
              </a:buClr>
              <a:buSzPct val="95000"/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Мембрана передает импульс от периферии к центру. Если распространение импульса прерывается, то устраняется боль.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3"/>
          <p:cNvSpPr>
            <a:spLocks noGrp="1"/>
          </p:cNvSpPr>
          <p:nvPr>
            <p:ph type="title"/>
          </p:nvPr>
        </p:nvSpPr>
        <p:spPr>
          <a:xfrm>
            <a:off x="142844" y="0"/>
            <a:ext cx="9001156" cy="207167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Механизм действия местных анестетиков</a:t>
            </a:r>
            <a:b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DC12C4"/>
                </a:solidFill>
                <a:latin typeface="Times New Roman" pitchFamily="18" charset="0"/>
                <a:cs typeface="Times New Roman" pitchFamily="18" charset="0"/>
              </a:rPr>
              <a:t>Влияние на функциональное состояние чувствительных (афферентных) нервных окончаний и проводников, имеющих в мембране натриевые каналы</a:t>
            </a:r>
          </a:p>
        </p:txBody>
      </p:sp>
      <p:sp>
        <p:nvSpPr>
          <p:cNvPr id="19459" name="Содержимое 4"/>
          <p:cNvSpPr>
            <a:spLocks noGrp="1"/>
          </p:cNvSpPr>
          <p:nvPr>
            <p:ph sz="half" idx="2"/>
          </p:nvPr>
        </p:nvSpPr>
        <p:spPr>
          <a:xfrm>
            <a:off x="3000364" y="2143117"/>
            <a:ext cx="5929324" cy="4714884"/>
          </a:xfrm>
        </p:spPr>
        <p:txBody>
          <a:bodyPr/>
          <a:lstStyle/>
          <a:p>
            <a:pPr eaLnBrk="1" hangingPunct="1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Этапы изменения потенциала действия, под воздействием местных анестетиков на ткани: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связывание рецепторов в нервной мембране;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уменьшение проницаемости нервной мембраны для ионов натрия;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снижение скорости деполяризации, приводящее к блокаде порогового потенциала (пороговый потенциал не возникает);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прекращение развития потенциала действия, что приводит к блокаде импульсного сигнала в нерве.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1946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4282" y="4786322"/>
            <a:ext cx="2591479" cy="1857374"/>
          </a:xfr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 b="27221"/>
          <a:stretch>
            <a:fillRect/>
          </a:stretch>
        </p:blipFill>
        <p:spPr bwMode="auto">
          <a:xfrm>
            <a:off x="214282" y="2357430"/>
            <a:ext cx="257810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0" y="704850"/>
            <a:ext cx="9001156" cy="9382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ru-RU" sz="2800" b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Местные анестетики могут оказывать влияние на проведение возбуждения по чувствительным, вегетативным и двигательным волокнам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2" descr="C:\Users\Анжела\Desktop\ЛЕкции Мо 5 курс\ВВедение в м.а\DSC033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16000" contrast="42000"/>
          </a:blip>
          <a:srcRect l="10936" r="2916"/>
          <a:stretch>
            <a:fillRect/>
          </a:stretch>
        </p:blipFill>
        <p:spPr>
          <a:xfrm>
            <a:off x="0" y="1500174"/>
            <a:ext cx="3298490" cy="3500462"/>
          </a:xfrm>
          <a:noFill/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3357554" y="1357298"/>
            <a:ext cx="5786446" cy="5143514"/>
          </a:xfrm>
        </p:spPr>
        <p:txBody>
          <a:bodyPr/>
          <a:lstStyle/>
          <a:p>
            <a:pPr marL="0">
              <a:spcBef>
                <a:spcPts val="0"/>
              </a:spcBef>
              <a:buNone/>
            </a:pP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Наиболее чувствительны к действию анестетиков: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тонкие </a:t>
            </a:r>
            <a:r>
              <a:rPr lang="ru-RU" sz="1800" b="1" i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немиелинизированные</a:t>
            </a: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волокна группы С, стимуляция которых сопровождается нестерпимой,  плохо локализованной болью с выраженным эмоциональным переживанием,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тонкие </a:t>
            </a:r>
            <a:r>
              <a:rPr lang="ru-RU" sz="1800" b="1" i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миелинизированные</a:t>
            </a: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волокна (группы </a:t>
            </a:r>
            <a:r>
              <a:rPr lang="ru-RU" sz="1800" b="1" i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Аδ</a:t>
            </a: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), при возбуждении которых возникает кратковременная приступообразная точно локализованная боль без выраженных эмоциональных реакций. </a:t>
            </a:r>
          </a:p>
          <a:p>
            <a:pPr marL="0">
              <a:spcBef>
                <a:spcPts val="0"/>
              </a:spcBef>
              <a:buNone/>
            </a:pP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Толстые </a:t>
            </a:r>
            <a:r>
              <a:rPr lang="ru-RU" sz="1800" b="1" i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миелинизированные</a:t>
            </a: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 волокна (группа </a:t>
            </a:r>
            <a:r>
              <a:rPr lang="ru-RU" sz="1800" b="1" i="1" dirty="0" err="1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Аß</a:t>
            </a:r>
            <a:r>
              <a:rPr lang="ru-RU" sz="1800" b="1" i="1" dirty="0" smtClean="0">
                <a:solidFill>
                  <a:srgbClr val="6E243E"/>
                </a:solidFill>
                <a:latin typeface="Times New Roman" pitchFamily="18" charset="0"/>
                <a:cs typeface="Times New Roman" pitchFamily="18" charset="0"/>
              </a:rPr>
              <a:t>), идущие к скелетным мышцам,  тактильным рецепторам и проприорецепторам, более устойчивы к действию местных анестетиков.</a:t>
            </a:r>
            <a:endParaRPr lang="ru-RU" sz="1800" b="1" i="1" dirty="0">
              <a:solidFill>
                <a:srgbClr val="6E243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226784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Угнетая тонкие </a:t>
            </a:r>
            <a:r>
              <a:rPr lang="ru-RU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немиелинизированные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миелинизированные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волокна,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местные анестетики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снимают, прежде всего, болевую, затем – вкусовую,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температурную и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тактильную чувствительность.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Полное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обезболивание, т. е. анестезия,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достигается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блокаде проведения возбуждения по всем группам сенсорных волокон.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2880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клинические характеристики местных анестетиков: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Мощность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Скорость развития эффекта (латентный период)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Длительность действия </a:t>
            </a:r>
            <a:endParaRPr lang="ru-RU" sz="32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Токсичность </a:t>
            </a:r>
          </a:p>
          <a:p>
            <a:pPr algn="ctr" eaLnBrk="1" hangingPunct="1">
              <a:buNone/>
            </a:pP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Изучение 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фармакокинетики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местных анестетиков важно для определения и оценки системных побочных эффектов. Количество интоксикаций зависит от концентрации в задействованных органах (например, центральная нервная система, сердце) и соответственно в сыворотке крови.</a:t>
            </a:r>
          </a:p>
          <a:p>
            <a:pPr eaLnBrk="1" hangingPunct="1">
              <a:buFont typeface="Wingdings" pitchFamily="2" charset="2"/>
              <a:buChar char="Ø"/>
            </a:pPr>
            <a:endParaRPr lang="ru-RU" sz="32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>
              <a:buFont typeface="Wingdings" pitchFamily="2" charset="2"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0010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Физико-химические свойства местных анестетиков</a:t>
            </a:r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0" y="1000109"/>
            <a:ext cx="9144000" cy="5857892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b="1" dirty="0" smtClean="0"/>
              <a:t>              </a:t>
            </a:r>
            <a:r>
              <a:rPr lang="ru-RU" sz="2400" b="1" dirty="0" err="1" smtClean="0">
                <a:solidFill>
                  <a:schemeClr val="accent6">
                    <a:lumMod val="75000"/>
                  </a:schemeClr>
                </a:solidFill>
              </a:rPr>
              <a:t>Жирорастворимость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 МА </a:t>
            </a: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800" b="1" dirty="0" smtClean="0"/>
              <a:t>   </a:t>
            </a:r>
            <a:r>
              <a:rPr lang="ru-RU" sz="2400" b="1" u="sng" dirty="0" smtClean="0"/>
              <a:t>Мощность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местных анестетиков.</a:t>
            </a:r>
            <a:r>
              <a:rPr lang="ru-RU" sz="2400" b="1" dirty="0" smtClean="0"/>
              <a:t> в первую очередь, зависит от их </a:t>
            </a:r>
            <a:r>
              <a:rPr lang="ru-RU" sz="2400" b="1" u="sng" dirty="0" smtClean="0"/>
              <a:t>способности растворяться в жирах,</a:t>
            </a:r>
            <a:r>
              <a:rPr lang="ru-RU" sz="2400" b="1" dirty="0" smtClean="0"/>
              <a:t> повышенная липидная растворимость позволяет легче проникать в нервную мембрану, которая на 90% состоит из липидов.</a:t>
            </a:r>
          </a:p>
          <a:p>
            <a:pPr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  М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естные анестетики </a:t>
            </a:r>
            <a:r>
              <a:rPr lang="ru-RU" sz="2400" b="1" dirty="0" smtClean="0"/>
              <a:t> с большей способностью растворяться в жирах являются более мощными.</a:t>
            </a: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u="sng" dirty="0" smtClean="0"/>
              <a:t>Высокая липидная растворимость </a:t>
            </a:r>
            <a:r>
              <a:rPr lang="ru-RU" sz="2400" b="1" dirty="0" smtClean="0"/>
              <a:t>напрямую связана с </a:t>
            </a:r>
            <a:r>
              <a:rPr lang="ru-RU" sz="2400" b="1" u="sng" dirty="0" smtClean="0"/>
              <a:t>быстрым началом действия и высокой анестезирующей  активностью</a:t>
            </a:r>
            <a:r>
              <a:rPr lang="ru-RU" sz="2400" b="1" dirty="0" smtClean="0"/>
              <a:t>, но в тоже время и с </a:t>
            </a:r>
            <a:r>
              <a:rPr lang="ru-RU" sz="2400" b="1" u="sng" dirty="0" smtClean="0">
                <a:solidFill>
                  <a:srgbClr val="C00000"/>
                </a:solidFill>
              </a:rPr>
              <a:t>более высокой системной токсичностью.  </a:t>
            </a: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400" b="1" dirty="0" err="1" smtClean="0"/>
              <a:t>Жирорастворимость</a:t>
            </a:r>
            <a:r>
              <a:rPr lang="ru-RU" sz="2400" b="1" dirty="0" smtClean="0"/>
              <a:t>: </a:t>
            </a:r>
            <a:r>
              <a:rPr lang="ru-RU" sz="2400" dirty="0" smtClean="0"/>
              <a:t> </a:t>
            </a:r>
            <a:r>
              <a:rPr lang="ru-RU" sz="2400" b="1" u="sng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артикаин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17 %, </a:t>
            </a:r>
            <a:r>
              <a:rPr lang="ru-RU" sz="2400" b="1" u="sng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мепивакаин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19,3 %,  </a:t>
            </a:r>
            <a:r>
              <a:rPr lang="ru-RU" sz="2400" b="1" u="sng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лидокаин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46,4 %. </a:t>
            </a:r>
            <a:r>
              <a:rPr lang="ru-RU" sz="24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ртикаин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обладает наименьшей токсичностью во время беременности.</a:t>
            </a:r>
            <a:endParaRPr lang="ru-RU" sz="24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b="1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Влияние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рКа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рН</a:t>
            </a: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813"/>
            <a:ext cx="9144000" cy="6072187"/>
          </a:xfrm>
        </p:spPr>
        <p:txBody>
          <a:bodyPr>
            <a:no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Местные анестетики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являются слабыми основаниями (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= 7,6-9,0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Значение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рК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это особая константа активного вещества, показывающая уровень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рН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 равными долями основания и катиона. Значение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рК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является постоянным для каждого местного анестетика, составляет от 7,6 до 9,0. 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После инъекции раствор сначала буферизируется в ткани (уровень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рН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7,4) а затем соотношение основание-кислота приближается к показателю свободного основания.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Основание очень важно для быстрого прохождения через нервные мембраны, тогда как катионная форма считается наиболее активной на рецепторном участке.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Соотношение между  основанием и катионами зависит от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рК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местного анестетика и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рН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тканей.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Чем выше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рК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вещества, тем ниже доля свободного основания, что приводит к более медленному началу действия.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тканях с кислотным уровнем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рН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например, в результате воспалительного процесса, количество свободного основания снижено, и это может снизить эффективность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местного анестетика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71437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Степень </a:t>
            </a:r>
            <a:r>
              <a:rPr lang="ru-RU" sz="4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рК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местных анестетиков</a:t>
            </a:r>
          </a:p>
        </p:txBody>
      </p:sp>
      <p:pic>
        <p:nvPicPr>
          <p:cNvPr id="348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048" t="21597" r="33296" b="20877"/>
          <a:stretch>
            <a:fillRect/>
          </a:stretch>
        </p:blipFill>
        <p:spPr>
          <a:xfrm>
            <a:off x="142875" y="1214438"/>
            <a:ext cx="8858250" cy="5286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430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Способность местных анестетиков связываться с белками натриевых каналов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6072198" cy="35719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Длительность их действия  во многом зависит от способности связываться с белками.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Повышенное связывание с белком в плазме связано с повышенной эффективностью и пониженной системной токсичностью.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локальный анестетик попадает в кровообращение, только не связанная часть может проникнуть в ткани.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Артикаин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показывает более высокую степень связывания с белками плазмы (94%) по сравнению с </a:t>
            </a: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лидокаином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(77%).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ru-RU" sz="2400" b="1" dirty="0" smtClean="0"/>
          </a:p>
          <a:p>
            <a:pPr eaLnBrk="1" hangingPunct="1">
              <a:buFont typeface="Wingdings" pitchFamily="2" charset="2"/>
              <a:buNone/>
            </a:pPr>
            <a:endParaRPr lang="ru-RU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lum bright="-1000"/>
          </a:blip>
          <a:srcRect l="31946" t="33476" r="20247" b="10079"/>
          <a:stretch>
            <a:fillRect/>
          </a:stretch>
        </p:blipFill>
        <p:spPr bwMode="auto">
          <a:xfrm>
            <a:off x="5786350" y="2071678"/>
            <a:ext cx="3357650" cy="2477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2844" y="4929198"/>
            <a:ext cx="88583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Пациенты с низким содержанием белков плазмы имеют повышенный риск проявлений системной токсичности местных анестетиков. 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Местные анестетики могут проникать сквозь плаценту и попадать в кровообращение эмбриона. 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Степень связывания  с белком является решающим фактором для соотношения концентрации в крови матери и эмбриона.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4645025" y="928670"/>
            <a:ext cx="4498975" cy="785818"/>
          </a:xfrm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Факторы, определяющие клиническую эффективность</a:t>
            </a:r>
            <a:endParaRPr lang="ru-RU" dirty="0"/>
          </a:p>
        </p:txBody>
      </p:sp>
      <p:sp>
        <p:nvSpPr>
          <p:cNvPr id="46083" name="Содержимое 2"/>
          <p:cNvSpPr>
            <a:spLocks noGrp="1"/>
          </p:cNvSpPr>
          <p:nvPr>
            <p:ph sz="quarter" idx="2"/>
          </p:nvPr>
        </p:nvSpPr>
        <p:spPr>
          <a:xfrm>
            <a:off x="142844" y="2500306"/>
            <a:ext cx="4354544" cy="4357694"/>
          </a:xfrm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Начало действия, то есть время достижения местного обезболивания после инъекции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Активный профиль, то есть длительность полной и неполной анестезии с определенной дозировкой и техникой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Длительность анестезии для терапевтических целей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Общая длительность анестезии, то есть до полного возвращения чувствительности</a:t>
            </a:r>
          </a:p>
          <a:p>
            <a:pPr eaLnBrk="1" hangingPunct="1"/>
            <a:endParaRPr lang="ru-RU" dirty="0" smtClean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4645025" y="2500306"/>
            <a:ext cx="4356131" cy="4357694"/>
          </a:xfrm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Концентрация и дозировка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Наличие вазоконстриктора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Область инъекции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Состояние пациента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Предпосылкой для действия локального анестетика является </a:t>
            </a: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достаточная концентрация в области действия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между повышенной концентрацией или применением более высоких доз и повышенным действием анестетика есть прямая взаимосвязь.</a:t>
            </a:r>
          </a:p>
          <a:p>
            <a:endParaRPr lang="ru-RU" dirty="0"/>
          </a:p>
        </p:txBody>
      </p:sp>
      <p:sp>
        <p:nvSpPr>
          <p:cNvPr id="8" name="Заголовок 1"/>
          <p:cNvSpPr>
            <a:spLocks noGrp="1"/>
          </p:cNvSpPr>
          <p:nvPr>
            <p:ph type="body" idx="1"/>
          </p:nvPr>
        </p:nvSpPr>
        <p:spPr>
          <a:xfrm>
            <a:off x="0" y="928670"/>
            <a:ext cx="4497388" cy="857256"/>
          </a:xfrm>
          <a:noFill/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60000" lnSpcReduction="2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Критерии клинической эффективности: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071670" y="1785926"/>
            <a:ext cx="42862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643702" y="1714488"/>
            <a:ext cx="484632" cy="785818"/>
          </a:xfrm>
          <a:prstGeom prst="down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23886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Начало действия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2844" y="1935163"/>
            <a:ext cx="8543956" cy="438943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8132" name="Прямоугольник 3"/>
          <p:cNvSpPr>
            <a:spLocks noChangeArrowheads="1"/>
          </p:cNvSpPr>
          <p:nvPr/>
        </p:nvSpPr>
        <p:spPr bwMode="auto">
          <a:xfrm>
            <a:off x="142844" y="1071546"/>
            <a:ext cx="9001157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Время начала действия связано с физико-химическими свойствами локального </a:t>
            </a: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анестетика: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Быстрое 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начало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связано с высокой липидной растворимостью и низким </a:t>
            </a: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рК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Время 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начала </a:t>
            </a: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действия 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главным образом зависит от техники введения.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инфильтрационной </a:t>
            </a: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анестезии</a:t>
            </a: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свободные нервные окончания насыщаются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несколько секунд, что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обеспечивает</a:t>
            </a:r>
          </a:p>
          <a:p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быстрое 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начало действия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нервной блокаде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начало действия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зависит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длительности преодоления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преграды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периневрия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большинстве случаев 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полное </a:t>
            </a: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обезболивание</a:t>
            </a: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наступает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только 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через 3-5 минут</a:t>
            </a: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интралигаментарной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анестезии начало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действия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часто наблюдается </a:t>
            </a:r>
            <a:r>
              <a:rPr lang="ru-RU" sz="20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сразу после инъекции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2786058"/>
            <a:ext cx="1785950" cy="1177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5857892"/>
            <a:ext cx="1741447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4245782"/>
            <a:ext cx="1850565" cy="132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Заголовок 3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9525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Длительность действия</a:t>
            </a:r>
            <a:endParaRPr lang="ru-RU" sz="3600" i="1" dirty="0" smtClean="0"/>
          </a:p>
        </p:txBody>
      </p:sp>
      <p:pic>
        <p:nvPicPr>
          <p:cNvPr id="53251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5641" t="19975" r="11584" b="18549"/>
          <a:stretch>
            <a:fillRect/>
          </a:stretch>
        </p:blipFill>
        <p:spPr>
          <a:xfrm>
            <a:off x="0" y="1571612"/>
            <a:ext cx="4143372" cy="2359023"/>
          </a:xfrm>
          <a:noFill/>
        </p:spPr>
      </p:pic>
      <p:pic>
        <p:nvPicPr>
          <p:cNvPr id="53252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36533" t="32819" r="11584" b="5707"/>
          <a:stretch>
            <a:fillRect/>
          </a:stretch>
        </p:blipFill>
        <p:spPr>
          <a:xfrm>
            <a:off x="0" y="4357694"/>
            <a:ext cx="4219725" cy="2214555"/>
          </a:xfr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92867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defRPr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лечебных целей определяется как продолжительность полного обезболивания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14810" y="1285860"/>
            <a:ext cx="492919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Определяется связыванием локального анестетика с мембраной аксона и </a:t>
            </a:r>
            <a:r>
              <a:rPr lang="ru-RU" sz="1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зависит от местного анестетика, </a:t>
            </a:r>
            <a:r>
              <a:rPr lang="ru-RU" sz="16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обьема</a:t>
            </a:r>
            <a:r>
              <a:rPr lang="ru-RU" sz="1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концентрации анестетика, вазоконстриктора и техники введения. </a:t>
            </a: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Пролонгируется  вазоконстриктором. </a:t>
            </a: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Обезболивание мягких тканей длится дольше, чем пульпы.</a:t>
            </a: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defRPr/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6250" y="3500438"/>
          <a:ext cx="4857750" cy="3263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570"/>
                <a:gridCol w="871530"/>
                <a:gridCol w="971550"/>
                <a:gridCol w="971550"/>
                <a:gridCol w="971550"/>
              </a:tblGrid>
              <a:tr h="109785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Анестетик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Инфильтрационная анестезия пульпы 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Инфильтрационная анестезия мягких </a:t>
                      </a:r>
                    </a:p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тканей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Прводниковая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анестезия пульпы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Прводниковая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анестезия мягких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тканей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3869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3% раствора </a:t>
                      </a:r>
                      <a:r>
                        <a:rPr lang="ru-RU" sz="11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мепивакаина</a:t>
                      </a:r>
                      <a:r>
                        <a:rPr lang="ru-RU" sz="11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 минут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90 минут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40 минут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2116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2% раствора </a:t>
                      </a:r>
                      <a:r>
                        <a:rPr lang="ru-RU" sz="11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лидокаина</a:t>
                      </a:r>
                      <a:r>
                        <a:rPr lang="ru-RU" sz="11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 </a:t>
                      </a:r>
                      <a:r>
                        <a:rPr lang="ru-RU" sz="11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эпинефрином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190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998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4% раствора </a:t>
                      </a:r>
                      <a:r>
                        <a:rPr lang="ru-RU" sz="11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артикаина</a:t>
                      </a:r>
                      <a:r>
                        <a:rPr lang="ru-RU" sz="11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 </a:t>
                      </a:r>
                      <a:r>
                        <a:rPr lang="ru-RU" sz="11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эпинефрином</a:t>
                      </a:r>
                      <a:endParaRPr lang="ru-RU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57256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Оценка эффективности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артикаина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различным содержанием вазоконстрикторов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0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7000" contrast="26000"/>
          </a:blip>
          <a:srcRect l="22707" t="31117" r="17030" b="6483"/>
          <a:stretch>
            <a:fillRect/>
          </a:stretch>
        </p:blipFill>
        <p:spPr bwMode="auto">
          <a:xfrm>
            <a:off x="571472" y="1285860"/>
            <a:ext cx="3786214" cy="2564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0531" name="Picture 3"/>
          <p:cNvPicPr>
            <a:picLocks noChangeAspect="1" noChangeArrowheads="1"/>
          </p:cNvPicPr>
          <p:nvPr/>
        </p:nvPicPr>
        <p:blipFill>
          <a:blip r:embed="rId3" cstate="print">
            <a:lum bright="-17000" contrast="20000"/>
          </a:blip>
          <a:srcRect l="22496" t="14135" r="16069" b="17990"/>
          <a:stretch>
            <a:fillRect/>
          </a:stretch>
        </p:blipFill>
        <p:spPr bwMode="auto">
          <a:xfrm>
            <a:off x="785786" y="3857628"/>
            <a:ext cx="3634558" cy="232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lum bright="-15000" contrast="19000"/>
          </a:blip>
          <a:srcRect l="35056" t="21446" r="1031" b="8249"/>
          <a:stretch>
            <a:fillRect/>
          </a:stretch>
        </p:blipFill>
        <p:spPr bwMode="auto">
          <a:xfrm>
            <a:off x="5072066" y="1285860"/>
            <a:ext cx="3643338" cy="2286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lum bright="-16000" contrast="16000"/>
          </a:blip>
          <a:srcRect l="35901" t="11491" r="898" b="20108"/>
          <a:stretch>
            <a:fillRect/>
          </a:stretch>
        </p:blipFill>
        <p:spPr bwMode="auto">
          <a:xfrm>
            <a:off x="5143504" y="3714752"/>
            <a:ext cx="3536950" cy="2577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285720" y="5929331"/>
            <a:ext cx="885828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Рабинович С.А., Анисимова Е.Н., Анисимова Н.Ю. Эффективность применения 4 % раствора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артикаина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различной концентрацией вазоконстриктора /Медицинский алфавит. Стоматология 3 / 2013.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Содержимое 1"/>
          <p:cNvSpPr>
            <a:spLocks noGrp="1"/>
          </p:cNvSpPr>
          <p:nvPr>
            <p:ph idx="1"/>
          </p:nvPr>
        </p:nvSpPr>
        <p:spPr>
          <a:xfrm>
            <a:off x="142875" y="1628800"/>
            <a:ext cx="8858250" cy="50863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капиллярного кровотока в месте инъекции;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замедление всасывания местных анестетиков;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глубины и длительности анестезии;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дозы анестетика, необходимой для достижения блокады нервных окончаний и волокон;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максимальной концентрации анестетика в плазме крови и, следовательно, снижение его токсичности;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кровопотери при проведении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травматичных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вмешательств в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высоковаскуляризованной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челюстно-лицевой области;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наряду со снижением всасывания спазм сосудов приводит также к гипоксии тканей в области инъекции и снижает возбудимость миелинизированных нервных волокон.</a:t>
            </a:r>
          </a:p>
          <a:p>
            <a:endParaRPr lang="ru-RU" sz="2000" b="1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Введение вазоконстрикторов в раствор местного анестетика обеспечивает: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Блокады местного анестетика при заболеваниях слюнных желез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501" t="32405" r="47966" b="28535"/>
          <a:stretch>
            <a:fillRect/>
          </a:stretch>
        </p:blipFill>
        <p:spPr bwMode="auto">
          <a:xfrm>
            <a:off x="428596" y="2071678"/>
            <a:ext cx="221457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714744" y="1779687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dirty="0" smtClean="0"/>
              <a:t>Новокаиновая блокада, предложенная А.В. Вишневским, используется с целью нормализации трофических процессов в железе. Наиболее </a:t>
            </a:r>
            <a:r>
              <a:rPr lang="ru-RU" dirty="0" err="1" smtClean="0"/>
              <a:t>выраженно</a:t>
            </a:r>
            <a:r>
              <a:rPr lang="ru-RU" dirty="0" smtClean="0"/>
              <a:t> ее положительный эффект отмечается в сочетании с компрессами </a:t>
            </a:r>
            <a:r>
              <a:rPr lang="ru-RU" dirty="0" err="1" smtClean="0"/>
              <a:t>диметилсульфоксида</a:t>
            </a:r>
            <a:r>
              <a:rPr lang="ru-RU" dirty="0" smtClean="0"/>
              <a:t> и гепарина натрия.</a:t>
            </a:r>
          </a:p>
          <a:p>
            <a:pPr fontAlgn="t"/>
            <a:r>
              <a:rPr lang="ru-RU" dirty="0" err="1" smtClean="0"/>
              <a:t>Гипертермическая</a:t>
            </a:r>
            <a:r>
              <a:rPr lang="ru-RU" dirty="0" smtClean="0"/>
              <a:t> реакция кожных покровов на месте введения 0,5% раствора Новокаина сохраняется в течение 2—3 </a:t>
            </a:r>
            <a:r>
              <a:rPr lang="ru-RU" dirty="0" err="1" smtClean="0"/>
              <a:t>сут</a:t>
            </a:r>
            <a:r>
              <a:rPr lang="ru-RU" dirty="0" smtClean="0"/>
              <a:t>, поэтому рекомендуется проводить блокаду 1 раз в 2—3 дня. </a:t>
            </a:r>
            <a:r>
              <a:rPr lang="ru-RU" dirty="0" err="1" smtClean="0"/>
              <a:t>Тримекаиновая</a:t>
            </a:r>
            <a:r>
              <a:rPr lang="ru-RU" dirty="0" smtClean="0"/>
              <a:t> или </a:t>
            </a:r>
            <a:r>
              <a:rPr lang="ru-RU" dirty="0" err="1" smtClean="0"/>
              <a:t>лидокаиновая</a:t>
            </a:r>
            <a:r>
              <a:rPr lang="ru-RU" dirty="0" smtClean="0"/>
              <a:t> блокада дают менее выраженный </a:t>
            </a:r>
            <a:r>
              <a:rPr lang="ru-RU" dirty="0" err="1" smtClean="0"/>
              <a:t>гипертермический</a:t>
            </a:r>
            <a:r>
              <a:rPr lang="ru-RU" dirty="0" smtClean="0"/>
              <a:t> эффект. Всего на курс назначают 5—10 блокад в области каждой СЖ, чередуя стороны при двустороннем процессе.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81010"/>
          </a:xfrm>
        </p:spPr>
        <p:txBody>
          <a:bodyPr/>
          <a:lstStyle/>
          <a:p>
            <a:r>
              <a:rPr lang="ru-RU" sz="5400" dirty="0" smtClean="0"/>
              <a:t>Новокаиновые блокады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5"/>
            <a:ext cx="8686800" cy="5181616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При выполнении блокады необходимо соблюдать следующие правила:</a:t>
            </a:r>
          </a:p>
          <a:p>
            <a:r>
              <a:rPr lang="ru-RU" sz="2000" dirty="0" smtClean="0"/>
              <a:t>- перед проведением блокады необходимо обратить внимание на наличие у пациента аллергических заболеваний;</a:t>
            </a:r>
          </a:p>
          <a:p>
            <a:r>
              <a:rPr lang="ru-RU" sz="2000" dirty="0" smtClean="0"/>
              <a:t>- блокаду выполняют 0,5% раствором новокаина* или </a:t>
            </a:r>
            <a:r>
              <a:rPr lang="ru-RU" sz="2000" dirty="0" err="1" smtClean="0"/>
              <a:t>лидокаина</a:t>
            </a:r>
            <a:r>
              <a:rPr lang="ru-RU" sz="2000" dirty="0" smtClean="0"/>
              <a:t> в количестве 50-100 мл;</a:t>
            </a:r>
          </a:p>
          <a:p>
            <a:r>
              <a:rPr lang="ru-RU" sz="2000" dirty="0" smtClean="0"/>
              <a:t>- раствор анестетика подогревают до температуры 37 °С (холодный раствор может привести к спазму сосудов, падению артериального давления, обмороку и коллапсу);</a:t>
            </a:r>
          </a:p>
          <a:p>
            <a:r>
              <a:rPr lang="ru-RU" sz="2000" dirty="0" smtClean="0"/>
              <a:t>- блокаду выполняют через двое суток. Не рекомендуется быстрое введение раствора.</a:t>
            </a:r>
          </a:p>
          <a:p>
            <a:r>
              <a:rPr lang="ru-RU" sz="2000" dirty="0" smtClean="0"/>
              <a:t>3-10 через 2-3 дня в течение 2 недель путем обкалывания области слюнной железы 0,5% раствором новокаина 30-40 мл (Афанасьев В.В., </a:t>
            </a:r>
            <a:r>
              <a:rPr lang="ru-RU" sz="2000" dirty="0" err="1" smtClean="0"/>
              <a:t>Заусаев</a:t>
            </a:r>
            <a:r>
              <a:rPr lang="ru-RU" sz="2000" dirty="0" smtClean="0"/>
              <a:t> В.И. </a:t>
            </a:r>
            <a:r>
              <a:rPr lang="ru-RU" sz="2000" dirty="0" err="1" smtClean="0"/>
              <a:t>Термовизиография</a:t>
            </a:r>
            <a:r>
              <a:rPr lang="ru-RU" sz="2000" dirty="0" smtClean="0"/>
              <a:t> при новокаиновой блокаде по поводу хронического паротита. /Стоматология. - 1977. - 2. - С.44-46).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23886"/>
          </a:xfrm>
        </p:spPr>
        <p:txBody>
          <a:bodyPr/>
          <a:lstStyle/>
          <a:p>
            <a:pPr algn="ctr"/>
            <a:r>
              <a:rPr lang="ru-RU" sz="2400" b="1" i="1" dirty="0" smtClean="0">
                <a:solidFill>
                  <a:srgbClr val="6E243E"/>
                </a:solidFill>
              </a:rPr>
              <a:t>Методы местного обезболивания при болевых синдромах лица, заболеваниях ВНЧС</a:t>
            </a:r>
            <a:endParaRPr lang="ru-RU" sz="2400" b="1" i="1" dirty="0">
              <a:solidFill>
                <a:srgbClr val="6E243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7"/>
            <a:ext cx="8229600" cy="4895864"/>
          </a:xfrm>
        </p:spPr>
        <p:txBody>
          <a:bodyPr/>
          <a:lstStyle/>
          <a:p>
            <a:r>
              <a:rPr lang="ru-RU" sz="2000" b="1" dirty="0" smtClean="0"/>
              <a:t>Блокада двигательных ветвей тройничного нерва.</a:t>
            </a:r>
            <a:endParaRPr lang="ru-RU" sz="2000" dirty="0" smtClean="0"/>
          </a:p>
          <a:p>
            <a:r>
              <a:rPr lang="ru-RU" sz="2000" dirty="0" smtClean="0"/>
              <a:t>Анестезия, предложенная </a:t>
            </a:r>
            <a:r>
              <a:rPr lang="ru-RU" sz="2000" b="1" dirty="0" err="1" smtClean="0"/>
              <a:t>Берше</a:t>
            </a:r>
            <a:r>
              <a:rPr lang="ru-RU" sz="2000" dirty="0" smtClean="0"/>
              <a:t>, предназначена для блокировки двигательных волокон </a:t>
            </a:r>
            <a:r>
              <a:rPr lang="ru-RU" sz="2000" u="sng" dirty="0" smtClean="0"/>
              <a:t>нижнего альвеолярного нерва</a:t>
            </a:r>
            <a:r>
              <a:rPr lang="ru-RU" sz="2000" dirty="0" smtClean="0"/>
              <a:t>. Основным показанием для ее проведения является воспалительная контрактура жевательных мышц.</a:t>
            </a:r>
          </a:p>
          <a:p>
            <a:r>
              <a:rPr lang="ru-RU" sz="2000" b="1" dirty="0" smtClean="0"/>
              <a:t>Техника проведения</a:t>
            </a:r>
            <a:r>
              <a:rPr lang="ru-RU" sz="2000" dirty="0" smtClean="0"/>
              <a:t>: Для выключения жевательного нерва </a:t>
            </a:r>
            <a:r>
              <a:rPr lang="ru-RU" sz="2000" dirty="0" err="1" smtClean="0"/>
              <a:t>вкол</a:t>
            </a:r>
            <a:r>
              <a:rPr lang="ru-RU" sz="2000" dirty="0" smtClean="0"/>
              <a:t> иглы производят перпендикулярно к кожному покрову под нижний край скуловой дуги, отступив кпереди от </a:t>
            </a:r>
            <a:r>
              <a:rPr lang="ru-RU" sz="2000" dirty="0" err="1" smtClean="0"/>
              <a:t>козелка</a:t>
            </a:r>
            <a:r>
              <a:rPr lang="ru-RU" sz="2000" dirty="0" smtClean="0"/>
              <a:t> ушной раковины на 2 см. Иглу продвигают горизонтально к средней линии на глубину 2,0—2,5 см через вырезку нижней челюсти. Вводят 3—5 мл анестетика. Эффект анестезии определяется через 5—10 мин и выражается в расслаблении жевательных мышц.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23886"/>
          </a:xfrm>
        </p:spPr>
        <p:txBody>
          <a:bodyPr/>
          <a:lstStyle/>
          <a:p>
            <a:pPr algn="ctr"/>
            <a:r>
              <a:rPr lang="ru-RU" sz="2400" b="1" i="1" dirty="0" smtClean="0">
                <a:solidFill>
                  <a:srgbClr val="6E243E"/>
                </a:solidFill>
              </a:rPr>
              <a:t>Методы местного обезболивания при болевых синдромах лица, заболеваниях ВНЧС</a:t>
            </a:r>
            <a:endParaRPr lang="ru-RU" sz="2400" b="1" i="1" dirty="0">
              <a:solidFill>
                <a:srgbClr val="6E243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7"/>
            <a:ext cx="8229600" cy="4895864"/>
          </a:xfrm>
        </p:spPr>
        <p:txBody>
          <a:bodyPr/>
          <a:lstStyle/>
          <a:p>
            <a:r>
              <a:rPr lang="ru-RU" sz="2000" b="1" dirty="0" smtClean="0"/>
              <a:t>Блокада двигательных ветвей тройничного нерва.</a:t>
            </a:r>
            <a:endParaRPr lang="ru-RU" sz="2000" dirty="0" smtClean="0"/>
          </a:p>
          <a:p>
            <a:r>
              <a:rPr lang="ru-RU" sz="2000" dirty="0" smtClean="0"/>
              <a:t>Анестезия, предложенная </a:t>
            </a:r>
            <a:r>
              <a:rPr lang="ru-RU" sz="2000" b="1" dirty="0" err="1" smtClean="0"/>
              <a:t>Берше</a:t>
            </a:r>
            <a:r>
              <a:rPr lang="ru-RU" sz="2000" dirty="0" smtClean="0"/>
              <a:t>, предназначена для блокировки двигательных волокон </a:t>
            </a:r>
            <a:r>
              <a:rPr lang="ru-RU" sz="2000" u="sng" dirty="0" smtClean="0"/>
              <a:t>нижнего альвеолярного нерва</a:t>
            </a:r>
            <a:r>
              <a:rPr lang="ru-RU" sz="2000" dirty="0" smtClean="0"/>
              <a:t>. Основным показанием для ее проведения является воспалительная контрактура жевательных мышц.</a:t>
            </a:r>
          </a:p>
          <a:p>
            <a:r>
              <a:rPr lang="ru-RU" sz="2000" b="1" dirty="0" smtClean="0"/>
              <a:t>Техника проведения</a:t>
            </a:r>
            <a:r>
              <a:rPr lang="ru-RU" sz="2000" dirty="0" smtClean="0"/>
              <a:t>: Для выключения жевательного нерва </a:t>
            </a:r>
            <a:r>
              <a:rPr lang="ru-RU" sz="2000" dirty="0" err="1" smtClean="0"/>
              <a:t>вкол</a:t>
            </a:r>
            <a:r>
              <a:rPr lang="ru-RU" sz="2000" dirty="0" smtClean="0"/>
              <a:t> иглы производят перпендикулярно к кожному покрову под нижний край скуловой дуги, отступив кпереди от </a:t>
            </a:r>
            <a:r>
              <a:rPr lang="ru-RU" sz="2000" dirty="0" err="1" smtClean="0"/>
              <a:t>козелка</a:t>
            </a:r>
            <a:r>
              <a:rPr lang="ru-RU" sz="2000" dirty="0" smtClean="0"/>
              <a:t> ушной раковины на 2 см. Иглу продвигают горизонтально к средней линии на глубину 2,0—2,5 см через вырезку нижней челюсти. Вводят 3—5 мл анестетика. Эффект анестезии определяется через 5—10 мин и выражается в расслаблении жевательных мышц.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/>
              <a:t>Блокада двигательных ветвей тройничного нерва по </a:t>
            </a:r>
            <a:r>
              <a:rPr lang="ru-RU" sz="2000" b="1" smtClean="0"/>
              <a:t>Берше</a:t>
            </a:r>
            <a:endParaRPr lang="ru-RU" sz="200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2071678"/>
            <a:ext cx="3848100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071678"/>
            <a:ext cx="2571750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238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3"/>
            <a:ext cx="8229600" cy="5467368"/>
          </a:xfrm>
        </p:spPr>
        <p:txBody>
          <a:bodyPr/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Несмотря на снижение эффективности местных анестетиков при обезболивании воспаленных тканей, благодаря развитию технологии контроля над болью в стоматологической практике возможно подобрать для каждого пациента индивидуальную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премедикацию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комбинированное обезболивание, соответствующий анестетик и вазоконстриктор.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технологии анестезиологического пособия, появление новых высокоактивных лекарственных препаратов, более совершенных способов их использования и инструментального обеспечения расширяют возможности обезболивания при проведении оперативных вмешательств, особенно на воспаленных тканях. Знания и практические навыки врача в области анестезиологии позволят повысить эффективность и безопасность хирургических вмешательств и манипуляций при воспалительных заболеваниях тканей челюстно-лицевой области.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6696"/>
          </a:xfrm>
        </p:spPr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1"/>
            <a:ext cx="8229600" cy="5395930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Кузин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А.В.,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Неледва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В.В. Показания, методика проведения и клинический опыт применения анестезии по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Вазирани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Акинози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 хирургической стоматологии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СТОМАТОЛОГИЯ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2013.  - С.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28.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Тарасенко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С.В.,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Дыдыкин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С.С., Кузин  А.В. Анатомо-топографическое и рентгенологическое обоснование проведения дополнительных методов обезболивания зубов нижней челюсти с учетом вариабельности их иннервации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СТОМАТОЛОГИЯ 5, 2013.  - С. 44 – 47.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Hironori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Tsuchiya,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Dental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Anesthesia in the Presence of Inflammation: Pharmacological Mechanisms for the Reduced Efficacy of Local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Anesthetics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International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Journal of Clinical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Anesthesiology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2016, 1, Р.1 – 16.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Local Anesthesia Manual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Loma Linda University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School of Dentistry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Barry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Krall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2011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- 81 р.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Saggu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M. K, Aga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H.,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Saggu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J. S. Local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anaesthesia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using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Articaine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Lidocaine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in oral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and dental surgery: A comparative meta-analysis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Open Journal of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Stomatology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2014, 4,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Р.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84-91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8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ppt/theme/themeOverride2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4001</TotalTime>
  <Words>3209</Words>
  <Application>Microsoft Office PowerPoint</Application>
  <PresentationFormat>Экран (4:3)</PresentationFormat>
  <Paragraphs>355</Paragraphs>
  <Slides>56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Поток</vt:lpstr>
      <vt:lpstr>          Тема лекции: </vt:lpstr>
      <vt:lpstr>Актуальность лекции:</vt:lpstr>
      <vt:lpstr>Цель лекции: </vt:lpstr>
      <vt:lpstr>Задачи лекции</vt:lpstr>
      <vt:lpstr>План лекции</vt:lpstr>
      <vt:lpstr> ОПК-8 Готовность к медицинскому применению лекарственных препаратов и иных веществ и их комбинаций при решении профессиональных задач </vt:lpstr>
      <vt:lpstr> ОПК-9 Способностью к оценке морфофункциональных, физиологических состояний и патологических процессов в организме человека для решения профессиональных задач</vt:lpstr>
      <vt:lpstr> ОПК-11 готовностью к применению медицинских изделий, предусмотренных порядками оказания медицинской помощи пациентам со стоматологическими заболеваниями</vt:lpstr>
      <vt:lpstr>Причины снижения эффективности местных анестетиков при введении их в воспаленные ткани. </vt:lpstr>
      <vt:lpstr>Слайд 10</vt:lpstr>
      <vt:lpstr>Воспаление характеризуется увеличением [Н+] и, соответственно, снижением рН в клетках и межклеточной жидкости — развитием ацидоза. </vt:lpstr>
      <vt:lpstr>Эффекты ацидоза в очаге воспаления. </vt:lpstr>
      <vt:lpstr>Слайд 13</vt:lpstr>
      <vt:lpstr>Слайд 14</vt:lpstr>
      <vt:lpstr>Гиперосмия и гиперонкия</vt:lpstr>
      <vt:lpstr>Механизмы боли при воспалении</vt:lpstr>
      <vt:lpstr>Поверхностный заряд и электрические потенциалы клеток </vt:lpstr>
      <vt:lpstr>Коллоидное состояние цитозоля и межклеточного вещества </vt:lpstr>
      <vt:lpstr>Слайд 19</vt:lpstr>
      <vt:lpstr>Слайд 20</vt:lpstr>
      <vt:lpstr>БИОГЕННЫЕ АМИНЫ</vt:lpstr>
      <vt:lpstr>Нейромедиаторы </vt:lpstr>
      <vt:lpstr>Слайд 23</vt:lpstr>
      <vt:lpstr>Слайд 24</vt:lpstr>
      <vt:lpstr>Слайд 25</vt:lpstr>
      <vt:lpstr>Слайд 26</vt:lpstr>
      <vt:lpstr> Основные классы плазменных медиаторов воспаления.</vt:lpstr>
      <vt:lpstr> Основные классы плазменных медиаторов воспаления.</vt:lpstr>
      <vt:lpstr>Механизмы формирования боли при воспалении</vt:lpstr>
      <vt:lpstr>Слайд 30</vt:lpstr>
      <vt:lpstr>Местноанестезирующие препараты</vt:lpstr>
      <vt:lpstr>Критерии выбора местного анестетика </vt:lpstr>
      <vt:lpstr>Врач-стоматолог должен уметь правильно выбрать эффективное и безопасное анестезиологическое пособие с учетом планируемого лечения и соматического состояния пациента</vt:lpstr>
      <vt:lpstr>Слайд 34</vt:lpstr>
      <vt:lpstr>Нейрофизиология передачи нервного импульса</vt:lpstr>
      <vt:lpstr>Нейрофизиология передачи нервного импульса</vt:lpstr>
      <vt:lpstr>Механизм действия местных анестетиков  Влияние на функциональное состояние чувствительных (афферентных) нервных окончаний и проводников, имеющих в мембране натриевые каналы</vt:lpstr>
      <vt:lpstr>      Местные анестетики могут оказывать влияние на проведение возбуждения по чувствительным, вегетативным и двигательным волокнам.  </vt:lpstr>
      <vt:lpstr>Слайд 39</vt:lpstr>
      <vt:lpstr> Основные клинические характеристики местных анестетиков:  </vt:lpstr>
      <vt:lpstr>Физико-химические свойства местных анестетиков</vt:lpstr>
      <vt:lpstr>Влияние рКа и рН </vt:lpstr>
      <vt:lpstr>Степень рК местных анестетиков</vt:lpstr>
      <vt:lpstr>Способность местных анестетиков связываться с белками натриевых каналов </vt:lpstr>
      <vt:lpstr> </vt:lpstr>
      <vt:lpstr>Начало действия </vt:lpstr>
      <vt:lpstr>Длительность действия</vt:lpstr>
      <vt:lpstr>Оценка эффективности артикаина с различным содержанием вазоконстрикторов</vt:lpstr>
      <vt:lpstr>Введение вазоконстрикторов в раствор местного анестетика обеспечивает:</vt:lpstr>
      <vt:lpstr>Блокады местного анестетика при заболеваниях слюнных желез</vt:lpstr>
      <vt:lpstr>Новокаиновые блокады </vt:lpstr>
      <vt:lpstr>Методы местного обезболивания при болевых синдромах лица, заболеваниях ВНЧС</vt:lpstr>
      <vt:lpstr>Методы местного обезболивания при болевых синдромах лица, заболеваниях ВНЧС</vt:lpstr>
      <vt:lpstr>Блокада двигательных ветвей тройничного нерва по Берше</vt:lpstr>
      <vt:lpstr>Слайд 55</vt:lpstr>
      <vt:lpstr>Литература</vt:lpstr>
    </vt:vector>
  </TitlesOfParts>
  <Company>fakel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местного обезболивания</dc:title>
  <dc:creator>root</dc:creator>
  <cp:lastModifiedBy>Анжела</cp:lastModifiedBy>
  <cp:revision>392</cp:revision>
  <dcterms:created xsi:type="dcterms:W3CDTF">2008-03-02T09:22:03Z</dcterms:created>
  <dcterms:modified xsi:type="dcterms:W3CDTF">2019-02-13T09:30:30Z</dcterms:modified>
</cp:coreProperties>
</file>