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8" r:id="rId1"/>
  </p:sldMasterIdLst>
  <p:notesMasterIdLst>
    <p:notesMasterId r:id="rId47"/>
  </p:notesMasterIdLst>
  <p:sldIdLst>
    <p:sldId id="256" r:id="rId2"/>
    <p:sldId id="751" r:id="rId3"/>
    <p:sldId id="752" r:id="rId4"/>
    <p:sldId id="753" r:id="rId5"/>
    <p:sldId id="797" r:id="rId6"/>
    <p:sldId id="780" r:id="rId7"/>
    <p:sldId id="781" r:id="rId8"/>
    <p:sldId id="782" r:id="rId9"/>
    <p:sldId id="690" r:id="rId10"/>
    <p:sldId id="701" r:id="rId11"/>
    <p:sldId id="677" r:id="rId12"/>
    <p:sldId id="658" r:id="rId13"/>
    <p:sldId id="678" r:id="rId14"/>
    <p:sldId id="679" r:id="rId15"/>
    <p:sldId id="681" r:id="rId16"/>
    <p:sldId id="657" r:id="rId17"/>
    <p:sldId id="713" r:id="rId18"/>
    <p:sldId id="798" r:id="rId19"/>
    <p:sldId id="661" r:id="rId20"/>
    <p:sldId id="686" r:id="rId21"/>
    <p:sldId id="705" r:id="rId22"/>
    <p:sldId id="706" r:id="rId23"/>
    <p:sldId id="707" r:id="rId24"/>
    <p:sldId id="714" r:id="rId25"/>
    <p:sldId id="712" r:id="rId26"/>
    <p:sldId id="731" r:id="rId27"/>
    <p:sldId id="719" r:id="rId28"/>
    <p:sldId id="687" r:id="rId29"/>
    <p:sldId id="729" r:id="rId30"/>
    <p:sldId id="688" r:id="rId31"/>
    <p:sldId id="730" r:id="rId32"/>
    <p:sldId id="726" r:id="rId33"/>
    <p:sldId id="728" r:id="rId34"/>
    <p:sldId id="675" r:id="rId35"/>
    <p:sldId id="732" r:id="rId36"/>
    <p:sldId id="676" r:id="rId37"/>
    <p:sldId id="670" r:id="rId38"/>
    <p:sldId id="671" r:id="rId39"/>
    <p:sldId id="733" r:id="rId40"/>
    <p:sldId id="735" r:id="rId41"/>
    <p:sldId id="672" r:id="rId42"/>
    <p:sldId id="736" r:id="rId43"/>
    <p:sldId id="673" r:id="rId44"/>
    <p:sldId id="737" r:id="rId45"/>
    <p:sldId id="800" r:id="rId4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E243E"/>
    <a:srgbClr val="DC12C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0463" autoAdjust="0"/>
    <p:restoredTop sz="94660"/>
  </p:normalViewPr>
  <p:slideViewPr>
    <p:cSldViewPr>
      <p:cViewPr varScale="1">
        <p:scale>
          <a:sx n="60" d="100"/>
          <a:sy n="60" d="100"/>
        </p:scale>
        <p:origin x="-72" y="-570"/>
      </p:cViewPr>
      <p:guideLst>
        <p:guide orient="horz" pos="2160"/>
        <p:guide pos="2880"/>
      </p:guideLst>
    </p:cSldViewPr>
  </p:slideViewPr>
  <p:notesTextViewPr>
    <p:cViewPr>
      <p:scale>
        <a:sx n="100" d="100"/>
        <a:sy n="100" d="100"/>
      </p:scale>
      <p:origin x="0" y="0"/>
    </p:cViewPr>
  </p:notesTextViewPr>
  <p:notesViewPr>
    <p:cSldViewPr>
      <p:cViewPr varScale="1">
        <p:scale>
          <a:sx n="85" d="100"/>
          <a:sy n="85" d="100"/>
        </p:scale>
        <p:origin x="-3150"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Tahoma" charset="0"/>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Tahoma" charset="0"/>
              </a:defRPr>
            </a:lvl1pPr>
          </a:lstStyle>
          <a:p>
            <a:pPr>
              <a:defRPr/>
            </a:pPr>
            <a:fld id="{C041FE0B-1156-4DCB-8EC7-78081870FB2A}" type="datetimeFigureOut">
              <a:rPr lang="ru-RU"/>
              <a:pPr>
                <a:defRPr/>
              </a:pPr>
              <a:t>13.02.2019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dirty="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dirty="0" smtClean="0"/>
              <a:t>Образец текста</a:t>
            </a:r>
          </a:p>
          <a:p>
            <a:pPr lvl="1"/>
            <a:r>
              <a:rPr lang="ru-RU" noProof="0" dirty="0" smtClean="0"/>
              <a:t>Второй уровень</a:t>
            </a:r>
          </a:p>
          <a:p>
            <a:pPr lvl="2"/>
            <a:r>
              <a:rPr lang="ru-RU" noProof="0" dirty="0" smtClean="0"/>
              <a:t>Третий уровень</a:t>
            </a:r>
          </a:p>
          <a:p>
            <a:pPr lvl="3"/>
            <a:r>
              <a:rPr lang="ru-RU" noProof="0" dirty="0" smtClean="0"/>
              <a:t>Четвертый уровень</a:t>
            </a:r>
          </a:p>
          <a:p>
            <a:pPr lvl="4"/>
            <a:r>
              <a:rPr lang="ru-RU" noProof="0" dirty="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Tahoma" charset="0"/>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Tahoma" charset="0"/>
              </a:defRPr>
            </a:lvl1pPr>
          </a:lstStyle>
          <a:p>
            <a:pPr>
              <a:defRPr/>
            </a:pPr>
            <a:fld id="{7A8C6335-FDCD-46FF-B168-C5701B3ADA59}" type="slidenum">
              <a:rPr lang="ru-RU"/>
              <a:pPr>
                <a:defRPr/>
              </a:pPr>
              <a:t>‹#›</a:t>
            </a:fld>
            <a:endParaRPr lang="ru-RU"/>
          </a:p>
        </p:txBody>
      </p:sp>
    </p:spTree>
    <p:extLst>
      <p:ext uri="{BB962C8B-B14F-4D97-AF65-F5344CB8AC3E}">
        <p14:creationId xmlns:p14="http://schemas.microsoft.com/office/powerpoint/2010/main" xmlns="" val="34157139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Образ слайда 1"/>
          <p:cNvSpPr>
            <a:spLocks noGrp="1" noRot="1" noChangeAspect="1" noTextEdit="1"/>
          </p:cNvSpPr>
          <p:nvPr>
            <p:ph type="sldImg"/>
          </p:nvPr>
        </p:nvSpPr>
        <p:spPr bwMode="auto">
          <a:noFill/>
          <a:ln>
            <a:solidFill>
              <a:srgbClr val="000000"/>
            </a:solidFill>
            <a:miter lim="800000"/>
            <a:headEnd/>
            <a:tailEnd/>
          </a:ln>
        </p:spPr>
      </p:sp>
      <p:sp>
        <p:nvSpPr>
          <p:cNvPr id="110595"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110596"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449DF74-0C47-4756-B6EC-5B5B75EFC07E}" type="slidenum">
              <a:rPr lang="ru-RU" smtClean="0">
                <a:latin typeface="Tahoma" pitchFamily="34" charset="0"/>
              </a:rPr>
              <a:pPr/>
              <a:t>1</a:t>
            </a:fld>
            <a:endParaRPr lang="ru-RU" smtClean="0">
              <a:latin typeface="Tahoma"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Образ слайда 1"/>
          <p:cNvSpPr>
            <a:spLocks noGrp="1" noRot="1" noChangeAspect="1" noTextEdit="1"/>
          </p:cNvSpPr>
          <p:nvPr>
            <p:ph type="sldImg"/>
          </p:nvPr>
        </p:nvSpPr>
        <p:spPr bwMode="auto">
          <a:noFill/>
          <a:ln>
            <a:solidFill>
              <a:srgbClr val="000000"/>
            </a:solidFill>
            <a:miter lim="800000"/>
            <a:headEnd/>
            <a:tailEnd/>
          </a:ln>
        </p:spPr>
      </p:sp>
      <p:sp>
        <p:nvSpPr>
          <p:cNvPr id="4608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4608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352E9E8-3BBA-4CAC-AAAE-A11332A91201}" type="slidenum">
              <a:rPr lang="ru-RU" smtClean="0"/>
              <a:pPr/>
              <a:t>15</a:t>
            </a:fld>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7A8C6335-FDCD-46FF-B168-C5701B3ADA59}" type="slidenum">
              <a:rPr lang="ru-RU" smtClean="0"/>
              <a:pPr>
                <a:defRPr/>
              </a:pPr>
              <a:t>23</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5D32BECE-2320-4E32-9EA3-BDA9007FBD8C}"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225BA9FF-1903-499C-A2FC-99701DD3DE72}"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8E69EFD-1FEB-43E1-A62D-8E9EE0634192}"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5CD81C75-0C14-48D9-B958-7500410A4337}"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4EAD1900-FF16-446B-95EB-0DC705F6234B}"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134C1BFF-A967-487C-BB26-F36DF0963AE5}"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0D79ED11-B3CE-4E64-829B-522D1C0E31F8}"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469DF2AE-5455-4AB2-8320-6C05530909E7}"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868F9A7B-60CF-49C8-8AFA-319725C201A8}"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16A892A-6293-4964-88DF-5C80A6533546}"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3C692C9-A84F-4625-BF03-F94ED70EBE48}"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1028"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999A2B03-27B7-421C-BD64-BE5A2E52223B}" type="slidenum">
              <a:rPr lang="ru-RU"/>
              <a:pPr>
                <a:defRPr/>
              </a:pPr>
              <a:t>‹#›</a:t>
            </a:fld>
            <a:endParaRPr lang="ru-RU"/>
          </a:p>
        </p:txBody>
      </p:sp>
      <p:grpSp>
        <p:nvGrpSpPr>
          <p:cNvPr id="1033"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124" r:id="rId1"/>
    <p:sldLayoutId id="2147484116" r:id="rId2"/>
    <p:sldLayoutId id="2147484125" r:id="rId3"/>
    <p:sldLayoutId id="2147484117" r:id="rId4"/>
    <p:sldLayoutId id="2147484118" r:id="rId5"/>
    <p:sldLayoutId id="2147484119" r:id="rId6"/>
    <p:sldLayoutId id="2147484120" r:id="rId7"/>
    <p:sldLayoutId id="2147484121" r:id="rId8"/>
    <p:sldLayoutId id="2147484126" r:id="rId9"/>
    <p:sldLayoutId id="2147484122" r:id="rId10"/>
    <p:sldLayoutId id="2147484123"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DE6C36"/>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DE6C36"/>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F9B639"/>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http://badis.narod.ru/home/drugoe/stomatologya/infil1.gi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jpeg"/></Relationships>
</file>

<file path=ppt/slides/_rels/slide3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png"/></Relationships>
</file>

<file path=ppt/slides/_rels/slide37.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3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3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 Id="rId6" Type="http://schemas.openxmlformats.org/officeDocument/2006/relationships/image" Target="../media/image77.png"/><Relationship Id="rId5" Type="http://schemas.openxmlformats.org/officeDocument/2006/relationships/image" Target="../media/image73.png"/><Relationship Id="rId4" Type="http://schemas.openxmlformats.org/officeDocument/2006/relationships/image" Target="../media/image76.png"/></Relationships>
</file>

<file path=ppt/slides/_rels/slide4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704850"/>
            <a:ext cx="9144000" cy="2152646"/>
          </a:xfrm>
        </p:spPr>
        <p:txBody>
          <a:bodyPr>
            <a:normAutofit fontScale="90000"/>
          </a:bodyPr>
          <a:lstStyle/>
          <a:p>
            <a:pPr algn="ctr" eaLnBrk="1" fontAlgn="auto" hangingPunct="1">
              <a:spcAft>
                <a:spcPts val="0"/>
              </a:spcAft>
              <a:defRPr/>
            </a:pP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sz="4000" dirty="0" smtClean="0">
                <a:solidFill>
                  <a:schemeClr val="tx1"/>
                </a:solidFill>
                <a:latin typeface="Times New Roman" pitchFamily="18" charset="0"/>
                <a:cs typeface="Times New Roman" pitchFamily="18" charset="0"/>
              </a:rPr>
              <a:t> </a:t>
            </a:r>
            <a:br>
              <a:rPr lang="ru-RU" sz="4000" dirty="0" smtClean="0">
                <a:solidFill>
                  <a:schemeClr val="tx1"/>
                </a:solidFill>
                <a:latin typeface="Times New Roman" pitchFamily="18" charset="0"/>
                <a:cs typeface="Times New Roman" pitchFamily="18" charset="0"/>
              </a:rPr>
            </a:br>
            <a:r>
              <a:rPr lang="ru-RU" sz="4000" dirty="0" smtClean="0">
                <a:solidFill>
                  <a:schemeClr val="tx1"/>
                </a:solidFill>
                <a:latin typeface="Times New Roman" pitchFamily="18" charset="0"/>
                <a:cs typeface="Times New Roman" pitchFamily="18" charset="0"/>
              </a:rPr>
              <a:t/>
            </a:r>
            <a:br>
              <a:rPr lang="ru-RU" sz="4000" dirty="0" smtClean="0">
                <a:solidFill>
                  <a:schemeClr val="tx1"/>
                </a:solidFill>
                <a:latin typeface="Times New Roman" pitchFamily="18" charset="0"/>
                <a:cs typeface="Times New Roman" pitchFamily="18" charset="0"/>
              </a:rPr>
            </a:br>
            <a:r>
              <a:rPr lang="ru-RU" sz="4000" dirty="0" smtClean="0">
                <a:solidFill>
                  <a:schemeClr val="tx1"/>
                </a:solidFill>
                <a:latin typeface="Times New Roman" pitchFamily="18" charset="0"/>
                <a:cs typeface="Times New Roman" pitchFamily="18" charset="0"/>
              </a:rPr>
              <a:t/>
            </a:r>
            <a:br>
              <a:rPr lang="ru-RU" sz="4000" dirty="0" smtClean="0">
                <a:solidFill>
                  <a:schemeClr val="tx1"/>
                </a:solidFill>
                <a:latin typeface="Times New Roman" pitchFamily="18" charset="0"/>
                <a:cs typeface="Times New Roman" pitchFamily="18" charset="0"/>
              </a:rPr>
            </a:br>
            <a:r>
              <a:rPr lang="ru-RU" sz="4000" dirty="0" smtClean="0">
                <a:solidFill>
                  <a:schemeClr val="tx1"/>
                </a:solidFill>
                <a:latin typeface="Times New Roman" pitchFamily="18" charset="0"/>
                <a:cs typeface="Times New Roman" pitchFamily="18" charset="0"/>
              </a:rPr>
              <a:t/>
            </a:r>
            <a:br>
              <a:rPr lang="ru-RU" sz="4000" dirty="0" smtClean="0">
                <a:solidFill>
                  <a:schemeClr val="tx1"/>
                </a:solidFill>
                <a:latin typeface="Times New Roman" pitchFamily="18" charset="0"/>
                <a:cs typeface="Times New Roman" pitchFamily="18" charset="0"/>
              </a:rPr>
            </a:br>
            <a:r>
              <a:rPr lang="ru-RU" sz="4400" dirty="0" smtClean="0">
                <a:solidFill>
                  <a:schemeClr val="tx1"/>
                </a:solidFill>
                <a:latin typeface="Times New Roman" pitchFamily="18" charset="0"/>
                <a:cs typeface="Times New Roman" pitchFamily="18" charset="0"/>
              </a:rPr>
              <a:t/>
            </a:r>
            <a:br>
              <a:rPr lang="ru-RU" sz="4400" dirty="0" smtClean="0">
                <a:solidFill>
                  <a:schemeClr val="tx1"/>
                </a:solidFill>
                <a:latin typeface="Times New Roman" pitchFamily="18" charset="0"/>
                <a:cs typeface="Times New Roman" pitchFamily="18" charset="0"/>
              </a:rPr>
            </a:br>
            <a:r>
              <a:rPr lang="ru-RU" sz="4400" dirty="0" smtClean="0">
                <a:solidFill>
                  <a:schemeClr val="tx1"/>
                </a:solidFill>
                <a:latin typeface="Times New Roman" pitchFamily="18" charset="0"/>
                <a:cs typeface="Times New Roman" pitchFamily="18" charset="0"/>
              </a:rPr>
              <a:t>Тема лекции:</a:t>
            </a:r>
            <a:br>
              <a:rPr lang="ru-RU" sz="4400" dirty="0" smtClean="0">
                <a:solidFill>
                  <a:schemeClr val="tx1"/>
                </a:solidFill>
                <a:latin typeface="Times New Roman" pitchFamily="18" charset="0"/>
                <a:cs typeface="Times New Roman" pitchFamily="18" charset="0"/>
              </a:rPr>
            </a:br>
            <a:endParaRPr lang="ru-RU" sz="4000" b="1" dirty="0" smtClean="0">
              <a:solidFill>
                <a:schemeClr val="tx2">
                  <a:lumMod val="50000"/>
                </a:schemeClr>
              </a:solidFill>
              <a:latin typeface="Times New Roman" pitchFamily="18" charset="0"/>
              <a:cs typeface="Times New Roman" pitchFamily="18" charset="0"/>
            </a:endParaRPr>
          </a:p>
        </p:txBody>
      </p:sp>
      <p:sp>
        <p:nvSpPr>
          <p:cNvPr id="7" name="Содержимое 6"/>
          <p:cNvSpPr>
            <a:spLocks noGrp="1"/>
          </p:cNvSpPr>
          <p:nvPr>
            <p:ph idx="1"/>
          </p:nvPr>
        </p:nvSpPr>
        <p:spPr>
          <a:xfrm>
            <a:off x="0" y="2714620"/>
            <a:ext cx="9144000" cy="4000528"/>
          </a:xfrm>
        </p:spPr>
        <p:txBody>
          <a:bodyPr/>
          <a:lstStyle/>
          <a:p>
            <a:pPr algn="ctr">
              <a:buNone/>
              <a:defRPr/>
            </a:pPr>
            <a:r>
              <a:rPr lang="ru-RU" sz="3600" dirty="0" smtClean="0"/>
              <a:t>Выбор метода местного обезболивания при оперативных вмешательствах на зубах и альвеолярных отростках</a:t>
            </a:r>
            <a:r>
              <a:rPr lang="ru-RU" sz="3600" dirty="0" smtClean="0"/>
              <a:t>.</a:t>
            </a:r>
            <a:endParaRPr lang="ru-RU" sz="36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438134"/>
          </a:xfrm>
        </p:spPr>
        <p:txBody>
          <a:bodyPr/>
          <a:lstStyle/>
          <a:p>
            <a:r>
              <a:rPr lang="ru-RU" sz="3200" b="1" dirty="0" smtClean="0">
                <a:latin typeface="Times New Roman" pitchFamily="18" charset="0"/>
                <a:cs typeface="Times New Roman" pitchFamily="18" charset="0"/>
              </a:rPr>
              <a:t>Актуальность лекции:</a:t>
            </a:r>
            <a:endParaRPr lang="ru-RU" sz="3200" b="1" dirty="0">
              <a:latin typeface="Times New Roman" pitchFamily="18" charset="0"/>
              <a:cs typeface="Times New Roman" pitchFamily="18" charset="0"/>
            </a:endParaRPr>
          </a:p>
        </p:txBody>
      </p:sp>
      <p:sp>
        <p:nvSpPr>
          <p:cNvPr id="3" name="Содержимое 2"/>
          <p:cNvSpPr>
            <a:spLocks noGrp="1"/>
          </p:cNvSpPr>
          <p:nvPr>
            <p:ph idx="1"/>
          </p:nvPr>
        </p:nvSpPr>
        <p:spPr>
          <a:xfrm>
            <a:off x="142844" y="1214422"/>
            <a:ext cx="8715436" cy="5429287"/>
          </a:xfrm>
        </p:spPr>
        <p:txBody>
          <a:bodyPr/>
          <a:lstStyle/>
          <a:p>
            <a:pPr algn="ctr">
              <a:buNone/>
            </a:pPr>
            <a:r>
              <a:rPr lang="ru-RU" sz="2400" dirty="0" smtClean="0">
                <a:latin typeface="Times New Roman" pitchFamily="18" charset="0"/>
                <a:cs typeface="Times New Roman" pitchFamily="18" charset="0"/>
              </a:rPr>
              <a:t>Местное обезболивание является ведущим методом в стоматологии. Существование большого количества способов обезболивания указывает лишь на то, что проблема обезболивания еще оконча­тельно не решена. Однако практикующие врачи используют на амбулаторном стоматологическом приеме в основном два способа обезболивания: инфильтрационное и проводниковое, а анестезия на нижней челюсти наиболее сложным. На сегодняшний день существует более 40 методик обезболивания нижней челюсти (П.М. Егоров, С.А. Рабинович, 1990), но проблема выбора адекватного метода анестезии при вмешательствах на клыках и </a:t>
            </a:r>
            <a:r>
              <a:rPr lang="ru-RU" sz="2400" dirty="0" err="1" smtClean="0">
                <a:latin typeface="Times New Roman" pitchFamily="18" charset="0"/>
                <a:cs typeface="Times New Roman" pitchFamily="18" charset="0"/>
              </a:rPr>
              <a:t>премолярах</a:t>
            </a:r>
            <a:r>
              <a:rPr lang="ru-RU" sz="2400" dirty="0" smtClean="0">
                <a:latin typeface="Times New Roman" pitchFamily="18" charset="0"/>
                <a:cs typeface="Times New Roman" pitchFamily="18" charset="0"/>
              </a:rPr>
              <a:t> нижней челюсти как при проведении терапевтического лечения, так и при хирургических манипуляциях, остается весьма актуальной.</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Цель лекции: </a:t>
            </a:r>
            <a:endParaRPr lang="ru-RU" dirty="0"/>
          </a:p>
        </p:txBody>
      </p:sp>
      <p:sp>
        <p:nvSpPr>
          <p:cNvPr id="3" name="Содержимое 2"/>
          <p:cNvSpPr>
            <a:spLocks noGrp="1"/>
          </p:cNvSpPr>
          <p:nvPr>
            <p:ph idx="1"/>
          </p:nvPr>
        </p:nvSpPr>
        <p:spPr/>
        <p:txBody>
          <a:bodyPr/>
          <a:lstStyle/>
          <a:p>
            <a:pPr algn="ctr">
              <a:buNone/>
            </a:pPr>
            <a:r>
              <a:rPr lang="ru-RU" sz="3600" b="1" i="1" dirty="0" smtClean="0">
                <a:solidFill>
                  <a:srgbClr val="7030A0"/>
                </a:solidFill>
                <a:latin typeface="Times New Roman" pitchFamily="18" charset="0"/>
                <a:cs typeface="Times New Roman" pitchFamily="18" charset="0"/>
              </a:rPr>
              <a:t>Обоснование выбора местного обезболивания при </a:t>
            </a:r>
            <a:r>
              <a:rPr lang="ru-RU" sz="3600" b="1" i="1" dirty="0" smtClean="0">
                <a:solidFill>
                  <a:srgbClr val="7030A0"/>
                </a:solidFill>
                <a:latin typeface="Times New Roman" pitchFamily="18" charset="0"/>
                <a:cs typeface="Times New Roman" pitchFamily="18" charset="0"/>
              </a:rPr>
              <a:t>оперативных </a:t>
            </a:r>
            <a:r>
              <a:rPr lang="ru-RU" sz="3600" b="1" i="1" dirty="0" smtClean="0">
                <a:solidFill>
                  <a:srgbClr val="7030A0"/>
                </a:solidFill>
                <a:latin typeface="Times New Roman" pitchFamily="18" charset="0"/>
                <a:cs typeface="Times New Roman" pitchFamily="18" charset="0"/>
              </a:rPr>
              <a:t>вмешательствах на зубах и альвеолярных отростках. </a:t>
            </a:r>
            <a:endParaRPr lang="ru-RU" sz="3600" b="1" i="1" dirty="0">
              <a:solidFill>
                <a:srgbClr val="7030A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866762"/>
          </a:xfrm>
        </p:spPr>
        <p:txBody>
          <a:bodyPr/>
          <a:lstStyle/>
          <a:p>
            <a:r>
              <a:rPr lang="ru-RU" dirty="0" smtClean="0"/>
              <a:t>Задачи лекции</a:t>
            </a:r>
            <a:endParaRPr lang="ru-RU" dirty="0"/>
          </a:p>
        </p:txBody>
      </p:sp>
      <p:sp>
        <p:nvSpPr>
          <p:cNvPr id="3" name="Содержимое 2"/>
          <p:cNvSpPr>
            <a:spLocks noGrp="1"/>
          </p:cNvSpPr>
          <p:nvPr>
            <p:ph idx="1"/>
          </p:nvPr>
        </p:nvSpPr>
        <p:spPr>
          <a:xfrm>
            <a:off x="142844" y="1571611"/>
            <a:ext cx="8786874" cy="4752989"/>
          </a:xfrm>
        </p:spPr>
        <p:txBody>
          <a:bodyPr/>
          <a:lstStyle/>
          <a:p>
            <a:pPr marL="514350" indent="-514350">
              <a:buAutoNum type="arabicPeriod"/>
            </a:pPr>
            <a:r>
              <a:rPr lang="ru-RU" dirty="0" smtClean="0"/>
              <a:t>Определение количества анестетика  в амбулаторной стоматологической практике обезболивание при одномоментном удалении рядом стоящих зубов. </a:t>
            </a:r>
          </a:p>
          <a:p>
            <a:pPr marL="514350" indent="-514350">
              <a:buAutoNum type="arabicPeriod"/>
            </a:pPr>
            <a:r>
              <a:rPr lang="ru-RU" dirty="0" smtClean="0"/>
              <a:t>Изучить обезболивание при лечении зубов на верхней  и нижней челюсти.</a:t>
            </a:r>
          </a:p>
          <a:p>
            <a:pPr marL="514350" indent="-514350">
              <a:buAutoNum type="arabicPeriod"/>
            </a:pPr>
            <a:r>
              <a:rPr lang="ru-RU" dirty="0" smtClean="0"/>
              <a:t>Изучить </a:t>
            </a:r>
            <a:r>
              <a:rPr lang="ru-RU" dirty="0" smtClean="0"/>
              <a:t>обезболивание при проведении </a:t>
            </a:r>
            <a:r>
              <a:rPr lang="ru-RU" dirty="0" err="1" smtClean="0"/>
              <a:t>внутриротовых</a:t>
            </a:r>
            <a:r>
              <a:rPr lang="ru-RU" dirty="0" smtClean="0"/>
              <a:t> разрезов.</a:t>
            </a:r>
          </a:p>
          <a:p>
            <a:pPr marL="514350" indent="-514350">
              <a:buAutoNum type="arabicPeriod"/>
            </a:pPr>
            <a:r>
              <a:rPr lang="ru-RU" dirty="0" smtClean="0"/>
              <a:t>Изучить </a:t>
            </a:r>
            <a:r>
              <a:rPr lang="ru-RU" dirty="0" smtClean="0"/>
              <a:t>обезболивание при проведении амбулаторных операций</a:t>
            </a:r>
            <a:endParaRPr lang="ru-RU"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866762"/>
          </a:xfrm>
        </p:spPr>
        <p:txBody>
          <a:bodyPr/>
          <a:lstStyle/>
          <a:p>
            <a:pPr algn="ctr"/>
            <a:r>
              <a:rPr lang="ru-RU" b="1" i="1" dirty="0" smtClean="0">
                <a:solidFill>
                  <a:srgbClr val="7030A0"/>
                </a:solidFill>
                <a:latin typeface="Times New Roman" pitchFamily="18" charset="0"/>
                <a:cs typeface="Times New Roman" pitchFamily="18" charset="0"/>
              </a:rPr>
              <a:t>План лекции</a:t>
            </a:r>
            <a:endParaRPr lang="ru-RU" b="1" i="1" dirty="0">
              <a:solidFill>
                <a:srgbClr val="7030A0"/>
              </a:solidFill>
              <a:latin typeface="Times New Roman" pitchFamily="18" charset="0"/>
              <a:cs typeface="Times New Roman" pitchFamily="18" charset="0"/>
            </a:endParaRPr>
          </a:p>
        </p:txBody>
      </p:sp>
      <p:sp>
        <p:nvSpPr>
          <p:cNvPr id="3" name="Содержимое 2"/>
          <p:cNvSpPr>
            <a:spLocks noGrp="1"/>
          </p:cNvSpPr>
          <p:nvPr>
            <p:ph idx="1"/>
          </p:nvPr>
        </p:nvSpPr>
        <p:spPr>
          <a:xfrm>
            <a:off x="142844" y="1571611"/>
            <a:ext cx="8786874" cy="4752989"/>
          </a:xfrm>
        </p:spPr>
        <p:txBody>
          <a:bodyPr/>
          <a:lstStyle/>
          <a:p>
            <a:pPr marL="514350" indent="-514350">
              <a:buAutoNum type="arabicPeriod"/>
            </a:pPr>
            <a:r>
              <a:rPr lang="ru-RU" dirty="0" smtClean="0"/>
              <a:t>Определение количества анестетика  в амбулаторной стоматологической практике обезболивание при одномоментном удалении рядом стоящих зубов. </a:t>
            </a:r>
          </a:p>
          <a:p>
            <a:pPr marL="514350" indent="-514350">
              <a:buAutoNum type="arabicPeriod"/>
            </a:pPr>
            <a:r>
              <a:rPr lang="ru-RU" dirty="0" smtClean="0"/>
              <a:t>О</a:t>
            </a:r>
            <a:r>
              <a:rPr lang="ru-RU" dirty="0" smtClean="0"/>
              <a:t>безболивание при лечении зубов на верхней  и нижней челюсти.</a:t>
            </a:r>
          </a:p>
          <a:p>
            <a:pPr marL="514350" indent="-514350">
              <a:buAutoNum type="arabicPeriod"/>
            </a:pPr>
            <a:r>
              <a:rPr lang="ru-RU" dirty="0" smtClean="0"/>
              <a:t>О</a:t>
            </a:r>
            <a:r>
              <a:rPr lang="ru-RU" dirty="0" smtClean="0"/>
              <a:t>безболивание при проведении </a:t>
            </a:r>
            <a:r>
              <a:rPr lang="ru-RU" dirty="0" err="1" smtClean="0"/>
              <a:t>внутриротовых</a:t>
            </a:r>
            <a:r>
              <a:rPr lang="ru-RU" dirty="0" smtClean="0"/>
              <a:t> разрезов.</a:t>
            </a:r>
          </a:p>
          <a:p>
            <a:pPr marL="514350" indent="-514350">
              <a:buAutoNum type="arabicPeriod"/>
            </a:pPr>
            <a:r>
              <a:rPr lang="ru-RU" dirty="0" smtClean="0"/>
              <a:t>О</a:t>
            </a:r>
            <a:r>
              <a:rPr lang="ru-RU" dirty="0" smtClean="0"/>
              <a:t>безболивание при проведении амбулаторных операций</a:t>
            </a:r>
            <a:endParaRPr lang="ru-RU"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1428760"/>
          </a:xfrm>
        </p:spPr>
        <p:txBody>
          <a:bodyPr/>
          <a:lstStyle/>
          <a:p>
            <a:pPr algn="ctr"/>
            <a:r>
              <a:rPr lang="ru-RU" sz="2000" b="1" dirty="0" smtClean="0">
                <a:solidFill>
                  <a:srgbClr val="6E243E"/>
                </a:solidFill>
                <a:latin typeface="Times New Roman" pitchFamily="18" charset="0"/>
                <a:cs typeface="Times New Roman" pitchFamily="18" charset="0"/>
              </a:rPr>
              <a:t/>
            </a:r>
            <a:br>
              <a:rPr lang="ru-RU" sz="2000" b="1" dirty="0" smtClean="0">
                <a:solidFill>
                  <a:srgbClr val="6E243E"/>
                </a:solidFill>
                <a:latin typeface="Times New Roman" pitchFamily="18" charset="0"/>
                <a:cs typeface="Times New Roman" pitchFamily="18" charset="0"/>
              </a:rPr>
            </a:br>
            <a:r>
              <a:rPr lang="ru-RU" sz="2000" b="1" dirty="0" smtClean="0">
                <a:solidFill>
                  <a:srgbClr val="6E243E"/>
                </a:solidFill>
                <a:latin typeface="Times New Roman" pitchFamily="18" charset="0"/>
                <a:cs typeface="Times New Roman" pitchFamily="18" charset="0"/>
              </a:rPr>
              <a:t>ОПК-8 Готовность к медицинскому применению лекарственных препаратов и иных веществ и их комбинаций при решении профессиональных задач</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endParaRPr lang="ru-RU" sz="2000" b="1" dirty="0">
              <a:latin typeface="Times New Roman" pitchFamily="18" charset="0"/>
              <a:cs typeface="Times New Roman" pitchFamily="18" charset="0"/>
            </a:endParaRPr>
          </a:p>
        </p:txBody>
      </p:sp>
      <p:sp>
        <p:nvSpPr>
          <p:cNvPr id="3" name="Содержимое 2"/>
          <p:cNvSpPr>
            <a:spLocks noGrp="1"/>
          </p:cNvSpPr>
          <p:nvPr>
            <p:ph idx="1"/>
          </p:nvPr>
        </p:nvSpPr>
        <p:spPr>
          <a:xfrm>
            <a:off x="0" y="1357298"/>
            <a:ext cx="9144000" cy="5500702"/>
          </a:xfrm>
        </p:spPr>
        <p:txBody>
          <a:bodyPr/>
          <a:lstStyle/>
          <a:p>
            <a:r>
              <a:rPr lang="ru-RU" sz="1400" b="1" dirty="0" err="1" smtClean="0">
                <a:latin typeface="Times New Roman" pitchFamily="18" charset="0"/>
                <a:cs typeface="Times New Roman" pitchFamily="18" charset="0"/>
              </a:rPr>
              <a:t>Зн</a:t>
            </a:r>
            <a:r>
              <a:rPr lang="ru-RU" sz="1400" b="1" dirty="0" smtClean="0">
                <a:latin typeface="Times New Roman" pitchFamily="18" charset="0"/>
                <a:cs typeface="Times New Roman" pitchFamily="18" charset="0"/>
              </a:rPr>
              <a:t>. 3.  Группы лекарственных препаратов, их </a:t>
            </a:r>
            <a:r>
              <a:rPr lang="ru-RU" sz="1400" b="1" dirty="0" err="1" smtClean="0">
                <a:latin typeface="Times New Roman" pitchFamily="18" charset="0"/>
                <a:cs typeface="Times New Roman" pitchFamily="18" charset="0"/>
              </a:rPr>
              <a:t>фармакокинетика</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фармакодинамика</a:t>
            </a:r>
            <a:r>
              <a:rPr lang="ru-RU" sz="1400" b="1" dirty="0" smtClean="0">
                <a:latin typeface="Times New Roman" pitchFamily="18" charset="0"/>
                <a:cs typeface="Times New Roman" pitchFamily="18" charset="0"/>
              </a:rPr>
              <a:t>, совместимость лекарственных препаратов.</a:t>
            </a:r>
          </a:p>
          <a:p>
            <a:r>
              <a:rPr lang="ru-RU" sz="1400" b="1" dirty="0" err="1" smtClean="0">
                <a:latin typeface="Times New Roman" pitchFamily="18" charset="0"/>
                <a:cs typeface="Times New Roman" pitchFamily="18" charset="0"/>
              </a:rPr>
              <a:t>Зн</a:t>
            </a:r>
            <a:r>
              <a:rPr lang="ru-RU" sz="1400" b="1" dirty="0" smtClean="0">
                <a:latin typeface="Times New Roman" pitchFamily="18" charset="0"/>
                <a:cs typeface="Times New Roman" pitchFamily="18" charset="0"/>
              </a:rPr>
              <a:t>. 6. Топографическая анатомия головы, челюстно-лицевой области, особенности кровоснабжения, иннервации и лимфатической системы, строение зубов, эмбриология зубочелюстной области, основные нарушения эмбриогенеза.</a:t>
            </a:r>
          </a:p>
          <a:p>
            <a:r>
              <a:rPr lang="ru-RU" sz="1400" b="1" dirty="0" err="1" smtClean="0">
                <a:latin typeface="Times New Roman" pitchFamily="18" charset="0"/>
                <a:cs typeface="Times New Roman" pitchFamily="18" charset="0"/>
              </a:rPr>
              <a:t>Зн</a:t>
            </a:r>
            <a:r>
              <a:rPr lang="ru-RU" sz="1400" b="1" dirty="0" smtClean="0">
                <a:latin typeface="Times New Roman" pitchFamily="18" charset="0"/>
                <a:cs typeface="Times New Roman" pitchFamily="18" charset="0"/>
              </a:rPr>
              <a:t>. 16. Принципы, приемы и методы анестезии в стоматологии</a:t>
            </a:r>
          </a:p>
          <a:p>
            <a:r>
              <a:rPr lang="ru-RU" sz="1400" b="1" dirty="0" err="1" smtClean="0">
                <a:latin typeface="Times New Roman" pitchFamily="18" charset="0"/>
                <a:cs typeface="Times New Roman" pitchFamily="18" charset="0"/>
              </a:rPr>
              <a:t>Зн</a:t>
            </a:r>
            <a:r>
              <a:rPr lang="ru-RU" sz="1400" b="1" dirty="0" smtClean="0">
                <a:latin typeface="Times New Roman" pitchFamily="18" charset="0"/>
                <a:cs typeface="Times New Roman" pitchFamily="18" charset="0"/>
              </a:rPr>
              <a:t>. 17. Принципы устройства и правила эксплуатации медицинских изделий (стоматологического оборудования)</a:t>
            </a:r>
          </a:p>
          <a:p>
            <a:r>
              <a:rPr lang="ru-RU" sz="1400" b="1" dirty="0" err="1" smtClean="0">
                <a:latin typeface="Times New Roman" pitchFamily="18" charset="0"/>
                <a:cs typeface="Times New Roman" pitchFamily="18" charset="0"/>
              </a:rPr>
              <a:t>Зн</a:t>
            </a:r>
            <a:r>
              <a:rPr lang="ru-RU" sz="1400" b="1" dirty="0" smtClean="0">
                <a:latin typeface="Times New Roman" pitchFamily="18" charset="0"/>
                <a:cs typeface="Times New Roman" pitchFamily="18" charset="0"/>
              </a:rPr>
              <a:t>. 18. Современные медицинские изделия (аппаратура, инструментарий и материалы), применяемые в стоматологии.</a:t>
            </a:r>
          </a:p>
          <a:p>
            <a:r>
              <a:rPr lang="ru-RU" sz="1400" b="1" dirty="0" smtClean="0">
                <a:latin typeface="Times New Roman" pitchFamily="18" charset="0"/>
                <a:cs typeface="Times New Roman" pitchFamily="18" charset="0"/>
              </a:rPr>
              <a:t>Ум. 1.  Назначать медикаментозную терапию при заболеваниях в соответствии с имеющимися медицинскими показаниями, учитывая </a:t>
            </a:r>
            <a:r>
              <a:rPr lang="ru-RU" sz="1400" b="1" dirty="0" err="1" smtClean="0">
                <a:latin typeface="Times New Roman" pitchFamily="18" charset="0"/>
                <a:cs typeface="Times New Roman" pitchFamily="18" charset="0"/>
              </a:rPr>
              <a:t>фармакодинамику</a:t>
            </a:r>
            <a:r>
              <a:rPr lang="ru-RU" sz="1400" b="1" dirty="0" smtClean="0">
                <a:latin typeface="Times New Roman" pitchFamily="18" charset="0"/>
                <a:cs typeface="Times New Roman" pitchFamily="18" charset="0"/>
              </a:rPr>
              <a:t> и </a:t>
            </a:r>
            <a:r>
              <a:rPr lang="ru-RU" sz="1400" b="1" dirty="0" err="1" smtClean="0">
                <a:latin typeface="Times New Roman" pitchFamily="18" charset="0"/>
                <a:cs typeface="Times New Roman" pitchFamily="18" charset="0"/>
              </a:rPr>
              <a:t>фармакокинетику</a:t>
            </a:r>
            <a:r>
              <a:rPr lang="ru-RU" sz="1400" b="1" dirty="0" smtClean="0">
                <a:latin typeface="Times New Roman" pitchFamily="18" charset="0"/>
                <a:cs typeface="Times New Roman" pitchFamily="18" charset="0"/>
              </a:rPr>
              <a:t> лекарственных средств</a:t>
            </a:r>
          </a:p>
          <a:p>
            <a:r>
              <a:rPr lang="ru-RU" sz="1400" b="1" dirty="0" smtClean="0">
                <a:latin typeface="Times New Roman" pitchFamily="18" charset="0"/>
                <a:cs typeface="Times New Roman" pitchFamily="18" charset="0"/>
              </a:rPr>
              <a:t>Ум. 3. Оценивать эффективность и безопасность медикаментозных методов лечения</a:t>
            </a:r>
          </a:p>
          <a:p>
            <a:r>
              <a:rPr lang="ru-RU" sz="1400" b="1" dirty="0" smtClean="0">
                <a:latin typeface="Times New Roman" pitchFamily="18" charset="0"/>
                <a:cs typeface="Times New Roman" pitchFamily="18" charset="0"/>
              </a:rPr>
              <a:t>Ум. 5. Анализировать действие лекарственных средств по совокупности их фармакологического воздействия</a:t>
            </a:r>
          </a:p>
          <a:p>
            <a:r>
              <a:rPr lang="ru-RU" sz="1400" b="1" dirty="0" smtClean="0">
                <a:latin typeface="Times New Roman" pitchFamily="18" charset="0"/>
                <a:cs typeface="Times New Roman" pitchFamily="18" charset="0"/>
              </a:rPr>
              <a:t>Ум. 8. Использовать лекарственные препараты, медицинские изделия (в том числе стоматологические материалы, инструменты)</a:t>
            </a:r>
          </a:p>
          <a:p>
            <a:r>
              <a:rPr lang="ru-RU" sz="1400" b="1" dirty="0" smtClean="0">
                <a:latin typeface="Times New Roman" pitchFamily="18" charset="0"/>
                <a:cs typeface="Times New Roman" pitchFamily="18" charset="0"/>
              </a:rPr>
              <a:t>Ум. 10. Определять способы введения, режим и дозу лекарственных препаратов</a:t>
            </a:r>
          </a:p>
          <a:p>
            <a:r>
              <a:rPr lang="ru-RU" sz="1400" b="1" dirty="0" smtClean="0">
                <a:latin typeface="Times New Roman" pitchFamily="18" charset="0"/>
                <a:cs typeface="Times New Roman" pitchFamily="18" charset="0"/>
              </a:rPr>
              <a:t>Ум. 18. Обосновывать фармакотерапию пациента при основных патологических синдромах и неотложных состояниях</a:t>
            </a:r>
          </a:p>
          <a:p>
            <a:r>
              <a:rPr lang="ru-RU" sz="1400" b="1" dirty="0" smtClean="0">
                <a:latin typeface="Times New Roman" pitchFamily="18" charset="0"/>
                <a:cs typeface="Times New Roman" pitchFamily="18" charset="0"/>
              </a:rPr>
              <a:t>Ум. 20. Применять различные методики местной анестезии челюстно-лицевой области, блокады с применением препаратов для местной анестезии, определять медицинские показания к общей анестезии</a:t>
            </a:r>
          </a:p>
          <a:p>
            <a:r>
              <a:rPr lang="ru-RU" sz="1400" b="1" dirty="0" smtClean="0">
                <a:latin typeface="Times New Roman" pitchFamily="18" charset="0"/>
                <a:cs typeface="Times New Roman" pitchFamily="18" charset="0"/>
              </a:rPr>
              <a:t>Ум. 26. Применять средства индивидуальной защиты</a:t>
            </a:r>
            <a:endParaRPr lang="ru-RU" sz="1400" b="1"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1000132"/>
          </a:xfrm>
        </p:spPr>
        <p:txBody>
          <a:bodyPr/>
          <a:lstStyle/>
          <a:p>
            <a:pPr algn="ctr"/>
            <a:r>
              <a:rPr lang="ru-RU" sz="2000" b="1" dirty="0" smtClean="0">
                <a:solidFill>
                  <a:srgbClr val="6E243E"/>
                </a:solidFill>
                <a:latin typeface="Times New Roman" pitchFamily="18" charset="0"/>
                <a:cs typeface="Times New Roman" pitchFamily="18" charset="0"/>
              </a:rPr>
              <a:t/>
            </a:r>
            <a:br>
              <a:rPr lang="ru-RU" sz="2000" b="1" dirty="0" smtClean="0">
                <a:solidFill>
                  <a:srgbClr val="6E243E"/>
                </a:solidFill>
                <a:latin typeface="Times New Roman" pitchFamily="18" charset="0"/>
                <a:cs typeface="Times New Roman" pitchFamily="18" charset="0"/>
              </a:rPr>
            </a:br>
            <a:r>
              <a:rPr lang="ru-RU" sz="2000" b="1" dirty="0" smtClean="0">
                <a:solidFill>
                  <a:srgbClr val="6E243E"/>
                </a:solidFill>
                <a:latin typeface="Times New Roman" pitchFamily="18" charset="0"/>
                <a:cs typeface="Times New Roman" pitchFamily="18" charset="0"/>
              </a:rPr>
              <a:t>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a:t>
            </a:r>
            <a:endParaRPr lang="ru-RU" sz="2000" b="1" dirty="0">
              <a:solidFill>
                <a:srgbClr val="6E243E"/>
              </a:solidFill>
              <a:latin typeface="Times New Roman" pitchFamily="18" charset="0"/>
              <a:cs typeface="Times New Roman" pitchFamily="18" charset="0"/>
            </a:endParaRPr>
          </a:p>
        </p:txBody>
      </p:sp>
      <p:sp>
        <p:nvSpPr>
          <p:cNvPr id="3" name="Содержимое 2"/>
          <p:cNvSpPr>
            <a:spLocks noGrp="1"/>
          </p:cNvSpPr>
          <p:nvPr>
            <p:ph idx="1"/>
          </p:nvPr>
        </p:nvSpPr>
        <p:spPr>
          <a:xfrm>
            <a:off x="0" y="1357298"/>
            <a:ext cx="9144000" cy="5500702"/>
          </a:xfrm>
        </p:spPr>
        <p:txBody>
          <a:bodyPr/>
          <a:lstStyle/>
          <a:p>
            <a:r>
              <a:rPr lang="ru-RU" sz="1600" b="1" dirty="0" err="1" smtClean="0">
                <a:latin typeface="Times New Roman" pitchFamily="18" charset="0"/>
                <a:cs typeface="Times New Roman" pitchFamily="18" charset="0"/>
              </a:rPr>
              <a:t>Зн</a:t>
            </a:r>
            <a:r>
              <a:rPr lang="ru-RU" sz="1600" b="1" dirty="0" smtClean="0">
                <a:latin typeface="Times New Roman" pitchFamily="18" charset="0"/>
                <a:cs typeface="Times New Roman" pitchFamily="18" charset="0"/>
              </a:rPr>
              <a:t>. 3. </a:t>
            </a:r>
            <a:r>
              <a:rPr lang="ru-RU" sz="1600" b="1" dirty="0" smtClean="0"/>
              <a:t>Топографическая анатомия головы, челюстно-лицевой области, особенности кровоснабжения, иннервации и лимфатической системы, строение зубов, эмбриология зубочелюстной области, основные нарушения эмбриогенеза</a:t>
            </a:r>
          </a:p>
          <a:p>
            <a:r>
              <a:rPr lang="ru-RU" sz="1600" b="1" dirty="0" err="1" smtClean="0"/>
              <a:t>Зн</a:t>
            </a:r>
            <a:r>
              <a:rPr lang="ru-RU" sz="1600" b="1" dirty="0" smtClean="0"/>
              <a:t>. 5. Взаимосвязь строения и функционирования зубочелюстной системы с нарушениями со стороны носоглотки, дыхательной и пищеварительной систем, опорно-двигательного аппарата</a:t>
            </a:r>
          </a:p>
          <a:p>
            <a:r>
              <a:rPr lang="ru-RU" sz="1600" b="1" dirty="0" smtClean="0"/>
              <a:t>6. Основные вопросы нормальной и патологической физиологии зубочелюстной системы, ее взаимосвязь с функциональным состоянием других систем организма и уровни их регуляции</a:t>
            </a:r>
          </a:p>
          <a:p>
            <a:r>
              <a:rPr lang="ru-RU" sz="1600" b="1" dirty="0" smtClean="0"/>
              <a:t>8. Нормальное строение зубов, челюстей и нарушения строения при зубочелюстных, лицевых аномалиях</a:t>
            </a:r>
          </a:p>
          <a:p>
            <a:r>
              <a:rPr lang="ru-RU" sz="1600" b="1" dirty="0" smtClean="0"/>
              <a:t>Ум. 1. Проводить </a:t>
            </a:r>
            <a:r>
              <a:rPr lang="ru-RU" sz="1600" b="1" dirty="0" err="1" smtClean="0"/>
              <a:t>физикальные</a:t>
            </a:r>
            <a:r>
              <a:rPr lang="ru-RU" sz="1600" b="1" dirty="0" smtClean="0"/>
              <a:t> исследования и интерпретировать их результаты</a:t>
            </a:r>
          </a:p>
          <a:p>
            <a:r>
              <a:rPr lang="ru-RU" sz="1600" b="1" dirty="0" smtClean="0"/>
              <a:t>Ум. 3. Интерпретировать результаты первичного осмотра пациентов</a:t>
            </a:r>
          </a:p>
          <a:p>
            <a:r>
              <a:rPr lang="ru-RU" sz="1600" b="1" dirty="0" smtClean="0"/>
              <a:t>Ум. 8. Проводить общее клиническое обследование детей и взрослых</a:t>
            </a:r>
          </a:p>
          <a:p>
            <a:r>
              <a:rPr lang="ru-RU" sz="1600" b="1" dirty="0" smtClean="0"/>
              <a:t>Ум. 12. Интерпретировать результаты сбора информации от пациентов (их родственников / законных представителей</a:t>
            </a:r>
          </a:p>
          <a:p>
            <a:endParaRPr lang="ru-RU" sz="1600" b="1"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1000132"/>
          </a:xfrm>
        </p:spPr>
        <p:txBody>
          <a:bodyPr/>
          <a:lstStyle/>
          <a:p>
            <a:pPr algn="ctr"/>
            <a:r>
              <a:rPr lang="ru-RU" sz="2000" b="1" dirty="0" smtClean="0">
                <a:solidFill>
                  <a:srgbClr val="6E243E"/>
                </a:solidFill>
                <a:latin typeface="Times New Roman" pitchFamily="18" charset="0"/>
                <a:cs typeface="Times New Roman" pitchFamily="18" charset="0"/>
              </a:rPr>
              <a:t/>
            </a:r>
            <a:br>
              <a:rPr lang="ru-RU" sz="2000" b="1" dirty="0" smtClean="0">
                <a:solidFill>
                  <a:srgbClr val="6E243E"/>
                </a:solidFill>
                <a:latin typeface="Times New Roman" pitchFamily="18" charset="0"/>
                <a:cs typeface="Times New Roman" pitchFamily="18" charset="0"/>
              </a:rPr>
            </a:br>
            <a:r>
              <a:rPr lang="ru-RU" sz="2000" b="1" dirty="0" smtClean="0">
                <a:solidFill>
                  <a:srgbClr val="6E243E"/>
                </a:solidFill>
                <a:latin typeface="Times New Roman" pitchFamily="18" charset="0"/>
                <a:cs typeface="Times New Roman" pitchFamily="18" charset="0"/>
              </a:rPr>
              <a:t>ОПК-11 готовностью к применению медицинских изделий, предусмотренных порядками оказания медицинской помощи пациентам со стоматологическими заболеваниями</a:t>
            </a:r>
            <a:endParaRPr lang="ru-RU" sz="2000" b="1" dirty="0">
              <a:solidFill>
                <a:srgbClr val="6E243E"/>
              </a:solidFill>
              <a:latin typeface="Times New Roman" pitchFamily="18" charset="0"/>
              <a:cs typeface="Times New Roman" pitchFamily="18" charset="0"/>
            </a:endParaRPr>
          </a:p>
        </p:txBody>
      </p:sp>
      <p:sp>
        <p:nvSpPr>
          <p:cNvPr id="3" name="Содержимое 2"/>
          <p:cNvSpPr>
            <a:spLocks noGrp="1"/>
          </p:cNvSpPr>
          <p:nvPr>
            <p:ph idx="1"/>
          </p:nvPr>
        </p:nvSpPr>
        <p:spPr>
          <a:xfrm>
            <a:off x="0" y="1357298"/>
            <a:ext cx="9144000" cy="5500702"/>
          </a:xfrm>
        </p:spPr>
        <p:txBody>
          <a:bodyPr/>
          <a:lstStyle/>
          <a:p>
            <a:r>
              <a:rPr lang="ru-RU" sz="1400" b="1" dirty="0" err="1" smtClean="0">
                <a:latin typeface="Times New Roman" pitchFamily="18" charset="0"/>
                <a:cs typeface="Times New Roman" pitchFamily="18" charset="0"/>
              </a:rPr>
              <a:t>Зн</a:t>
            </a:r>
            <a:r>
              <a:rPr lang="ru-RU" sz="1400" b="1" dirty="0" smtClean="0">
                <a:latin typeface="Times New Roman" pitchFamily="18" charset="0"/>
                <a:cs typeface="Times New Roman" pitchFamily="18" charset="0"/>
              </a:rPr>
              <a:t>. 3. </a:t>
            </a:r>
            <a:r>
              <a:rPr lang="ru-RU" sz="1400" b="1" dirty="0" smtClean="0"/>
              <a:t>Группы лекарственных препаратов, их </a:t>
            </a:r>
            <a:r>
              <a:rPr lang="ru-RU" sz="1400" b="1" dirty="0" err="1" smtClean="0"/>
              <a:t>фармакокинетика</a:t>
            </a:r>
            <a:r>
              <a:rPr lang="ru-RU" sz="1400" b="1" dirty="0" smtClean="0"/>
              <a:t>, </a:t>
            </a:r>
            <a:r>
              <a:rPr lang="ru-RU" sz="1400" b="1" dirty="0" err="1" smtClean="0"/>
              <a:t>фармакодинамика</a:t>
            </a:r>
            <a:r>
              <a:rPr lang="ru-RU" sz="1400" b="1" dirty="0" smtClean="0"/>
              <a:t>, совместимость лекарственных препаратов</a:t>
            </a:r>
          </a:p>
          <a:p>
            <a:r>
              <a:rPr lang="ru-RU" sz="1400" b="1" dirty="0" err="1" smtClean="0"/>
              <a:t>Зн</a:t>
            </a:r>
            <a:r>
              <a:rPr lang="ru-RU" sz="1400" b="1" dirty="0" smtClean="0"/>
              <a:t>. 16. Принципы, приемы и методы анестезии в стоматологии</a:t>
            </a:r>
          </a:p>
          <a:p>
            <a:r>
              <a:rPr lang="ru-RU" sz="1400" b="1" dirty="0" err="1" smtClean="0"/>
              <a:t>Зн</a:t>
            </a:r>
            <a:r>
              <a:rPr lang="ru-RU" sz="1400" b="1" dirty="0" smtClean="0"/>
              <a:t>. 17. Принципы устройства и правила эксплуатации медицинских изделий (стоматологического оборудования)</a:t>
            </a:r>
          </a:p>
          <a:p>
            <a:r>
              <a:rPr lang="ru-RU" sz="1400" b="1" dirty="0" err="1" smtClean="0"/>
              <a:t>Зн</a:t>
            </a:r>
            <a:r>
              <a:rPr lang="ru-RU" sz="1400" b="1" dirty="0" smtClean="0"/>
              <a:t>. 18.Современные медицинские изделия (аппаратура, инструментарий и материалы), применяемые в стоматологии</a:t>
            </a:r>
          </a:p>
          <a:p>
            <a:r>
              <a:rPr lang="ru-RU" sz="1400" b="1" dirty="0" err="1" smtClean="0"/>
              <a:t>Зн</a:t>
            </a:r>
            <a:r>
              <a:rPr lang="ru-RU" sz="1400" b="1" dirty="0" smtClean="0"/>
              <a:t>. 22. Требования охраны труда, пожарной безопасности, порядок действий при чрезвычайных ситуациях</a:t>
            </a:r>
          </a:p>
          <a:p>
            <a:r>
              <a:rPr lang="ru-RU" sz="1400" b="1" dirty="0" err="1" smtClean="0"/>
              <a:t>Зн</a:t>
            </a:r>
            <a:r>
              <a:rPr lang="ru-RU" sz="1400" b="1" dirty="0" smtClean="0"/>
              <a:t>. 23. Санитарно-эпидемиологические нормы и требования</a:t>
            </a:r>
          </a:p>
          <a:p>
            <a:r>
              <a:rPr lang="ru-RU" sz="1400" b="1" dirty="0" err="1" smtClean="0"/>
              <a:t>Зн</a:t>
            </a:r>
            <a:r>
              <a:rPr lang="ru-RU" sz="1400" b="1" dirty="0" smtClean="0"/>
              <a:t>. 27. Правила применения средств индивидуальной защиты.</a:t>
            </a:r>
          </a:p>
          <a:p>
            <a:r>
              <a:rPr lang="ru-RU" sz="1400" b="1" dirty="0" smtClean="0"/>
              <a:t>Ум. 20. Применять различные методики местной анестезии челюстно-лицевой области, блокады с применением препаратов для местной анестезии, определять медицинские показания к общей анестезии</a:t>
            </a:r>
          </a:p>
          <a:p>
            <a:r>
              <a:rPr lang="ru-RU" sz="1400" b="1" dirty="0" smtClean="0"/>
              <a:t>Ум. 21. Определять способы введения, режим и дозу лекарственных препаратов</a:t>
            </a:r>
          </a:p>
          <a:p>
            <a:r>
              <a:rPr lang="ru-RU" sz="1400" b="1" dirty="0" smtClean="0"/>
              <a:t>Ум. 26. Применять средства индивидуальной защиты</a:t>
            </a:r>
            <a:endParaRPr lang="ru-RU" sz="1400" b="1"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p:txBody>
          <a:bodyPr/>
          <a:lstStyle/>
          <a:p>
            <a:endParaRPr lang="ru-RU" smtClean="0"/>
          </a:p>
        </p:txBody>
      </p:sp>
      <p:pic>
        <p:nvPicPr>
          <p:cNvPr id="3075" name="Picture 2"/>
          <p:cNvPicPr>
            <a:picLocks noGrp="1" noChangeAspect="1" noChangeArrowheads="1"/>
          </p:cNvPicPr>
          <p:nvPr>
            <p:ph idx="1"/>
          </p:nvPr>
        </p:nvPicPr>
        <p:blipFill>
          <a:blip r:embed="rId2"/>
          <a:srcRect l="23396" t="26277" r="16199" b="16199"/>
          <a:stretch>
            <a:fillRect/>
          </a:stretch>
        </p:blipFill>
        <p:spPr>
          <a:xfrm>
            <a:off x="928688" y="0"/>
            <a:ext cx="7572375" cy="5072063"/>
          </a:xfrm>
          <a:noFill/>
        </p:spPr>
      </p:pic>
      <p:pic>
        <p:nvPicPr>
          <p:cNvPr id="4" name="Picture 2" descr="F:\DCIM\105_PANA\P1050885.JPG"/>
          <p:cNvPicPr>
            <a:picLocks noChangeAspect="1" noChangeArrowheads="1"/>
          </p:cNvPicPr>
          <p:nvPr/>
        </p:nvPicPr>
        <p:blipFill>
          <a:blip r:embed="rId3"/>
          <a:srcRect l="9325" r="4144" b="46984"/>
          <a:stretch>
            <a:fillRect/>
          </a:stretch>
        </p:blipFill>
        <p:spPr bwMode="auto">
          <a:xfrm>
            <a:off x="3357563" y="5072063"/>
            <a:ext cx="2414587" cy="1643062"/>
          </a:xfrm>
          <a:prstGeom prst="rect">
            <a:avLst/>
          </a:prstGeom>
          <a:solidFill>
            <a:schemeClr val="accent1">
              <a:lumMod val="20000"/>
              <a:lumOff val="80000"/>
              <a:alpha val="12000"/>
            </a:schemeClr>
          </a:solidFill>
          <a:ln w="9525">
            <a:solidFill>
              <a:schemeClr val="accent1">
                <a:lumMod val="20000"/>
                <a:lumOff val="80000"/>
                <a:alpha val="61000"/>
              </a:schemeClr>
            </a:solidFill>
            <a:miter lim="800000"/>
            <a:headEnd/>
            <a:tailEnd/>
          </a:ln>
        </p:spPr>
      </p:pic>
      <p:pic>
        <p:nvPicPr>
          <p:cNvPr id="3077" name="Picture 2"/>
          <p:cNvPicPr>
            <a:picLocks noChangeAspect="1" noChangeArrowheads="1"/>
          </p:cNvPicPr>
          <p:nvPr/>
        </p:nvPicPr>
        <p:blipFill>
          <a:blip r:embed="rId4"/>
          <a:srcRect l="17548" t="16917" r="16423" b="12958"/>
          <a:stretch>
            <a:fillRect/>
          </a:stretch>
        </p:blipFill>
        <p:spPr bwMode="auto">
          <a:xfrm>
            <a:off x="7686675" y="1857375"/>
            <a:ext cx="1457325" cy="1143000"/>
          </a:xfrm>
          <a:prstGeom prst="rect">
            <a:avLst/>
          </a:prstGeom>
          <a:noFill/>
          <a:ln w="9525">
            <a:noFill/>
            <a:miter lim="800000"/>
            <a:headEnd/>
            <a:tailEnd/>
          </a:ln>
        </p:spPr>
      </p:pic>
      <p:pic>
        <p:nvPicPr>
          <p:cNvPr id="3078" name="Picture 2"/>
          <p:cNvPicPr>
            <a:picLocks noChangeAspect="1" noChangeArrowheads="1"/>
          </p:cNvPicPr>
          <p:nvPr/>
        </p:nvPicPr>
        <p:blipFill>
          <a:blip r:embed="rId5"/>
          <a:srcRect l="29247" t="30595" r="34196" b="33116"/>
          <a:stretch>
            <a:fillRect/>
          </a:stretch>
        </p:blipFill>
        <p:spPr bwMode="auto">
          <a:xfrm>
            <a:off x="7715250" y="3643313"/>
            <a:ext cx="1428750" cy="1071562"/>
          </a:xfrm>
          <a:prstGeom prst="rect">
            <a:avLst/>
          </a:prstGeom>
          <a:noFill/>
          <a:ln w="9525">
            <a:noFill/>
            <a:miter lim="800000"/>
            <a:headEnd/>
            <a:tailEnd/>
          </a:ln>
        </p:spPr>
      </p:pic>
      <p:pic>
        <p:nvPicPr>
          <p:cNvPr id="3079" name="Picture 7" descr="C:\Users\Анжела\Desktop\ЛЕкции Мо 5 курс\ВВедение в м.а\DSC03319.JPG"/>
          <p:cNvPicPr>
            <a:picLocks noChangeAspect="1" noChangeArrowheads="1"/>
          </p:cNvPicPr>
          <p:nvPr/>
        </p:nvPicPr>
        <p:blipFill>
          <a:blip r:embed="rId6"/>
          <a:srcRect l="9041" t="10936" r="22893" b="38277"/>
          <a:stretch>
            <a:fillRect/>
          </a:stretch>
        </p:blipFill>
        <p:spPr bwMode="auto">
          <a:xfrm>
            <a:off x="0" y="2214563"/>
            <a:ext cx="1143000" cy="990600"/>
          </a:xfrm>
          <a:prstGeom prst="rect">
            <a:avLst/>
          </a:prstGeom>
          <a:noFill/>
          <a:ln w="9525">
            <a:noFill/>
            <a:miter lim="800000"/>
            <a:headEnd/>
            <a:tailEnd/>
          </a:ln>
        </p:spPr>
      </p:pic>
      <p:pic>
        <p:nvPicPr>
          <p:cNvPr id="3080" name="Содержимое 7" descr="http://dentalworld.ru/articles_img/100705/anastezy/4-2.jpg"/>
          <p:cNvPicPr>
            <a:picLocks/>
          </p:cNvPicPr>
          <p:nvPr/>
        </p:nvPicPr>
        <p:blipFill>
          <a:blip r:embed="rId7"/>
          <a:srcRect/>
          <a:stretch>
            <a:fillRect/>
          </a:stretch>
        </p:blipFill>
        <p:spPr bwMode="auto">
          <a:xfrm>
            <a:off x="1928813" y="5286375"/>
            <a:ext cx="1428750" cy="1285875"/>
          </a:xfrm>
          <a:prstGeom prst="rect">
            <a:avLst/>
          </a:prstGeom>
          <a:noFill/>
          <a:ln w="9525">
            <a:noFill/>
            <a:miter lim="800000"/>
            <a:headEnd/>
            <a:tailEnd/>
          </a:ln>
        </p:spPr>
      </p:pic>
      <p:pic>
        <p:nvPicPr>
          <p:cNvPr id="3081" name="Picture 2"/>
          <p:cNvPicPr>
            <a:picLocks noChangeAspect="1" noChangeArrowheads="1"/>
          </p:cNvPicPr>
          <p:nvPr/>
        </p:nvPicPr>
        <p:blipFill>
          <a:blip r:embed="rId8"/>
          <a:srcRect l="10135" r="10135"/>
          <a:stretch>
            <a:fillRect/>
          </a:stretch>
        </p:blipFill>
        <p:spPr bwMode="auto">
          <a:xfrm>
            <a:off x="5786438" y="5286375"/>
            <a:ext cx="1731962" cy="1370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4"/>
          <p:cNvSpPr>
            <a:spLocks noGrp="1"/>
          </p:cNvSpPr>
          <p:nvPr>
            <p:ph type="title"/>
          </p:nvPr>
        </p:nvSpPr>
        <p:spPr/>
        <p:txBody>
          <a:bodyPr/>
          <a:lstStyle/>
          <a:p>
            <a:pPr>
              <a:defRPr/>
            </a:pPr>
            <a:r>
              <a:rPr lang="ru-RU" sz="3200" b="1" dirty="0" smtClean="0">
                <a:solidFill>
                  <a:schemeClr val="tx2">
                    <a:lumMod val="75000"/>
                  </a:schemeClr>
                </a:solidFill>
                <a:latin typeface="Times New Roman" pitchFamily="18" charset="0"/>
                <a:cs typeface="Times New Roman" pitchFamily="18" charset="0"/>
              </a:rPr>
              <a:t>Инструментальное обеспечение местного обезболивания</a:t>
            </a:r>
          </a:p>
        </p:txBody>
      </p:sp>
      <p:pic>
        <p:nvPicPr>
          <p:cNvPr id="22531" name="Picture 2"/>
          <p:cNvPicPr>
            <a:picLocks noGrp="1" noChangeAspect="1" noChangeArrowheads="1"/>
          </p:cNvPicPr>
          <p:nvPr>
            <p:ph idx="1"/>
          </p:nvPr>
        </p:nvPicPr>
        <p:blipFill>
          <a:blip r:embed="rId2"/>
          <a:srcRect l="19348" t="45714" r="16647" b="14398"/>
          <a:stretch>
            <a:fillRect/>
          </a:stretch>
        </p:blipFill>
        <p:spPr>
          <a:xfrm>
            <a:off x="285750" y="1928813"/>
            <a:ext cx="8643938" cy="4500562"/>
          </a:xfr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4" descr="DSC03302"/>
          <p:cNvPicPr>
            <a:picLocks noGrp="1" noChangeAspect="1" noChangeArrowheads="1"/>
          </p:cNvPicPr>
          <p:nvPr>
            <p:ph idx="1"/>
          </p:nvPr>
        </p:nvPicPr>
        <p:blipFill>
          <a:blip r:embed="rId2" cstate="print"/>
          <a:srcRect/>
          <a:stretch>
            <a:fillRect/>
          </a:stretch>
        </p:blipFill>
        <p:spPr bwMode="auto">
          <a:xfrm>
            <a:off x="428596" y="1928803"/>
            <a:ext cx="3799193" cy="3500462"/>
          </a:xfrm>
          <a:prstGeom prst="rect">
            <a:avLst/>
          </a:prstGeom>
          <a:noFill/>
          <a:ln w="9525">
            <a:noFill/>
            <a:miter lim="800000"/>
            <a:headEnd/>
            <a:tailEnd/>
          </a:ln>
        </p:spPr>
      </p:pic>
      <p:pic>
        <p:nvPicPr>
          <p:cNvPr id="5" name="Picture 2"/>
          <p:cNvPicPr>
            <a:picLocks noChangeAspect="1" noChangeArrowheads="1"/>
          </p:cNvPicPr>
          <p:nvPr/>
        </p:nvPicPr>
        <p:blipFill>
          <a:blip r:embed="rId3"/>
          <a:srcRect/>
          <a:stretch>
            <a:fillRect/>
          </a:stretch>
        </p:blipFill>
        <p:spPr bwMode="auto">
          <a:xfrm>
            <a:off x="4643438" y="1928802"/>
            <a:ext cx="3787969" cy="438943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704850"/>
            <a:ext cx="4214842" cy="1438266"/>
          </a:xfrm>
        </p:spPr>
        <p:txBody>
          <a:bodyPr/>
          <a:lstStyle/>
          <a:p>
            <a:r>
              <a:rPr lang="ru-RU" sz="1800" b="1" dirty="0" smtClean="0">
                <a:solidFill>
                  <a:srgbClr val="0070C0"/>
                </a:solidFill>
                <a:latin typeface="Times New Roman" pitchFamily="18" charset="0"/>
                <a:cs typeface="Times New Roman" pitchFamily="18" charset="0"/>
              </a:rPr>
              <a:t/>
            </a:r>
            <a:br>
              <a:rPr lang="ru-RU" sz="1800" b="1" dirty="0" smtClean="0">
                <a:solidFill>
                  <a:srgbClr val="0070C0"/>
                </a:solidFill>
                <a:latin typeface="Times New Roman" pitchFamily="18" charset="0"/>
                <a:cs typeface="Times New Roman" pitchFamily="18" charset="0"/>
              </a:rPr>
            </a:br>
            <a:r>
              <a:rPr lang="ru-RU" sz="1800" b="1" dirty="0" smtClean="0">
                <a:solidFill>
                  <a:srgbClr val="0070C0"/>
                </a:solidFill>
                <a:latin typeface="Times New Roman" pitchFamily="18" charset="0"/>
                <a:cs typeface="Times New Roman" pitchFamily="18" charset="0"/>
              </a:rPr>
              <a:t/>
            </a:r>
            <a:br>
              <a:rPr lang="ru-RU" sz="1800" b="1" dirty="0" smtClean="0">
                <a:solidFill>
                  <a:srgbClr val="0070C0"/>
                </a:solidFill>
                <a:latin typeface="Times New Roman" pitchFamily="18" charset="0"/>
                <a:cs typeface="Times New Roman" pitchFamily="18" charset="0"/>
              </a:rPr>
            </a:br>
            <a:r>
              <a:rPr lang="ru-RU" sz="1800" b="1" dirty="0" smtClean="0">
                <a:solidFill>
                  <a:srgbClr val="0070C0"/>
                </a:solidFill>
                <a:latin typeface="Times New Roman" pitchFamily="18" charset="0"/>
                <a:cs typeface="Times New Roman" pitchFamily="18" charset="0"/>
              </a:rPr>
              <a:t>Инфильтрационная анестезия может выполняться с введением</a:t>
            </a:r>
            <a:br>
              <a:rPr lang="ru-RU" sz="1800" b="1" dirty="0" smtClean="0">
                <a:solidFill>
                  <a:srgbClr val="0070C0"/>
                </a:solidFill>
                <a:latin typeface="Times New Roman" pitchFamily="18" charset="0"/>
                <a:cs typeface="Times New Roman" pitchFamily="18" charset="0"/>
              </a:rPr>
            </a:br>
            <a:r>
              <a:rPr lang="ru-RU" sz="1800" b="1" dirty="0" smtClean="0">
                <a:solidFill>
                  <a:srgbClr val="0070C0"/>
                </a:solidFill>
                <a:latin typeface="Times New Roman" pitchFamily="18" charset="0"/>
                <a:cs typeface="Times New Roman" pitchFamily="18" charset="0"/>
              </a:rPr>
              <a:t>анестетика и созданием депо под- и внутри слизистой оболочки, </a:t>
            </a:r>
            <a:br>
              <a:rPr lang="ru-RU" sz="1800" b="1" dirty="0" smtClean="0">
                <a:solidFill>
                  <a:srgbClr val="0070C0"/>
                </a:solidFill>
                <a:latin typeface="Times New Roman" pitchFamily="18" charset="0"/>
                <a:cs typeface="Times New Roman" pitchFamily="18" charset="0"/>
              </a:rPr>
            </a:br>
            <a:r>
              <a:rPr lang="ru-RU" sz="1800" b="1" dirty="0" err="1" smtClean="0">
                <a:solidFill>
                  <a:srgbClr val="0070C0"/>
                </a:solidFill>
                <a:latin typeface="Times New Roman" pitchFamily="18" charset="0"/>
                <a:cs typeface="Times New Roman" pitchFamily="18" charset="0"/>
              </a:rPr>
              <a:t>наднадкостнично</a:t>
            </a:r>
            <a:r>
              <a:rPr lang="ru-RU" sz="1800" b="1" dirty="0" smtClean="0">
                <a:solidFill>
                  <a:srgbClr val="0070C0"/>
                </a:solidFill>
                <a:latin typeface="Times New Roman" pitchFamily="18" charset="0"/>
                <a:cs typeface="Times New Roman" pitchFamily="18" charset="0"/>
              </a:rPr>
              <a:t>, в пространство </a:t>
            </a:r>
            <a:r>
              <a:rPr lang="ru-RU" sz="1800" b="1" dirty="0" err="1" smtClean="0">
                <a:solidFill>
                  <a:srgbClr val="0070C0"/>
                </a:solidFill>
                <a:latin typeface="Times New Roman" pitchFamily="18" charset="0"/>
                <a:cs typeface="Times New Roman" pitchFamily="18" charset="0"/>
              </a:rPr>
              <a:t>периодонтальной</a:t>
            </a:r>
            <a:r>
              <a:rPr lang="ru-RU" sz="1800" b="1" dirty="0" smtClean="0">
                <a:solidFill>
                  <a:srgbClr val="0070C0"/>
                </a:solidFill>
                <a:latin typeface="Times New Roman" pitchFamily="18" charset="0"/>
                <a:cs typeface="Times New Roman" pitchFamily="18" charset="0"/>
              </a:rPr>
              <a:t> связки и при внутрикостном введении.</a:t>
            </a:r>
            <a:endParaRPr lang="ru-RU" sz="1800" b="1" dirty="0">
              <a:solidFill>
                <a:srgbClr val="0070C0"/>
              </a:solidFill>
              <a:latin typeface="Times New Roman" pitchFamily="18" charset="0"/>
              <a:cs typeface="Times New Roman" pitchFamily="18" charset="0"/>
            </a:endParaRPr>
          </a:p>
        </p:txBody>
      </p:sp>
      <p:pic>
        <p:nvPicPr>
          <p:cNvPr id="2050" name="Picture 2"/>
          <p:cNvPicPr>
            <a:picLocks noGrp="1" noChangeAspect="1" noChangeArrowheads="1"/>
          </p:cNvPicPr>
          <p:nvPr>
            <p:ph idx="1"/>
          </p:nvPr>
        </p:nvPicPr>
        <p:blipFill>
          <a:blip r:embed="rId2"/>
          <a:srcRect l="39383" t="45134" r="24570" b="13888"/>
          <a:stretch>
            <a:fillRect/>
          </a:stretch>
        </p:blipFill>
        <p:spPr bwMode="auto">
          <a:xfrm>
            <a:off x="0" y="2143116"/>
            <a:ext cx="3929058" cy="2806470"/>
          </a:xfrm>
          <a:prstGeom prst="rect">
            <a:avLst/>
          </a:prstGeom>
          <a:noFill/>
          <a:ln w="9525">
            <a:noFill/>
            <a:miter lim="800000"/>
            <a:headEnd/>
            <a:tailEnd/>
          </a:ln>
          <a:effectLst/>
        </p:spPr>
      </p:pic>
      <p:sp>
        <p:nvSpPr>
          <p:cNvPr id="5" name="Прямоугольник 4"/>
          <p:cNvSpPr/>
          <p:nvPr/>
        </p:nvSpPr>
        <p:spPr>
          <a:xfrm>
            <a:off x="857224" y="6143644"/>
            <a:ext cx="1714512" cy="285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4214810" y="0"/>
            <a:ext cx="4929190" cy="5016758"/>
          </a:xfrm>
          <a:prstGeom prst="rect">
            <a:avLst/>
          </a:prstGeom>
        </p:spPr>
        <p:txBody>
          <a:bodyPr wrap="square">
            <a:spAutoFit/>
          </a:bodyPr>
          <a:lstStyle/>
          <a:p>
            <a:r>
              <a:rPr lang="ru-RU" sz="1600" b="1" i="1" dirty="0" smtClean="0">
                <a:solidFill>
                  <a:srgbClr val="0070C0"/>
                </a:solidFill>
                <a:latin typeface="Times New Roman" pitchFamily="18" charset="0"/>
                <a:cs typeface="Times New Roman" pitchFamily="18" charset="0"/>
              </a:rPr>
              <a:t>Алгоритм проведения инфильтрационной анестезии:</a:t>
            </a:r>
          </a:p>
          <a:p>
            <a:pPr>
              <a:buFont typeface="Wingdings" pitchFamily="2" charset="2"/>
              <a:buChar char="§"/>
            </a:pPr>
            <a:r>
              <a:rPr lang="ru-RU" sz="1600" b="1" dirty="0" smtClean="0">
                <a:solidFill>
                  <a:schemeClr val="accent1">
                    <a:lumMod val="50000"/>
                  </a:schemeClr>
                </a:solidFill>
                <a:latin typeface="Times New Roman" pitchFamily="18" charset="0"/>
                <a:cs typeface="Times New Roman" pitchFamily="18" charset="0"/>
              </a:rPr>
              <a:t>пальцами левой руки, шпателем или стоматологическим зеркалом широко отводят губу для обзора и подхода к переходной складке;</a:t>
            </a:r>
          </a:p>
          <a:p>
            <a:pPr>
              <a:buFont typeface="Wingdings" pitchFamily="2" charset="2"/>
              <a:buChar char="§"/>
            </a:pPr>
            <a:r>
              <a:rPr lang="ru-RU" sz="1600" b="1" dirty="0" smtClean="0">
                <a:solidFill>
                  <a:schemeClr val="accent1">
                    <a:lumMod val="50000"/>
                  </a:schemeClr>
                </a:solidFill>
                <a:latin typeface="Times New Roman" pitchFamily="18" charset="0"/>
                <a:cs typeface="Times New Roman" pitchFamily="18" charset="0"/>
              </a:rPr>
              <a:t>наносят (через 2-3-минуты удаляют) поверхностный анестетик в зону предполагаемого </a:t>
            </a:r>
            <a:r>
              <a:rPr lang="ru-RU" sz="1600" b="1" dirty="0" err="1" smtClean="0">
                <a:solidFill>
                  <a:schemeClr val="accent1">
                    <a:lumMod val="50000"/>
                  </a:schemeClr>
                </a:solidFill>
                <a:latin typeface="Times New Roman" pitchFamily="18" charset="0"/>
                <a:cs typeface="Times New Roman" pitchFamily="18" charset="0"/>
              </a:rPr>
              <a:t>вкола</a:t>
            </a:r>
            <a:r>
              <a:rPr lang="ru-RU" sz="1600" b="1" dirty="0" smtClean="0">
                <a:solidFill>
                  <a:schemeClr val="accent1">
                    <a:lumMod val="50000"/>
                  </a:schemeClr>
                </a:solidFill>
                <a:latin typeface="Times New Roman" pitchFamily="18" charset="0"/>
                <a:cs typeface="Times New Roman" pitchFamily="18" charset="0"/>
              </a:rPr>
              <a:t> иглы;</a:t>
            </a:r>
          </a:p>
          <a:p>
            <a:pPr>
              <a:buFont typeface="Wingdings" pitchFamily="2" charset="2"/>
              <a:buChar char="§"/>
            </a:pPr>
            <a:r>
              <a:rPr lang="ru-RU" sz="1600" b="1" dirty="0" smtClean="0">
                <a:solidFill>
                  <a:schemeClr val="accent1">
                    <a:lumMod val="50000"/>
                  </a:schemeClr>
                </a:solidFill>
                <a:latin typeface="Times New Roman" pitchFamily="18" charset="0"/>
                <a:cs typeface="Times New Roman" pitchFamily="18" charset="0"/>
              </a:rPr>
              <a:t>иглу вводят под углом 45 к кости альвеолярного отростка под слизистую оболочку переходной складки;</a:t>
            </a:r>
          </a:p>
          <a:p>
            <a:pPr>
              <a:buFont typeface="Wingdings" pitchFamily="2" charset="2"/>
              <a:buChar char="§"/>
            </a:pPr>
            <a:r>
              <a:rPr lang="ru-RU" sz="1600" b="1" dirty="0" smtClean="0">
                <a:solidFill>
                  <a:schemeClr val="accent1">
                    <a:lumMod val="50000"/>
                  </a:schemeClr>
                </a:solidFill>
                <a:latin typeface="Times New Roman" pitchFamily="18" charset="0"/>
                <a:cs typeface="Times New Roman" pitchFamily="18" charset="0"/>
              </a:rPr>
              <a:t>скос иглы должен быть ориентирован на кость, не касаясь надкостницы;</a:t>
            </a:r>
          </a:p>
          <a:p>
            <a:pPr>
              <a:buFont typeface="Wingdings" pitchFamily="2" charset="2"/>
              <a:buChar char="§"/>
            </a:pPr>
            <a:r>
              <a:rPr lang="ru-RU" sz="1600" b="1" dirty="0" smtClean="0">
                <a:solidFill>
                  <a:schemeClr val="accent1">
                    <a:lumMod val="50000"/>
                  </a:schemeClr>
                </a:solidFill>
                <a:latin typeface="Times New Roman" pitchFamily="18" charset="0"/>
                <a:cs typeface="Times New Roman" pitchFamily="18" charset="0"/>
              </a:rPr>
              <a:t>анестетик вводят медленно, продвигая иглу вдоль альвеолярного отростка;</a:t>
            </a:r>
          </a:p>
          <a:p>
            <a:pPr>
              <a:buFont typeface="Wingdings" pitchFamily="2" charset="2"/>
              <a:buChar char="§"/>
            </a:pPr>
            <a:r>
              <a:rPr lang="ru-RU" sz="1600" b="1" dirty="0" smtClean="0">
                <a:solidFill>
                  <a:schemeClr val="accent1">
                    <a:lumMod val="50000"/>
                  </a:schemeClr>
                </a:solidFill>
                <a:latin typeface="Times New Roman" pitchFamily="18" charset="0"/>
                <a:cs typeface="Times New Roman" pitchFamily="18" charset="0"/>
              </a:rPr>
              <a:t>для того, чтобы отвлечь внимание пациента и снизить болевые ощущения при инъекции, рекомендуется пациенту сделать глубокий вдох, а врач легким движением пальцев сдавливает губу во время </a:t>
            </a:r>
            <a:r>
              <a:rPr lang="ru-RU" sz="1600" b="1" dirty="0" err="1" smtClean="0">
                <a:solidFill>
                  <a:schemeClr val="accent1">
                    <a:lumMod val="50000"/>
                  </a:schemeClr>
                </a:solidFill>
                <a:latin typeface="Times New Roman" pitchFamily="18" charset="0"/>
                <a:cs typeface="Times New Roman" pitchFamily="18" charset="0"/>
              </a:rPr>
              <a:t>вкола</a:t>
            </a:r>
            <a:r>
              <a:rPr lang="ru-RU" sz="1600" b="1" dirty="0" smtClean="0">
                <a:solidFill>
                  <a:schemeClr val="accent1">
                    <a:lumMod val="50000"/>
                  </a:schemeClr>
                </a:solidFill>
                <a:latin typeface="Times New Roman" pitchFamily="18" charset="0"/>
                <a:cs typeface="Times New Roman" pitchFamily="18" charset="0"/>
              </a:rPr>
              <a:t> иглы</a:t>
            </a:r>
            <a:r>
              <a:rPr lang="ru-RU" sz="1600" dirty="0" smtClean="0">
                <a:latin typeface="Times New Roman" pitchFamily="18" charset="0"/>
                <a:cs typeface="Times New Roman" pitchFamily="18" charset="0"/>
              </a:rPr>
              <a:t>.</a:t>
            </a:r>
            <a:endParaRPr lang="ru-RU" sz="1600" dirty="0">
              <a:latin typeface="Times New Roman" pitchFamily="18" charset="0"/>
              <a:cs typeface="Times New Roman" pitchFamily="18" charset="0"/>
            </a:endParaRPr>
          </a:p>
        </p:txBody>
      </p:sp>
      <p:sp>
        <p:nvSpPr>
          <p:cNvPr id="8" name="Прямоугольник 7"/>
          <p:cNvSpPr/>
          <p:nvPr/>
        </p:nvSpPr>
        <p:spPr>
          <a:xfrm>
            <a:off x="0" y="4929198"/>
            <a:ext cx="9144000" cy="2062103"/>
          </a:xfrm>
          <a:prstGeom prst="rect">
            <a:avLst/>
          </a:prstGeom>
        </p:spPr>
        <p:txBody>
          <a:bodyPr wrap="square">
            <a:spAutoFit/>
          </a:bodyPr>
          <a:lstStyle/>
          <a:p>
            <a:r>
              <a:rPr lang="ru-RU" sz="1600" b="1" dirty="0" smtClean="0">
                <a:solidFill>
                  <a:srgbClr val="0070C0"/>
                </a:solidFill>
                <a:latin typeface="Times New Roman" pitchFamily="18" charset="0"/>
                <a:cs typeface="Times New Roman" pitchFamily="18" charset="0"/>
              </a:rPr>
              <a:t>Инфильтрационная анестезия на небе</a:t>
            </a:r>
            <a:r>
              <a:rPr lang="ru-RU" sz="1600" dirty="0" smtClean="0">
                <a:solidFill>
                  <a:srgbClr val="0070C0"/>
                </a:solidFill>
                <a:latin typeface="Times New Roman" pitchFamily="18" charset="0"/>
                <a:cs typeface="Times New Roman" pitchFamily="18" charset="0"/>
              </a:rPr>
              <a:t> проводится только в зону наличия </a:t>
            </a:r>
            <a:r>
              <a:rPr lang="ru-RU" sz="1600" dirty="0" err="1" smtClean="0">
                <a:solidFill>
                  <a:srgbClr val="0070C0"/>
                </a:solidFill>
                <a:latin typeface="Times New Roman" pitchFamily="18" charset="0"/>
                <a:cs typeface="Times New Roman" pitchFamily="18" charset="0"/>
              </a:rPr>
              <a:t>подслизистого</a:t>
            </a:r>
            <a:r>
              <a:rPr lang="ru-RU" sz="1600" dirty="0" smtClean="0">
                <a:solidFill>
                  <a:srgbClr val="0070C0"/>
                </a:solidFill>
                <a:latin typeface="Times New Roman" pitchFamily="18" charset="0"/>
                <a:cs typeface="Times New Roman" pitchFamily="18" charset="0"/>
              </a:rPr>
              <a:t> слоя. Небольшое количество </a:t>
            </a:r>
            <a:r>
              <a:rPr lang="ru-RU" sz="1600" dirty="0" err="1" smtClean="0">
                <a:solidFill>
                  <a:srgbClr val="0070C0"/>
                </a:solidFill>
                <a:latin typeface="Times New Roman" pitchFamily="18" charset="0"/>
                <a:cs typeface="Times New Roman" pitchFamily="18" charset="0"/>
              </a:rPr>
              <a:t>подслизистого</a:t>
            </a:r>
            <a:r>
              <a:rPr lang="ru-RU" sz="1600" dirty="0" smtClean="0">
                <a:solidFill>
                  <a:srgbClr val="0070C0"/>
                </a:solidFill>
                <a:latin typeface="Times New Roman" pitchFamily="18" charset="0"/>
                <a:cs typeface="Times New Roman" pitchFamily="18" charset="0"/>
              </a:rPr>
              <a:t> слоя, где проходят нервные волокна, имеется на границе неба с альвеолярным отростком верхней челюсти и в зоне небного отверстия. Количество вводимого анестетика в данные участки неба не должно превышать 0,5 мл.</a:t>
            </a:r>
          </a:p>
          <a:p>
            <a:r>
              <a:rPr lang="ru-RU" sz="1600" b="1" dirty="0" smtClean="0">
                <a:solidFill>
                  <a:srgbClr val="0070C0"/>
                </a:solidFill>
                <a:latin typeface="Times New Roman" pitchFamily="18" charset="0"/>
                <a:cs typeface="Times New Roman" pitchFamily="18" charset="0"/>
              </a:rPr>
              <a:t>Инфильтрационная анестезия альвеолярного отростка с язычной стороны  (</a:t>
            </a:r>
            <a:r>
              <a:rPr lang="ru-RU" sz="1600" dirty="0" smtClean="0">
                <a:solidFill>
                  <a:srgbClr val="0070C0"/>
                </a:solidFill>
                <a:latin typeface="Times New Roman" pitchFamily="18" charset="0"/>
                <a:cs typeface="Times New Roman" pitchFamily="18" charset="0"/>
              </a:rPr>
              <a:t>где проходят периферические веточки язычного нерва) </a:t>
            </a:r>
            <a:r>
              <a:rPr lang="ru-RU" sz="1600" dirty="0" err="1" smtClean="0">
                <a:solidFill>
                  <a:srgbClr val="0070C0"/>
                </a:solidFill>
                <a:latin typeface="Times New Roman" pitchFamily="18" charset="0"/>
                <a:cs typeface="Times New Roman" pitchFamily="18" charset="0"/>
              </a:rPr>
              <a:t>вкол</a:t>
            </a:r>
            <a:r>
              <a:rPr lang="ru-RU" sz="1600" dirty="0" smtClean="0">
                <a:solidFill>
                  <a:srgbClr val="0070C0"/>
                </a:solidFill>
                <a:latin typeface="Times New Roman" pitchFamily="18" charset="0"/>
                <a:cs typeface="Times New Roman" pitchFamily="18" charset="0"/>
              </a:rPr>
              <a:t> иглы проводится в месте перехода слизистой оболочки альвеолярного отростка в подъязычную область. Количество анестетика не должно превышать 0,2- 1мл.</a:t>
            </a:r>
            <a:endParaRPr lang="ru-RU" sz="1600" dirty="0">
              <a:solidFill>
                <a:srgbClr val="0070C0"/>
              </a:solidFill>
            </a:endParaRPr>
          </a:p>
        </p:txBody>
      </p:sp>
      <p:graphicFrame>
        <p:nvGraphicFramePr>
          <p:cNvPr id="9" name="Таблица 8"/>
          <p:cNvGraphicFramePr>
            <a:graphicFrameLocks noGrp="1"/>
          </p:cNvGraphicFramePr>
          <p:nvPr/>
        </p:nvGraphicFramePr>
        <p:xfrm>
          <a:off x="2071670" y="1995487"/>
          <a:ext cx="6500858" cy="2867025"/>
        </p:xfrm>
        <a:graphic>
          <a:graphicData uri="http://schemas.openxmlformats.org/drawingml/2006/table">
            <a:tbl>
              <a:tblPr/>
              <a:tblGrid>
                <a:gridCol w="3109905"/>
                <a:gridCol w="3390953"/>
              </a:tblGrid>
              <a:tr h="2867025">
                <a:tc>
                  <a:txBody>
                    <a:bodyPr/>
                    <a:lstStyle/>
                    <a:p>
                      <a:endParaRPr lang="ru-RU" sz="1000" b="1" dirty="0">
                        <a:solidFill>
                          <a:srgbClr val="C00000"/>
                        </a:solidFill>
                        <a:latin typeface="Times New Roman"/>
                        <a:ea typeface="Times New Roman"/>
                        <a:cs typeface="Times New Roman"/>
                      </a:endParaRPr>
                    </a:p>
                  </a:txBody>
                  <a:tcPr marL="0" marR="0" marT="0" marB="0">
                    <a:lnL w="12700" cap="flat" cmpd="sng" algn="ctr">
                      <a:solidFill>
                        <a:srgbClr val="C0C0C0"/>
                      </a:solidFill>
                      <a:prstDash val="solid"/>
                      <a:round/>
                      <a:headEnd type="none" w="med" len="med"/>
                      <a:tailEnd type="none" w="med" len="med"/>
                    </a:lnL>
                    <a:lnR w="12700" cap="flat" cmpd="sng" algn="ctr">
                      <a:solidFill>
                        <a:srgbClr val="C0C0C0"/>
                      </a:solidFill>
                      <a:prstDash val="solid"/>
                      <a:round/>
                      <a:headEnd type="none" w="med" len="med"/>
                      <a:tailEnd type="none" w="med" len="med"/>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tcPr>
                </a:tc>
                <a:tc>
                  <a:txBody>
                    <a:bodyPr/>
                    <a:lstStyle/>
                    <a:p>
                      <a:pPr algn="ctr">
                        <a:spcAft>
                          <a:spcPts val="0"/>
                        </a:spcAft>
                      </a:pPr>
                      <a:endParaRPr lang="ru-RU" sz="1000" dirty="0">
                        <a:solidFill>
                          <a:srgbClr val="4D4D4D"/>
                        </a:solidFill>
                        <a:latin typeface="Times New Roman"/>
                        <a:ea typeface="Times New Roman"/>
                        <a:cs typeface="Times New Roman"/>
                      </a:endParaRPr>
                    </a:p>
                  </a:txBody>
                  <a:tcPr marL="0" marR="0" marT="0" marB="0">
                    <a:lnL w="12700" cap="flat" cmpd="sng" algn="ctr">
                      <a:solidFill>
                        <a:srgbClr val="C0C0C0"/>
                      </a:solidFill>
                      <a:prstDash val="solid"/>
                      <a:round/>
                      <a:headEnd type="none" w="med" len="med"/>
                      <a:tailEnd type="none" w="med" len="med"/>
                    </a:lnL>
                    <a:lnR w="12700" cap="flat" cmpd="sng" algn="ctr">
                      <a:solidFill>
                        <a:srgbClr val="C0C0C0"/>
                      </a:solidFill>
                      <a:prstDash val="solid"/>
                      <a:round/>
                      <a:headEnd type="none" w="med" len="med"/>
                      <a:tailEnd type="none" w="med" len="med"/>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tcPr>
                </a:tc>
              </a:tr>
            </a:tbl>
          </a:graphicData>
        </a:graphic>
      </p:graphicFrame>
      <p:pic>
        <p:nvPicPr>
          <p:cNvPr id="29697" name="Picture 1" descr="http://badis.narod.ru/home/drugoe/stomatologya/infil1.gif"/>
          <p:cNvPicPr>
            <a:picLocks noChangeAspect="1" noChangeArrowheads="1"/>
          </p:cNvPicPr>
          <p:nvPr/>
        </p:nvPicPr>
        <p:blipFill>
          <a:blip r:embed="rId3" r:link="rId4"/>
          <a:srcRect/>
          <a:stretch>
            <a:fillRect/>
          </a:stretch>
        </p:blipFill>
        <p:spPr bwMode="auto">
          <a:xfrm>
            <a:off x="2143108" y="3500438"/>
            <a:ext cx="2000264" cy="1482017"/>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581010"/>
          </a:xfrm>
        </p:spPr>
        <p:txBody>
          <a:bodyPr/>
          <a:lstStyle/>
          <a:p>
            <a:r>
              <a:rPr lang="ru-RU" sz="2800" dirty="0" smtClean="0">
                <a:latin typeface="Times New Roman" pitchFamily="18" charset="0"/>
                <a:cs typeface="Times New Roman" pitchFamily="18" charset="0"/>
              </a:rPr>
              <a:t>Особенности иннервации челюстно-лицевой области</a:t>
            </a:r>
            <a:endParaRPr lang="ru-RU" sz="2800" dirty="0">
              <a:latin typeface="Times New Roman" pitchFamily="18" charset="0"/>
              <a:cs typeface="Times New Roman" pitchFamily="18" charset="0"/>
            </a:endParaRPr>
          </a:p>
        </p:txBody>
      </p:sp>
      <p:pic>
        <p:nvPicPr>
          <p:cNvPr id="4" name="Picture 5" descr="DSC03304"/>
          <p:cNvPicPr>
            <a:picLocks noGrp="1" noChangeAspect="1" noChangeArrowheads="1"/>
          </p:cNvPicPr>
          <p:nvPr>
            <p:ph idx="1"/>
          </p:nvPr>
        </p:nvPicPr>
        <p:blipFill>
          <a:blip r:embed="rId2" cstate="print"/>
          <a:srcRect t="4375"/>
          <a:stretch>
            <a:fillRect/>
          </a:stretch>
        </p:blipFill>
        <p:spPr bwMode="auto">
          <a:xfrm>
            <a:off x="0" y="1714488"/>
            <a:ext cx="3895735" cy="4389437"/>
          </a:xfrm>
          <a:prstGeom prst="rect">
            <a:avLst/>
          </a:prstGeom>
          <a:noFill/>
          <a:ln w="9525">
            <a:noFill/>
            <a:miter lim="800000"/>
            <a:headEnd/>
            <a:tailEnd/>
          </a:ln>
        </p:spPr>
      </p:pic>
      <p:sp>
        <p:nvSpPr>
          <p:cNvPr id="5" name="Прямоугольник 4"/>
          <p:cNvSpPr/>
          <p:nvPr/>
        </p:nvSpPr>
        <p:spPr>
          <a:xfrm>
            <a:off x="4071902" y="1428736"/>
            <a:ext cx="5072098" cy="4524315"/>
          </a:xfrm>
          <a:prstGeom prst="rect">
            <a:avLst/>
          </a:prstGeom>
        </p:spPr>
        <p:txBody>
          <a:bodyPr wrap="square">
            <a:spAutoFit/>
          </a:bodyPr>
          <a:lstStyle/>
          <a:p>
            <a:r>
              <a:rPr lang="ru-RU" sz="1600" b="1" dirty="0" smtClean="0">
                <a:latin typeface="Times New Roman" pitchFamily="18" charset="0"/>
                <a:cs typeface="Times New Roman" pitchFamily="18" charset="0"/>
              </a:rPr>
              <a:t>Вторая ветвь (верхнечелюстной нерв) обеспечивает чув</a:t>
            </a:r>
            <a:r>
              <a:rPr lang="ru-RU" sz="1600" dirty="0" smtClean="0">
                <a:latin typeface="Times New Roman" pitchFamily="18" charset="0"/>
                <a:cs typeface="Times New Roman" pitchFamily="18" charset="0"/>
              </a:rPr>
              <a:t>ствительной иннервацией ткани средней трети лица (от угла рта до наружного угла глаза), переднюю часть височной области, слизистую оболочку задней и нижней частей полости носа, верхнечелюстной пазухи, ткани неба, верхние зубы и верхнюю челюсть.</a:t>
            </a:r>
          </a:p>
          <a:p>
            <a:r>
              <a:rPr lang="ru-RU" sz="1600" dirty="0" smtClean="0">
                <a:latin typeface="Times New Roman" pitchFamily="18" charset="0"/>
                <a:cs typeface="Times New Roman" pitchFamily="18" charset="0"/>
              </a:rPr>
              <a:t>Нерв выходит из полости черепа через круглое отверстие и попадает в </a:t>
            </a:r>
            <a:r>
              <a:rPr lang="ru-RU" sz="1600" dirty="0" err="1" smtClean="0">
                <a:latin typeface="Times New Roman" pitchFamily="18" charset="0"/>
                <a:cs typeface="Times New Roman" pitchFamily="18" charset="0"/>
              </a:rPr>
              <a:t>крылонебную</a:t>
            </a:r>
            <a:r>
              <a:rPr lang="ru-RU" sz="1600" dirty="0" smtClean="0">
                <a:latin typeface="Times New Roman" pitchFamily="18" charset="0"/>
                <a:cs typeface="Times New Roman" pitchFamily="18" charset="0"/>
              </a:rPr>
              <a:t> ямку, где становится доступным для проведения стволовой (региональной) анестезии. В </a:t>
            </a:r>
            <a:r>
              <a:rPr lang="ru-RU" sz="1600" dirty="0" err="1" smtClean="0">
                <a:latin typeface="Times New Roman" pitchFamily="18" charset="0"/>
                <a:cs typeface="Times New Roman" pitchFamily="18" charset="0"/>
              </a:rPr>
              <a:t>крылонебной</a:t>
            </a:r>
            <a:r>
              <a:rPr lang="ru-RU" sz="1600" dirty="0" smtClean="0">
                <a:latin typeface="Times New Roman" pitchFamily="18" charset="0"/>
                <a:cs typeface="Times New Roman" pitchFamily="18" charset="0"/>
              </a:rPr>
              <a:t> ямке верхнечелюстной нерв у брахицефалов имеет длину</a:t>
            </a:r>
          </a:p>
          <a:p>
            <a:r>
              <a:rPr lang="ru-RU" sz="1600" dirty="0" smtClean="0">
                <a:latin typeface="Times New Roman" pitchFamily="18" charset="0"/>
                <a:cs typeface="Times New Roman" pitchFamily="18" charset="0"/>
              </a:rPr>
              <a:t>1,5-2,0 см и лежит на глубине 5 см от середины скуловой дуги, а у долихоцефалов – длину 1,0-1,5 см и глубину 4 см. Проекционная точка нерва определяется по нижнему краю скуловой дуги, соответственно середине </a:t>
            </a:r>
            <a:r>
              <a:rPr lang="ru-RU" sz="1600" dirty="0" err="1" smtClean="0">
                <a:latin typeface="Times New Roman" pitchFamily="18" charset="0"/>
                <a:cs typeface="Times New Roman" pitchFamily="18" charset="0"/>
              </a:rPr>
              <a:t>траго-орбитальной</a:t>
            </a:r>
            <a:r>
              <a:rPr lang="ru-RU" sz="1600" dirty="0" smtClean="0">
                <a:latin typeface="Times New Roman" pitchFamily="18" charset="0"/>
                <a:cs typeface="Times New Roman" pitchFamily="18" charset="0"/>
              </a:rPr>
              <a:t> линии, соединяющей </a:t>
            </a:r>
            <a:r>
              <a:rPr lang="ru-RU" sz="1600" dirty="0" err="1" smtClean="0">
                <a:latin typeface="Times New Roman" pitchFamily="18" charset="0"/>
                <a:cs typeface="Times New Roman" pitchFamily="18" charset="0"/>
              </a:rPr>
              <a:t>нижне-наружный</a:t>
            </a:r>
            <a:r>
              <a:rPr lang="ru-RU" sz="1600" dirty="0" smtClean="0">
                <a:latin typeface="Times New Roman" pitchFamily="18" charset="0"/>
                <a:cs typeface="Times New Roman" pitchFamily="18" charset="0"/>
              </a:rPr>
              <a:t> край глазницы с нижним краем</a:t>
            </a:r>
          </a:p>
          <a:p>
            <a:r>
              <a:rPr lang="ru-RU" sz="1600" dirty="0" err="1" smtClean="0">
                <a:latin typeface="Times New Roman" pitchFamily="18" charset="0"/>
                <a:cs typeface="Times New Roman" pitchFamily="18" charset="0"/>
              </a:rPr>
              <a:t>козелка</a:t>
            </a:r>
            <a:r>
              <a:rPr lang="ru-RU" sz="1600" dirty="0" smtClean="0">
                <a:latin typeface="Times New Roman" pitchFamily="18" charset="0"/>
                <a:cs typeface="Times New Roman" pitchFamily="18" charset="0"/>
              </a:rPr>
              <a:t> ушной раковины.</a:t>
            </a: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dirty="0" smtClean="0">
                <a:latin typeface="Times New Roman" pitchFamily="18" charset="0"/>
                <a:cs typeface="Times New Roman" pitchFamily="18" charset="0"/>
              </a:rPr>
              <a:t>Особенности иннервации челюстно-лицевой области</a:t>
            </a:r>
            <a:endParaRPr lang="ru-RU" sz="2400" dirty="0"/>
          </a:p>
        </p:txBody>
      </p:sp>
      <p:pic>
        <p:nvPicPr>
          <p:cNvPr id="4" name="Picture 4" descr="DSC03305"/>
          <p:cNvPicPr>
            <a:picLocks noGrp="1" noChangeAspect="1" noChangeArrowheads="1"/>
          </p:cNvPicPr>
          <p:nvPr>
            <p:ph idx="1"/>
          </p:nvPr>
        </p:nvPicPr>
        <p:blipFill>
          <a:blip r:embed="rId2" cstate="print"/>
          <a:srcRect/>
          <a:stretch>
            <a:fillRect/>
          </a:stretch>
        </p:blipFill>
        <p:spPr bwMode="auto">
          <a:xfrm>
            <a:off x="357158" y="2000240"/>
            <a:ext cx="4343179" cy="4389437"/>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l="14399" t="7993" r="14398" b="5750"/>
          <a:stretch>
            <a:fillRect/>
          </a:stretch>
        </p:blipFill>
        <p:spPr bwMode="auto">
          <a:xfrm>
            <a:off x="4857752" y="3071810"/>
            <a:ext cx="4071934" cy="308303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flipV="1">
            <a:off x="468313" y="285726"/>
            <a:ext cx="8226425" cy="500067"/>
          </a:xfrm>
        </p:spPr>
        <p:txBody>
          <a:bodyPr/>
          <a:lstStyle/>
          <a:p>
            <a:pPr eaLnBrk="1" hangingPunct="1">
              <a:defRPr/>
            </a:pPr>
            <a:r>
              <a:rPr lang="ru-RU" sz="4000" dirty="0" smtClean="0">
                <a:latin typeface="Times New Roman" pitchFamily="18" charset="0"/>
                <a:cs typeface="Times New Roman" pitchFamily="18" charset="0"/>
              </a:rPr>
              <a:t>Особенности</a:t>
            </a:r>
            <a:endParaRPr lang="ru-RU" sz="4000" dirty="0" smtClean="0"/>
          </a:p>
        </p:txBody>
      </p:sp>
      <p:sp>
        <p:nvSpPr>
          <p:cNvPr id="103427" name="Rectangle 3"/>
          <p:cNvSpPr>
            <a:spLocks noGrp="1" noChangeArrowheads="1"/>
          </p:cNvSpPr>
          <p:nvPr>
            <p:ph type="body" idx="1"/>
          </p:nvPr>
        </p:nvSpPr>
        <p:spPr>
          <a:xfrm>
            <a:off x="0" y="714356"/>
            <a:ext cx="9144000" cy="6143644"/>
          </a:xfrm>
        </p:spPr>
        <p:txBody>
          <a:bodyPr/>
          <a:lstStyle/>
          <a:p>
            <a:pPr>
              <a:buNone/>
            </a:pPr>
            <a:r>
              <a:rPr lang="ru-RU" sz="1600" b="1" dirty="0" smtClean="0">
                <a:solidFill>
                  <a:srgbClr val="DC12C4"/>
                </a:solidFill>
                <a:latin typeface="Times New Roman" pitchFamily="18" charset="0"/>
                <a:cs typeface="Times New Roman" pitchFamily="18" charset="0"/>
              </a:rPr>
              <a:t>Особенности иннервации челюстно-лицевой области</a:t>
            </a:r>
          </a:p>
          <a:p>
            <a:r>
              <a:rPr lang="ru-RU" sz="1600" dirty="0" smtClean="0">
                <a:latin typeface="Times New Roman" pitchFamily="18" charset="0"/>
                <a:cs typeface="Times New Roman" pitchFamily="18" charset="0"/>
              </a:rPr>
              <a:t>Нижнечелюстное отверстие, через которое нижнеальвеолярный нерв проникает в нижнюю челюсть, отстоит от переднего края ветви на 10-25 мм, от заднего – на 9-20 мм, от вырезки 91 – на 17-29 мм, от угла нижней челюсти – на 15-35 мм. Такая вариабельность его положения требует использования индивидуальных антропометрических   ориентиров. </a:t>
            </a:r>
          </a:p>
          <a:p>
            <a:r>
              <a:rPr lang="ru-RU" sz="1600" dirty="0" smtClean="0">
                <a:latin typeface="Times New Roman" pitchFamily="18" charset="0"/>
                <a:cs typeface="Times New Roman" pitchFamily="18" charset="0"/>
              </a:rPr>
              <a:t>Проекционная точка отверстия находится  на пересечении </a:t>
            </a:r>
          </a:p>
          <a:p>
            <a:pPr>
              <a:buNone/>
            </a:pPr>
            <a:r>
              <a:rPr lang="ru-RU" sz="1600" dirty="0" smtClean="0">
                <a:latin typeface="Times New Roman" pitchFamily="18" charset="0"/>
                <a:cs typeface="Times New Roman" pitchFamily="18" charset="0"/>
              </a:rPr>
              <a:t>горизонтальной линии, проведенной по жевательной поверхности </a:t>
            </a:r>
          </a:p>
          <a:p>
            <a:pPr>
              <a:buNone/>
            </a:pPr>
            <a:r>
              <a:rPr lang="ru-RU" sz="1600" dirty="0" smtClean="0">
                <a:latin typeface="Times New Roman" pitchFamily="18" charset="0"/>
                <a:cs typeface="Times New Roman" pitchFamily="18" charset="0"/>
              </a:rPr>
              <a:t>нижних моляров, с вертикальной линией, проведенной через </a:t>
            </a:r>
          </a:p>
          <a:p>
            <a:pPr>
              <a:buNone/>
            </a:pPr>
            <a:r>
              <a:rPr lang="ru-RU" sz="1600" dirty="0" smtClean="0">
                <a:latin typeface="Times New Roman" pitchFamily="18" charset="0"/>
                <a:cs typeface="Times New Roman" pitchFamily="18" charset="0"/>
              </a:rPr>
              <a:t>середину ветви. Другим ориентиром служит середина линии, </a:t>
            </a:r>
          </a:p>
          <a:p>
            <a:pPr>
              <a:buNone/>
            </a:pPr>
            <a:r>
              <a:rPr lang="ru-RU" sz="1600" dirty="0" smtClean="0">
                <a:latin typeface="Times New Roman" pitchFamily="18" charset="0"/>
                <a:cs typeface="Times New Roman" pitchFamily="18" charset="0"/>
              </a:rPr>
              <a:t>проведенной от верхнего края </a:t>
            </a:r>
            <a:r>
              <a:rPr lang="ru-RU" sz="1600" dirty="0" err="1" smtClean="0">
                <a:latin typeface="Times New Roman" pitchFamily="18" charset="0"/>
                <a:cs typeface="Times New Roman" pitchFamily="18" charset="0"/>
              </a:rPr>
              <a:t>козелка</a:t>
            </a:r>
            <a:r>
              <a:rPr lang="ru-RU" sz="1600" dirty="0" smtClean="0">
                <a:latin typeface="Times New Roman" pitchFamily="18" charset="0"/>
                <a:cs typeface="Times New Roman" pitchFamily="18" charset="0"/>
              </a:rPr>
              <a:t> ушной раковины к </a:t>
            </a:r>
          </a:p>
          <a:p>
            <a:pPr>
              <a:buNone/>
            </a:pPr>
            <a:r>
              <a:rPr lang="ru-RU" sz="1600" dirty="0" smtClean="0">
                <a:latin typeface="Times New Roman" pitchFamily="18" charset="0"/>
                <a:cs typeface="Times New Roman" pitchFamily="18" charset="0"/>
              </a:rPr>
              <a:t>пересечению переднего края жевательной мышцы с нижним краем нижней челюсти.</a:t>
            </a:r>
          </a:p>
        </p:txBody>
      </p:sp>
      <p:pic>
        <p:nvPicPr>
          <p:cNvPr id="13316" name="Picture 4" descr="DSC03307"/>
          <p:cNvPicPr>
            <a:picLocks noChangeAspect="1" noChangeArrowheads="1"/>
          </p:cNvPicPr>
          <p:nvPr/>
        </p:nvPicPr>
        <p:blipFill>
          <a:blip r:embed="rId3"/>
          <a:srcRect/>
          <a:stretch>
            <a:fillRect/>
          </a:stretch>
        </p:blipFill>
        <p:spPr bwMode="auto">
          <a:xfrm>
            <a:off x="1331913" y="-7948613"/>
            <a:ext cx="5561012" cy="7413625"/>
          </a:xfrm>
          <a:prstGeom prst="rect">
            <a:avLst/>
          </a:prstGeom>
          <a:noFill/>
          <a:ln w="9525">
            <a:noFill/>
            <a:miter lim="800000"/>
            <a:headEnd/>
            <a:tailEnd/>
          </a:ln>
        </p:spPr>
      </p:pic>
      <p:pic>
        <p:nvPicPr>
          <p:cNvPr id="13317" name="Picture 5" descr="DSC03309"/>
          <p:cNvPicPr>
            <a:picLocks noChangeAspect="1" noChangeArrowheads="1"/>
          </p:cNvPicPr>
          <p:nvPr/>
        </p:nvPicPr>
        <p:blipFill>
          <a:blip r:embed="rId4" cstate="print"/>
          <a:srcRect/>
          <a:stretch>
            <a:fillRect/>
          </a:stretch>
        </p:blipFill>
        <p:spPr bwMode="auto">
          <a:xfrm>
            <a:off x="6165987" y="2071678"/>
            <a:ext cx="2978013" cy="3546564"/>
          </a:xfrm>
          <a:prstGeom prst="rect">
            <a:avLst/>
          </a:prstGeom>
          <a:noFill/>
          <a:ln w="9525">
            <a:noFill/>
            <a:miter lim="800000"/>
            <a:headEnd/>
            <a:tailEnd/>
          </a:ln>
        </p:spPr>
      </p:pic>
      <p:pic>
        <p:nvPicPr>
          <p:cNvPr id="6" name="Picture 4" descr="DSC03311"/>
          <p:cNvPicPr>
            <a:picLocks noChangeAspect="1" noChangeArrowheads="1"/>
          </p:cNvPicPr>
          <p:nvPr/>
        </p:nvPicPr>
        <p:blipFill>
          <a:blip r:embed="rId5" cstate="print"/>
          <a:srcRect l="16623" t="11374" b="9770"/>
          <a:stretch>
            <a:fillRect/>
          </a:stretch>
        </p:blipFill>
        <p:spPr bwMode="auto">
          <a:xfrm>
            <a:off x="357158" y="4786322"/>
            <a:ext cx="2190951" cy="1554112"/>
          </a:xfrm>
          <a:prstGeom prst="rect">
            <a:avLst/>
          </a:prstGeom>
          <a:noFill/>
          <a:ln w="9525">
            <a:noFill/>
            <a:miter lim="800000"/>
            <a:headEnd/>
            <a:tailEnd/>
          </a:ln>
        </p:spPr>
      </p:pic>
      <p:pic>
        <p:nvPicPr>
          <p:cNvPr id="7" name="Picture 4" descr="DSC03346"/>
          <p:cNvPicPr>
            <a:picLocks noChangeAspect="1" noChangeArrowheads="1"/>
          </p:cNvPicPr>
          <p:nvPr/>
        </p:nvPicPr>
        <p:blipFill>
          <a:blip r:embed="rId6" cstate="print"/>
          <a:srcRect/>
          <a:stretch>
            <a:fillRect/>
          </a:stretch>
        </p:blipFill>
        <p:spPr bwMode="auto">
          <a:xfrm>
            <a:off x="3071802" y="4643446"/>
            <a:ext cx="3286116" cy="24645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71480"/>
            <a:ext cx="8686800" cy="428628"/>
          </a:xfrm>
        </p:spPr>
        <p:txBody>
          <a:bodyPr/>
          <a:lstStyle/>
          <a:p>
            <a:r>
              <a:rPr lang="ru-RU" sz="2800" b="1" dirty="0" smtClean="0">
                <a:solidFill>
                  <a:srgbClr val="0070C0"/>
                </a:solidFill>
              </a:rPr>
              <a:t>Аппликационная анестезия</a:t>
            </a:r>
            <a:endParaRPr lang="ru-RU" sz="2800" dirty="0">
              <a:solidFill>
                <a:srgbClr val="0070C0"/>
              </a:solidFill>
            </a:endParaRPr>
          </a:p>
        </p:txBody>
      </p:sp>
      <p:pic>
        <p:nvPicPr>
          <p:cNvPr id="1026" name="Picture 2"/>
          <p:cNvPicPr>
            <a:picLocks noGrp="1" noChangeAspect="1" noChangeArrowheads="1"/>
          </p:cNvPicPr>
          <p:nvPr>
            <p:ph idx="1"/>
          </p:nvPr>
        </p:nvPicPr>
        <p:blipFill>
          <a:blip r:embed="rId2"/>
          <a:srcRect l="22988" t="42985" r="35985" b="7628"/>
          <a:stretch>
            <a:fillRect/>
          </a:stretch>
        </p:blipFill>
        <p:spPr bwMode="auto">
          <a:xfrm>
            <a:off x="-1" y="1285860"/>
            <a:ext cx="4071935" cy="3214710"/>
          </a:xfrm>
          <a:prstGeom prst="rect">
            <a:avLst/>
          </a:prstGeom>
          <a:noFill/>
          <a:ln w="9525">
            <a:noFill/>
            <a:miter lim="800000"/>
            <a:headEnd/>
            <a:tailEnd/>
          </a:ln>
          <a:effectLst/>
        </p:spPr>
      </p:pic>
      <p:sp>
        <p:nvSpPr>
          <p:cNvPr id="5" name="Прямоугольник 4"/>
          <p:cNvSpPr/>
          <p:nvPr/>
        </p:nvSpPr>
        <p:spPr>
          <a:xfrm>
            <a:off x="4000496" y="4786322"/>
            <a:ext cx="914400" cy="4286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4071934" y="928670"/>
            <a:ext cx="5072066" cy="5909310"/>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Показания для аппликационной анестезии:</a:t>
            </a:r>
          </a:p>
          <a:p>
            <a:pPr>
              <a:buFont typeface="Wingdings" pitchFamily="2" charset="2"/>
              <a:buChar char="Ø"/>
            </a:pPr>
            <a:r>
              <a:rPr lang="ru-RU" b="1" dirty="0" smtClean="0">
                <a:solidFill>
                  <a:schemeClr val="accent1">
                    <a:lumMod val="50000"/>
                  </a:schemeClr>
                </a:solidFill>
                <a:latin typeface="Times New Roman" pitchFamily="18" charset="0"/>
                <a:cs typeface="Times New Roman" pitchFamily="18" charset="0"/>
              </a:rPr>
              <a:t>для обезболивания места инъекции, когда в зону планируемого </a:t>
            </a:r>
            <a:r>
              <a:rPr lang="ru-RU" b="1" dirty="0" err="1" smtClean="0">
                <a:solidFill>
                  <a:schemeClr val="accent1">
                    <a:lumMod val="50000"/>
                  </a:schemeClr>
                </a:solidFill>
                <a:latin typeface="Times New Roman" pitchFamily="18" charset="0"/>
                <a:cs typeface="Times New Roman" pitchFamily="18" charset="0"/>
              </a:rPr>
              <a:t>вкола</a:t>
            </a:r>
            <a:r>
              <a:rPr lang="ru-RU" b="1" dirty="0" smtClean="0">
                <a:solidFill>
                  <a:schemeClr val="accent1">
                    <a:lumMod val="50000"/>
                  </a:schemeClr>
                </a:solidFill>
                <a:latin typeface="Times New Roman" pitchFamily="18" charset="0"/>
                <a:cs typeface="Times New Roman" pitchFamily="18" charset="0"/>
              </a:rPr>
              <a:t> иглы, анестетик наносится на аппликаторе или ватном тампоне на 2-3 минуты. Перед инъекцией следы аппликационного анестетика должны быть удалены или смыты антисептиком для предотвращения системного действия;</a:t>
            </a:r>
          </a:p>
          <a:p>
            <a:pPr>
              <a:buFont typeface="Wingdings" pitchFamily="2" charset="2"/>
              <a:buChar char="Ø"/>
            </a:pPr>
            <a:r>
              <a:rPr lang="ru-RU" b="1" dirty="0" smtClean="0">
                <a:solidFill>
                  <a:schemeClr val="accent1">
                    <a:lumMod val="50000"/>
                  </a:schemeClr>
                </a:solidFill>
                <a:latin typeface="Times New Roman" pitchFamily="18" charset="0"/>
                <a:cs typeface="Times New Roman" pitchFamily="18" charset="0"/>
              </a:rPr>
              <a:t>удаление временных зубов с физиологической резорбцией;</a:t>
            </a:r>
          </a:p>
          <a:p>
            <a:pPr>
              <a:buFont typeface="Wingdings" pitchFamily="2" charset="2"/>
              <a:buChar char="Ø"/>
            </a:pPr>
            <a:r>
              <a:rPr lang="ru-RU" b="1" dirty="0" smtClean="0">
                <a:solidFill>
                  <a:schemeClr val="accent1">
                    <a:lumMod val="50000"/>
                  </a:schemeClr>
                </a:solidFill>
                <a:latin typeface="Times New Roman" pitchFamily="18" charset="0"/>
                <a:cs typeface="Times New Roman" pitchFamily="18" charset="0"/>
              </a:rPr>
              <a:t>вскрытие </a:t>
            </a:r>
            <a:r>
              <a:rPr lang="ru-RU" b="1" dirty="0" err="1" smtClean="0">
                <a:solidFill>
                  <a:schemeClr val="accent1">
                    <a:lumMod val="50000"/>
                  </a:schemeClr>
                </a:solidFill>
                <a:latin typeface="Times New Roman" pitchFamily="18" charset="0"/>
                <a:cs typeface="Times New Roman" pitchFamily="18" charset="0"/>
              </a:rPr>
              <a:t>подслизистого</a:t>
            </a:r>
            <a:r>
              <a:rPr lang="ru-RU" b="1" dirty="0" smtClean="0">
                <a:solidFill>
                  <a:schemeClr val="accent1">
                    <a:lumMod val="50000"/>
                  </a:schemeClr>
                </a:solidFill>
                <a:latin typeface="Times New Roman" pitchFamily="18" charset="0"/>
                <a:cs typeface="Times New Roman" pitchFamily="18" charset="0"/>
              </a:rPr>
              <a:t> или </a:t>
            </a:r>
            <a:r>
              <a:rPr lang="ru-RU" b="1" dirty="0" err="1" smtClean="0">
                <a:solidFill>
                  <a:schemeClr val="accent1">
                    <a:lumMod val="50000"/>
                  </a:schemeClr>
                </a:solidFill>
                <a:latin typeface="Times New Roman" pitchFamily="18" charset="0"/>
                <a:cs typeface="Times New Roman" pitchFamily="18" charset="0"/>
              </a:rPr>
              <a:t>пародонтального</a:t>
            </a:r>
            <a:r>
              <a:rPr lang="ru-RU" b="1" dirty="0" smtClean="0">
                <a:solidFill>
                  <a:schemeClr val="accent1">
                    <a:lumMod val="50000"/>
                  </a:schemeClr>
                </a:solidFill>
                <a:latin typeface="Times New Roman" pitchFamily="18" charset="0"/>
                <a:cs typeface="Times New Roman" pitchFamily="18" charset="0"/>
              </a:rPr>
              <a:t> абсцесса;</a:t>
            </a:r>
          </a:p>
          <a:p>
            <a:pPr>
              <a:buFont typeface="Wingdings" pitchFamily="2" charset="2"/>
              <a:buChar char="Ø"/>
            </a:pPr>
            <a:r>
              <a:rPr lang="ru-RU" b="1" dirty="0" smtClean="0">
                <a:solidFill>
                  <a:schemeClr val="accent1">
                    <a:lumMod val="50000"/>
                  </a:schemeClr>
                </a:solidFill>
                <a:latin typeface="Times New Roman" pitchFamily="18" charset="0"/>
                <a:cs typeface="Times New Roman" pitchFamily="18" charset="0"/>
              </a:rPr>
              <a:t>удаление </a:t>
            </a:r>
            <a:r>
              <a:rPr lang="ru-RU" b="1" dirty="0" err="1" smtClean="0">
                <a:solidFill>
                  <a:schemeClr val="accent1">
                    <a:lumMod val="50000"/>
                  </a:schemeClr>
                </a:solidFill>
                <a:latin typeface="Times New Roman" pitchFamily="18" charset="0"/>
                <a:cs typeface="Times New Roman" pitchFamily="18" charset="0"/>
              </a:rPr>
              <a:t>наддесневого</a:t>
            </a:r>
            <a:r>
              <a:rPr lang="ru-RU" b="1" dirty="0" smtClean="0">
                <a:solidFill>
                  <a:schemeClr val="accent1">
                    <a:lumMod val="50000"/>
                  </a:schemeClr>
                </a:solidFill>
                <a:latin typeface="Times New Roman" pitchFamily="18" charset="0"/>
                <a:cs typeface="Times New Roman" pitchFamily="18" charset="0"/>
              </a:rPr>
              <a:t> камня (обезболивание </a:t>
            </a:r>
            <a:r>
              <a:rPr lang="ru-RU" b="1" dirty="0" err="1" smtClean="0">
                <a:solidFill>
                  <a:schemeClr val="accent1">
                    <a:lumMod val="50000"/>
                  </a:schemeClr>
                </a:solidFill>
                <a:latin typeface="Times New Roman" pitchFamily="18" charset="0"/>
                <a:cs typeface="Times New Roman" pitchFamily="18" charset="0"/>
              </a:rPr>
              <a:t>десневого</a:t>
            </a:r>
            <a:r>
              <a:rPr lang="ru-RU" b="1" dirty="0" smtClean="0">
                <a:solidFill>
                  <a:schemeClr val="accent1">
                    <a:lumMod val="50000"/>
                  </a:schemeClr>
                </a:solidFill>
                <a:latin typeface="Times New Roman" pitchFamily="18" charset="0"/>
                <a:cs typeface="Times New Roman" pitchFamily="18" charset="0"/>
              </a:rPr>
              <a:t> края);</a:t>
            </a:r>
          </a:p>
          <a:p>
            <a:pPr>
              <a:buFont typeface="Wingdings" pitchFamily="2" charset="2"/>
              <a:buChar char="Ø"/>
            </a:pPr>
            <a:r>
              <a:rPr lang="ru-RU" b="1" dirty="0" smtClean="0">
                <a:solidFill>
                  <a:schemeClr val="accent1">
                    <a:lumMod val="50000"/>
                  </a:schemeClr>
                </a:solidFill>
                <a:latin typeface="Times New Roman" pitchFamily="18" charset="0"/>
                <a:cs typeface="Times New Roman" pitchFamily="18" charset="0"/>
              </a:rPr>
              <a:t>снятие оттисков после препарирования зубов под ортопедические конструкции;</a:t>
            </a:r>
          </a:p>
          <a:p>
            <a:pPr>
              <a:buFont typeface="Wingdings" pitchFamily="2" charset="2"/>
              <a:buChar char="Ø"/>
            </a:pPr>
            <a:r>
              <a:rPr lang="ru-RU" b="1" dirty="0" smtClean="0">
                <a:solidFill>
                  <a:schemeClr val="accent1">
                    <a:lumMod val="50000"/>
                  </a:schemeClr>
                </a:solidFill>
                <a:latin typeface="Times New Roman" pitchFamily="18" charset="0"/>
                <a:cs typeface="Times New Roman" pitchFamily="18" charset="0"/>
              </a:rPr>
              <a:t>для снижения рвотного рефлекса при снятии оттисков;</a:t>
            </a:r>
          </a:p>
          <a:p>
            <a:pPr>
              <a:buFont typeface="Wingdings" pitchFamily="2" charset="2"/>
              <a:buChar char="Ø"/>
            </a:pPr>
            <a:r>
              <a:rPr lang="ru-RU" b="1" dirty="0" smtClean="0">
                <a:solidFill>
                  <a:schemeClr val="accent1">
                    <a:lumMod val="50000"/>
                  </a:schemeClr>
                </a:solidFill>
                <a:latin typeface="Times New Roman" pitchFamily="18" charset="0"/>
                <a:cs typeface="Times New Roman" pitchFamily="18" charset="0"/>
              </a:rPr>
              <a:t>для обезболивания слизистой оболочки полости рта при эрозивно-язвенных поражениях. </a:t>
            </a:r>
            <a:endParaRPr lang="ru-RU" b="1" dirty="0">
              <a:solidFill>
                <a:schemeClr val="accent1">
                  <a:lumMod val="50000"/>
                </a:schemeClr>
              </a:solidFill>
              <a:latin typeface="Times New Roman" pitchFamily="18" charset="0"/>
              <a:cs typeface="Times New Roman" pitchFamily="18" charset="0"/>
            </a:endParaRPr>
          </a:p>
        </p:txBody>
      </p:sp>
      <p:sp>
        <p:nvSpPr>
          <p:cNvPr id="7" name="Прямоугольник 6"/>
          <p:cNvSpPr/>
          <p:nvPr/>
        </p:nvSpPr>
        <p:spPr>
          <a:xfrm>
            <a:off x="2714612" y="2285992"/>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438134"/>
          </a:xfrm>
        </p:spPr>
        <p:txBody>
          <a:bodyPr/>
          <a:lstStyle/>
          <a:p>
            <a:pPr algn="ctr"/>
            <a:r>
              <a:rPr lang="ru-RU" sz="1600" b="1" dirty="0" smtClean="0">
                <a:solidFill>
                  <a:srgbClr val="002060"/>
                </a:solidFill>
                <a:latin typeface="Times New Roman" pitchFamily="18" charset="0"/>
                <a:cs typeface="Times New Roman" pitchFamily="18" charset="0"/>
              </a:rPr>
              <a:t>Алгоритм «Техника выполнения  местной анестезии в стоматологии». </a:t>
            </a:r>
            <a:r>
              <a:rPr lang="ru-RU" sz="1600" dirty="0" smtClean="0">
                <a:solidFill>
                  <a:srgbClr val="002060"/>
                </a:solidFill>
                <a:latin typeface="Times New Roman" pitchFamily="18" charset="0"/>
                <a:cs typeface="Times New Roman" pitchFamily="18" charset="0"/>
              </a:rPr>
              <a:t/>
            </a:r>
            <a:br>
              <a:rPr lang="ru-RU" sz="1600" dirty="0" smtClean="0">
                <a:solidFill>
                  <a:srgbClr val="002060"/>
                </a:solidFill>
                <a:latin typeface="Times New Roman" pitchFamily="18" charset="0"/>
                <a:cs typeface="Times New Roman" pitchFamily="18" charset="0"/>
              </a:rPr>
            </a:br>
            <a:r>
              <a:rPr lang="ru-RU" sz="1600" b="1" dirty="0" smtClean="0">
                <a:solidFill>
                  <a:srgbClr val="002060"/>
                </a:solidFill>
                <a:latin typeface="Times New Roman" pitchFamily="18" charset="0"/>
                <a:cs typeface="Times New Roman" pitchFamily="18" charset="0"/>
              </a:rPr>
              <a:t>  Ориентировочная основа действий при проведении инфильтрационной анестезии на верхней и нижней челюстях</a:t>
            </a:r>
            <a:r>
              <a:rPr lang="ru-RU" sz="1800" dirty="0" smtClean="0"/>
              <a:t/>
            </a:r>
            <a:br>
              <a:rPr lang="ru-RU" sz="1800" dirty="0" smtClean="0"/>
            </a:br>
            <a:endParaRPr lang="ru-RU" sz="1800" dirty="0"/>
          </a:p>
        </p:txBody>
      </p:sp>
      <p:graphicFrame>
        <p:nvGraphicFramePr>
          <p:cNvPr id="4" name="Содержимое 3"/>
          <p:cNvGraphicFramePr>
            <a:graphicFrameLocks noGrp="1"/>
          </p:cNvGraphicFramePr>
          <p:nvPr>
            <p:ph idx="1"/>
          </p:nvPr>
        </p:nvGraphicFramePr>
        <p:xfrm>
          <a:off x="0" y="928670"/>
          <a:ext cx="9144000" cy="6094453"/>
        </p:xfrm>
        <a:graphic>
          <a:graphicData uri="http://schemas.openxmlformats.org/drawingml/2006/table">
            <a:tbl>
              <a:tblPr firstRow="1" bandRow="1">
                <a:tableStyleId>{5C22544A-7EE6-4342-B048-85BDC9FD1C3A}</a:tableStyleId>
              </a:tblPr>
              <a:tblGrid>
                <a:gridCol w="642910"/>
                <a:gridCol w="5429288"/>
                <a:gridCol w="3071802"/>
              </a:tblGrid>
              <a:tr h="785818">
                <a:tc>
                  <a:txBody>
                    <a:bodyPr/>
                    <a:lstStyle/>
                    <a:p>
                      <a:pPr>
                        <a:spcAft>
                          <a:spcPts val="0"/>
                        </a:spcAft>
                      </a:pPr>
                      <a:r>
                        <a:rPr lang="ru-RU" sz="1400" b="1" dirty="0" smtClean="0">
                          <a:solidFill>
                            <a:srgbClr val="002060"/>
                          </a:solidFill>
                          <a:latin typeface="Times New Roman"/>
                          <a:ea typeface="Times New Roman"/>
                          <a:cs typeface="Times New Roman"/>
                        </a:rPr>
                        <a:t>11. 21</a:t>
                      </a:r>
                      <a:endParaRPr lang="ru-RU" sz="14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u="sng" spc="-60" dirty="0">
                          <a:latin typeface="Times New Roman"/>
                          <a:ea typeface="Times New Roman"/>
                          <a:cs typeface="Times New Roman"/>
                        </a:rPr>
                        <a:t>Показания:</a:t>
                      </a:r>
                      <a:r>
                        <a:rPr lang="ru-RU" sz="1200" spc="-60" dirty="0">
                          <a:latin typeface="Times New Roman"/>
                          <a:ea typeface="Times New Roman"/>
                          <a:cs typeface="Times New Roman"/>
                        </a:rPr>
                        <a:t> как самостоятельный метод</a:t>
                      </a:r>
                      <a:r>
                        <a:rPr lang="ru-RU" sz="1200" spc="-60" dirty="0" smtClean="0">
                          <a:latin typeface="Times New Roman"/>
                          <a:ea typeface="Times New Roman"/>
                          <a:cs typeface="Times New Roman"/>
                        </a:rPr>
                        <a:t>. При </a:t>
                      </a:r>
                      <a:r>
                        <a:rPr lang="ru-RU" sz="1200" spc="-60" dirty="0">
                          <a:latin typeface="Times New Roman"/>
                          <a:ea typeface="Times New Roman"/>
                          <a:cs typeface="Times New Roman"/>
                        </a:rPr>
                        <a:t>лечении и удалении зубов; как дополнительный - выключение анастомозов с противоположной стороны. </a:t>
                      </a:r>
                      <a:r>
                        <a:rPr lang="ru-RU" sz="1200" u="sng" spc="-60" dirty="0" err="1">
                          <a:latin typeface="Times New Roman"/>
                          <a:ea typeface="Times New Roman"/>
                          <a:cs typeface="Times New Roman"/>
                        </a:rPr>
                        <a:t>Вкол</a:t>
                      </a:r>
                      <a:r>
                        <a:rPr lang="ru-RU" sz="1200" u="sng" spc="-60" dirty="0">
                          <a:latin typeface="Times New Roman"/>
                          <a:ea typeface="Times New Roman"/>
                          <a:cs typeface="Times New Roman"/>
                        </a:rPr>
                        <a:t> иглы:</a:t>
                      </a:r>
                      <a:r>
                        <a:rPr lang="ru-RU" sz="1200" spc="-60" dirty="0">
                          <a:latin typeface="Times New Roman"/>
                          <a:ea typeface="Times New Roman"/>
                          <a:cs typeface="Times New Roman"/>
                        </a:rPr>
                        <a:t> несколько выше и </a:t>
                      </a:r>
                      <a:r>
                        <a:rPr lang="ru-RU" sz="1200" spc="-60" dirty="0" err="1">
                          <a:latin typeface="Times New Roman"/>
                          <a:ea typeface="Times New Roman"/>
                          <a:cs typeface="Times New Roman"/>
                        </a:rPr>
                        <a:t>медиальнее</a:t>
                      </a:r>
                      <a:r>
                        <a:rPr lang="ru-RU" sz="1200" spc="-60" dirty="0">
                          <a:latin typeface="Times New Roman"/>
                          <a:ea typeface="Times New Roman"/>
                          <a:cs typeface="Times New Roman"/>
                        </a:rPr>
                        <a:t> центрального резца в переходную складку до кости. Над верхушкой зуба вводят 1-1,5 мл МА.</a:t>
                      </a:r>
                      <a:endParaRPr lang="ru-RU" sz="1000" dirty="0">
                        <a:latin typeface="Times New Roman"/>
                        <a:ea typeface="Times New Roman"/>
                        <a:cs typeface="Times New Roman"/>
                      </a:endParaRPr>
                    </a:p>
                  </a:txBody>
                  <a:tcPr marL="76200" marR="76200" marT="76200" marB="76200"/>
                </a:tc>
                <a:tc>
                  <a:txBody>
                    <a:bodyPr/>
                    <a:lstStyle/>
                    <a:p>
                      <a:pPr>
                        <a:spcAft>
                          <a:spcPts val="0"/>
                        </a:spcAft>
                      </a:pPr>
                      <a:r>
                        <a:rPr lang="ru-RU" sz="1200" spc="-60" dirty="0">
                          <a:latin typeface="Times New Roman"/>
                          <a:ea typeface="Times New Roman"/>
                          <a:cs typeface="Times New Roman"/>
                        </a:rPr>
                        <a:t>Для обезболивания слизистой оболочки с небной стороны вводят 0,5 мл МА у резцового отверстия </a:t>
                      </a:r>
                      <a:r>
                        <a:rPr lang="ru-RU" sz="1200" spc="-60" dirty="0" smtClean="0">
                          <a:latin typeface="Times New Roman"/>
                          <a:ea typeface="Times New Roman"/>
                          <a:cs typeface="Times New Roman"/>
                        </a:rPr>
                        <a:t>Иглу </a:t>
                      </a:r>
                      <a:r>
                        <a:rPr lang="ru-RU" sz="1200" spc="-60" dirty="0">
                          <a:latin typeface="Times New Roman"/>
                          <a:ea typeface="Times New Roman"/>
                          <a:cs typeface="Times New Roman"/>
                        </a:rPr>
                        <a:t>вводят в ткани под углом 40-45° к поверхности кости.</a:t>
                      </a:r>
                      <a:endParaRPr lang="ru-RU" sz="1000" dirty="0">
                        <a:latin typeface="Times New Roman"/>
                        <a:ea typeface="Times New Roman"/>
                        <a:cs typeface="Times New Roman"/>
                      </a:endParaRPr>
                    </a:p>
                  </a:txBody>
                  <a:tcPr marL="76200" marR="76200" marT="76200" marB="76200"/>
                </a:tc>
              </a:tr>
              <a:tr h="553026">
                <a:tc>
                  <a:txBody>
                    <a:bodyPr/>
                    <a:lstStyle/>
                    <a:p>
                      <a:pPr>
                        <a:spcAft>
                          <a:spcPts val="0"/>
                        </a:spcAft>
                      </a:pPr>
                      <a:r>
                        <a:rPr lang="ru-RU" sz="1400" b="1" dirty="0" smtClean="0">
                          <a:solidFill>
                            <a:srgbClr val="002060"/>
                          </a:solidFill>
                          <a:latin typeface="Times New Roman"/>
                          <a:ea typeface="Times New Roman"/>
                          <a:cs typeface="Times New Roman"/>
                        </a:rPr>
                        <a:t>12,22</a:t>
                      </a:r>
                      <a:endParaRPr lang="ru-RU" sz="14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u="sng" spc="-70" dirty="0" err="1">
                          <a:solidFill>
                            <a:srgbClr val="002060"/>
                          </a:solidFill>
                          <a:latin typeface="Times New Roman"/>
                          <a:ea typeface="Times New Roman"/>
                          <a:cs typeface="Times New Roman"/>
                        </a:rPr>
                        <a:t>Вкол</a:t>
                      </a:r>
                      <a:r>
                        <a:rPr lang="ru-RU" sz="1200" b="1" u="sng" spc="-70" dirty="0">
                          <a:solidFill>
                            <a:srgbClr val="002060"/>
                          </a:solidFill>
                          <a:latin typeface="Times New Roman"/>
                          <a:ea typeface="Times New Roman"/>
                          <a:cs typeface="Times New Roman"/>
                        </a:rPr>
                        <a:t>  иглы:  </a:t>
                      </a:r>
                      <a:r>
                        <a:rPr lang="ru-RU" sz="1200" b="1" spc="-70" dirty="0">
                          <a:solidFill>
                            <a:srgbClr val="002060"/>
                          </a:solidFill>
                          <a:latin typeface="Times New Roman"/>
                          <a:ea typeface="Times New Roman"/>
                          <a:cs typeface="Times New Roman"/>
                        </a:rPr>
                        <a:t>в переходную складку несколько </a:t>
                      </a:r>
                      <a:r>
                        <a:rPr lang="ru-RU" sz="1200" b="1" spc="-70" dirty="0" err="1">
                          <a:solidFill>
                            <a:srgbClr val="002060"/>
                          </a:solidFill>
                          <a:latin typeface="Times New Roman"/>
                          <a:ea typeface="Times New Roman"/>
                          <a:cs typeface="Times New Roman"/>
                        </a:rPr>
                        <a:t>медиальнее</a:t>
                      </a:r>
                      <a:r>
                        <a:rPr lang="ru-RU" sz="1200" b="1" spc="-70" dirty="0">
                          <a:solidFill>
                            <a:srgbClr val="002060"/>
                          </a:solidFill>
                          <a:latin typeface="Times New Roman"/>
                          <a:ea typeface="Times New Roman"/>
                          <a:cs typeface="Times New Roman"/>
                        </a:rPr>
                        <a:t> зуба. Затем введите МА с небной стороны на уровне бокового резца или в резцовое отверстие.</a:t>
                      </a:r>
                      <a:endParaRPr lang="ru-RU" sz="10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spc="-60" dirty="0">
                          <a:solidFill>
                            <a:srgbClr val="002060"/>
                          </a:solidFill>
                          <a:latin typeface="Times New Roman"/>
                          <a:ea typeface="Times New Roman"/>
                          <a:cs typeface="Times New Roman"/>
                        </a:rPr>
                        <a:t>Депо МА создается </a:t>
                      </a:r>
                      <a:r>
                        <a:rPr lang="ru-RU" sz="1200" b="1" spc="-60" dirty="0" err="1">
                          <a:solidFill>
                            <a:srgbClr val="002060"/>
                          </a:solidFill>
                          <a:latin typeface="Times New Roman"/>
                          <a:ea typeface="Times New Roman"/>
                          <a:cs typeface="Times New Roman"/>
                        </a:rPr>
                        <a:t>медиальнее</a:t>
                      </a:r>
                      <a:r>
                        <a:rPr lang="ru-RU" sz="1200" b="1" spc="-60" dirty="0">
                          <a:solidFill>
                            <a:srgbClr val="002060"/>
                          </a:solidFill>
                          <a:latin typeface="Times New Roman"/>
                          <a:ea typeface="Times New Roman"/>
                          <a:cs typeface="Times New Roman"/>
                        </a:rPr>
                        <a:t> и выше верхушки корня зуба.</a:t>
                      </a:r>
                      <a:endParaRPr lang="ru-RU" sz="1000" b="1" dirty="0">
                        <a:solidFill>
                          <a:srgbClr val="002060"/>
                        </a:solidFill>
                        <a:latin typeface="Times New Roman"/>
                        <a:ea typeface="Times New Roman"/>
                        <a:cs typeface="Times New Roman"/>
                      </a:endParaRPr>
                    </a:p>
                  </a:txBody>
                  <a:tcPr marL="76200" marR="76200" marT="76200" marB="76200"/>
                </a:tc>
              </a:tr>
              <a:tr h="943397">
                <a:tc>
                  <a:txBody>
                    <a:bodyPr/>
                    <a:lstStyle/>
                    <a:p>
                      <a:pPr>
                        <a:spcAft>
                          <a:spcPts val="0"/>
                        </a:spcAft>
                      </a:pPr>
                      <a:r>
                        <a:rPr lang="ru-RU" sz="1400" b="1" dirty="0" smtClean="0">
                          <a:solidFill>
                            <a:srgbClr val="002060"/>
                          </a:solidFill>
                          <a:latin typeface="Times New Roman"/>
                          <a:ea typeface="Times New Roman"/>
                          <a:cs typeface="Times New Roman"/>
                        </a:rPr>
                        <a:t>13. 23</a:t>
                      </a:r>
                      <a:endParaRPr lang="ru-RU" sz="14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u="sng" spc="-60" dirty="0">
                          <a:solidFill>
                            <a:srgbClr val="002060"/>
                          </a:solidFill>
                          <a:latin typeface="Times New Roman"/>
                          <a:ea typeface="Times New Roman"/>
                          <a:cs typeface="Times New Roman"/>
                        </a:rPr>
                        <a:t>Показания:</a:t>
                      </a:r>
                      <a:r>
                        <a:rPr lang="ru-RU" sz="1200" b="1" spc="-60" dirty="0">
                          <a:solidFill>
                            <a:srgbClr val="002060"/>
                          </a:solidFill>
                          <a:latin typeface="Times New Roman"/>
                          <a:ea typeface="Times New Roman"/>
                          <a:cs typeface="Times New Roman"/>
                        </a:rPr>
                        <a:t> лечение и удаление клыков. </a:t>
                      </a:r>
                      <a:r>
                        <a:rPr lang="ru-RU" sz="1200" b="1" u="sng" spc="-60" dirty="0" err="1">
                          <a:solidFill>
                            <a:srgbClr val="002060"/>
                          </a:solidFill>
                          <a:latin typeface="Times New Roman"/>
                          <a:ea typeface="Times New Roman"/>
                          <a:cs typeface="Times New Roman"/>
                        </a:rPr>
                        <a:t>Вкол</a:t>
                      </a:r>
                      <a:r>
                        <a:rPr lang="ru-RU" sz="1200" b="1" u="sng" spc="-60" dirty="0">
                          <a:solidFill>
                            <a:srgbClr val="002060"/>
                          </a:solidFill>
                          <a:latin typeface="Times New Roman"/>
                          <a:ea typeface="Times New Roman"/>
                          <a:cs typeface="Times New Roman"/>
                        </a:rPr>
                        <a:t> иглы:</a:t>
                      </a:r>
                      <a:r>
                        <a:rPr lang="ru-RU" sz="1200" b="1" spc="-60" dirty="0">
                          <a:solidFill>
                            <a:srgbClr val="002060"/>
                          </a:solidFill>
                          <a:latin typeface="Times New Roman"/>
                          <a:ea typeface="Times New Roman"/>
                          <a:cs typeface="Times New Roman"/>
                        </a:rPr>
                        <a:t> в переходную складку между боковым резцом и клыком, далее - продвиньте иглу до уровня верхушки корня клыка. </a:t>
                      </a:r>
                      <a:r>
                        <a:rPr lang="ru-RU" sz="1200" b="1" u="sng" spc="-60" dirty="0">
                          <a:solidFill>
                            <a:srgbClr val="002060"/>
                          </a:solidFill>
                          <a:latin typeface="Times New Roman"/>
                          <a:ea typeface="Times New Roman"/>
                          <a:cs typeface="Times New Roman"/>
                        </a:rPr>
                        <a:t>С небной стороны</a:t>
                      </a:r>
                      <a:r>
                        <a:rPr lang="ru-RU" sz="1200" b="1" spc="-60" dirty="0">
                          <a:solidFill>
                            <a:srgbClr val="002060"/>
                          </a:solidFill>
                          <a:latin typeface="Times New Roman"/>
                          <a:ea typeface="Times New Roman"/>
                          <a:cs typeface="Times New Roman"/>
                        </a:rPr>
                        <a:t> МА введите в область резцового сосочка или на уровне клыка в угол, образованный небным и альвеолярным отростком.</a:t>
                      </a:r>
                      <a:endParaRPr lang="ru-RU" sz="10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spc="-60" dirty="0">
                          <a:solidFill>
                            <a:srgbClr val="002060"/>
                          </a:solidFill>
                          <a:latin typeface="Times New Roman"/>
                          <a:ea typeface="Times New Roman"/>
                          <a:cs typeface="Times New Roman"/>
                        </a:rPr>
                        <a:t>Одновременно - блокада передних верхних альвеолярных </a:t>
                      </a:r>
                      <a:r>
                        <a:rPr lang="ru-RU" sz="1200" b="1" spc="-60" dirty="0" smtClean="0">
                          <a:solidFill>
                            <a:srgbClr val="002060"/>
                          </a:solidFill>
                          <a:latin typeface="Times New Roman"/>
                          <a:ea typeface="Times New Roman"/>
                          <a:cs typeface="Times New Roman"/>
                        </a:rPr>
                        <a:t>нервов. </a:t>
                      </a:r>
                      <a:r>
                        <a:rPr lang="ru-RU" sz="1200" b="1" spc="-60" dirty="0">
                          <a:solidFill>
                            <a:srgbClr val="002060"/>
                          </a:solidFill>
                          <a:latin typeface="Times New Roman"/>
                          <a:ea typeface="Times New Roman"/>
                          <a:cs typeface="Times New Roman"/>
                        </a:rPr>
                        <a:t>Помнить об анастомозах с противоположной стороны</a:t>
                      </a:r>
                      <a:endParaRPr lang="ru-RU" sz="1000" b="1" dirty="0">
                        <a:solidFill>
                          <a:srgbClr val="002060"/>
                        </a:solidFill>
                        <a:latin typeface="Times New Roman"/>
                        <a:ea typeface="Times New Roman"/>
                        <a:cs typeface="Times New Roman"/>
                      </a:endParaRPr>
                    </a:p>
                  </a:txBody>
                  <a:tcPr marL="76200" marR="76200" marT="76200" marB="76200"/>
                </a:tc>
              </a:tr>
              <a:tr h="748211">
                <a:tc>
                  <a:txBody>
                    <a:bodyPr/>
                    <a:lstStyle/>
                    <a:p>
                      <a:pPr>
                        <a:spcAft>
                          <a:spcPts val="0"/>
                        </a:spcAft>
                      </a:pPr>
                      <a:r>
                        <a:rPr lang="ru-RU" sz="1400" b="1" dirty="0" smtClean="0">
                          <a:solidFill>
                            <a:srgbClr val="002060"/>
                          </a:solidFill>
                          <a:latin typeface="Times New Roman"/>
                          <a:ea typeface="Times New Roman"/>
                          <a:cs typeface="Times New Roman"/>
                        </a:rPr>
                        <a:t>14, 24, 15, 25</a:t>
                      </a:r>
                      <a:endParaRPr lang="ru-RU" sz="14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spc="-60" dirty="0" err="1">
                          <a:solidFill>
                            <a:srgbClr val="002060"/>
                          </a:solidFill>
                          <a:latin typeface="Times New Roman"/>
                          <a:ea typeface="Times New Roman"/>
                          <a:cs typeface="Times New Roman"/>
                        </a:rPr>
                        <a:t>Вкол</a:t>
                      </a:r>
                      <a:r>
                        <a:rPr lang="ru-RU" sz="1200" b="1" spc="-60" dirty="0">
                          <a:solidFill>
                            <a:srgbClr val="002060"/>
                          </a:solidFill>
                          <a:latin typeface="Times New Roman"/>
                          <a:ea typeface="Times New Roman"/>
                          <a:cs typeface="Times New Roman"/>
                        </a:rPr>
                        <a:t> иглы:  </a:t>
                      </a:r>
                      <a:r>
                        <a:rPr lang="ru-RU" sz="1200" b="1" spc="-60" dirty="0" err="1">
                          <a:solidFill>
                            <a:srgbClr val="002060"/>
                          </a:solidFill>
                          <a:latin typeface="Times New Roman"/>
                          <a:ea typeface="Times New Roman"/>
                          <a:cs typeface="Times New Roman"/>
                        </a:rPr>
                        <a:t>медиальнее</a:t>
                      </a:r>
                      <a:r>
                        <a:rPr lang="ru-RU" sz="1200" b="1" spc="-60" dirty="0">
                          <a:solidFill>
                            <a:srgbClr val="002060"/>
                          </a:solidFill>
                          <a:latin typeface="Times New Roman"/>
                          <a:ea typeface="Times New Roman"/>
                          <a:cs typeface="Times New Roman"/>
                        </a:rPr>
                        <a:t> первого </a:t>
                      </a:r>
                      <a:r>
                        <a:rPr lang="ru-RU" sz="1200" b="1" spc="-60" dirty="0" err="1">
                          <a:solidFill>
                            <a:srgbClr val="002060"/>
                          </a:solidFill>
                          <a:latin typeface="Times New Roman"/>
                          <a:ea typeface="Times New Roman"/>
                          <a:cs typeface="Times New Roman"/>
                        </a:rPr>
                        <a:t>премоляра</a:t>
                      </a:r>
                      <a:r>
                        <a:rPr lang="ru-RU" sz="1200" b="1" spc="-60" dirty="0">
                          <a:solidFill>
                            <a:srgbClr val="002060"/>
                          </a:solidFill>
                          <a:latin typeface="Times New Roman"/>
                          <a:ea typeface="Times New Roman"/>
                          <a:cs typeface="Times New Roman"/>
                        </a:rPr>
                        <a:t> в переходную складку или между </a:t>
                      </a:r>
                      <a:r>
                        <a:rPr lang="ru-RU" sz="1200" b="1" spc="-60" dirty="0" err="1">
                          <a:solidFill>
                            <a:srgbClr val="002060"/>
                          </a:solidFill>
                          <a:latin typeface="Times New Roman"/>
                          <a:ea typeface="Times New Roman"/>
                          <a:cs typeface="Times New Roman"/>
                        </a:rPr>
                        <a:t>премолярами</a:t>
                      </a:r>
                      <a:r>
                        <a:rPr lang="ru-RU" sz="1200" b="1" spc="-60" dirty="0">
                          <a:solidFill>
                            <a:srgbClr val="002060"/>
                          </a:solidFill>
                          <a:latin typeface="Times New Roman"/>
                          <a:ea typeface="Times New Roman"/>
                          <a:cs typeface="Times New Roman"/>
                        </a:rPr>
                        <a:t>. Для обезболивания слизистой оболочки с небной стороны 0,5 мл МА напротив верхушек корней соответственно </a:t>
                      </a:r>
                      <a:r>
                        <a:rPr lang="ru-RU" sz="1200" b="1" spc="-60" dirty="0" err="1">
                          <a:solidFill>
                            <a:srgbClr val="002060"/>
                          </a:solidFill>
                          <a:latin typeface="Times New Roman"/>
                          <a:ea typeface="Times New Roman"/>
                          <a:cs typeface="Times New Roman"/>
                        </a:rPr>
                        <a:t>премоляров</a:t>
                      </a:r>
                      <a:r>
                        <a:rPr lang="ru-RU" sz="1200" b="1" spc="-60" dirty="0">
                          <a:solidFill>
                            <a:srgbClr val="002060"/>
                          </a:solidFill>
                          <a:latin typeface="Times New Roman"/>
                          <a:ea typeface="Times New Roman"/>
                          <a:cs typeface="Times New Roman"/>
                        </a:rPr>
                        <a:t> со стороны неба.</a:t>
                      </a:r>
                      <a:endParaRPr lang="ru-RU" sz="10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spc="-60" dirty="0">
                          <a:solidFill>
                            <a:srgbClr val="002060"/>
                          </a:solidFill>
                          <a:latin typeface="Times New Roman"/>
                          <a:ea typeface="Times New Roman"/>
                          <a:cs typeface="Times New Roman"/>
                        </a:rPr>
                        <a:t>При этом наступает обезболивание и медиального щечного корня первого моляра.</a:t>
                      </a:r>
                      <a:endParaRPr lang="ru-RU" sz="1000" b="1" dirty="0">
                        <a:solidFill>
                          <a:srgbClr val="002060"/>
                        </a:solidFill>
                        <a:latin typeface="Times New Roman"/>
                        <a:ea typeface="Times New Roman"/>
                        <a:cs typeface="Times New Roman"/>
                      </a:endParaRPr>
                    </a:p>
                  </a:txBody>
                  <a:tcPr marL="76200" marR="76200" marT="76200" marB="76200"/>
                </a:tc>
              </a:tr>
              <a:tr h="943397">
                <a:tc>
                  <a:txBody>
                    <a:bodyPr/>
                    <a:lstStyle/>
                    <a:p>
                      <a:pPr>
                        <a:spcAft>
                          <a:spcPts val="0"/>
                        </a:spcAft>
                      </a:pPr>
                      <a:r>
                        <a:rPr lang="ru-RU" sz="1400" b="1" dirty="0" smtClean="0">
                          <a:solidFill>
                            <a:srgbClr val="002060"/>
                          </a:solidFill>
                          <a:latin typeface="Times New Roman"/>
                          <a:ea typeface="Times New Roman"/>
                          <a:cs typeface="Times New Roman"/>
                        </a:rPr>
                        <a:t>16, 26</a:t>
                      </a:r>
                      <a:endParaRPr lang="ru-RU" sz="14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spc="-60" dirty="0">
                          <a:solidFill>
                            <a:srgbClr val="002060"/>
                          </a:solidFill>
                          <a:latin typeface="Times New Roman"/>
                          <a:ea typeface="Times New Roman"/>
                          <a:cs typeface="Times New Roman"/>
                        </a:rPr>
                        <a:t>Для обезболивания дистального щечного корня первого моляра сделайте </a:t>
                      </a:r>
                      <a:r>
                        <a:rPr lang="ru-RU" sz="1200" b="1" spc="-60" dirty="0" err="1">
                          <a:solidFill>
                            <a:srgbClr val="002060"/>
                          </a:solidFill>
                          <a:latin typeface="Times New Roman"/>
                          <a:ea typeface="Times New Roman"/>
                          <a:cs typeface="Times New Roman"/>
                        </a:rPr>
                        <a:t>вкол</a:t>
                      </a:r>
                      <a:r>
                        <a:rPr lang="ru-RU" sz="1200" b="1" spc="-60" dirty="0">
                          <a:solidFill>
                            <a:srgbClr val="002060"/>
                          </a:solidFill>
                          <a:latin typeface="Times New Roman"/>
                          <a:ea typeface="Times New Roman"/>
                          <a:cs typeface="Times New Roman"/>
                        </a:rPr>
                        <a:t> иглы позади </a:t>
                      </a:r>
                      <a:r>
                        <a:rPr lang="ru-RU" sz="1200" b="1" spc="-60" dirty="0" err="1">
                          <a:solidFill>
                            <a:srgbClr val="002060"/>
                          </a:solidFill>
                          <a:latin typeface="Times New Roman"/>
                          <a:ea typeface="Times New Roman"/>
                          <a:cs typeface="Times New Roman"/>
                        </a:rPr>
                        <a:t>скулоальвеолярного</a:t>
                      </a:r>
                      <a:r>
                        <a:rPr lang="ru-RU" sz="1200" b="1" spc="-60" dirty="0">
                          <a:solidFill>
                            <a:srgbClr val="002060"/>
                          </a:solidFill>
                          <a:latin typeface="Times New Roman"/>
                          <a:ea typeface="Times New Roman"/>
                          <a:cs typeface="Times New Roman"/>
                        </a:rPr>
                        <a:t> гребня на уровне верхушки корня зуба. Введите до 1,0 мл МА. Для обезболивания слизистой оболочки с небной стороны введите 0,5 мл МА на уровне верхушки небного корня.</a:t>
                      </a:r>
                      <a:endParaRPr lang="ru-RU" sz="10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spc="-60" dirty="0">
                          <a:solidFill>
                            <a:srgbClr val="002060"/>
                          </a:solidFill>
                          <a:latin typeface="Times New Roman"/>
                          <a:ea typeface="Times New Roman"/>
                          <a:cs typeface="Times New Roman"/>
                        </a:rPr>
                        <a:t>Следует помнить, что медиальный щечный корень окружен плотным слоем кости </a:t>
                      </a:r>
                      <a:r>
                        <a:rPr lang="ru-RU" sz="1200" b="1" spc="-60" dirty="0" err="1">
                          <a:solidFill>
                            <a:srgbClr val="002060"/>
                          </a:solidFill>
                          <a:latin typeface="Times New Roman"/>
                          <a:ea typeface="Times New Roman"/>
                          <a:cs typeface="Times New Roman"/>
                        </a:rPr>
                        <a:t>скулоальвеолярного</a:t>
                      </a:r>
                      <a:r>
                        <a:rPr lang="ru-RU" sz="1200" b="1" spc="-60" dirty="0">
                          <a:solidFill>
                            <a:srgbClr val="002060"/>
                          </a:solidFill>
                          <a:latin typeface="Times New Roman"/>
                          <a:ea typeface="Times New Roman"/>
                          <a:cs typeface="Times New Roman"/>
                        </a:rPr>
                        <a:t> гребня.</a:t>
                      </a:r>
                      <a:endParaRPr lang="ru-RU" sz="1000" b="1" dirty="0">
                        <a:solidFill>
                          <a:srgbClr val="002060"/>
                        </a:solidFill>
                        <a:latin typeface="Times New Roman"/>
                        <a:ea typeface="Times New Roman"/>
                        <a:cs typeface="Times New Roman"/>
                      </a:endParaRPr>
                    </a:p>
                  </a:txBody>
                  <a:tcPr marL="76200" marR="76200" marT="76200" marB="76200"/>
                </a:tc>
              </a:tr>
              <a:tr h="857271">
                <a:tc>
                  <a:txBody>
                    <a:bodyPr/>
                    <a:lstStyle/>
                    <a:p>
                      <a:pPr>
                        <a:spcAft>
                          <a:spcPts val="0"/>
                        </a:spcAft>
                      </a:pPr>
                      <a:r>
                        <a:rPr lang="ru-RU" sz="1400" b="1" dirty="0" smtClean="0">
                          <a:solidFill>
                            <a:srgbClr val="002060"/>
                          </a:solidFill>
                          <a:latin typeface="Times New Roman"/>
                          <a:ea typeface="Times New Roman"/>
                          <a:cs typeface="Times New Roman"/>
                        </a:rPr>
                        <a:t>17, 27, 18, 28</a:t>
                      </a:r>
                      <a:endParaRPr lang="ru-RU" sz="14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u="sng" spc="-60" dirty="0" err="1">
                          <a:solidFill>
                            <a:srgbClr val="002060"/>
                          </a:solidFill>
                          <a:latin typeface="Times New Roman"/>
                          <a:ea typeface="Times New Roman"/>
                          <a:cs typeface="Times New Roman"/>
                        </a:rPr>
                        <a:t>Вкол</a:t>
                      </a:r>
                      <a:r>
                        <a:rPr lang="ru-RU" sz="1200" b="1" u="sng" spc="-60" dirty="0">
                          <a:solidFill>
                            <a:srgbClr val="002060"/>
                          </a:solidFill>
                          <a:latin typeface="Times New Roman"/>
                          <a:ea typeface="Times New Roman"/>
                          <a:cs typeface="Times New Roman"/>
                        </a:rPr>
                        <a:t> иглы: </a:t>
                      </a:r>
                      <a:r>
                        <a:rPr lang="ru-RU" sz="1200" b="1" spc="-60" dirty="0">
                          <a:solidFill>
                            <a:srgbClr val="002060"/>
                          </a:solidFill>
                          <a:latin typeface="Times New Roman"/>
                          <a:ea typeface="Times New Roman"/>
                          <a:cs typeface="Times New Roman"/>
                        </a:rPr>
                        <a:t>сделайте в переходную складку между вторым и третьим молярами. Над верхушками корней введите 1,5 мл МА. Для обезболивания слизистой оболочки с небной стороны введите МА на уровне зуба мудрости в вершину угла, </a:t>
                      </a:r>
                      <a:r>
                        <a:rPr lang="ru-RU" sz="1200" b="1" spc="-60" dirty="0" smtClean="0">
                          <a:solidFill>
                            <a:srgbClr val="002060"/>
                          </a:solidFill>
                          <a:latin typeface="Times New Roman"/>
                          <a:ea typeface="Times New Roman"/>
                          <a:cs typeface="Times New Roman"/>
                        </a:rPr>
                        <a:t>между </a:t>
                      </a:r>
                      <a:r>
                        <a:rPr lang="ru-RU" sz="1200" b="1" spc="-60" dirty="0">
                          <a:solidFill>
                            <a:srgbClr val="002060"/>
                          </a:solidFill>
                          <a:latin typeface="Times New Roman"/>
                          <a:ea typeface="Times New Roman"/>
                          <a:cs typeface="Times New Roman"/>
                        </a:rPr>
                        <a:t>небным и альвеолярным отростками, или у большинства небного отверстия. </a:t>
                      </a:r>
                      <a:endParaRPr lang="ru-RU" sz="10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spc="-60" dirty="0">
                          <a:solidFill>
                            <a:srgbClr val="002060"/>
                          </a:solidFill>
                          <a:latin typeface="Times New Roman"/>
                          <a:ea typeface="Times New Roman"/>
                          <a:cs typeface="Times New Roman"/>
                        </a:rPr>
                        <a:t>Обезболивание </a:t>
                      </a:r>
                      <a:r>
                        <a:rPr lang="ru-RU" sz="1200" b="1" spc="-60" dirty="0" smtClean="0">
                          <a:solidFill>
                            <a:srgbClr val="002060"/>
                          </a:solidFill>
                          <a:latin typeface="Times New Roman"/>
                          <a:ea typeface="Times New Roman"/>
                          <a:cs typeface="Times New Roman"/>
                        </a:rPr>
                        <a:t>верхних </a:t>
                      </a:r>
                      <a:r>
                        <a:rPr lang="ru-RU" sz="1200" b="1" spc="-60" dirty="0">
                          <a:solidFill>
                            <a:srgbClr val="002060"/>
                          </a:solidFill>
                          <a:latin typeface="Times New Roman"/>
                          <a:ea typeface="Times New Roman"/>
                          <a:cs typeface="Times New Roman"/>
                        </a:rPr>
                        <a:t>моляров - инфильтрационная и проводниковая - у большого небного отверстия.</a:t>
                      </a:r>
                      <a:endParaRPr lang="ru-RU" sz="1000" b="1" dirty="0">
                        <a:solidFill>
                          <a:srgbClr val="002060"/>
                        </a:solidFill>
                        <a:latin typeface="Times New Roman"/>
                        <a:ea typeface="Times New Roman"/>
                        <a:cs typeface="Times New Roman"/>
                      </a:endParaRPr>
                    </a:p>
                  </a:txBody>
                  <a:tcPr marL="76200" marR="76200" marT="76200" marB="76200"/>
                </a:tc>
              </a:tr>
              <a:tr h="1138582">
                <a:tc>
                  <a:txBody>
                    <a:bodyPr/>
                    <a:lstStyle/>
                    <a:p>
                      <a:pPr>
                        <a:spcAft>
                          <a:spcPts val="0"/>
                        </a:spcAft>
                      </a:pPr>
                      <a:r>
                        <a:rPr lang="ru-RU" sz="1400" b="1" dirty="0" smtClean="0">
                          <a:solidFill>
                            <a:srgbClr val="002060"/>
                          </a:solidFill>
                          <a:latin typeface="Times New Roman"/>
                          <a:ea typeface="Times New Roman"/>
                          <a:cs typeface="Times New Roman"/>
                        </a:rPr>
                        <a:t>31, 41, 32, 42, 33, 43</a:t>
                      </a:r>
                      <a:endParaRPr lang="ru-RU" sz="14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tabLst>
                          <a:tab pos="1169988" algn="l"/>
                        </a:tabLst>
                      </a:pPr>
                      <a:r>
                        <a:rPr lang="ru-RU" sz="1200" b="1" spc="-80" dirty="0">
                          <a:solidFill>
                            <a:srgbClr val="002060"/>
                          </a:solidFill>
                          <a:latin typeface="Times New Roman"/>
                          <a:ea typeface="Times New Roman"/>
                          <a:cs typeface="Times New Roman"/>
                        </a:rPr>
                        <a:t>Показания: удаление подвижных зубов</a:t>
                      </a:r>
                      <a:r>
                        <a:rPr lang="ru-RU" sz="1200" b="1" spc="-80" dirty="0" smtClean="0">
                          <a:solidFill>
                            <a:srgbClr val="002060"/>
                          </a:solidFill>
                          <a:latin typeface="Times New Roman"/>
                          <a:ea typeface="Times New Roman"/>
                          <a:cs typeface="Times New Roman"/>
                        </a:rPr>
                        <a:t>. </a:t>
                      </a:r>
                      <a:r>
                        <a:rPr lang="ru-RU" sz="1200" b="1" spc="-60" dirty="0" err="1" smtClean="0">
                          <a:solidFill>
                            <a:srgbClr val="002060"/>
                          </a:solidFill>
                          <a:latin typeface="Times New Roman"/>
                          <a:ea typeface="Times New Roman"/>
                          <a:cs typeface="Times New Roman"/>
                        </a:rPr>
                        <a:t>Вкол</a:t>
                      </a:r>
                      <a:r>
                        <a:rPr lang="ru-RU" sz="1200" b="1" spc="-60" dirty="0" smtClean="0">
                          <a:solidFill>
                            <a:srgbClr val="002060"/>
                          </a:solidFill>
                          <a:latin typeface="Times New Roman"/>
                          <a:ea typeface="Times New Roman"/>
                          <a:cs typeface="Times New Roman"/>
                        </a:rPr>
                        <a:t> </a:t>
                      </a:r>
                      <a:r>
                        <a:rPr lang="ru-RU" sz="1200" b="1" spc="-60" dirty="0">
                          <a:solidFill>
                            <a:srgbClr val="002060"/>
                          </a:solidFill>
                          <a:latin typeface="Times New Roman"/>
                          <a:ea typeface="Times New Roman"/>
                          <a:cs typeface="Times New Roman"/>
                        </a:rPr>
                        <a:t>иглы: в переходную складку на уровне удаляемого зуба и продвижение ее до уровня верхушки корня этого зуба</a:t>
                      </a:r>
                      <a:r>
                        <a:rPr lang="ru-RU" sz="1200" b="1" spc="-60" dirty="0" smtClean="0">
                          <a:solidFill>
                            <a:srgbClr val="002060"/>
                          </a:solidFill>
                          <a:latin typeface="Times New Roman"/>
                          <a:ea typeface="Times New Roman"/>
                          <a:cs typeface="Times New Roman"/>
                        </a:rPr>
                        <a:t>. </a:t>
                      </a:r>
                      <a:r>
                        <a:rPr lang="ru-RU" sz="1200" b="1" spc="-80" dirty="0" smtClean="0">
                          <a:solidFill>
                            <a:srgbClr val="002060"/>
                          </a:solidFill>
                          <a:latin typeface="Times New Roman"/>
                          <a:ea typeface="Times New Roman"/>
                          <a:cs typeface="Times New Roman"/>
                        </a:rPr>
                        <a:t>Для </a:t>
                      </a:r>
                      <a:r>
                        <a:rPr lang="ru-RU" sz="1200" b="1" spc="-80" dirty="0">
                          <a:solidFill>
                            <a:srgbClr val="002060"/>
                          </a:solidFill>
                          <a:latin typeface="Times New Roman"/>
                          <a:ea typeface="Times New Roman"/>
                          <a:cs typeface="Times New Roman"/>
                        </a:rPr>
                        <a:t>выключения слизистой оболочки с язычной стороны, введите 1,0-1.5 мл МА под слизистую оболочку дна полости рта, при переходе ее на альвеолярный отросток на уровне удаляемого зуба</a:t>
                      </a:r>
                      <a:endParaRPr lang="ru-RU" sz="1000" b="1" dirty="0">
                        <a:solidFill>
                          <a:srgbClr val="002060"/>
                        </a:solidFill>
                        <a:latin typeface="Times New Roman"/>
                        <a:ea typeface="Times New Roman"/>
                        <a:cs typeface="Times New Roman"/>
                      </a:endParaRPr>
                    </a:p>
                  </a:txBody>
                  <a:tcPr marL="76200" marR="76200" marT="76200" marB="76200"/>
                </a:tc>
                <a:tc>
                  <a:txBody>
                    <a:bodyPr/>
                    <a:lstStyle/>
                    <a:p>
                      <a:pPr>
                        <a:spcAft>
                          <a:spcPts val="0"/>
                        </a:spcAft>
                      </a:pPr>
                      <a:r>
                        <a:rPr lang="ru-RU" sz="1200" b="1" spc="-60" dirty="0">
                          <a:solidFill>
                            <a:srgbClr val="002060"/>
                          </a:solidFill>
                          <a:latin typeface="Times New Roman"/>
                          <a:ea typeface="Times New Roman"/>
                          <a:cs typeface="Times New Roman"/>
                        </a:rPr>
                        <a:t>При более глубоком продвижении кончика иглы МА </a:t>
                      </a:r>
                      <a:r>
                        <a:rPr lang="ru-RU" sz="1200" b="1" spc="-60" dirty="0" err="1">
                          <a:solidFill>
                            <a:srgbClr val="002060"/>
                          </a:solidFill>
                          <a:latin typeface="Times New Roman"/>
                          <a:ea typeface="Times New Roman"/>
                          <a:cs typeface="Times New Roman"/>
                        </a:rPr>
                        <a:t>депонируестя</a:t>
                      </a:r>
                      <a:r>
                        <a:rPr lang="ru-RU" sz="1200" b="1" spc="-60" dirty="0">
                          <a:solidFill>
                            <a:srgbClr val="002060"/>
                          </a:solidFill>
                          <a:latin typeface="Times New Roman"/>
                          <a:ea typeface="Times New Roman"/>
                          <a:cs typeface="Times New Roman"/>
                        </a:rPr>
                        <a:t> в мышцах подбородка - обезболивание зуба может не наступить.</a:t>
                      </a:r>
                      <a:endParaRPr lang="ru-RU" sz="1000" b="1" dirty="0">
                        <a:solidFill>
                          <a:srgbClr val="002060"/>
                        </a:solidFill>
                        <a:latin typeface="Times New Roman"/>
                        <a:ea typeface="Times New Roman"/>
                        <a:cs typeface="Times New Roman"/>
                      </a:endParaRPr>
                    </a:p>
                  </a:txBody>
                  <a:tcPr marL="76200" marR="76200" marT="76200" marB="76200"/>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5" name="Содержимое 4"/>
          <p:cNvSpPr>
            <a:spLocks noGrp="1"/>
          </p:cNvSpPr>
          <p:nvPr>
            <p:ph idx="1"/>
          </p:nvPr>
        </p:nvSpPr>
        <p:spPr/>
        <p:txBody>
          <a:bodyPr/>
          <a:lstStyle/>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285752"/>
          </a:xfrm>
        </p:spPr>
        <p:txBody>
          <a:bodyPr/>
          <a:lstStyle/>
          <a:p>
            <a:pPr algn="ctr"/>
            <a:r>
              <a:rPr lang="ru-RU" sz="2400" b="1" dirty="0" err="1" smtClean="0">
                <a:solidFill>
                  <a:schemeClr val="accent1">
                    <a:lumMod val="50000"/>
                  </a:schemeClr>
                </a:solidFill>
                <a:latin typeface="Times New Roman" pitchFamily="18" charset="0"/>
                <a:cs typeface="Times New Roman" pitchFamily="18" charset="0"/>
              </a:rPr>
              <a:t>Интралигаментарная</a:t>
            </a:r>
            <a:r>
              <a:rPr lang="ru-RU" sz="2400" b="1" dirty="0" smtClean="0">
                <a:solidFill>
                  <a:schemeClr val="accent1">
                    <a:lumMod val="50000"/>
                  </a:schemeClr>
                </a:solidFill>
                <a:latin typeface="Times New Roman" pitchFamily="18" charset="0"/>
                <a:cs typeface="Times New Roman" pitchFamily="18" charset="0"/>
              </a:rPr>
              <a:t> анестезия</a:t>
            </a:r>
            <a:endParaRPr lang="ru-RU" sz="2400" b="1" dirty="0">
              <a:solidFill>
                <a:schemeClr val="accent1">
                  <a:lumMod val="50000"/>
                </a:schemeClr>
              </a:solidFill>
              <a:latin typeface="Times New Roman" pitchFamily="18" charset="0"/>
              <a:cs typeface="Times New Roman" pitchFamily="18" charset="0"/>
            </a:endParaRPr>
          </a:p>
        </p:txBody>
      </p:sp>
      <p:pic>
        <p:nvPicPr>
          <p:cNvPr id="4098" name="Picture 2"/>
          <p:cNvPicPr>
            <a:picLocks noGrp="1" noChangeAspect="1" noChangeArrowheads="1"/>
          </p:cNvPicPr>
          <p:nvPr>
            <p:ph idx="1"/>
          </p:nvPr>
        </p:nvPicPr>
        <p:blipFill>
          <a:blip r:embed="rId2"/>
          <a:srcRect l="39445" t="53562" r="33942" b="18974"/>
          <a:stretch>
            <a:fillRect/>
          </a:stretch>
        </p:blipFill>
        <p:spPr bwMode="auto">
          <a:xfrm>
            <a:off x="6143604" y="642918"/>
            <a:ext cx="3000396" cy="1928826"/>
          </a:xfrm>
          <a:prstGeom prst="rect">
            <a:avLst/>
          </a:prstGeom>
          <a:noFill/>
          <a:ln w="9525">
            <a:noFill/>
            <a:miter lim="800000"/>
            <a:headEnd/>
            <a:tailEnd/>
          </a:ln>
          <a:effectLst/>
        </p:spPr>
      </p:pic>
      <p:pic>
        <p:nvPicPr>
          <p:cNvPr id="1026" name="Picture 2"/>
          <p:cNvPicPr>
            <a:picLocks noChangeAspect="1" noChangeArrowheads="1"/>
          </p:cNvPicPr>
          <p:nvPr/>
        </p:nvPicPr>
        <p:blipFill>
          <a:blip r:embed="rId3"/>
          <a:srcRect/>
          <a:stretch>
            <a:fillRect/>
          </a:stretch>
        </p:blipFill>
        <p:spPr bwMode="auto">
          <a:xfrm>
            <a:off x="0" y="785794"/>
            <a:ext cx="4050904" cy="2576512"/>
          </a:xfrm>
          <a:prstGeom prst="rect">
            <a:avLst/>
          </a:prstGeom>
          <a:noFill/>
          <a:ln w="9525">
            <a:noFill/>
            <a:miter lim="800000"/>
            <a:headEnd/>
            <a:tailEnd/>
          </a:ln>
          <a:effectLst/>
        </p:spPr>
      </p:pic>
      <p:sp>
        <p:nvSpPr>
          <p:cNvPr id="5" name="Прямоугольник 4"/>
          <p:cNvSpPr/>
          <p:nvPr/>
        </p:nvSpPr>
        <p:spPr>
          <a:xfrm>
            <a:off x="285720" y="3441680"/>
            <a:ext cx="4500594" cy="3139321"/>
          </a:xfrm>
          <a:prstGeom prst="rect">
            <a:avLst/>
          </a:prstGeom>
        </p:spPr>
        <p:txBody>
          <a:bodyPr wrap="square">
            <a:spAutoFit/>
          </a:bodyPr>
          <a:lstStyle/>
          <a:p>
            <a:r>
              <a:rPr lang="ru-RU" b="1" i="1" dirty="0" smtClean="0">
                <a:solidFill>
                  <a:srgbClr val="0070C0"/>
                </a:solidFill>
                <a:latin typeface="Times New Roman" pitchFamily="18" charset="0"/>
                <a:cs typeface="Times New Roman" pitchFamily="18" charset="0"/>
              </a:rPr>
              <a:t>Показания к проведению </a:t>
            </a:r>
            <a:r>
              <a:rPr lang="ru-RU" b="1" i="1" dirty="0" err="1" smtClean="0">
                <a:solidFill>
                  <a:srgbClr val="0070C0"/>
                </a:solidFill>
                <a:latin typeface="Times New Roman" pitchFamily="18" charset="0"/>
                <a:cs typeface="Times New Roman" pitchFamily="18" charset="0"/>
              </a:rPr>
              <a:t>интралигаментарной</a:t>
            </a:r>
            <a:r>
              <a:rPr lang="ru-RU" b="1" i="1" dirty="0" smtClean="0">
                <a:solidFill>
                  <a:srgbClr val="0070C0"/>
                </a:solidFill>
                <a:latin typeface="Times New Roman" pitchFamily="18" charset="0"/>
                <a:cs typeface="Times New Roman" pitchFamily="18" charset="0"/>
              </a:rPr>
              <a:t> анестезии</a:t>
            </a:r>
          </a:p>
          <a:p>
            <a:pPr>
              <a:buFont typeface="Wingdings" pitchFamily="2" charset="2"/>
              <a:buChar char="Ø"/>
            </a:pPr>
            <a:r>
              <a:rPr lang="ru-RU" b="1" dirty="0" smtClean="0">
                <a:latin typeface="Times New Roman" pitchFamily="18" charset="0"/>
                <a:cs typeface="Times New Roman" pitchFamily="18" charset="0"/>
              </a:rPr>
              <a:t>Лечение зубов по поводу кариеса и его осложнений.</a:t>
            </a:r>
          </a:p>
          <a:p>
            <a:pPr>
              <a:buFont typeface="Wingdings" pitchFamily="2" charset="2"/>
              <a:buChar char="Ø"/>
            </a:pPr>
            <a:r>
              <a:rPr lang="ru-RU" b="1" dirty="0" smtClean="0">
                <a:latin typeface="Times New Roman" pitchFamily="18" charset="0"/>
                <a:cs typeface="Times New Roman" pitchFamily="18" charset="0"/>
              </a:rPr>
              <a:t>Препарирование твердых тканей зубов под несъемные ортопедические кон-</a:t>
            </a:r>
          </a:p>
          <a:p>
            <a:pPr>
              <a:buFont typeface="Wingdings" pitchFamily="2" charset="2"/>
              <a:buChar char="Ø"/>
            </a:pPr>
            <a:r>
              <a:rPr lang="ru-RU" b="1" dirty="0" err="1" smtClean="0">
                <a:latin typeface="Times New Roman" pitchFamily="18" charset="0"/>
                <a:cs typeface="Times New Roman" pitchFamily="18" charset="0"/>
              </a:rPr>
              <a:t>струкции</a:t>
            </a:r>
            <a:r>
              <a:rPr lang="ru-RU" b="1" dirty="0" smtClean="0">
                <a:latin typeface="Times New Roman" pitchFamily="18" charset="0"/>
                <a:cs typeface="Times New Roman" pitchFamily="18" charset="0"/>
              </a:rPr>
              <a:t>.</a:t>
            </a:r>
          </a:p>
          <a:p>
            <a:pPr>
              <a:buFont typeface="Wingdings" pitchFamily="2" charset="2"/>
              <a:buChar char="Ø"/>
            </a:pPr>
            <a:r>
              <a:rPr lang="ru-RU" b="1" dirty="0" smtClean="0">
                <a:latin typeface="Times New Roman" pitchFamily="18" charset="0"/>
                <a:cs typeface="Times New Roman" pitchFamily="18" charset="0"/>
              </a:rPr>
              <a:t>Как дополнительный метод при недостаточной эффективности проводникового способа обезболивания моляров на нижней челюсти.</a:t>
            </a:r>
            <a:endParaRPr lang="ru-RU" b="1" dirty="0">
              <a:latin typeface="Times New Roman" pitchFamily="18" charset="0"/>
              <a:cs typeface="Times New Roman" pitchFamily="18" charset="0"/>
            </a:endParaRPr>
          </a:p>
        </p:txBody>
      </p:sp>
      <p:sp>
        <p:nvSpPr>
          <p:cNvPr id="6" name="Прямоугольник 5"/>
          <p:cNvSpPr/>
          <p:nvPr/>
        </p:nvSpPr>
        <p:spPr>
          <a:xfrm>
            <a:off x="4929190" y="2643182"/>
            <a:ext cx="4000528" cy="3693319"/>
          </a:xfrm>
          <a:prstGeom prst="rect">
            <a:avLst/>
          </a:prstGeom>
        </p:spPr>
        <p:txBody>
          <a:bodyPr wrap="square">
            <a:spAutoFit/>
          </a:bodyPr>
          <a:lstStyle/>
          <a:p>
            <a:r>
              <a:rPr lang="ru-RU" b="1" i="1" dirty="0" smtClean="0">
                <a:solidFill>
                  <a:srgbClr val="C00000"/>
                </a:solidFill>
                <a:latin typeface="Times New Roman" pitchFamily="18" charset="0"/>
                <a:cs typeface="Times New Roman" pitchFamily="18" charset="0"/>
              </a:rPr>
              <a:t>Противопоказания к проведению </a:t>
            </a:r>
            <a:r>
              <a:rPr lang="ru-RU" b="1" i="1" dirty="0" err="1" smtClean="0">
                <a:solidFill>
                  <a:srgbClr val="C00000"/>
                </a:solidFill>
                <a:latin typeface="Times New Roman" pitchFamily="18" charset="0"/>
                <a:cs typeface="Times New Roman" pitchFamily="18" charset="0"/>
              </a:rPr>
              <a:t>интралигаментарной</a:t>
            </a:r>
            <a:r>
              <a:rPr lang="ru-RU" b="1" i="1" dirty="0" smtClean="0">
                <a:solidFill>
                  <a:srgbClr val="C00000"/>
                </a:solidFill>
                <a:latin typeface="Times New Roman" pitchFamily="18" charset="0"/>
                <a:cs typeface="Times New Roman" pitchFamily="18" charset="0"/>
              </a:rPr>
              <a:t> анестезии</a:t>
            </a:r>
          </a:p>
          <a:p>
            <a:pPr>
              <a:buFont typeface="Wingdings" pitchFamily="2" charset="2"/>
              <a:buChar char="Ø"/>
            </a:pPr>
            <a:r>
              <a:rPr lang="ru-RU" b="1" dirty="0" smtClean="0">
                <a:latin typeface="Times New Roman" pitchFamily="18" charset="0"/>
                <a:cs typeface="Times New Roman" pitchFamily="18" charset="0"/>
              </a:rPr>
              <a:t>Неудовлетворительная гигиена полости рта.</a:t>
            </a:r>
          </a:p>
          <a:p>
            <a:pPr>
              <a:buFont typeface="Wingdings" pitchFamily="2" charset="2"/>
              <a:buChar char="Ø"/>
            </a:pPr>
            <a:r>
              <a:rPr lang="ru-RU" b="1" dirty="0" smtClean="0">
                <a:latin typeface="Times New Roman" pitchFamily="18" charset="0"/>
                <a:cs typeface="Times New Roman" pitchFamily="18" charset="0"/>
              </a:rPr>
              <a:t>Воспалительные заболевания тканей пародонта и периодонта.</a:t>
            </a:r>
          </a:p>
          <a:p>
            <a:pPr>
              <a:buFont typeface="Wingdings" pitchFamily="2" charset="2"/>
              <a:buChar char="Ø"/>
            </a:pPr>
            <a:r>
              <a:rPr lang="ru-RU" b="1" dirty="0" smtClean="0">
                <a:latin typeface="Times New Roman" pitchFamily="18" charset="0"/>
                <a:cs typeface="Times New Roman" pitchFamily="18" charset="0"/>
              </a:rPr>
              <a:t>Эндокардит в анамнезе</a:t>
            </a:r>
          </a:p>
          <a:p>
            <a:pPr>
              <a:buFont typeface="Wingdings" pitchFamily="2" charset="2"/>
              <a:buChar char="Ø"/>
            </a:pPr>
            <a:r>
              <a:rPr lang="ru-RU" b="1" dirty="0" smtClean="0">
                <a:latin typeface="Times New Roman" pitchFamily="18" charset="0"/>
                <a:cs typeface="Times New Roman" pitchFamily="18" charset="0"/>
              </a:rPr>
              <a:t>Наличие </a:t>
            </a:r>
            <a:r>
              <a:rPr lang="ru-RU" b="1" dirty="0" err="1" smtClean="0">
                <a:latin typeface="Times New Roman" pitchFamily="18" charset="0"/>
                <a:cs typeface="Times New Roman" pitchFamily="18" charset="0"/>
              </a:rPr>
              <a:t>неминерализованного</a:t>
            </a:r>
            <a:r>
              <a:rPr lang="ru-RU" b="1" dirty="0" smtClean="0">
                <a:latin typeface="Times New Roman" pitchFamily="18" charset="0"/>
                <a:cs typeface="Times New Roman" pitchFamily="18" charset="0"/>
              </a:rPr>
              <a:t> зачатка постоянного зуба при обезболивании временного зуба.</a:t>
            </a:r>
          </a:p>
          <a:p>
            <a:pPr>
              <a:buFont typeface="Wingdings" pitchFamily="2" charset="2"/>
              <a:buChar char="Ø"/>
            </a:pPr>
            <a:r>
              <a:rPr lang="ru-RU" b="1" dirty="0" smtClean="0">
                <a:latin typeface="Times New Roman" pitchFamily="18" charset="0"/>
                <a:cs typeface="Times New Roman" pitchFamily="18" charset="0"/>
              </a:rPr>
              <a:t>Для проведения анестезии используются иглы длиной 8, 10, 12, 16 мм и диаметром 0,3 мм).</a:t>
            </a:r>
            <a:endParaRPr lang="ru-RU" b="1" dirty="0">
              <a:latin typeface="Times New Roman" pitchFamily="18" charset="0"/>
              <a:cs typeface="Times New Roman" pitchFamily="18" charset="0"/>
            </a:endParaRPr>
          </a:p>
        </p:txBody>
      </p:sp>
      <p:sp>
        <p:nvSpPr>
          <p:cNvPr id="7" name="Прямоугольник 6"/>
          <p:cNvSpPr/>
          <p:nvPr/>
        </p:nvSpPr>
        <p:spPr>
          <a:xfrm>
            <a:off x="4000496" y="785794"/>
            <a:ext cx="2286016" cy="1323439"/>
          </a:xfrm>
          <a:prstGeom prst="rect">
            <a:avLst/>
          </a:prstGeom>
        </p:spPr>
        <p:txBody>
          <a:bodyPr wrap="square">
            <a:spAutoFit/>
          </a:bodyPr>
          <a:lstStyle/>
          <a:p>
            <a:pPr lvl="0"/>
            <a:r>
              <a:rPr lang="ru-RU" sz="1600" b="1" i="1" dirty="0" smtClean="0">
                <a:solidFill>
                  <a:srgbClr val="7030A0"/>
                </a:solidFill>
                <a:latin typeface="Times New Roman" pitchFamily="18" charset="0"/>
                <a:cs typeface="Times New Roman" pitchFamily="18" charset="0"/>
              </a:rPr>
              <a:t>Для проведения анестезии используются иглы длиной 8, 10, 12, 16 мм и диаметром 0,3 мм).</a:t>
            </a:r>
            <a:endParaRPr lang="ru-RU" sz="1600" b="1" i="1" dirty="0">
              <a:solidFill>
                <a:srgbClr val="7030A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928694"/>
          </a:xfrm>
        </p:spPr>
        <p:txBody>
          <a:bodyPr/>
          <a:lstStyle/>
          <a:p>
            <a:pPr algn="r"/>
            <a:r>
              <a:rPr lang="ru-RU" sz="2400" b="1" i="1" dirty="0" smtClean="0">
                <a:solidFill>
                  <a:schemeClr val="tx2">
                    <a:lumMod val="50000"/>
                  </a:schemeClr>
                </a:solidFill>
                <a:latin typeface="Times New Roman" pitchFamily="18" charset="0"/>
                <a:cs typeface="Times New Roman" pitchFamily="18" charset="0"/>
              </a:rPr>
              <a:t/>
            </a:r>
            <a:br>
              <a:rPr lang="ru-RU" sz="2400" b="1" i="1" dirty="0" smtClean="0">
                <a:solidFill>
                  <a:schemeClr val="tx2">
                    <a:lumMod val="50000"/>
                  </a:schemeClr>
                </a:solidFill>
                <a:latin typeface="Times New Roman" pitchFamily="18" charset="0"/>
                <a:cs typeface="Times New Roman" pitchFamily="18" charset="0"/>
              </a:rPr>
            </a:br>
            <a:r>
              <a:rPr lang="ru-RU" sz="2400" b="1" i="1" dirty="0" smtClean="0">
                <a:solidFill>
                  <a:schemeClr val="tx2">
                    <a:lumMod val="50000"/>
                  </a:schemeClr>
                </a:solidFill>
                <a:latin typeface="Times New Roman" pitchFamily="18" charset="0"/>
                <a:cs typeface="Times New Roman" pitchFamily="18" charset="0"/>
              </a:rPr>
              <a:t/>
            </a:r>
            <a:br>
              <a:rPr lang="ru-RU" sz="2400" b="1" i="1" dirty="0" smtClean="0">
                <a:solidFill>
                  <a:schemeClr val="tx2">
                    <a:lumMod val="50000"/>
                  </a:schemeClr>
                </a:solidFill>
                <a:latin typeface="Times New Roman" pitchFamily="18" charset="0"/>
                <a:cs typeface="Times New Roman" pitchFamily="18" charset="0"/>
              </a:rPr>
            </a:br>
            <a:r>
              <a:rPr lang="ru-RU" sz="2400" b="1" i="1" dirty="0" smtClean="0">
                <a:solidFill>
                  <a:schemeClr val="tx2">
                    <a:lumMod val="50000"/>
                  </a:schemeClr>
                </a:solidFill>
                <a:latin typeface="Times New Roman" pitchFamily="18" charset="0"/>
                <a:cs typeface="Times New Roman" pitchFamily="18" charset="0"/>
              </a:rPr>
              <a:t/>
            </a:r>
            <a:br>
              <a:rPr lang="ru-RU" sz="2400" b="1" i="1" dirty="0" smtClean="0">
                <a:solidFill>
                  <a:schemeClr val="tx2">
                    <a:lumMod val="50000"/>
                  </a:schemeClr>
                </a:solidFill>
                <a:latin typeface="Times New Roman" pitchFamily="18" charset="0"/>
                <a:cs typeface="Times New Roman" pitchFamily="18" charset="0"/>
              </a:rPr>
            </a:br>
            <a:r>
              <a:rPr lang="ru-RU" sz="2400" b="1" i="1" dirty="0" smtClean="0">
                <a:solidFill>
                  <a:schemeClr val="tx2">
                    <a:lumMod val="50000"/>
                  </a:schemeClr>
                </a:solidFill>
                <a:latin typeface="Times New Roman" pitchFamily="18" charset="0"/>
                <a:cs typeface="Times New Roman" pitchFamily="18" charset="0"/>
              </a:rPr>
              <a:t>Алгоритм проведения </a:t>
            </a:r>
            <a:r>
              <a:rPr lang="ru-RU" sz="2400" b="1" i="1" dirty="0" err="1" smtClean="0">
                <a:solidFill>
                  <a:schemeClr val="tx2">
                    <a:lumMod val="50000"/>
                  </a:schemeClr>
                </a:solidFill>
                <a:latin typeface="Times New Roman" pitchFamily="18" charset="0"/>
                <a:cs typeface="Times New Roman" pitchFamily="18" charset="0"/>
              </a:rPr>
              <a:t>интралигаментарной</a:t>
            </a:r>
            <a:r>
              <a:rPr lang="ru-RU" sz="2400" b="1" i="1" dirty="0" smtClean="0">
                <a:solidFill>
                  <a:schemeClr val="tx2">
                    <a:lumMod val="50000"/>
                  </a:schemeClr>
                </a:solidFill>
                <a:latin typeface="Times New Roman" pitchFamily="18" charset="0"/>
                <a:cs typeface="Times New Roman" pitchFamily="18" charset="0"/>
              </a:rPr>
              <a:t> анестезии:</a:t>
            </a:r>
            <a:br>
              <a:rPr lang="ru-RU" sz="2400" b="1" i="1" dirty="0" smtClean="0">
                <a:solidFill>
                  <a:schemeClr val="tx2">
                    <a:lumMod val="50000"/>
                  </a:schemeClr>
                </a:solidFill>
                <a:latin typeface="Times New Roman" pitchFamily="18" charset="0"/>
                <a:cs typeface="Times New Roman" pitchFamily="18" charset="0"/>
              </a:rPr>
            </a:br>
            <a:endParaRPr lang="ru-RU" sz="2400" b="1" dirty="0">
              <a:solidFill>
                <a:schemeClr val="tx2">
                  <a:lumMod val="50000"/>
                </a:schemeClr>
              </a:solidFill>
            </a:endParaRPr>
          </a:p>
        </p:txBody>
      </p:sp>
      <p:sp>
        <p:nvSpPr>
          <p:cNvPr id="3" name="Содержимое 2"/>
          <p:cNvSpPr>
            <a:spLocks noGrp="1"/>
          </p:cNvSpPr>
          <p:nvPr>
            <p:ph idx="1"/>
          </p:nvPr>
        </p:nvSpPr>
        <p:spPr>
          <a:xfrm>
            <a:off x="0" y="928670"/>
            <a:ext cx="6858016" cy="5395931"/>
          </a:xfrm>
        </p:spPr>
        <p:txBody>
          <a:bodyPr/>
          <a:lstStyle/>
          <a:p>
            <a:r>
              <a:rPr lang="ru-RU" sz="1600" b="1" dirty="0" smtClean="0">
                <a:solidFill>
                  <a:srgbClr val="002060"/>
                </a:solidFill>
                <a:latin typeface="Times New Roman" pitchFamily="18" charset="0"/>
                <a:cs typeface="Times New Roman" pitchFamily="18" charset="0"/>
              </a:rPr>
              <a:t>удаление налета и антисептическая обработка (0,06%-ным раствором </a:t>
            </a:r>
            <a:r>
              <a:rPr lang="ru-RU" sz="1600" b="1" dirty="0" err="1" smtClean="0">
                <a:solidFill>
                  <a:srgbClr val="002060"/>
                </a:solidFill>
                <a:latin typeface="Times New Roman" pitchFamily="18" charset="0"/>
                <a:cs typeface="Times New Roman" pitchFamily="18" charset="0"/>
              </a:rPr>
              <a:t>хлоргексидина</a:t>
            </a:r>
            <a:r>
              <a:rPr lang="ru-RU" sz="1600" b="1" dirty="0" smtClean="0">
                <a:solidFill>
                  <a:srgbClr val="002060"/>
                </a:solidFill>
                <a:latin typeface="Times New Roman" pitchFamily="18" charset="0"/>
                <a:cs typeface="Times New Roman" pitchFamily="18" charset="0"/>
              </a:rPr>
              <a:t> </a:t>
            </a:r>
            <a:r>
              <a:rPr lang="ru-RU" sz="1600" b="1" dirty="0" err="1" smtClean="0">
                <a:solidFill>
                  <a:srgbClr val="002060"/>
                </a:solidFill>
                <a:latin typeface="Times New Roman" pitchFamily="18" charset="0"/>
                <a:cs typeface="Times New Roman" pitchFamily="18" charset="0"/>
              </a:rPr>
              <a:t>биглюконата</a:t>
            </a:r>
            <a:r>
              <a:rPr lang="ru-RU" sz="1600" b="1" dirty="0" smtClean="0">
                <a:solidFill>
                  <a:srgbClr val="002060"/>
                </a:solidFill>
                <a:latin typeface="Times New Roman" pitchFamily="18" charset="0"/>
                <a:cs typeface="Times New Roman" pitchFamily="18" charset="0"/>
              </a:rPr>
              <a:t>) </a:t>
            </a:r>
            <a:r>
              <a:rPr lang="ru-RU" sz="1600" b="1" dirty="0" err="1" smtClean="0">
                <a:solidFill>
                  <a:srgbClr val="002060"/>
                </a:solidFill>
                <a:latin typeface="Times New Roman" pitchFamily="18" charset="0"/>
                <a:cs typeface="Times New Roman" pitchFamily="18" charset="0"/>
              </a:rPr>
              <a:t>десневой</a:t>
            </a:r>
            <a:r>
              <a:rPr lang="ru-RU" sz="1600" b="1" dirty="0" smtClean="0">
                <a:solidFill>
                  <a:srgbClr val="002060"/>
                </a:solidFill>
                <a:latin typeface="Times New Roman" pitchFamily="18" charset="0"/>
                <a:cs typeface="Times New Roman" pitchFamily="18" charset="0"/>
              </a:rPr>
              <a:t> бороздки и поверхности обезболиваемого зуба перед инъекцией;</a:t>
            </a:r>
          </a:p>
          <a:p>
            <a:r>
              <a:rPr lang="ru-RU" sz="1600" b="1" dirty="0" smtClean="0">
                <a:solidFill>
                  <a:srgbClr val="002060"/>
                </a:solidFill>
                <a:latin typeface="Times New Roman" pitchFamily="18" charset="0"/>
                <a:cs typeface="Times New Roman" pitchFamily="18" charset="0"/>
              </a:rPr>
              <a:t>проведение инъекций у каждого корня с </a:t>
            </a:r>
            <a:r>
              <a:rPr lang="ru-RU" sz="1600" b="1" dirty="0" err="1" smtClean="0">
                <a:solidFill>
                  <a:srgbClr val="002060"/>
                </a:solidFill>
                <a:latin typeface="Times New Roman" pitchFamily="18" charset="0"/>
                <a:cs typeface="Times New Roman" pitchFamily="18" charset="0"/>
              </a:rPr>
              <a:t>апроксимальных</a:t>
            </a:r>
            <a:r>
              <a:rPr lang="ru-RU" sz="1600" b="1" dirty="0" smtClean="0">
                <a:solidFill>
                  <a:srgbClr val="002060"/>
                </a:solidFill>
                <a:latin typeface="Times New Roman" pitchFamily="18" charset="0"/>
                <a:cs typeface="Times New Roman" pitchFamily="18" charset="0"/>
              </a:rPr>
              <a:t> (медиальной и дистальной) поверхностей зуба. Инъекцию нельзя проводить в области бифуркации и с вестибулярной поверхности;</a:t>
            </a:r>
          </a:p>
          <a:p>
            <a:r>
              <a:rPr lang="ru-RU" sz="1600" b="1" dirty="0" smtClean="0">
                <a:solidFill>
                  <a:srgbClr val="002060"/>
                </a:solidFill>
                <a:latin typeface="Times New Roman" pitchFamily="18" charset="0"/>
                <a:cs typeface="Times New Roman" pitchFamily="18" charset="0"/>
              </a:rPr>
              <a:t>иглу направляют срезом к поверхности корня под углом 30 градусов к центральной оси зуба. Игла, скользя по поверхности зуба, прокалывает </a:t>
            </a:r>
            <a:r>
              <a:rPr lang="ru-RU" sz="1600" b="1" dirty="0" err="1" smtClean="0">
                <a:solidFill>
                  <a:srgbClr val="002060"/>
                </a:solidFill>
                <a:latin typeface="Times New Roman" pitchFamily="18" charset="0"/>
                <a:cs typeface="Times New Roman" pitchFamily="18" charset="0"/>
              </a:rPr>
              <a:t>десневую</a:t>
            </a:r>
            <a:r>
              <a:rPr lang="ru-RU" sz="1600" b="1" dirty="0" smtClean="0">
                <a:solidFill>
                  <a:srgbClr val="002060"/>
                </a:solidFill>
                <a:latin typeface="Times New Roman" pitchFamily="18" charset="0"/>
                <a:cs typeface="Times New Roman" pitchFamily="18" charset="0"/>
              </a:rPr>
              <a:t> бороздку, продвигается на глубину 1-3 мм до появления у врача ощущения сопротивления тканей. После этого можно выводить раствор путем нажатия на рычаг </a:t>
            </a:r>
            <a:r>
              <a:rPr lang="ru-RU" sz="1600" b="1" dirty="0" err="1" smtClean="0">
                <a:solidFill>
                  <a:srgbClr val="002060"/>
                </a:solidFill>
                <a:latin typeface="Times New Roman" pitchFamily="18" charset="0"/>
                <a:cs typeface="Times New Roman" pitchFamily="18" charset="0"/>
              </a:rPr>
              <a:t>инъектора</a:t>
            </a:r>
            <a:r>
              <a:rPr lang="ru-RU" sz="1600" b="1" dirty="0" smtClean="0">
                <a:solidFill>
                  <a:srgbClr val="002060"/>
                </a:solidFill>
                <a:latin typeface="Times New Roman" pitchFamily="18" charset="0"/>
                <a:cs typeface="Times New Roman" pitchFamily="18" charset="0"/>
              </a:rPr>
              <a:t>. Каждую порцию раствора (0,06-0,07 мл) выводить медленно, в течение 10-15 сек. Объем анестезирующего раствора на каждый корень составляет 0,12-0,18 мл. Интервал введения между каждой порцией раствора составляет 10-15 сек;</a:t>
            </a:r>
          </a:p>
          <a:p>
            <a:r>
              <a:rPr lang="ru-RU" sz="1600" b="1" dirty="0" smtClean="0">
                <a:solidFill>
                  <a:srgbClr val="002060"/>
                </a:solidFill>
                <a:latin typeface="Times New Roman" pitchFamily="18" charset="0"/>
                <a:cs typeface="Times New Roman" pitchFamily="18" charset="0"/>
              </a:rPr>
              <a:t>количество инъекций соответствует числу корней зуба;</a:t>
            </a:r>
          </a:p>
          <a:p>
            <a:r>
              <a:rPr lang="ru-RU" sz="1600" b="1" dirty="0" smtClean="0">
                <a:solidFill>
                  <a:srgbClr val="002060"/>
                </a:solidFill>
                <a:latin typeface="Times New Roman" pitchFamily="18" charset="0"/>
                <a:cs typeface="Times New Roman" pitchFamily="18" charset="0"/>
              </a:rPr>
              <a:t>по окончании инъекции иглу извлекают спустя 10-15 сек с целью предотвращения вытекания раствора. Ишемия десны вокруг обезболиваемого зуба указывает на правильность проведения анестезии. Обезболивание наступает через 15-20 сек после проведения анестезии. Длительность анестезии составляет 1-3 мин. при использовании анестетика без вазоконстриктора и 20-30мин. при применении </a:t>
            </a:r>
            <a:r>
              <a:rPr lang="ru-RU" sz="1600" b="1" dirty="0" err="1" smtClean="0">
                <a:solidFill>
                  <a:srgbClr val="002060"/>
                </a:solidFill>
                <a:latin typeface="Times New Roman" pitchFamily="18" charset="0"/>
                <a:cs typeface="Times New Roman" pitchFamily="18" charset="0"/>
              </a:rPr>
              <a:t>артикаинсодержащих</a:t>
            </a:r>
            <a:r>
              <a:rPr lang="ru-RU" sz="1600" b="1" dirty="0" smtClean="0">
                <a:solidFill>
                  <a:srgbClr val="002060"/>
                </a:solidFill>
                <a:latin typeface="Times New Roman" pitchFamily="18" charset="0"/>
                <a:cs typeface="Times New Roman" pitchFamily="18" charset="0"/>
              </a:rPr>
              <a:t> анестетиков с адреналином.</a:t>
            </a:r>
            <a:endParaRPr lang="ru-RU" sz="1600" b="1" dirty="0">
              <a:solidFill>
                <a:srgbClr val="002060"/>
              </a:solidFill>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srcRect l="8718" t="9433"/>
          <a:stretch>
            <a:fillRect/>
          </a:stretch>
        </p:blipFill>
        <p:spPr bwMode="auto">
          <a:xfrm>
            <a:off x="6715140" y="3286124"/>
            <a:ext cx="2285984" cy="23725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04850"/>
            <a:ext cx="8715436" cy="1581142"/>
          </a:xfrm>
        </p:spPr>
        <p:txBody>
          <a:bodyPr/>
          <a:lstStyle/>
          <a:p>
            <a:pPr algn="ctr"/>
            <a:r>
              <a:rPr lang="ru-RU" sz="1800" b="1" dirty="0" smtClean="0">
                <a:latin typeface="Times New Roman" pitchFamily="18" charset="0"/>
                <a:cs typeface="Times New Roman" pitchFamily="18" charset="0"/>
              </a:rPr>
              <a:t/>
            </a:r>
            <a:br>
              <a:rPr lang="ru-RU" sz="1800" b="1" dirty="0" smtClean="0">
                <a:latin typeface="Times New Roman" pitchFamily="18" charset="0"/>
                <a:cs typeface="Times New Roman" pitchFamily="18" charset="0"/>
              </a:rPr>
            </a:br>
            <a:r>
              <a:rPr lang="ru-RU" sz="1800" b="1" i="1" dirty="0" err="1" smtClean="0">
                <a:solidFill>
                  <a:srgbClr val="002060"/>
                </a:solidFill>
                <a:latin typeface="Times New Roman" pitchFamily="18" charset="0"/>
                <a:cs typeface="Times New Roman" pitchFamily="18" charset="0"/>
              </a:rPr>
              <a:t>Внутрипульпарная</a:t>
            </a:r>
            <a:r>
              <a:rPr lang="ru-RU" sz="1800" b="1" i="1" dirty="0" smtClean="0">
                <a:solidFill>
                  <a:srgbClr val="002060"/>
                </a:solidFill>
                <a:latin typeface="Times New Roman" pitchFamily="18" charset="0"/>
                <a:cs typeface="Times New Roman" pitchFamily="18" charset="0"/>
              </a:rPr>
              <a:t> анестезия является разновидностью инфильтрационной</a:t>
            </a:r>
            <a:br>
              <a:rPr lang="ru-RU" sz="1800" b="1" i="1" dirty="0" smtClean="0">
                <a:solidFill>
                  <a:srgbClr val="002060"/>
                </a:solidFill>
                <a:latin typeface="Times New Roman" pitchFamily="18" charset="0"/>
                <a:cs typeface="Times New Roman" pitchFamily="18" charset="0"/>
              </a:rPr>
            </a:br>
            <a:r>
              <a:rPr lang="ru-RU" sz="1800" b="1" i="1" dirty="0" smtClean="0">
                <a:solidFill>
                  <a:srgbClr val="002060"/>
                </a:solidFill>
                <a:latin typeface="Times New Roman" pitchFamily="18" charset="0"/>
                <a:cs typeface="Times New Roman" pitchFamily="18" charset="0"/>
              </a:rPr>
              <a:t>анестезии. Чаще данный способ применяется как дополнительный при лечении пульпита и наличии вскрытой пульпы. Однако перед погружением иглы в пульпу рекомендуется на точку </a:t>
            </a:r>
            <a:r>
              <a:rPr lang="ru-RU" sz="1800" b="1" i="1" dirty="0" err="1" smtClean="0">
                <a:solidFill>
                  <a:srgbClr val="002060"/>
                </a:solidFill>
                <a:latin typeface="Times New Roman" pitchFamily="18" charset="0"/>
                <a:cs typeface="Times New Roman" pitchFamily="18" charset="0"/>
              </a:rPr>
              <a:t>вкола</a:t>
            </a:r>
            <a:r>
              <a:rPr lang="ru-RU" sz="1800" b="1" i="1" dirty="0" smtClean="0">
                <a:solidFill>
                  <a:srgbClr val="002060"/>
                </a:solidFill>
                <a:latin typeface="Times New Roman" pitchFamily="18" charset="0"/>
                <a:cs typeface="Times New Roman" pitchFamily="18" charset="0"/>
              </a:rPr>
              <a:t> нанести тампон, смоченный 10%-ным </a:t>
            </a:r>
            <a:r>
              <a:rPr lang="ru-RU" sz="1800" b="1" i="1" dirty="0" err="1" smtClean="0">
                <a:solidFill>
                  <a:srgbClr val="002060"/>
                </a:solidFill>
                <a:latin typeface="Times New Roman" pitchFamily="18" charset="0"/>
                <a:cs typeface="Times New Roman" pitchFamily="18" charset="0"/>
              </a:rPr>
              <a:t>лидокаином</a:t>
            </a:r>
            <a:r>
              <a:rPr lang="ru-RU" sz="1800" b="1" i="1" dirty="0" smtClean="0">
                <a:solidFill>
                  <a:srgbClr val="002060"/>
                </a:solidFill>
                <a:latin typeface="Times New Roman" pitchFamily="18" charset="0"/>
                <a:cs typeface="Times New Roman" pitchFamily="18" charset="0"/>
              </a:rPr>
              <a:t> или  другим аппликационным анестетиком.</a:t>
            </a:r>
            <a:endParaRPr lang="ru-RU" sz="1800" b="1" i="1"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0" y="2357430"/>
            <a:ext cx="9144000" cy="3967170"/>
          </a:xfrm>
        </p:spPr>
        <p:txBody>
          <a:bodyPr/>
          <a:lstStyle/>
          <a:p>
            <a:r>
              <a:rPr lang="ru-RU" sz="1800" b="1" dirty="0" err="1" smtClean="0">
                <a:latin typeface="Times New Roman" pitchFamily="18" charset="0"/>
                <a:cs typeface="Times New Roman" pitchFamily="18" charset="0"/>
              </a:rPr>
              <a:t>Интрасептальная</a:t>
            </a:r>
            <a:r>
              <a:rPr lang="ru-RU" sz="1800" b="1" dirty="0" smtClean="0">
                <a:latin typeface="Times New Roman" pitchFamily="18" charset="0"/>
                <a:cs typeface="Times New Roman" pitchFamily="18" charset="0"/>
              </a:rPr>
              <a:t> анестезия</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внутриперегородочный</a:t>
            </a:r>
            <a:r>
              <a:rPr lang="ru-RU" sz="1800" dirty="0" smtClean="0">
                <a:latin typeface="Times New Roman" pitchFamily="18" charset="0"/>
                <a:cs typeface="Times New Roman" pitchFamily="18" charset="0"/>
              </a:rPr>
              <a:t>) способ является разновидностью инфильтрационной анестезии и состоит во введении </a:t>
            </a:r>
            <a:r>
              <a:rPr lang="ru-RU" sz="1800" dirty="0" err="1" smtClean="0">
                <a:latin typeface="Times New Roman" pitchFamily="18" charset="0"/>
                <a:cs typeface="Times New Roman" pitchFamily="18" charset="0"/>
              </a:rPr>
              <a:t>местнообезболивающего</a:t>
            </a:r>
            <a:r>
              <a:rPr lang="ru-RU" sz="1800" dirty="0" smtClean="0">
                <a:latin typeface="Times New Roman" pitchFamily="18" charset="0"/>
                <a:cs typeface="Times New Roman" pitchFamily="18" charset="0"/>
              </a:rPr>
              <a:t> раствора в костную перегородку между лунками соседних зубов.</a:t>
            </a:r>
          </a:p>
          <a:p>
            <a:r>
              <a:rPr lang="ru-RU" sz="1800" dirty="0" smtClean="0"/>
              <a:t>Механизм действия </a:t>
            </a:r>
            <a:r>
              <a:rPr lang="ru-RU" sz="1800" dirty="0" err="1" smtClean="0"/>
              <a:t>интрасептальной</a:t>
            </a:r>
            <a:r>
              <a:rPr lang="ru-RU" sz="1800" dirty="0" smtClean="0"/>
              <a:t> анестезии основан на распространении </a:t>
            </a:r>
            <a:r>
              <a:rPr lang="ru-RU" sz="1800" dirty="0" err="1" smtClean="0"/>
              <a:t>местнообезболивающего</a:t>
            </a:r>
            <a:r>
              <a:rPr lang="ru-RU" sz="1800" dirty="0" smtClean="0"/>
              <a:t> раствора по кровеносным сосудам пародонта и костномозговых пространств вокруг лунок зубов, где расположены нервные волокна периодонта и пульпы.</a:t>
            </a:r>
          </a:p>
          <a:p>
            <a:pPr>
              <a:buNone/>
            </a:pPr>
            <a:r>
              <a:rPr lang="ru-RU" sz="1800" i="1" dirty="0" smtClean="0"/>
              <a:t>Показания к </a:t>
            </a:r>
            <a:r>
              <a:rPr lang="ru-RU" sz="1800" i="1" dirty="0" err="1" smtClean="0"/>
              <a:t>интрасептальной</a:t>
            </a:r>
            <a:r>
              <a:rPr lang="ru-RU" sz="1800" i="1" dirty="0" smtClean="0"/>
              <a:t> анестезии</a:t>
            </a:r>
          </a:p>
          <a:p>
            <a:r>
              <a:rPr lang="ru-RU" sz="1800" dirty="0" smtClean="0"/>
              <a:t>Лечение кариеса и его осложнений.</a:t>
            </a:r>
          </a:p>
          <a:p>
            <a:r>
              <a:rPr lang="ru-RU" sz="1800" dirty="0" smtClean="0"/>
              <a:t>Препарирование твердых тканей зубов под ортопедические конструкции.</a:t>
            </a:r>
          </a:p>
          <a:p>
            <a:r>
              <a:rPr lang="ru-RU" sz="1800" dirty="0" smtClean="0"/>
              <a:t>Удаление зубов.</a:t>
            </a:r>
          </a:p>
          <a:p>
            <a:pPr>
              <a:buNone/>
            </a:pPr>
            <a:r>
              <a:rPr lang="ru-RU" sz="1800" i="1" dirty="0" smtClean="0"/>
              <a:t>Противопоказания к проведению </a:t>
            </a:r>
            <a:r>
              <a:rPr lang="ru-RU" sz="1800" i="1" dirty="0" err="1" smtClean="0"/>
              <a:t>интрасептальной</a:t>
            </a:r>
            <a:r>
              <a:rPr lang="ru-RU" sz="1800" i="1" dirty="0" smtClean="0"/>
              <a:t> анестезии</a:t>
            </a:r>
          </a:p>
          <a:p>
            <a:r>
              <a:rPr lang="ru-RU" sz="1800" dirty="0" smtClean="0"/>
              <a:t>Воспалительные заболевания слизистой оболочки рта, пародонта и периодонта.</a:t>
            </a:r>
            <a:endParaRPr lang="ru-RU" sz="1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098" name="Picture 2"/>
          <p:cNvPicPr>
            <a:picLocks noGrp="1" noChangeAspect="1" noChangeArrowheads="1"/>
          </p:cNvPicPr>
          <p:nvPr>
            <p:ph idx="1"/>
          </p:nvPr>
        </p:nvPicPr>
        <p:blipFill>
          <a:blip r:embed="rId2"/>
          <a:srcRect l="39828" t="16130" r="36777" b="39928"/>
          <a:stretch>
            <a:fillRect/>
          </a:stretch>
        </p:blipFill>
        <p:spPr bwMode="auto">
          <a:xfrm>
            <a:off x="0" y="1000108"/>
            <a:ext cx="4071966" cy="5572164"/>
          </a:xfrm>
          <a:prstGeom prst="rect">
            <a:avLst/>
          </a:prstGeom>
          <a:noFill/>
          <a:ln w="9525">
            <a:noFill/>
            <a:miter lim="800000"/>
            <a:headEnd/>
            <a:tailEnd/>
          </a:ln>
          <a:effectLst/>
        </p:spPr>
      </p:pic>
      <p:sp>
        <p:nvSpPr>
          <p:cNvPr id="5" name="Прямоугольник 4"/>
          <p:cNvSpPr/>
          <p:nvPr/>
        </p:nvSpPr>
        <p:spPr>
          <a:xfrm>
            <a:off x="3857620" y="642918"/>
            <a:ext cx="5286380" cy="6247864"/>
          </a:xfrm>
          <a:prstGeom prst="rect">
            <a:avLst/>
          </a:prstGeom>
        </p:spPr>
        <p:txBody>
          <a:bodyPr wrap="square">
            <a:spAutoFit/>
          </a:bodyPr>
          <a:lstStyle/>
          <a:p>
            <a:r>
              <a:rPr lang="ru-RU" sz="1600" b="1" i="1" dirty="0" smtClean="0">
                <a:solidFill>
                  <a:srgbClr val="C00000"/>
                </a:solidFill>
                <a:latin typeface="Times New Roman" pitchFamily="18" charset="0"/>
                <a:cs typeface="Times New Roman" pitchFamily="18" charset="0"/>
              </a:rPr>
              <a:t>Алгоритм проведения </a:t>
            </a:r>
            <a:r>
              <a:rPr lang="ru-RU" sz="1600" b="1" i="1" dirty="0" err="1" smtClean="0">
                <a:solidFill>
                  <a:srgbClr val="C00000"/>
                </a:solidFill>
                <a:latin typeface="Times New Roman" pitchFamily="18" charset="0"/>
                <a:cs typeface="Times New Roman" pitchFamily="18" charset="0"/>
              </a:rPr>
              <a:t>интрасептальной</a:t>
            </a:r>
            <a:r>
              <a:rPr lang="ru-RU" sz="1600" b="1" i="1" dirty="0" smtClean="0">
                <a:solidFill>
                  <a:srgbClr val="C00000"/>
                </a:solidFill>
                <a:latin typeface="Times New Roman" pitchFamily="18" charset="0"/>
                <a:cs typeface="Times New Roman" pitchFamily="18" charset="0"/>
              </a:rPr>
              <a:t> анестезии:</a:t>
            </a:r>
          </a:p>
          <a:p>
            <a:pPr>
              <a:buFont typeface="Wingdings" pitchFamily="2" charset="2"/>
              <a:buChar char="Ø"/>
            </a:pPr>
            <a:r>
              <a:rPr lang="ru-RU" sz="1600" b="1" dirty="0" smtClean="0">
                <a:solidFill>
                  <a:srgbClr val="0070C0"/>
                </a:solidFill>
                <a:latin typeface="+mj-lt"/>
                <a:cs typeface="Times New Roman" pitchFamily="18" charset="0"/>
              </a:rPr>
              <a:t>короткая игла вводится в костную ткань межзубной перегородки. Как правило, костная ткань перегородки расположена на 2–4 мм ниже выступа десны, но при заболеваниях пародонта это расстояние может значительно изменяться. Более точное расположение перегородки определяют по рентгеновским снимкам;</a:t>
            </a:r>
          </a:p>
          <a:p>
            <a:endParaRPr lang="ru-RU" sz="1600" b="1" dirty="0" smtClean="0">
              <a:solidFill>
                <a:srgbClr val="0070C0"/>
              </a:solidFill>
              <a:latin typeface="+mj-lt"/>
              <a:cs typeface="Times New Roman" pitchFamily="18" charset="0"/>
            </a:endParaRPr>
          </a:p>
          <a:p>
            <a:pPr>
              <a:buFont typeface="Wingdings" pitchFamily="2" charset="2"/>
              <a:buChar char="Ø"/>
            </a:pPr>
            <a:r>
              <a:rPr lang="ru-RU" sz="1600" b="1" dirty="0" smtClean="0">
                <a:solidFill>
                  <a:srgbClr val="0070C0"/>
                </a:solidFill>
                <a:latin typeface="+mj-lt"/>
                <a:cs typeface="Times New Roman" pitchFamily="18" charset="0"/>
              </a:rPr>
              <a:t>игла прокалывает десну в основании </a:t>
            </a:r>
            <a:r>
              <a:rPr lang="ru-RU" sz="1600" b="1" dirty="0" err="1" smtClean="0">
                <a:solidFill>
                  <a:srgbClr val="0070C0"/>
                </a:solidFill>
                <a:latin typeface="+mj-lt"/>
                <a:cs typeface="Times New Roman" pitchFamily="18" charset="0"/>
              </a:rPr>
              <a:t>десневого</a:t>
            </a:r>
            <a:r>
              <a:rPr lang="ru-RU" sz="1600" b="1" dirty="0" smtClean="0">
                <a:solidFill>
                  <a:srgbClr val="0070C0"/>
                </a:solidFill>
                <a:latin typeface="+mj-lt"/>
                <a:cs typeface="Times New Roman" pitchFamily="18" charset="0"/>
              </a:rPr>
              <a:t> сосочка с вестибулярной (язычной) поверхности под углом 90° к поверхности на равном расстоянии между соседними зубами. </a:t>
            </a:r>
            <a:r>
              <a:rPr lang="ru-RU" sz="1600" b="1" dirty="0" err="1" smtClean="0">
                <a:solidFill>
                  <a:srgbClr val="0070C0"/>
                </a:solidFill>
                <a:latin typeface="+mj-lt"/>
                <a:cs typeface="Times New Roman" pitchFamily="18" charset="0"/>
              </a:rPr>
              <a:t>Вкол</a:t>
            </a:r>
            <a:r>
              <a:rPr lang="ru-RU" sz="1600" b="1" dirty="0" smtClean="0">
                <a:solidFill>
                  <a:srgbClr val="0070C0"/>
                </a:solidFill>
                <a:latin typeface="+mj-lt"/>
                <a:cs typeface="Times New Roman" pitchFamily="18" charset="0"/>
              </a:rPr>
              <a:t> иглы ориентирован на попадание в верхушку межзубной перегородки;</a:t>
            </a:r>
          </a:p>
          <a:p>
            <a:endParaRPr lang="ru-RU" sz="1600" b="1" dirty="0" smtClean="0">
              <a:solidFill>
                <a:srgbClr val="0070C0"/>
              </a:solidFill>
              <a:latin typeface="+mj-lt"/>
              <a:cs typeface="Times New Roman" pitchFamily="18" charset="0"/>
            </a:endParaRPr>
          </a:p>
          <a:p>
            <a:pPr>
              <a:buFont typeface="Wingdings" pitchFamily="2" charset="2"/>
              <a:buChar char="Ø"/>
            </a:pPr>
            <a:r>
              <a:rPr lang="ru-RU" sz="1600" b="1" dirty="0" smtClean="0">
                <a:solidFill>
                  <a:srgbClr val="0070C0"/>
                </a:solidFill>
                <a:latin typeface="+mj-lt"/>
                <a:cs typeface="Times New Roman" pitchFamily="18" charset="0"/>
              </a:rPr>
              <a:t>после введения небольшого количества анестетика ее погружают до контакта с костью и затем, преодолевая сопротивление, вкалывают в костную ткань межзубной перегородки на глубину 1–2 мм. Наличие сопротивления — признак того, что раствор вводят не в мягкие ткани, а в кость. Во время введения раствор не должен попадать в полость рта пациента. Если это происходит, следует перенаправить иглу и повторить ее погружение на большую глубину;</a:t>
            </a:r>
          </a:p>
          <a:p>
            <a:endParaRPr lang="ru-RU" sz="1600" b="1" dirty="0" smtClean="0">
              <a:solidFill>
                <a:srgbClr val="0070C0"/>
              </a:solidFill>
              <a:latin typeface="+mj-lt"/>
              <a:cs typeface="Times New Roman" pitchFamily="18" charset="0"/>
            </a:endParaRPr>
          </a:p>
          <a:p>
            <a:pPr>
              <a:buFont typeface="Wingdings" pitchFamily="2" charset="2"/>
              <a:buChar char="Ø"/>
            </a:pPr>
            <a:r>
              <a:rPr lang="ru-RU" sz="1600" b="1" dirty="0" smtClean="0">
                <a:solidFill>
                  <a:srgbClr val="0070C0"/>
                </a:solidFill>
                <a:latin typeface="+mj-lt"/>
                <a:cs typeface="Times New Roman" pitchFamily="18" charset="0"/>
              </a:rPr>
              <a:t>медленно вводят 0,2–0,4 мл раствора.</a:t>
            </a:r>
            <a:endParaRPr lang="ru-RU" sz="1600" b="1" dirty="0">
              <a:solidFill>
                <a:srgbClr val="0070C0"/>
              </a:solidFill>
              <a:latin typeface="+mj-lt"/>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223820"/>
          </a:xfrm>
        </p:spPr>
        <p:txBody>
          <a:bodyPr/>
          <a:lstStyle/>
          <a:p>
            <a:r>
              <a:rPr lang="ru-RU" sz="2000" b="1" dirty="0" smtClean="0">
                <a:solidFill>
                  <a:srgbClr val="002060"/>
                </a:solidFill>
                <a:latin typeface="Times New Roman" pitchFamily="18" charset="0"/>
                <a:cs typeface="Times New Roman" pitchFamily="18" charset="0"/>
              </a:rPr>
              <a:t>Модификация </a:t>
            </a:r>
            <a:r>
              <a:rPr lang="ru-RU" sz="2000" b="1" dirty="0" err="1" smtClean="0">
                <a:solidFill>
                  <a:srgbClr val="002060"/>
                </a:solidFill>
                <a:latin typeface="Times New Roman" pitchFamily="18" charset="0"/>
                <a:cs typeface="Times New Roman" pitchFamily="18" charset="0"/>
              </a:rPr>
              <a:t>интрасептальной</a:t>
            </a:r>
            <a:r>
              <a:rPr lang="ru-RU" sz="2000" b="1" dirty="0" smtClean="0">
                <a:solidFill>
                  <a:srgbClr val="002060"/>
                </a:solidFill>
                <a:latin typeface="Times New Roman" pitchFamily="18" charset="0"/>
                <a:cs typeface="Times New Roman" pitchFamily="18" charset="0"/>
              </a:rPr>
              <a:t> анестезии</a:t>
            </a:r>
            <a:endParaRPr lang="ru-RU" sz="2000" b="1"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0" y="928671"/>
            <a:ext cx="4572000" cy="5395930"/>
          </a:xfrm>
        </p:spPr>
        <p:txBody>
          <a:bodyPr/>
          <a:lstStyle/>
          <a:p>
            <a:r>
              <a:rPr lang="ru-RU" sz="1600" dirty="0" smtClean="0">
                <a:latin typeface="Times New Roman" pitchFamily="18" charset="0"/>
                <a:cs typeface="Times New Roman" pitchFamily="18" charset="0"/>
              </a:rPr>
              <a:t>Введение местного анестетика в область зубодесневых сосочков:  с медиальной и дистальной поверхности зуба с щечной и язычной сторон условно зубодесневой сосочек принимают за равнобедренный треугольник и в его середину делают </a:t>
            </a:r>
            <a:r>
              <a:rPr lang="ru-RU" sz="1600" dirty="0" err="1" smtClean="0">
                <a:latin typeface="Times New Roman" pitchFamily="18" charset="0"/>
                <a:cs typeface="Times New Roman" pitchFamily="18" charset="0"/>
              </a:rPr>
              <a:t>вкол</a:t>
            </a:r>
            <a:r>
              <a:rPr lang="ru-RU" sz="1600" dirty="0" smtClean="0">
                <a:latin typeface="Times New Roman" pitchFamily="18" charset="0"/>
                <a:cs typeface="Times New Roman" pitchFamily="18" charset="0"/>
              </a:rPr>
              <a:t> короткой иглы под углом 90 градусов до упора с костью, затем вводят 0,1 мл анестетика, после которого наступает обескровливание тканей пародонта, клинически определяемое </a:t>
            </a:r>
            <a:r>
              <a:rPr lang="ru-RU" sz="1600" dirty="0" err="1" smtClean="0">
                <a:latin typeface="Times New Roman" pitchFamily="18" charset="0"/>
                <a:cs typeface="Times New Roman" pitchFamily="18" charset="0"/>
              </a:rPr>
              <a:t>побелением</a:t>
            </a:r>
            <a:r>
              <a:rPr lang="ru-RU" sz="1600" dirty="0" smtClean="0">
                <a:latin typeface="Times New Roman" pitchFamily="18" charset="0"/>
                <a:cs typeface="Times New Roman" pitchFamily="18" charset="0"/>
              </a:rPr>
              <a:t> десны вокруг места инъекции, что может служить индикатором правиль</a:t>
            </a:r>
            <a:r>
              <a:rPr lang="ru-RU" sz="1600" dirty="0" smtClean="0"/>
              <a:t>ного введения </a:t>
            </a:r>
            <a:r>
              <a:rPr lang="ru-RU" sz="1600" dirty="0" err="1" smtClean="0"/>
              <a:t>местноанестезирующего</a:t>
            </a:r>
            <a:r>
              <a:rPr lang="ru-RU" sz="1600" dirty="0" smtClean="0"/>
              <a:t> препарата.</a:t>
            </a:r>
          </a:p>
          <a:p>
            <a:r>
              <a:rPr lang="ru-RU" sz="1600" dirty="0" smtClean="0"/>
              <a:t>Для лечения кариеса в 85 ±1.8% случаев достаточно введение препарата лишь с вестибулярной стороны.</a:t>
            </a:r>
          </a:p>
          <a:p>
            <a:r>
              <a:rPr lang="ru-RU" sz="1600" dirty="0" smtClean="0"/>
              <a:t>Эффективность данной анестезии при лечении моляров нижней челюсти составляет при препарировании тканей по поводу лечения кариеса – 90 ±2,8%, при </a:t>
            </a:r>
            <a:r>
              <a:rPr lang="ru-RU" sz="1600" dirty="0" err="1" smtClean="0"/>
              <a:t>депульпировании</a:t>
            </a:r>
            <a:r>
              <a:rPr lang="ru-RU" sz="1600" dirty="0" smtClean="0"/>
              <a:t> - 81 ±1.5% Длительность15-20 мин. ( достаточна для проведения указанных вмешательств)</a:t>
            </a:r>
            <a:endParaRPr lang="ru-RU" sz="1600"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3"/>
          <a:srcRect/>
          <a:stretch>
            <a:fillRect/>
          </a:stretch>
        </p:blipFill>
        <p:spPr bwMode="auto">
          <a:xfrm>
            <a:off x="5572132" y="0"/>
            <a:ext cx="3571868" cy="2071702"/>
          </a:xfrm>
          <a:prstGeom prst="rect">
            <a:avLst/>
          </a:prstGeom>
          <a:noFill/>
          <a:ln w="9525">
            <a:noFill/>
            <a:miter lim="800000"/>
            <a:headEnd/>
            <a:tailEnd/>
          </a:ln>
          <a:effectLst/>
        </p:spPr>
      </p:pic>
      <p:sp>
        <p:nvSpPr>
          <p:cNvPr id="5" name="Прямоугольник 4"/>
          <p:cNvSpPr/>
          <p:nvPr/>
        </p:nvSpPr>
        <p:spPr>
          <a:xfrm>
            <a:off x="4572000" y="1785926"/>
            <a:ext cx="4572000" cy="5016758"/>
          </a:xfrm>
          <a:prstGeom prst="rect">
            <a:avLst/>
          </a:prstGeom>
        </p:spPr>
        <p:txBody>
          <a:bodyPr>
            <a:spAutoFit/>
          </a:bodyPr>
          <a:lstStyle/>
          <a:p>
            <a:r>
              <a:rPr lang="ru-RU" sz="1600" b="1" i="1" dirty="0" smtClean="0">
                <a:solidFill>
                  <a:srgbClr val="FF0000"/>
                </a:solidFill>
                <a:latin typeface="Times New Roman" pitchFamily="18" charset="0"/>
                <a:cs typeface="Times New Roman" pitchFamily="18" charset="0"/>
              </a:rPr>
              <a:t>Преимущества </a:t>
            </a:r>
            <a:r>
              <a:rPr lang="ru-RU" sz="1600" b="1" i="1" dirty="0" err="1" smtClean="0">
                <a:solidFill>
                  <a:srgbClr val="FF0000"/>
                </a:solidFill>
                <a:latin typeface="Times New Roman" pitchFamily="18" charset="0"/>
                <a:cs typeface="Times New Roman" pitchFamily="18" charset="0"/>
              </a:rPr>
              <a:t>интрасептальной</a:t>
            </a:r>
            <a:r>
              <a:rPr lang="ru-RU" sz="1600" b="1" i="1" dirty="0" smtClean="0">
                <a:solidFill>
                  <a:srgbClr val="FF0000"/>
                </a:solidFill>
                <a:latin typeface="Times New Roman" pitchFamily="18" charset="0"/>
                <a:cs typeface="Times New Roman" pitchFamily="18" charset="0"/>
              </a:rPr>
              <a:t> анестезии</a:t>
            </a:r>
          </a:p>
          <a:p>
            <a:r>
              <a:rPr lang="ru-RU" sz="1600" dirty="0" smtClean="0">
                <a:solidFill>
                  <a:srgbClr val="002060"/>
                </a:solidFill>
                <a:latin typeface="Times New Roman" pitchFamily="18" charset="0"/>
                <a:cs typeface="Times New Roman" pitchFamily="18" charset="0"/>
              </a:rPr>
              <a:t>Простота проведения </a:t>
            </a:r>
            <a:r>
              <a:rPr lang="ru-RU" sz="1600" dirty="0" err="1" smtClean="0">
                <a:solidFill>
                  <a:srgbClr val="002060"/>
                </a:solidFill>
                <a:latin typeface="Times New Roman" pitchFamily="18" charset="0"/>
                <a:cs typeface="Times New Roman" pitchFamily="18" charset="0"/>
              </a:rPr>
              <a:t>интрасептальной</a:t>
            </a:r>
            <a:r>
              <a:rPr lang="ru-RU" sz="1600" dirty="0" smtClean="0">
                <a:solidFill>
                  <a:srgbClr val="002060"/>
                </a:solidFill>
                <a:latin typeface="Times New Roman" pitchFamily="18" charset="0"/>
                <a:cs typeface="Times New Roman" pitchFamily="18" charset="0"/>
              </a:rPr>
              <a:t> анестезии с небольшим количеством вводимого анестетика (0,4–0,6 мл).</a:t>
            </a:r>
          </a:p>
          <a:p>
            <a:r>
              <a:rPr lang="ru-RU" sz="1600" dirty="0" smtClean="0">
                <a:solidFill>
                  <a:srgbClr val="002060"/>
                </a:solidFill>
                <a:latin typeface="Times New Roman" pitchFamily="18" charset="0"/>
                <a:cs typeface="Times New Roman" pitchFamily="18" charset="0"/>
              </a:rPr>
              <a:t>Быстрый и глубокий обезболивающий эффект, который наступает в течение одной-трех минут и длится около 25 минут.</a:t>
            </a:r>
          </a:p>
          <a:p>
            <a:r>
              <a:rPr lang="ru-RU" sz="1600" dirty="0" smtClean="0">
                <a:solidFill>
                  <a:srgbClr val="002060"/>
                </a:solidFill>
                <a:latin typeface="Times New Roman" pitchFamily="18" charset="0"/>
                <a:cs typeface="Times New Roman" pitchFamily="18" charset="0"/>
              </a:rPr>
              <a:t>Редкое возникновение местных и системных </a:t>
            </a:r>
            <a:r>
              <a:rPr lang="ru-RU" sz="1600" dirty="0" err="1" smtClean="0">
                <a:solidFill>
                  <a:srgbClr val="002060"/>
                </a:solidFill>
                <a:latin typeface="Times New Roman" pitchFamily="18" charset="0"/>
                <a:cs typeface="Times New Roman" pitchFamily="18" charset="0"/>
              </a:rPr>
              <a:t>постинъекционных</a:t>
            </a:r>
            <a:r>
              <a:rPr lang="ru-RU" sz="1600" dirty="0" smtClean="0">
                <a:solidFill>
                  <a:srgbClr val="002060"/>
                </a:solidFill>
                <a:latin typeface="Times New Roman" pitchFamily="18" charset="0"/>
                <a:cs typeface="Times New Roman" pitchFamily="18" charset="0"/>
              </a:rPr>
              <a:t> осложнений (например, отсутствие онемения мягких тканей и др.).</a:t>
            </a:r>
          </a:p>
          <a:p>
            <a:r>
              <a:rPr lang="ru-RU" sz="1600" dirty="0" smtClean="0">
                <a:solidFill>
                  <a:srgbClr val="002060"/>
                </a:solidFill>
                <a:latin typeface="Times New Roman" pitchFamily="18" charset="0"/>
                <a:cs typeface="Times New Roman" pitchFamily="18" charset="0"/>
              </a:rPr>
              <a:t>Проведение анестезии возможно традиционным </a:t>
            </a:r>
            <a:r>
              <a:rPr lang="ru-RU" sz="1600" dirty="0" err="1" smtClean="0">
                <a:solidFill>
                  <a:srgbClr val="002060"/>
                </a:solidFill>
                <a:latin typeface="Times New Roman" pitchFamily="18" charset="0"/>
                <a:cs typeface="Times New Roman" pitchFamily="18" charset="0"/>
              </a:rPr>
              <a:t>инъектором</a:t>
            </a:r>
            <a:r>
              <a:rPr lang="ru-RU" sz="1600" dirty="0" smtClean="0">
                <a:solidFill>
                  <a:srgbClr val="002060"/>
                </a:solidFill>
                <a:latin typeface="Times New Roman" pitchFamily="18" charset="0"/>
                <a:cs typeface="Times New Roman" pitchFamily="18" charset="0"/>
              </a:rPr>
              <a:t>.</a:t>
            </a:r>
          </a:p>
          <a:p>
            <a:r>
              <a:rPr lang="ru-RU" sz="1600" b="1" i="1" dirty="0" smtClean="0">
                <a:solidFill>
                  <a:srgbClr val="C00000"/>
                </a:solidFill>
                <a:latin typeface="Times New Roman" pitchFamily="18" charset="0"/>
                <a:cs typeface="Times New Roman" pitchFamily="18" charset="0"/>
              </a:rPr>
              <a:t>Недостатки </a:t>
            </a:r>
            <a:r>
              <a:rPr lang="ru-RU" sz="1600" b="1" i="1" dirty="0" err="1" smtClean="0">
                <a:solidFill>
                  <a:srgbClr val="C00000"/>
                </a:solidFill>
                <a:latin typeface="Times New Roman" pitchFamily="18" charset="0"/>
                <a:cs typeface="Times New Roman" pitchFamily="18" charset="0"/>
              </a:rPr>
              <a:t>интрасептальной</a:t>
            </a:r>
            <a:r>
              <a:rPr lang="ru-RU" sz="1600" b="1" i="1" dirty="0" smtClean="0">
                <a:solidFill>
                  <a:srgbClr val="C00000"/>
                </a:solidFill>
                <a:latin typeface="Times New Roman" pitchFamily="18" charset="0"/>
                <a:cs typeface="Times New Roman" pitchFamily="18" charset="0"/>
              </a:rPr>
              <a:t> анестезии</a:t>
            </a:r>
          </a:p>
          <a:p>
            <a:r>
              <a:rPr lang="ru-RU" sz="1600" dirty="0" smtClean="0">
                <a:solidFill>
                  <a:srgbClr val="002060"/>
                </a:solidFill>
                <a:latin typeface="Times New Roman" pitchFamily="18" charset="0"/>
                <a:cs typeface="Times New Roman" pitchFamily="18" charset="0"/>
              </a:rPr>
              <a:t>Ограниченная область обезболивания, захватывающая только соседние с местом инъекции ткани.</a:t>
            </a:r>
          </a:p>
          <a:p>
            <a:r>
              <a:rPr lang="ru-RU" sz="1600" dirty="0" smtClean="0">
                <a:solidFill>
                  <a:srgbClr val="002060"/>
                </a:solidFill>
                <a:latin typeface="Times New Roman" pitchFamily="18" charset="0"/>
                <a:cs typeface="Times New Roman" pitchFamily="18" charset="0"/>
              </a:rPr>
              <a:t>Непродолжительный период анестезии пульпы зубов. Неприятный привкус во рту, возникающий при случайном вытекании  анестезирующего раствора из места его введения.</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71010" name="Picture 2" descr="C:\Users\Анжела\Desktop\РП 17-18\РПФГОСМО\ВВедение в м.а\DSC03323.JPG"/>
          <p:cNvPicPr>
            <a:picLocks noGrp="1" noChangeAspect="1" noChangeArrowheads="1"/>
          </p:cNvPicPr>
          <p:nvPr>
            <p:ph idx="1"/>
          </p:nvPr>
        </p:nvPicPr>
        <p:blipFill>
          <a:blip r:embed="rId2" cstate="print">
            <a:lum bright="27000" contrast="23000"/>
          </a:blip>
          <a:srcRect l="10473" t="27215" r="35122" b="10940"/>
          <a:stretch>
            <a:fillRect/>
          </a:stretch>
        </p:blipFill>
        <p:spPr bwMode="auto">
          <a:xfrm rot="5400000">
            <a:off x="-191479" y="191479"/>
            <a:ext cx="2597503" cy="2214546"/>
          </a:xfrm>
          <a:prstGeom prst="rect">
            <a:avLst/>
          </a:prstGeom>
          <a:noFill/>
        </p:spPr>
      </p:pic>
      <p:sp>
        <p:nvSpPr>
          <p:cNvPr id="5" name="Прямоугольник 4"/>
          <p:cNvSpPr/>
          <p:nvPr/>
        </p:nvSpPr>
        <p:spPr>
          <a:xfrm>
            <a:off x="2285984" y="0"/>
            <a:ext cx="6858016" cy="2862322"/>
          </a:xfrm>
          <a:prstGeom prst="rect">
            <a:avLst/>
          </a:prstGeom>
        </p:spPr>
        <p:txBody>
          <a:bodyPr wrap="square">
            <a:spAutoFit/>
          </a:bodyPr>
          <a:lstStyle/>
          <a:p>
            <a:r>
              <a:rPr lang="ru-RU" b="1" dirty="0" smtClean="0">
                <a:solidFill>
                  <a:srgbClr val="6E243E"/>
                </a:solidFill>
                <a:latin typeface="Times New Roman" pitchFamily="18" charset="0"/>
                <a:cs typeface="Times New Roman" pitchFamily="18" charset="0"/>
              </a:rPr>
              <a:t>Проводниковая анестезия -  создание депо анестетика вокруг костных отверстий, через которые нервы выходят из кости или вступают в нее, а также в клетчаточных пространствах, в которых находятся нервные стволы, для наступления их блокады, и, как следствие, обезболивания иннервируемой зоны. На эффективность проводникового обезболивания в значительной степени влияет правильное определение места </a:t>
            </a:r>
            <a:r>
              <a:rPr lang="ru-RU" b="1" dirty="0" err="1" smtClean="0">
                <a:solidFill>
                  <a:srgbClr val="6E243E"/>
                </a:solidFill>
                <a:latin typeface="Times New Roman" pitchFamily="18" charset="0"/>
                <a:cs typeface="Times New Roman" pitchFamily="18" charset="0"/>
              </a:rPr>
              <a:t>вкола</a:t>
            </a:r>
            <a:r>
              <a:rPr lang="ru-RU" b="1" dirty="0" smtClean="0">
                <a:solidFill>
                  <a:srgbClr val="6E243E"/>
                </a:solidFill>
                <a:latin typeface="Times New Roman" pitchFamily="18" charset="0"/>
                <a:cs typeface="Times New Roman" pitchFamily="18" charset="0"/>
              </a:rPr>
              <a:t>, выбор кратчайшей траектории продвижения иглы к нерву, точность введения раствора анестетика вблизи нерва и инструментальное оснащение врача-стоматолога. </a:t>
            </a:r>
          </a:p>
        </p:txBody>
      </p:sp>
      <p:sp>
        <p:nvSpPr>
          <p:cNvPr id="6" name="Прямоугольник 5"/>
          <p:cNvSpPr/>
          <p:nvPr/>
        </p:nvSpPr>
        <p:spPr>
          <a:xfrm>
            <a:off x="0" y="5214950"/>
            <a:ext cx="9144000" cy="1754326"/>
          </a:xfrm>
          <a:prstGeom prst="rect">
            <a:avLst/>
          </a:prstGeom>
        </p:spPr>
        <p:txBody>
          <a:bodyPr wrap="square">
            <a:spAutoFit/>
          </a:bodyPr>
          <a:lstStyle/>
          <a:p>
            <a:r>
              <a:rPr lang="ru-RU" b="1" i="1" dirty="0" smtClean="0">
                <a:solidFill>
                  <a:srgbClr val="C00000"/>
                </a:solidFill>
                <a:latin typeface="Times New Roman" pitchFamily="18" charset="0"/>
                <a:cs typeface="Times New Roman" pitchFamily="18" charset="0"/>
              </a:rPr>
              <a:t>Методика проведения аспирационной пробы</a:t>
            </a:r>
          </a:p>
          <a:p>
            <a:r>
              <a:rPr lang="ru-RU" dirty="0" smtClean="0">
                <a:latin typeface="Times New Roman" pitchFamily="18" charset="0"/>
                <a:cs typeface="Times New Roman" pitchFamily="18" charset="0"/>
              </a:rPr>
              <a:t>После введения иглы в ткани перед введением анестетика поршень </a:t>
            </a:r>
            <a:r>
              <a:rPr lang="ru-RU" dirty="0" err="1" smtClean="0">
                <a:latin typeface="Times New Roman" pitchFamily="18" charset="0"/>
                <a:cs typeface="Times New Roman" pitchFamily="18" charset="0"/>
              </a:rPr>
              <a:t>инъектора</a:t>
            </a:r>
            <a:r>
              <a:rPr lang="ru-RU" dirty="0" smtClean="0">
                <a:latin typeface="Times New Roman" pitchFamily="18" charset="0"/>
                <a:cs typeface="Times New Roman" pitchFamily="18" charset="0"/>
              </a:rPr>
              <a:t> оттягивают на себя, появление крови в </a:t>
            </a:r>
            <a:r>
              <a:rPr lang="ru-RU" dirty="0" err="1" smtClean="0">
                <a:latin typeface="Times New Roman" pitchFamily="18" charset="0"/>
                <a:cs typeface="Times New Roman" pitchFamily="18" charset="0"/>
              </a:rPr>
              <a:t>карпуле</a:t>
            </a:r>
            <a:r>
              <a:rPr lang="ru-RU" dirty="0" smtClean="0">
                <a:latin typeface="Times New Roman" pitchFamily="18" charset="0"/>
                <a:cs typeface="Times New Roman" pitchFamily="18" charset="0"/>
              </a:rPr>
              <a:t> свидетельствует о попадании в кровеносный сосуд, иглу слегка выводят и меняют ее направление.</a:t>
            </a:r>
          </a:p>
          <a:p>
            <a:r>
              <a:rPr lang="ru-RU" dirty="0" smtClean="0">
                <a:latin typeface="Times New Roman" pitchFamily="18" charset="0"/>
                <a:cs typeface="Times New Roman" pitchFamily="18" charset="0"/>
              </a:rPr>
              <a:t>Частота положительных аспирационных проб по данным различных авторов составляет от 7-25% в зависимости от используемых способов.</a:t>
            </a:r>
            <a:endParaRPr lang="ru-RU" dirty="0">
              <a:latin typeface="Times New Roman" pitchFamily="18" charset="0"/>
              <a:cs typeface="Times New Roman" pitchFamily="18" charset="0"/>
            </a:endParaRPr>
          </a:p>
        </p:txBody>
      </p:sp>
      <p:sp>
        <p:nvSpPr>
          <p:cNvPr id="7" name="Прямоугольник 6"/>
          <p:cNvSpPr/>
          <p:nvPr/>
        </p:nvSpPr>
        <p:spPr>
          <a:xfrm>
            <a:off x="0" y="2857496"/>
            <a:ext cx="9144000" cy="2554545"/>
          </a:xfrm>
          <a:prstGeom prst="rect">
            <a:avLst/>
          </a:prstGeom>
        </p:spPr>
        <p:txBody>
          <a:bodyPr wrap="square">
            <a:spAutoFit/>
          </a:bodyPr>
          <a:lstStyle/>
          <a:p>
            <a:r>
              <a:rPr lang="ru-RU" sz="1600" b="1" i="1" dirty="0" smtClean="0">
                <a:solidFill>
                  <a:srgbClr val="6E243E"/>
                </a:solidFill>
                <a:latin typeface="Times New Roman" pitchFamily="18" charset="0"/>
                <a:cs typeface="Times New Roman" pitchFamily="18" charset="0"/>
              </a:rPr>
              <a:t>Преимущества проводниковых способов местного обезболивания</a:t>
            </a:r>
          </a:p>
          <a:p>
            <a:r>
              <a:rPr lang="ru-RU" sz="1600" b="1" dirty="0" smtClean="0">
                <a:solidFill>
                  <a:srgbClr val="002060"/>
                </a:solidFill>
                <a:latin typeface="Times New Roman" pitchFamily="18" charset="0"/>
                <a:cs typeface="Times New Roman" pitchFamily="18" charset="0"/>
              </a:rPr>
              <a:t>Осуществление множественных удалений и лечение группы рядом стоящих</a:t>
            </a:r>
          </a:p>
          <a:p>
            <a:r>
              <a:rPr lang="ru-RU" sz="1600" b="1" dirty="0" smtClean="0">
                <a:solidFill>
                  <a:srgbClr val="002060"/>
                </a:solidFill>
                <a:latin typeface="Times New Roman" pitchFamily="18" charset="0"/>
                <a:cs typeface="Times New Roman" pitchFamily="18" charset="0"/>
              </a:rPr>
              <a:t>зубов с одной стороны челюсти. Проведение хирургических вмешательств в условиях воспаления (введение анестетика вне очага воспаления).</a:t>
            </a:r>
          </a:p>
          <a:p>
            <a:pPr algn="ctr"/>
            <a:r>
              <a:rPr lang="ru-RU" sz="1600" b="1" i="1" dirty="0" smtClean="0">
                <a:solidFill>
                  <a:srgbClr val="DC12C4"/>
                </a:solidFill>
                <a:latin typeface="Times New Roman" pitchFamily="18" charset="0"/>
                <a:cs typeface="Times New Roman" pitchFamily="18" charset="0"/>
              </a:rPr>
              <a:t>Однако необходимо учитывать, что нерв находится в составе сосудистого пучка, поэтому вероятность внутрисосудистого попадания </a:t>
            </a:r>
            <a:r>
              <a:rPr lang="ru-RU" sz="1600" b="1" i="1" dirty="0" err="1" smtClean="0">
                <a:solidFill>
                  <a:srgbClr val="DC12C4"/>
                </a:solidFill>
                <a:latin typeface="Times New Roman" pitchFamily="18" charset="0"/>
                <a:cs typeface="Times New Roman" pitchFamily="18" charset="0"/>
              </a:rPr>
              <a:t>местноанестезирующего</a:t>
            </a:r>
            <a:r>
              <a:rPr lang="ru-RU" sz="1600" b="1" i="1" dirty="0" smtClean="0">
                <a:solidFill>
                  <a:srgbClr val="DC12C4"/>
                </a:solidFill>
                <a:latin typeface="Times New Roman" pitchFamily="18" charset="0"/>
                <a:cs typeface="Times New Roman" pitchFamily="18" charset="0"/>
              </a:rPr>
              <a:t> раствора, как правило, содержащего вазоконстриктор, велика.</a:t>
            </a:r>
          </a:p>
          <a:p>
            <a:pPr algn="ctr"/>
            <a:r>
              <a:rPr lang="ru-RU" sz="1600" b="1" i="1" dirty="0" smtClean="0">
                <a:solidFill>
                  <a:srgbClr val="DC12C4"/>
                </a:solidFill>
                <a:latin typeface="Times New Roman" pitchFamily="18" charset="0"/>
                <a:cs typeface="Times New Roman" pitchFamily="18" charset="0"/>
              </a:rPr>
              <a:t>Для выявления возможного попадания иглы в сосуд проводится аспирационная проба. Проведение аспирационных проб при применении проводниковых способов обезболивания является обязательной</a:t>
            </a:r>
            <a:endParaRPr lang="ru-RU" sz="1600" b="1" dirty="0">
              <a:solidFill>
                <a:srgbClr val="DC12C4"/>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472518" cy="714356"/>
          </a:xfrm>
        </p:spPr>
        <p:txBody>
          <a:bodyPr/>
          <a:lstStyle/>
          <a:p>
            <a:pPr algn="r"/>
            <a:r>
              <a:rPr lang="ru-RU" sz="2400" b="1" dirty="0" smtClean="0">
                <a:solidFill>
                  <a:schemeClr val="tx2">
                    <a:lumMod val="50000"/>
                  </a:schemeClr>
                </a:solidFill>
                <a:latin typeface="Times New Roman" pitchFamily="18" charset="0"/>
                <a:cs typeface="Times New Roman" pitchFamily="18" charset="0"/>
              </a:rPr>
              <a:t>Местная проводниковая анестезия </a:t>
            </a:r>
            <a:br>
              <a:rPr lang="ru-RU" sz="2400" b="1" dirty="0" smtClean="0">
                <a:solidFill>
                  <a:schemeClr val="tx2">
                    <a:lumMod val="50000"/>
                  </a:schemeClr>
                </a:solidFill>
                <a:latin typeface="Times New Roman" pitchFamily="18" charset="0"/>
                <a:cs typeface="Times New Roman" pitchFamily="18" charset="0"/>
              </a:rPr>
            </a:br>
            <a:r>
              <a:rPr lang="ru-RU" sz="2400" b="1" dirty="0" smtClean="0">
                <a:solidFill>
                  <a:schemeClr val="tx2">
                    <a:lumMod val="50000"/>
                  </a:schemeClr>
                </a:solidFill>
                <a:latin typeface="Times New Roman" pitchFamily="18" charset="0"/>
                <a:cs typeface="Times New Roman" pitchFamily="18" charset="0"/>
              </a:rPr>
              <a:t>верхнечелюстного нерва и его ветвей</a:t>
            </a:r>
            <a:endParaRPr lang="ru-RU" sz="2400" dirty="0">
              <a:solidFill>
                <a:schemeClr val="tx2">
                  <a:lumMod val="50000"/>
                </a:schemeClr>
              </a:solidFill>
              <a:latin typeface="Times New Roman" pitchFamily="18" charset="0"/>
              <a:cs typeface="Times New Roman" pitchFamily="18" charset="0"/>
            </a:endParaRPr>
          </a:p>
        </p:txBody>
      </p:sp>
      <p:pic>
        <p:nvPicPr>
          <p:cNvPr id="4" name="Picture 2"/>
          <p:cNvPicPr>
            <a:picLocks noGrp="1" noChangeAspect="1" noChangeArrowheads="1"/>
          </p:cNvPicPr>
          <p:nvPr>
            <p:ph idx="1"/>
          </p:nvPr>
        </p:nvPicPr>
        <p:blipFill>
          <a:blip r:embed="rId2"/>
          <a:srcRect l="32708" t="60085" r="40845" b="10038"/>
          <a:stretch>
            <a:fillRect/>
          </a:stretch>
        </p:blipFill>
        <p:spPr bwMode="auto">
          <a:xfrm>
            <a:off x="0" y="428604"/>
            <a:ext cx="2428227" cy="1714512"/>
          </a:xfrm>
          <a:prstGeom prst="rect">
            <a:avLst/>
          </a:prstGeom>
          <a:noFill/>
          <a:ln w="9525">
            <a:noFill/>
            <a:miter lim="800000"/>
            <a:headEnd/>
            <a:tailEnd/>
          </a:ln>
          <a:effectLst/>
        </p:spPr>
      </p:pic>
      <p:sp>
        <p:nvSpPr>
          <p:cNvPr id="6" name="Прямоугольник 5"/>
          <p:cNvSpPr/>
          <p:nvPr/>
        </p:nvSpPr>
        <p:spPr>
          <a:xfrm>
            <a:off x="2357422" y="785794"/>
            <a:ext cx="6786578" cy="1077218"/>
          </a:xfrm>
          <a:prstGeom prst="rect">
            <a:avLst/>
          </a:prstGeom>
        </p:spPr>
        <p:txBody>
          <a:bodyPr wrap="square">
            <a:spAutoFit/>
          </a:bodyPr>
          <a:lstStyle/>
          <a:p>
            <a:pPr>
              <a:buFont typeface="Wingdings" pitchFamily="2" charset="2"/>
              <a:buChar char="Ø"/>
            </a:pPr>
            <a:r>
              <a:rPr lang="ru-RU" sz="1600" b="1" dirty="0" smtClean="0">
                <a:solidFill>
                  <a:srgbClr val="002060"/>
                </a:solidFill>
                <a:latin typeface="Times New Roman" pitchFamily="18" charset="0"/>
                <a:cs typeface="Times New Roman" pitchFamily="18" charset="0"/>
              </a:rPr>
              <a:t>в области больших небных отверстий (</a:t>
            </a:r>
            <a:r>
              <a:rPr lang="ru-RU" sz="1600" b="1" dirty="0" err="1" smtClean="0">
                <a:solidFill>
                  <a:srgbClr val="002060"/>
                </a:solidFill>
                <a:latin typeface="Times New Roman" pitchFamily="18" charset="0"/>
                <a:cs typeface="Times New Roman" pitchFamily="18" charset="0"/>
              </a:rPr>
              <a:t>палатинальная</a:t>
            </a:r>
            <a:r>
              <a:rPr lang="ru-RU" sz="1600" b="1" dirty="0" smtClean="0">
                <a:solidFill>
                  <a:srgbClr val="002060"/>
                </a:solidFill>
                <a:latin typeface="Times New Roman" pitchFamily="18" charset="0"/>
                <a:cs typeface="Times New Roman" pitchFamily="18" charset="0"/>
              </a:rPr>
              <a:t> анестезия);</a:t>
            </a:r>
          </a:p>
          <a:p>
            <a:pPr>
              <a:buFont typeface="Wingdings" pitchFamily="2" charset="2"/>
              <a:buChar char="Ø"/>
            </a:pPr>
            <a:r>
              <a:rPr lang="ru-RU" sz="1600" b="1" dirty="0" smtClean="0">
                <a:solidFill>
                  <a:srgbClr val="002060"/>
                </a:solidFill>
                <a:latin typeface="Times New Roman" pitchFamily="18" charset="0"/>
                <a:cs typeface="Times New Roman" pitchFamily="18" charset="0"/>
              </a:rPr>
              <a:t>в области резцового отверстия (резцовая анестезия);</a:t>
            </a:r>
          </a:p>
          <a:p>
            <a:pPr>
              <a:buFont typeface="Wingdings" pitchFamily="2" charset="2"/>
              <a:buChar char="Ø"/>
            </a:pPr>
            <a:r>
              <a:rPr lang="ru-RU" sz="1600" b="1" dirty="0" smtClean="0">
                <a:solidFill>
                  <a:srgbClr val="002060"/>
                </a:solidFill>
                <a:latin typeface="Times New Roman" pitchFamily="18" charset="0"/>
                <a:cs typeface="Times New Roman" pitchFamily="18" charset="0"/>
              </a:rPr>
              <a:t>в области подглазничного отверстия (</a:t>
            </a:r>
            <a:r>
              <a:rPr lang="ru-RU" sz="1600" b="1" dirty="0" err="1" smtClean="0">
                <a:solidFill>
                  <a:srgbClr val="002060"/>
                </a:solidFill>
                <a:latin typeface="Times New Roman" pitchFamily="18" charset="0"/>
                <a:cs typeface="Times New Roman" pitchFamily="18" charset="0"/>
              </a:rPr>
              <a:t>инфраорбитальная</a:t>
            </a:r>
            <a:r>
              <a:rPr lang="ru-RU" sz="1600" b="1" dirty="0" smtClean="0">
                <a:solidFill>
                  <a:srgbClr val="002060"/>
                </a:solidFill>
                <a:latin typeface="Times New Roman" pitchFamily="18" charset="0"/>
                <a:cs typeface="Times New Roman" pitchFamily="18" charset="0"/>
              </a:rPr>
              <a:t> анестезия);</a:t>
            </a:r>
          </a:p>
          <a:p>
            <a:pPr>
              <a:buFont typeface="Wingdings" pitchFamily="2" charset="2"/>
              <a:buChar char="Ø"/>
            </a:pPr>
            <a:r>
              <a:rPr lang="ru-RU" sz="1600" b="1" dirty="0" smtClean="0">
                <a:solidFill>
                  <a:srgbClr val="002060"/>
                </a:solidFill>
                <a:latin typeface="Times New Roman" pitchFamily="18" charset="0"/>
                <a:cs typeface="Times New Roman" pitchFamily="18" charset="0"/>
              </a:rPr>
              <a:t>в клетчатке крыловидно-небной ямки (</a:t>
            </a:r>
            <a:r>
              <a:rPr lang="ru-RU" sz="1600" b="1" dirty="0" err="1" smtClean="0">
                <a:solidFill>
                  <a:srgbClr val="002060"/>
                </a:solidFill>
                <a:latin typeface="Times New Roman" pitchFamily="18" charset="0"/>
                <a:cs typeface="Times New Roman" pitchFamily="18" charset="0"/>
              </a:rPr>
              <a:t>туберальная</a:t>
            </a:r>
            <a:r>
              <a:rPr lang="ru-RU" sz="1600" b="1" dirty="0" smtClean="0">
                <a:solidFill>
                  <a:srgbClr val="002060"/>
                </a:solidFill>
                <a:latin typeface="Times New Roman" pitchFamily="18" charset="0"/>
                <a:cs typeface="Times New Roman" pitchFamily="18" charset="0"/>
              </a:rPr>
              <a:t> анестезия);</a:t>
            </a:r>
            <a:endParaRPr lang="ru-RU" sz="1600" b="1" dirty="0">
              <a:solidFill>
                <a:srgbClr val="002060"/>
              </a:solidFill>
              <a:latin typeface="Times New Roman" pitchFamily="18" charset="0"/>
              <a:cs typeface="Times New Roman" pitchFamily="18" charset="0"/>
            </a:endParaRPr>
          </a:p>
        </p:txBody>
      </p:sp>
      <p:sp>
        <p:nvSpPr>
          <p:cNvPr id="7" name="Прямоугольник 6"/>
          <p:cNvSpPr/>
          <p:nvPr/>
        </p:nvSpPr>
        <p:spPr>
          <a:xfrm>
            <a:off x="0" y="2000240"/>
            <a:ext cx="9144000" cy="1754326"/>
          </a:xfrm>
          <a:prstGeom prst="rect">
            <a:avLst/>
          </a:prstGeom>
        </p:spPr>
        <p:txBody>
          <a:bodyPr wrap="square">
            <a:spAutoFit/>
          </a:bodyPr>
          <a:lstStyle/>
          <a:p>
            <a:pPr algn="ctr"/>
            <a:r>
              <a:rPr lang="ru-RU" b="1" dirty="0" err="1" smtClean="0"/>
              <a:t>Палатинальная</a:t>
            </a:r>
            <a:r>
              <a:rPr lang="ru-RU" b="1" dirty="0" smtClean="0"/>
              <a:t> анестезия</a:t>
            </a:r>
          </a:p>
          <a:p>
            <a:pPr algn="ctr"/>
            <a:r>
              <a:rPr lang="ru-RU" b="1" dirty="0" smtClean="0">
                <a:solidFill>
                  <a:srgbClr val="7030A0"/>
                </a:solidFill>
                <a:latin typeface="Times New Roman" pitchFamily="18" charset="0"/>
                <a:cs typeface="Times New Roman" pitchFamily="18" charset="0"/>
              </a:rPr>
              <a:t>Большой небный нерв выходит через большое небное отверстие, </a:t>
            </a:r>
            <a:r>
              <a:rPr lang="ru-RU" b="1" dirty="0" err="1" smtClean="0">
                <a:solidFill>
                  <a:srgbClr val="7030A0"/>
                </a:solidFill>
                <a:latin typeface="Times New Roman" pitchFamily="18" charset="0"/>
                <a:cs typeface="Times New Roman" pitchFamily="18" charset="0"/>
              </a:rPr>
              <a:t>располага</a:t>
            </a:r>
            <a:r>
              <a:rPr lang="ru-RU" b="1" dirty="0" smtClean="0">
                <a:solidFill>
                  <a:srgbClr val="7030A0"/>
                </a:solidFill>
                <a:latin typeface="Times New Roman" pitchFamily="18" charset="0"/>
                <a:cs typeface="Times New Roman" pitchFamily="18" charset="0"/>
              </a:rPr>
              <a:t>-</a:t>
            </a:r>
          </a:p>
          <a:p>
            <a:pPr algn="ctr"/>
            <a:r>
              <a:rPr lang="ru-RU" b="1" dirty="0" err="1" smtClean="0">
                <a:solidFill>
                  <a:srgbClr val="7030A0"/>
                </a:solidFill>
                <a:latin typeface="Times New Roman" pitchFamily="18" charset="0"/>
                <a:cs typeface="Times New Roman" pitchFamily="18" charset="0"/>
              </a:rPr>
              <a:t>ющееся</a:t>
            </a:r>
            <a:r>
              <a:rPr lang="ru-RU" b="1" dirty="0" smtClean="0">
                <a:solidFill>
                  <a:srgbClr val="7030A0"/>
                </a:solidFill>
                <a:latin typeface="Times New Roman" pitchFamily="18" charset="0"/>
                <a:cs typeface="Times New Roman" pitchFamily="18" charset="0"/>
              </a:rPr>
              <a:t> на уровне второго или третьего моляра на расстоянии 5 мм спереди от заднего края твердого неба. Ветви большого небного нерва можно блокировать в любой точке, расположенной спереди от большого небного отверстия. Зона обезболивания будет зависеть от места </a:t>
            </a:r>
            <a:r>
              <a:rPr lang="ru-RU" b="1" dirty="0" err="1" smtClean="0">
                <a:solidFill>
                  <a:srgbClr val="7030A0"/>
                </a:solidFill>
                <a:latin typeface="Times New Roman" pitchFamily="18" charset="0"/>
                <a:cs typeface="Times New Roman" pitchFamily="18" charset="0"/>
              </a:rPr>
              <a:t>вкола</a:t>
            </a:r>
            <a:r>
              <a:rPr lang="ru-RU" b="1" dirty="0" smtClean="0">
                <a:solidFill>
                  <a:srgbClr val="7030A0"/>
                </a:solidFill>
                <a:latin typeface="Times New Roman" pitchFamily="18" charset="0"/>
                <a:cs typeface="Times New Roman" pitchFamily="18" charset="0"/>
              </a:rPr>
              <a:t> иглы и локализации депо анестетика</a:t>
            </a:r>
            <a:endParaRPr lang="ru-RU" b="1" dirty="0">
              <a:solidFill>
                <a:srgbClr val="7030A0"/>
              </a:solidFill>
              <a:latin typeface="Times New Roman" pitchFamily="18" charset="0"/>
              <a:cs typeface="Times New Roman" pitchFamily="18" charset="0"/>
            </a:endParaRPr>
          </a:p>
        </p:txBody>
      </p:sp>
      <p:sp>
        <p:nvSpPr>
          <p:cNvPr id="8" name="Прямоугольник 7"/>
          <p:cNvSpPr/>
          <p:nvPr/>
        </p:nvSpPr>
        <p:spPr>
          <a:xfrm>
            <a:off x="0" y="3714752"/>
            <a:ext cx="9144000" cy="3416320"/>
          </a:xfrm>
          <a:prstGeom prst="rect">
            <a:avLst/>
          </a:prstGeom>
        </p:spPr>
        <p:txBody>
          <a:bodyPr wrap="square">
            <a:spAutoFit/>
          </a:bodyPr>
          <a:lstStyle/>
          <a:p>
            <a:pPr algn="ctr"/>
            <a:r>
              <a:rPr lang="ru-RU" b="1" i="1" dirty="0" smtClean="0">
                <a:solidFill>
                  <a:srgbClr val="7030A0"/>
                </a:solidFill>
                <a:latin typeface="Times New Roman" pitchFamily="18" charset="0"/>
                <a:cs typeface="Times New Roman" pitchFamily="18" charset="0"/>
              </a:rPr>
              <a:t>Алгоритм проведения </a:t>
            </a:r>
            <a:r>
              <a:rPr lang="ru-RU" b="1" i="1" dirty="0" err="1" smtClean="0">
                <a:solidFill>
                  <a:srgbClr val="7030A0"/>
                </a:solidFill>
                <a:latin typeface="Times New Roman" pitchFamily="18" charset="0"/>
                <a:cs typeface="Times New Roman" pitchFamily="18" charset="0"/>
              </a:rPr>
              <a:t>палатинальной</a:t>
            </a:r>
            <a:r>
              <a:rPr lang="ru-RU" b="1" i="1" dirty="0" smtClean="0">
                <a:solidFill>
                  <a:srgbClr val="7030A0"/>
                </a:solidFill>
                <a:latin typeface="Times New Roman" pitchFamily="18" charset="0"/>
                <a:cs typeface="Times New Roman" pitchFamily="18" charset="0"/>
              </a:rPr>
              <a:t> анестезии:</a:t>
            </a:r>
          </a:p>
          <a:p>
            <a:pPr algn="just">
              <a:buFont typeface="Wingdings" pitchFamily="2" charset="2"/>
              <a:buChar char="Ø"/>
            </a:pPr>
            <a:r>
              <a:rPr lang="ru-RU" b="1" dirty="0" smtClean="0">
                <a:latin typeface="Times New Roman" pitchFamily="18" charset="0"/>
                <a:cs typeface="Times New Roman" pitchFamily="18" charset="0"/>
              </a:rPr>
              <a:t>пациент широко открывает рот; </a:t>
            </a:r>
          </a:p>
          <a:p>
            <a:pPr algn="just">
              <a:buFont typeface="Wingdings" pitchFamily="2" charset="2"/>
              <a:buChar char="Ø"/>
            </a:pPr>
            <a:r>
              <a:rPr lang="ru-RU" b="1" dirty="0" smtClean="0">
                <a:latin typeface="Times New Roman" pitchFamily="18" charset="0"/>
                <a:cs typeface="Times New Roman" pitchFamily="18" charset="0"/>
              </a:rPr>
              <a:t>игла вводится в мягкие ткани над твердым небом до кости;</a:t>
            </a:r>
          </a:p>
          <a:p>
            <a:pPr algn="just">
              <a:buFont typeface="Wingdings" pitchFamily="2" charset="2"/>
              <a:buChar char="Ø"/>
            </a:pPr>
            <a:r>
              <a:rPr lang="ru-RU" b="1" dirty="0" smtClean="0">
                <a:latin typeface="Times New Roman" pitchFamily="18" charset="0"/>
                <a:cs typeface="Times New Roman" pitchFamily="18" charset="0"/>
              </a:rPr>
              <a:t>игла продвигается вверх, кзади, кнаружи до кости;</a:t>
            </a:r>
          </a:p>
          <a:p>
            <a:pPr algn="just">
              <a:buFont typeface="Wingdings" pitchFamily="2" charset="2"/>
              <a:buChar char="Ø"/>
            </a:pPr>
            <a:r>
              <a:rPr lang="ru-RU" b="1" dirty="0" smtClean="0">
                <a:latin typeface="Times New Roman" pitchFamily="18" charset="0"/>
                <a:cs typeface="Times New Roman" pitchFamily="18" charset="0"/>
              </a:rPr>
              <a:t>проводится аспирационная проба;</a:t>
            </a:r>
          </a:p>
          <a:p>
            <a:pPr algn="just">
              <a:buFont typeface="Wingdings" pitchFamily="2" charset="2"/>
              <a:buChar char="Ø"/>
            </a:pPr>
            <a:r>
              <a:rPr lang="ru-RU" b="1" dirty="0" smtClean="0">
                <a:latin typeface="Times New Roman" pitchFamily="18" charset="0"/>
                <a:cs typeface="Times New Roman" pitchFamily="18" charset="0"/>
              </a:rPr>
              <a:t>в клетчатку вводят медленно до 0, 5 мл раствора анестетика.</a:t>
            </a:r>
          </a:p>
          <a:p>
            <a:pPr algn="just"/>
            <a:r>
              <a:rPr lang="ru-RU" b="1" dirty="0" smtClean="0">
                <a:latin typeface="Times New Roman" pitchFamily="18" charset="0"/>
                <a:cs typeface="Times New Roman" pitchFamily="18" charset="0"/>
              </a:rPr>
              <a:t>Не рекомендуется вводить большое количество раствора, так как это приводит к распространению его на мягкое небо, в результате чего появляется кратковременное нарушение глотания, позывы к рвоте.</a:t>
            </a:r>
          </a:p>
          <a:p>
            <a:pPr algn="just"/>
            <a:r>
              <a:rPr lang="ru-RU" b="1" dirty="0" smtClean="0">
                <a:latin typeface="Times New Roman" pitchFamily="18" charset="0"/>
                <a:cs typeface="Times New Roman" pitchFamily="18" charset="0"/>
              </a:rPr>
              <a:t>Зона обезболивания ограничена спереди линией, соединяющей клыки, сзади – задним краем твердого неба, по бокам – срединным небным швом и альвеолярным отростком.</a:t>
            </a:r>
            <a:endParaRPr lang="ru-RU"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1000108"/>
            <a:ext cx="8229600" cy="1143000"/>
          </a:xfrm>
        </p:spPr>
        <p:txBody>
          <a:bodyPr/>
          <a:lstStyle/>
          <a:p>
            <a:pPr algn="r"/>
            <a:r>
              <a:rPr lang="ru-RU" sz="2400" b="1" dirty="0" smtClean="0">
                <a:solidFill>
                  <a:schemeClr val="tx2">
                    <a:lumMod val="50000"/>
                  </a:schemeClr>
                </a:solidFill>
                <a:latin typeface="Times New Roman" pitchFamily="18" charset="0"/>
                <a:cs typeface="Times New Roman" pitchFamily="18" charset="0"/>
              </a:rPr>
              <a:t>Резцовая анестезия</a:t>
            </a:r>
            <a:endParaRPr lang="ru-RU" sz="2400" dirty="0">
              <a:solidFill>
                <a:schemeClr val="tx2">
                  <a:lumMod val="50000"/>
                </a:schemeClr>
              </a:solidFill>
              <a:latin typeface="Times New Roman" pitchFamily="18" charset="0"/>
              <a:cs typeface="Times New Roman" pitchFamily="18" charset="0"/>
            </a:endParaRPr>
          </a:p>
        </p:txBody>
      </p:sp>
      <p:pic>
        <p:nvPicPr>
          <p:cNvPr id="2050" name="Picture 2"/>
          <p:cNvPicPr>
            <a:picLocks noGrp="1" noChangeAspect="1" noChangeArrowheads="1"/>
          </p:cNvPicPr>
          <p:nvPr>
            <p:ph idx="1"/>
          </p:nvPr>
        </p:nvPicPr>
        <p:blipFill>
          <a:blip r:embed="rId2"/>
          <a:srcRect/>
          <a:stretch>
            <a:fillRect/>
          </a:stretch>
        </p:blipFill>
        <p:spPr bwMode="auto">
          <a:xfrm>
            <a:off x="214282" y="214290"/>
            <a:ext cx="3557586" cy="1895548"/>
          </a:xfrm>
          <a:prstGeom prst="rect">
            <a:avLst/>
          </a:prstGeom>
          <a:noFill/>
          <a:ln w="9525">
            <a:noFill/>
            <a:miter lim="800000"/>
            <a:headEnd/>
            <a:tailEnd/>
          </a:ln>
          <a:effectLst/>
        </p:spPr>
      </p:pic>
      <p:sp>
        <p:nvSpPr>
          <p:cNvPr id="5" name="Прямоугольник 4"/>
          <p:cNvSpPr/>
          <p:nvPr/>
        </p:nvSpPr>
        <p:spPr>
          <a:xfrm>
            <a:off x="357158" y="2285992"/>
            <a:ext cx="8572560" cy="3447098"/>
          </a:xfrm>
          <a:prstGeom prst="rect">
            <a:avLst/>
          </a:prstGeom>
        </p:spPr>
        <p:txBody>
          <a:bodyPr wrap="square">
            <a:spAutoFit/>
          </a:bodyPr>
          <a:lstStyle/>
          <a:p>
            <a:r>
              <a:rPr lang="ru-RU" b="1" dirty="0" smtClean="0">
                <a:solidFill>
                  <a:srgbClr val="002060"/>
                </a:solidFill>
                <a:latin typeface="Times New Roman" pitchFamily="18" charset="0"/>
                <a:cs typeface="Times New Roman" pitchFamily="18" charset="0"/>
              </a:rPr>
              <a:t>Для проведения резцовой анестезии нужна игла длиной 12-16 мм и </a:t>
            </a:r>
            <a:r>
              <a:rPr lang="ru-RU" b="1" dirty="0" err="1" smtClean="0">
                <a:solidFill>
                  <a:srgbClr val="002060"/>
                </a:solidFill>
                <a:latin typeface="Times New Roman" pitchFamily="18" charset="0"/>
                <a:cs typeface="Times New Roman" pitchFamily="18" charset="0"/>
              </a:rPr>
              <a:t>диаме</a:t>
            </a:r>
            <a:r>
              <a:rPr lang="ru-RU" b="1" dirty="0" smtClean="0">
                <a:solidFill>
                  <a:srgbClr val="002060"/>
                </a:solidFill>
                <a:latin typeface="Times New Roman" pitchFamily="18" charset="0"/>
                <a:cs typeface="Times New Roman" pitchFamily="18" charset="0"/>
              </a:rPr>
              <a:t>-</a:t>
            </a:r>
          </a:p>
          <a:p>
            <a:r>
              <a:rPr lang="ru-RU" b="1" dirty="0" err="1" smtClean="0">
                <a:solidFill>
                  <a:srgbClr val="002060"/>
                </a:solidFill>
                <a:latin typeface="Times New Roman" pitchFamily="18" charset="0"/>
                <a:cs typeface="Times New Roman" pitchFamily="18" charset="0"/>
              </a:rPr>
              <a:t>тром</a:t>
            </a:r>
            <a:r>
              <a:rPr lang="ru-RU" b="1" dirty="0" smtClean="0">
                <a:solidFill>
                  <a:srgbClr val="002060"/>
                </a:solidFill>
                <a:latin typeface="Times New Roman" pitchFamily="18" charset="0"/>
                <a:cs typeface="Times New Roman" pitchFamily="18" charset="0"/>
              </a:rPr>
              <a:t> 0, 3 мм.</a:t>
            </a:r>
          </a:p>
          <a:p>
            <a:r>
              <a:rPr lang="ru-RU" sz="2000" b="1" i="1" dirty="0" smtClean="0">
                <a:solidFill>
                  <a:srgbClr val="C00000"/>
                </a:solidFill>
                <a:latin typeface="Times New Roman" pitchFamily="18" charset="0"/>
                <a:cs typeface="Times New Roman" pitchFamily="18" charset="0"/>
              </a:rPr>
              <a:t>Алгоритм проведения резцовой анестезии:</a:t>
            </a:r>
          </a:p>
          <a:p>
            <a:pPr>
              <a:buFont typeface="Wingdings" pitchFamily="2" charset="2"/>
              <a:buChar char="Ø"/>
            </a:pPr>
            <a:r>
              <a:rPr lang="ru-RU" b="1" dirty="0" smtClean="0">
                <a:solidFill>
                  <a:srgbClr val="002060"/>
                </a:solidFill>
                <a:latin typeface="Times New Roman" pitchFamily="18" charset="0"/>
                <a:cs typeface="Times New Roman" pitchFamily="18" charset="0"/>
              </a:rPr>
              <a:t>пациент максимально широко открывает рот и запрокидывает голову;</a:t>
            </a:r>
          </a:p>
          <a:p>
            <a:pPr>
              <a:buFont typeface="Wingdings" pitchFamily="2" charset="2"/>
              <a:buChar char="Ø"/>
            </a:pPr>
            <a:r>
              <a:rPr lang="ru-RU" b="1" dirty="0" smtClean="0">
                <a:solidFill>
                  <a:srgbClr val="002060"/>
                </a:solidFill>
                <a:latin typeface="Times New Roman" pitchFamily="18" charset="0"/>
                <a:cs typeface="Times New Roman" pitchFamily="18" charset="0"/>
              </a:rPr>
              <a:t>иглу вводят у основания резцового сосочка;</a:t>
            </a:r>
          </a:p>
          <a:p>
            <a:pPr>
              <a:buFont typeface="Wingdings" pitchFamily="2" charset="2"/>
              <a:buChar char="Ø"/>
            </a:pPr>
            <a:r>
              <a:rPr lang="ru-RU" b="1" dirty="0" smtClean="0">
                <a:solidFill>
                  <a:srgbClr val="002060"/>
                </a:solidFill>
                <a:latin typeface="Times New Roman" pitchFamily="18" charset="0"/>
                <a:cs typeface="Times New Roman" pitchFamily="18" charset="0"/>
              </a:rPr>
              <a:t>иглу продвигают в резцовое отверстие и канал на глубину 5 мм (или до кон-</a:t>
            </a:r>
          </a:p>
          <a:p>
            <a:pPr>
              <a:buFont typeface="Wingdings" pitchFamily="2" charset="2"/>
              <a:buChar char="Ø"/>
            </a:pPr>
            <a:r>
              <a:rPr lang="ru-RU" b="1" dirty="0" smtClean="0">
                <a:solidFill>
                  <a:srgbClr val="002060"/>
                </a:solidFill>
                <a:latin typeface="Times New Roman" pitchFamily="18" charset="0"/>
                <a:cs typeface="Times New Roman" pitchFamily="18" charset="0"/>
              </a:rPr>
              <a:t>такта с костью);</a:t>
            </a:r>
          </a:p>
          <a:p>
            <a:pPr>
              <a:buFont typeface="Wingdings" pitchFamily="2" charset="2"/>
              <a:buChar char="Ø"/>
            </a:pPr>
            <a:r>
              <a:rPr lang="ru-RU" b="1" dirty="0" smtClean="0">
                <a:solidFill>
                  <a:srgbClr val="002060"/>
                </a:solidFill>
                <a:latin typeface="Times New Roman" pitchFamily="18" charset="0"/>
                <a:cs typeface="Times New Roman" pitchFamily="18" charset="0"/>
              </a:rPr>
              <a:t>аспирационная проба;</a:t>
            </a:r>
          </a:p>
          <a:p>
            <a:pPr>
              <a:buFont typeface="Wingdings" pitchFamily="2" charset="2"/>
              <a:buChar char="Ø"/>
            </a:pPr>
            <a:r>
              <a:rPr lang="ru-RU" b="1" dirty="0" smtClean="0">
                <a:solidFill>
                  <a:srgbClr val="002060"/>
                </a:solidFill>
                <a:latin typeface="Times New Roman" pitchFamily="18" charset="0"/>
                <a:cs typeface="Times New Roman" pitchFamily="18" charset="0"/>
              </a:rPr>
              <a:t>медленно вводят анестетик (0,3–0,5мл) под незначительным давлением.</a:t>
            </a:r>
          </a:p>
          <a:p>
            <a:endParaRPr lang="ru-RU" b="1" dirty="0" smtClean="0">
              <a:solidFill>
                <a:srgbClr val="002060"/>
              </a:solidFill>
              <a:latin typeface="Times New Roman" pitchFamily="18" charset="0"/>
              <a:cs typeface="Times New Roman" pitchFamily="18" charset="0"/>
            </a:endParaRPr>
          </a:p>
          <a:p>
            <a:r>
              <a:rPr lang="ru-RU" b="1" dirty="0" smtClean="0">
                <a:solidFill>
                  <a:srgbClr val="002060"/>
                </a:solidFill>
                <a:latin typeface="Times New Roman" pitchFamily="18" charset="0"/>
                <a:cs typeface="Times New Roman" pitchFamily="18" charset="0"/>
              </a:rPr>
              <a:t>Зона обезболивания при резцовой анестезии - десна в области резцов и </a:t>
            </a:r>
            <a:r>
              <a:rPr lang="ru-RU" b="1" dirty="0" err="1" smtClean="0">
                <a:solidFill>
                  <a:srgbClr val="002060"/>
                </a:solidFill>
                <a:latin typeface="Times New Roman" pitchFamily="18" charset="0"/>
                <a:cs typeface="Times New Roman" pitchFamily="18" charset="0"/>
              </a:rPr>
              <a:t>сли</a:t>
            </a:r>
            <a:r>
              <a:rPr lang="ru-RU" b="1" dirty="0" smtClean="0">
                <a:solidFill>
                  <a:srgbClr val="002060"/>
                </a:solidFill>
                <a:latin typeface="Times New Roman" pitchFamily="18" charset="0"/>
                <a:cs typeface="Times New Roman" pitchFamily="18" charset="0"/>
              </a:rPr>
              <a:t>-</a:t>
            </a:r>
          </a:p>
          <a:p>
            <a:r>
              <a:rPr lang="ru-RU" b="1" dirty="0" err="1" smtClean="0">
                <a:solidFill>
                  <a:srgbClr val="002060"/>
                </a:solidFill>
                <a:latin typeface="Times New Roman" pitchFamily="18" charset="0"/>
                <a:cs typeface="Times New Roman" pitchFamily="18" charset="0"/>
              </a:rPr>
              <a:t>зистая</a:t>
            </a:r>
            <a:r>
              <a:rPr lang="ru-RU" b="1" dirty="0" smtClean="0">
                <a:solidFill>
                  <a:srgbClr val="002060"/>
                </a:solidFill>
                <a:latin typeface="Times New Roman" pitchFamily="18" charset="0"/>
                <a:cs typeface="Times New Roman" pitchFamily="18" charset="0"/>
              </a:rPr>
              <a:t> оболочка с надкостницей переднего отдела твердого неба.</a:t>
            </a:r>
            <a:endParaRPr lang="ru-RU" b="1" dirty="0">
              <a:solidFill>
                <a:srgbClr val="002060"/>
              </a:solidFill>
              <a:latin typeface="Times New Roman" pitchFamily="18" charset="0"/>
              <a:cs typeface="Times New Roman" pitchFamily="18" charset="0"/>
            </a:endParaRPr>
          </a:p>
        </p:txBody>
      </p:sp>
      <p:pic>
        <p:nvPicPr>
          <p:cNvPr id="6" name="Picture 2"/>
          <p:cNvPicPr>
            <a:picLocks noChangeAspect="1" noChangeArrowheads="1"/>
          </p:cNvPicPr>
          <p:nvPr/>
        </p:nvPicPr>
        <p:blipFill>
          <a:blip r:embed="rId3"/>
          <a:srcRect/>
          <a:stretch>
            <a:fillRect/>
          </a:stretch>
        </p:blipFill>
        <p:spPr bwMode="auto">
          <a:xfrm>
            <a:off x="5857884" y="214290"/>
            <a:ext cx="2857500" cy="16097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472518" cy="152382"/>
          </a:xfrm>
        </p:spPr>
        <p:txBody>
          <a:bodyPr/>
          <a:lstStyle/>
          <a:p>
            <a:pPr algn="r"/>
            <a:r>
              <a:rPr lang="ru-RU" sz="2000" b="1" dirty="0" err="1" smtClean="0">
                <a:solidFill>
                  <a:schemeClr val="tx2">
                    <a:lumMod val="50000"/>
                  </a:schemeClr>
                </a:solidFill>
                <a:latin typeface="Times New Roman" pitchFamily="18" charset="0"/>
                <a:cs typeface="Times New Roman" pitchFamily="18" charset="0"/>
              </a:rPr>
              <a:t>Инфраорбитальная</a:t>
            </a:r>
            <a:r>
              <a:rPr lang="ru-RU" sz="2000" b="1" dirty="0" smtClean="0">
                <a:solidFill>
                  <a:schemeClr val="tx2">
                    <a:lumMod val="50000"/>
                  </a:schemeClr>
                </a:solidFill>
                <a:latin typeface="Times New Roman" pitchFamily="18" charset="0"/>
                <a:cs typeface="Times New Roman" pitchFamily="18" charset="0"/>
              </a:rPr>
              <a:t> анестезия (</a:t>
            </a:r>
            <a:r>
              <a:rPr lang="ru-RU" sz="2000" b="1" dirty="0" err="1" smtClean="0">
                <a:solidFill>
                  <a:schemeClr val="tx2">
                    <a:lumMod val="50000"/>
                  </a:schemeClr>
                </a:solidFill>
                <a:latin typeface="Times New Roman" pitchFamily="18" charset="0"/>
                <a:cs typeface="Times New Roman" pitchFamily="18" charset="0"/>
              </a:rPr>
              <a:t>внутриротовой</a:t>
            </a:r>
            <a:r>
              <a:rPr lang="ru-RU" sz="2000" b="1" dirty="0" smtClean="0">
                <a:solidFill>
                  <a:schemeClr val="tx2">
                    <a:lumMod val="50000"/>
                  </a:schemeClr>
                </a:solidFill>
                <a:latin typeface="Times New Roman" pitchFamily="18" charset="0"/>
                <a:cs typeface="Times New Roman" pitchFamily="18" charset="0"/>
              </a:rPr>
              <a:t> способ)</a:t>
            </a:r>
            <a:br>
              <a:rPr lang="ru-RU" sz="2000" b="1" dirty="0" smtClean="0">
                <a:solidFill>
                  <a:schemeClr val="tx2">
                    <a:lumMod val="50000"/>
                  </a:schemeClr>
                </a:solidFill>
                <a:latin typeface="Times New Roman" pitchFamily="18" charset="0"/>
                <a:cs typeface="Times New Roman" pitchFamily="18" charset="0"/>
              </a:rPr>
            </a:br>
            <a:r>
              <a:rPr lang="ru-RU" sz="2000" b="1" dirty="0" smtClean="0">
                <a:solidFill>
                  <a:schemeClr val="tx2">
                    <a:lumMod val="50000"/>
                  </a:schemeClr>
                </a:solidFill>
                <a:latin typeface="Times New Roman" pitchFamily="18" charset="0"/>
                <a:cs typeface="Times New Roman" pitchFamily="18" charset="0"/>
              </a:rPr>
              <a:t>блокируются передние и средние верхние </a:t>
            </a:r>
            <a:r>
              <a:rPr lang="ru-RU" sz="2000" b="1" dirty="0" err="1" smtClean="0">
                <a:solidFill>
                  <a:schemeClr val="tx2">
                    <a:lumMod val="50000"/>
                  </a:schemeClr>
                </a:solidFill>
                <a:latin typeface="Times New Roman" pitchFamily="18" charset="0"/>
                <a:cs typeface="Times New Roman" pitchFamily="18" charset="0"/>
              </a:rPr>
              <a:t>луночковые</a:t>
            </a:r>
            <a:r>
              <a:rPr lang="ru-RU" sz="2000" b="1" dirty="0" smtClean="0">
                <a:solidFill>
                  <a:schemeClr val="tx2">
                    <a:lumMod val="50000"/>
                  </a:schemeClr>
                </a:solidFill>
                <a:latin typeface="Times New Roman" pitchFamily="18" charset="0"/>
                <a:cs typeface="Times New Roman" pitchFamily="18" charset="0"/>
              </a:rPr>
              <a:t> нервы и </a:t>
            </a:r>
            <a:br>
              <a:rPr lang="ru-RU" sz="2000" b="1" dirty="0" smtClean="0">
                <a:solidFill>
                  <a:schemeClr val="tx2">
                    <a:lumMod val="50000"/>
                  </a:schemeClr>
                </a:solidFill>
                <a:latin typeface="Times New Roman" pitchFamily="18" charset="0"/>
                <a:cs typeface="Times New Roman" pitchFamily="18" charset="0"/>
              </a:rPr>
            </a:br>
            <a:r>
              <a:rPr lang="ru-RU" sz="2000" b="1" dirty="0" smtClean="0">
                <a:solidFill>
                  <a:schemeClr val="tx2">
                    <a:lumMod val="50000"/>
                  </a:schemeClr>
                </a:solidFill>
                <a:latin typeface="Times New Roman" pitchFamily="18" charset="0"/>
                <a:cs typeface="Times New Roman" pitchFamily="18" charset="0"/>
              </a:rPr>
              <a:t>периферические ветви подглазничного нерва</a:t>
            </a:r>
            <a:r>
              <a:rPr lang="ru-RU" sz="1800" dirty="0" smtClean="0"/>
              <a:t>.</a:t>
            </a:r>
            <a:endParaRPr lang="ru-RU" sz="1800" dirty="0">
              <a:latin typeface="Times New Roman" pitchFamily="18" charset="0"/>
              <a:cs typeface="Times New Roman" pitchFamily="18" charset="0"/>
            </a:endParaRPr>
          </a:p>
        </p:txBody>
      </p:sp>
      <p:pic>
        <p:nvPicPr>
          <p:cNvPr id="175106" name="Picture 2" descr="C:\Users\Анжела\Desktop\РП 17-18\РПФГОСМО\ВВедение в м.а\DSC03307.JPG"/>
          <p:cNvPicPr>
            <a:picLocks noGrp="1" noChangeAspect="1" noChangeArrowheads="1"/>
          </p:cNvPicPr>
          <p:nvPr>
            <p:ph idx="1"/>
          </p:nvPr>
        </p:nvPicPr>
        <p:blipFill>
          <a:blip r:embed="rId2" cstate="print">
            <a:lum bright="6000" contrast="14000"/>
          </a:blip>
          <a:srcRect l="32640" t="4122" r="23960" b="51935"/>
          <a:stretch>
            <a:fillRect/>
          </a:stretch>
        </p:blipFill>
        <p:spPr bwMode="auto">
          <a:xfrm rot="10800000">
            <a:off x="142844" y="0"/>
            <a:ext cx="1428759" cy="1928851"/>
          </a:xfrm>
          <a:prstGeom prst="rect">
            <a:avLst/>
          </a:prstGeom>
          <a:noFill/>
        </p:spPr>
      </p:pic>
      <p:sp>
        <p:nvSpPr>
          <p:cNvPr id="5" name="Прямоугольник 4"/>
          <p:cNvSpPr/>
          <p:nvPr/>
        </p:nvSpPr>
        <p:spPr>
          <a:xfrm>
            <a:off x="2786050" y="857232"/>
            <a:ext cx="6357950" cy="2862322"/>
          </a:xfrm>
          <a:prstGeom prst="rect">
            <a:avLst/>
          </a:prstGeom>
        </p:spPr>
        <p:txBody>
          <a:bodyPr wrap="square">
            <a:spAutoFit/>
          </a:bodyPr>
          <a:lstStyle/>
          <a:p>
            <a:r>
              <a:rPr lang="ru-RU" b="1" dirty="0" smtClean="0">
                <a:latin typeface="Times New Roman" pitchFamily="18" charset="0"/>
                <a:cs typeface="Times New Roman" pitchFamily="18" charset="0"/>
              </a:rPr>
              <a:t>Обезболивание соответствующей половины верхней губы, боковой поверхности носа, верхнего отдела щеки, нижнего века, слизистой оболочки преддверия полости рта в пределах фронтальных зубов и </a:t>
            </a:r>
            <a:r>
              <a:rPr lang="ru-RU" b="1" dirty="0" err="1" smtClean="0">
                <a:latin typeface="Times New Roman" pitchFamily="18" charset="0"/>
                <a:cs typeface="Times New Roman" pitchFamily="18" charset="0"/>
              </a:rPr>
              <a:t>премоляров</a:t>
            </a:r>
            <a:r>
              <a:rPr lang="ru-RU" b="1" dirty="0" smtClean="0">
                <a:latin typeface="Times New Roman" pitchFamily="18" charset="0"/>
                <a:cs typeface="Times New Roman" pitchFamily="18" charset="0"/>
              </a:rPr>
              <a:t>, блокируются резцы, клыки и первый </a:t>
            </a:r>
            <a:r>
              <a:rPr lang="ru-RU" b="1" dirty="0" err="1" smtClean="0">
                <a:latin typeface="Times New Roman" pitchFamily="18" charset="0"/>
                <a:cs typeface="Times New Roman" pitchFamily="18" charset="0"/>
              </a:rPr>
              <a:t>премоляр</a:t>
            </a:r>
            <a:r>
              <a:rPr lang="ru-RU" b="1" dirty="0" smtClean="0">
                <a:latin typeface="Times New Roman" pitchFamily="18" charset="0"/>
                <a:cs typeface="Times New Roman" pitchFamily="18" charset="0"/>
              </a:rPr>
              <a:t>. Целевым пунктом анестетика является нижнеглазничное отверстие, которое располагается на 5 мм ниже середины нижнеглазничного края.</a:t>
            </a:r>
          </a:p>
          <a:p>
            <a:r>
              <a:rPr lang="ru-RU" b="1" dirty="0" smtClean="0">
                <a:latin typeface="Times New Roman" pitchFamily="18" charset="0"/>
                <a:cs typeface="Times New Roman" pitchFamily="18" charset="0"/>
              </a:rPr>
              <a:t>Для проведения </a:t>
            </a:r>
            <a:r>
              <a:rPr lang="ru-RU" b="1" dirty="0" err="1" smtClean="0">
                <a:latin typeface="Times New Roman" pitchFamily="18" charset="0"/>
                <a:cs typeface="Times New Roman" pitchFamily="18" charset="0"/>
              </a:rPr>
              <a:t>инфраорбитальной</a:t>
            </a:r>
            <a:r>
              <a:rPr lang="ru-RU" b="1" dirty="0" smtClean="0">
                <a:latin typeface="Times New Roman" pitchFamily="18" charset="0"/>
                <a:cs typeface="Times New Roman" pitchFamily="18" charset="0"/>
              </a:rPr>
              <a:t> анестезии необходима игла длиной 25- 35 мм, диаметром 0,4 мм.</a:t>
            </a:r>
            <a:endParaRPr lang="ru-RU" b="1" dirty="0">
              <a:latin typeface="Times New Roman" pitchFamily="18" charset="0"/>
              <a:cs typeface="Times New Roman" pitchFamily="18" charset="0"/>
            </a:endParaRPr>
          </a:p>
        </p:txBody>
      </p:sp>
      <p:pic>
        <p:nvPicPr>
          <p:cNvPr id="175107" name="Picture 3"/>
          <p:cNvPicPr>
            <a:picLocks noChangeAspect="1" noChangeArrowheads="1"/>
          </p:cNvPicPr>
          <p:nvPr/>
        </p:nvPicPr>
        <p:blipFill>
          <a:blip r:embed="rId3" cstate="print"/>
          <a:srcRect l="10302" r="7271" b="5850"/>
          <a:stretch>
            <a:fillRect/>
          </a:stretch>
        </p:blipFill>
        <p:spPr bwMode="auto">
          <a:xfrm>
            <a:off x="0" y="2000240"/>
            <a:ext cx="2857520" cy="1857388"/>
          </a:xfrm>
          <a:prstGeom prst="rect">
            <a:avLst/>
          </a:prstGeom>
          <a:noFill/>
          <a:ln w="9525">
            <a:noFill/>
            <a:miter lim="800000"/>
            <a:headEnd/>
            <a:tailEnd/>
          </a:ln>
          <a:effectLst/>
        </p:spPr>
      </p:pic>
      <p:sp>
        <p:nvSpPr>
          <p:cNvPr id="7" name="Прямоугольник 6"/>
          <p:cNvSpPr/>
          <p:nvPr/>
        </p:nvSpPr>
        <p:spPr>
          <a:xfrm>
            <a:off x="142844" y="3786190"/>
            <a:ext cx="9001156" cy="3139321"/>
          </a:xfrm>
          <a:prstGeom prst="rect">
            <a:avLst/>
          </a:prstGeom>
        </p:spPr>
        <p:txBody>
          <a:bodyPr wrap="square">
            <a:spAutoFit/>
          </a:bodyPr>
          <a:lstStyle/>
          <a:p>
            <a:pPr algn="ctr"/>
            <a:r>
              <a:rPr lang="ru-RU" b="1" i="1" dirty="0" smtClean="0">
                <a:solidFill>
                  <a:srgbClr val="002060"/>
                </a:solidFill>
                <a:latin typeface="Times New Roman" pitchFamily="18" charset="0"/>
                <a:cs typeface="Times New Roman" pitchFamily="18" charset="0"/>
              </a:rPr>
              <a:t>Алгоритм проведения </a:t>
            </a:r>
            <a:r>
              <a:rPr lang="ru-RU" b="1" i="1" dirty="0" err="1" smtClean="0">
                <a:solidFill>
                  <a:srgbClr val="002060"/>
                </a:solidFill>
                <a:latin typeface="Times New Roman" pitchFamily="18" charset="0"/>
                <a:cs typeface="Times New Roman" pitchFamily="18" charset="0"/>
              </a:rPr>
              <a:t>инфраорбитальной</a:t>
            </a:r>
            <a:r>
              <a:rPr lang="ru-RU" b="1" i="1" dirty="0" smtClean="0">
                <a:solidFill>
                  <a:srgbClr val="002060"/>
                </a:solidFill>
                <a:latin typeface="Times New Roman" pitchFamily="18" charset="0"/>
                <a:cs typeface="Times New Roman" pitchFamily="18" charset="0"/>
              </a:rPr>
              <a:t> анестезии:</a:t>
            </a:r>
          </a:p>
          <a:p>
            <a:pPr algn="ctr">
              <a:buFont typeface="Wingdings" pitchFamily="2" charset="2"/>
              <a:buChar char="Ø"/>
            </a:pPr>
            <a:r>
              <a:rPr lang="ru-RU" b="1" dirty="0" smtClean="0">
                <a:solidFill>
                  <a:srgbClr val="002060"/>
                </a:solidFill>
                <a:latin typeface="Times New Roman" pitchFamily="18" charset="0"/>
                <a:cs typeface="Times New Roman" pitchFamily="18" charset="0"/>
              </a:rPr>
              <a:t>верхнюю губу отводят вверх и вперед;</a:t>
            </a:r>
          </a:p>
          <a:p>
            <a:pPr algn="ctr">
              <a:buFont typeface="Wingdings" pitchFamily="2" charset="2"/>
              <a:buChar char="Ø"/>
            </a:pPr>
            <a:r>
              <a:rPr lang="ru-RU" b="1" dirty="0" smtClean="0">
                <a:solidFill>
                  <a:srgbClr val="002060"/>
                </a:solidFill>
                <a:latin typeface="Times New Roman" pitchFamily="18" charset="0"/>
                <a:cs typeface="Times New Roman" pitchFamily="18" charset="0"/>
              </a:rPr>
              <a:t>игла вводится в переходную складку слизистой оболочки над боковым верхним</a:t>
            </a:r>
          </a:p>
          <a:p>
            <a:pPr algn="ctr">
              <a:buFont typeface="Wingdings" pitchFamily="2" charset="2"/>
              <a:buChar char="Ø"/>
            </a:pPr>
            <a:r>
              <a:rPr lang="ru-RU" b="1" dirty="0" smtClean="0">
                <a:solidFill>
                  <a:srgbClr val="002060"/>
                </a:solidFill>
                <a:latin typeface="Times New Roman" pitchFamily="18" charset="0"/>
                <a:cs typeface="Times New Roman" pitchFamily="18" charset="0"/>
              </a:rPr>
              <a:t>резцом соответствующей стороны;</a:t>
            </a:r>
          </a:p>
          <a:p>
            <a:pPr algn="ctr">
              <a:buFont typeface="Wingdings" pitchFamily="2" charset="2"/>
              <a:buChar char="Ø"/>
            </a:pPr>
            <a:r>
              <a:rPr lang="ru-RU" b="1" dirty="0" smtClean="0">
                <a:solidFill>
                  <a:srgbClr val="002060"/>
                </a:solidFill>
                <a:latin typeface="Times New Roman" pitchFamily="18" charset="0"/>
                <a:cs typeface="Times New Roman" pitchFamily="18" charset="0"/>
              </a:rPr>
              <a:t>игла продвигается вверх, кзади и кнаружи на 1,5-2 см по направлению к </a:t>
            </a:r>
            <a:r>
              <a:rPr lang="ru-RU" b="1" dirty="0" err="1" smtClean="0">
                <a:solidFill>
                  <a:srgbClr val="002060"/>
                </a:solidFill>
                <a:latin typeface="Times New Roman" pitchFamily="18" charset="0"/>
                <a:cs typeface="Times New Roman" pitchFamily="18" charset="0"/>
              </a:rPr>
              <a:t>нижне</a:t>
            </a:r>
            <a:r>
              <a:rPr lang="ru-RU" b="1" dirty="0" smtClean="0">
                <a:solidFill>
                  <a:srgbClr val="002060"/>
                </a:solidFill>
                <a:latin typeface="Times New Roman" pitchFamily="18" charset="0"/>
                <a:cs typeface="Times New Roman" pitchFamily="18" charset="0"/>
              </a:rPr>
              <a:t>-</a:t>
            </a:r>
          </a:p>
          <a:p>
            <a:pPr algn="ctr">
              <a:buFont typeface="Wingdings" pitchFamily="2" charset="2"/>
              <a:buChar char="Ø"/>
            </a:pPr>
            <a:r>
              <a:rPr lang="ru-RU" b="1" dirty="0" smtClean="0">
                <a:solidFill>
                  <a:srgbClr val="002060"/>
                </a:solidFill>
                <a:latin typeface="Times New Roman" pitchFamily="18" charset="0"/>
                <a:cs typeface="Times New Roman" pitchFamily="18" charset="0"/>
              </a:rPr>
              <a:t>глазничному отверстию;</a:t>
            </a:r>
          </a:p>
          <a:p>
            <a:pPr algn="ctr">
              <a:buFont typeface="Wingdings" pitchFamily="2" charset="2"/>
              <a:buChar char="Ø"/>
            </a:pPr>
            <a:r>
              <a:rPr lang="ru-RU" b="1" dirty="0" smtClean="0">
                <a:solidFill>
                  <a:srgbClr val="002060"/>
                </a:solidFill>
                <a:latin typeface="Times New Roman" pitchFamily="18" charset="0"/>
                <a:cs typeface="Times New Roman" pitchFamily="18" charset="0"/>
              </a:rPr>
              <a:t>аспирационная проба;</a:t>
            </a:r>
          </a:p>
          <a:p>
            <a:pPr algn="ctr">
              <a:buFont typeface="Wingdings" pitchFamily="2" charset="2"/>
              <a:buChar char="Ø"/>
            </a:pPr>
            <a:r>
              <a:rPr lang="ru-RU" b="1" dirty="0" smtClean="0">
                <a:solidFill>
                  <a:srgbClr val="002060"/>
                </a:solidFill>
                <a:latin typeface="Times New Roman" pitchFamily="18" charset="0"/>
                <a:cs typeface="Times New Roman" pitchFamily="18" charset="0"/>
              </a:rPr>
              <a:t>выводится анестетик объемом 1,5 – 2 мл.</a:t>
            </a:r>
          </a:p>
          <a:p>
            <a:r>
              <a:rPr lang="ru-RU" b="1" dirty="0" smtClean="0">
                <a:solidFill>
                  <a:srgbClr val="C00000"/>
                </a:solidFill>
                <a:latin typeface="Times New Roman" pitchFamily="18" charset="0"/>
                <a:cs typeface="Times New Roman" pitchFamily="18" charset="0"/>
              </a:rPr>
              <a:t>Осложнением </a:t>
            </a:r>
            <a:r>
              <a:rPr lang="ru-RU" b="1" dirty="0" err="1" smtClean="0">
                <a:solidFill>
                  <a:srgbClr val="C00000"/>
                </a:solidFill>
                <a:latin typeface="Times New Roman" pitchFamily="18" charset="0"/>
                <a:cs typeface="Times New Roman" pitchFamily="18" charset="0"/>
              </a:rPr>
              <a:t>инфраорбитальной</a:t>
            </a:r>
            <a:r>
              <a:rPr lang="ru-RU" b="1" dirty="0" smtClean="0">
                <a:solidFill>
                  <a:srgbClr val="C00000"/>
                </a:solidFill>
                <a:latin typeface="Times New Roman" pitchFamily="18" charset="0"/>
                <a:cs typeface="Times New Roman" pitchFamily="18" charset="0"/>
              </a:rPr>
              <a:t> анестезии является образование гематом</a:t>
            </a:r>
          </a:p>
          <a:p>
            <a:r>
              <a:rPr lang="ru-RU" b="1" dirty="0" smtClean="0">
                <a:solidFill>
                  <a:srgbClr val="C00000"/>
                </a:solidFill>
                <a:latin typeface="Times New Roman" pitchFamily="18" charset="0"/>
                <a:cs typeface="Times New Roman" pitchFamily="18" charset="0"/>
              </a:rPr>
              <a:t>в подглазничной области и травматический неврит, так как игла проходит по</a:t>
            </a:r>
          </a:p>
          <a:p>
            <a:r>
              <a:rPr lang="ru-RU" b="1" dirty="0" smtClean="0">
                <a:solidFill>
                  <a:srgbClr val="C00000"/>
                </a:solidFill>
                <a:latin typeface="Times New Roman" pitchFamily="18" charset="0"/>
                <a:cs typeface="Times New Roman" pitchFamily="18" charset="0"/>
              </a:rPr>
              <a:t>ходу расположения подглазничных, угловых и лицевых артерий и вен.</a:t>
            </a:r>
            <a:endParaRPr lang="ru-RU" b="1"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8926" y="0"/>
            <a:ext cx="6000792" cy="1428736"/>
          </a:xfrm>
        </p:spPr>
        <p:txBody>
          <a:bodyPr/>
          <a:lstStyle/>
          <a:p>
            <a:pPr algn="r"/>
            <a:r>
              <a:rPr lang="ru-RU" sz="2000" b="1" i="1" dirty="0" smtClean="0">
                <a:solidFill>
                  <a:schemeClr val="tx1"/>
                </a:solidFill>
                <a:latin typeface="Times New Roman" pitchFamily="18" charset="0"/>
                <a:cs typeface="Times New Roman" pitchFamily="18" charset="0"/>
              </a:rPr>
              <a:t>Ефимов Ю.В., </a:t>
            </a:r>
            <a:r>
              <a:rPr lang="ru-RU" sz="2000" b="1" i="1" dirty="0" err="1" smtClean="0">
                <a:solidFill>
                  <a:schemeClr val="tx1"/>
                </a:solidFill>
                <a:latin typeface="Times New Roman" pitchFamily="18" charset="0"/>
                <a:cs typeface="Times New Roman" pitchFamily="18" charset="0"/>
              </a:rPr>
              <a:t>Мухаев</a:t>
            </a:r>
            <a:r>
              <a:rPr lang="ru-RU" sz="2000" b="1" i="1" dirty="0" smtClean="0">
                <a:solidFill>
                  <a:schemeClr val="tx1"/>
                </a:solidFill>
                <a:latin typeface="Times New Roman" pitchFamily="18" charset="0"/>
                <a:cs typeface="Times New Roman" pitchFamily="18" charset="0"/>
              </a:rPr>
              <a:t> Х.Х., Ефимова Е.Ю., </a:t>
            </a:r>
            <a:br>
              <a:rPr lang="ru-RU" sz="2000" b="1" i="1" dirty="0" smtClean="0">
                <a:solidFill>
                  <a:schemeClr val="tx1"/>
                </a:solidFill>
                <a:latin typeface="Times New Roman" pitchFamily="18" charset="0"/>
                <a:cs typeface="Times New Roman" pitchFamily="18" charset="0"/>
              </a:rPr>
            </a:br>
            <a:r>
              <a:rPr lang="ru-RU" sz="2000" b="1" i="1" dirty="0" err="1" smtClean="0">
                <a:solidFill>
                  <a:schemeClr val="tx1"/>
                </a:solidFill>
                <a:latin typeface="Times New Roman" pitchFamily="18" charset="0"/>
                <a:cs typeface="Times New Roman" pitchFamily="18" charset="0"/>
              </a:rPr>
              <a:t>Грибовская</a:t>
            </a:r>
            <a:r>
              <a:rPr lang="ru-RU" sz="2000" b="1" i="1" dirty="0" smtClean="0">
                <a:solidFill>
                  <a:schemeClr val="tx1"/>
                </a:solidFill>
                <a:latin typeface="Times New Roman" pitchFamily="18" charset="0"/>
                <a:cs typeface="Times New Roman" pitchFamily="18" charset="0"/>
              </a:rPr>
              <a:t> Ю.В.  (</a:t>
            </a:r>
            <a:r>
              <a:rPr lang="ru-RU" sz="2000" b="1" i="1" dirty="0" err="1" smtClean="0">
                <a:solidFill>
                  <a:schemeClr val="tx1"/>
                </a:solidFill>
                <a:latin typeface="Times New Roman" pitchFamily="18" charset="0"/>
                <a:cs typeface="Times New Roman" pitchFamily="18" charset="0"/>
              </a:rPr>
              <a:t>Тельянова</a:t>
            </a:r>
            <a:r>
              <a:rPr lang="ru-RU" sz="2000" b="1" i="1" dirty="0" smtClean="0">
                <a:solidFill>
                  <a:schemeClr val="tx1"/>
                </a:solidFill>
                <a:latin typeface="Times New Roman" pitchFamily="18" charset="0"/>
                <a:cs typeface="Times New Roman" pitchFamily="18" charset="0"/>
              </a:rPr>
              <a:t> Ю.В.) и др.</a:t>
            </a:r>
            <a:br>
              <a:rPr lang="ru-RU" sz="2000" b="1" i="1" dirty="0" smtClean="0">
                <a:solidFill>
                  <a:schemeClr val="tx1"/>
                </a:solidFill>
                <a:latin typeface="Times New Roman" pitchFamily="18" charset="0"/>
                <a:cs typeface="Times New Roman" pitchFamily="18" charset="0"/>
              </a:rPr>
            </a:br>
            <a:r>
              <a:rPr lang="ru-RU" sz="2000" b="1" i="1" dirty="0" smtClean="0">
                <a:solidFill>
                  <a:schemeClr val="tx1"/>
                </a:solidFill>
                <a:latin typeface="Times New Roman" pitchFamily="18" charset="0"/>
                <a:cs typeface="Times New Roman" pitchFamily="18" charset="0"/>
              </a:rPr>
              <a:t> Способ </a:t>
            </a:r>
            <a:r>
              <a:rPr lang="ru-RU" sz="2000" b="1" i="1" dirty="0" err="1" smtClean="0">
                <a:solidFill>
                  <a:schemeClr val="tx1"/>
                </a:solidFill>
                <a:latin typeface="Times New Roman" pitchFamily="18" charset="0"/>
                <a:cs typeface="Times New Roman" pitchFamily="18" charset="0"/>
              </a:rPr>
              <a:t>инфраорбитальной</a:t>
            </a:r>
            <a:r>
              <a:rPr lang="ru-RU" sz="2000" b="1" i="1" dirty="0" smtClean="0">
                <a:solidFill>
                  <a:schemeClr val="tx1"/>
                </a:solidFill>
                <a:latin typeface="Times New Roman" pitchFamily="18" charset="0"/>
                <a:cs typeface="Times New Roman" pitchFamily="18" charset="0"/>
              </a:rPr>
              <a:t> анестезии. Патент на изобре</a:t>
            </a:r>
            <a:r>
              <a:rPr lang="ru-RU" sz="2000" b="1" dirty="0" smtClean="0">
                <a:solidFill>
                  <a:schemeClr val="tx1"/>
                </a:solidFill>
                <a:latin typeface="Times New Roman" pitchFamily="18" charset="0"/>
                <a:cs typeface="Times New Roman" pitchFamily="18" charset="0"/>
              </a:rPr>
              <a:t>тение №2427393</a:t>
            </a:r>
            <a:r>
              <a:rPr lang="ru-RU" sz="1800" dirty="0" smtClean="0"/>
              <a:t>.</a:t>
            </a:r>
            <a:endParaRPr lang="ru-RU" sz="1800" dirty="0">
              <a:latin typeface="Times New Roman" pitchFamily="18" charset="0"/>
              <a:cs typeface="Times New Roman" pitchFamily="18" charset="0"/>
            </a:endParaRPr>
          </a:p>
        </p:txBody>
      </p:sp>
      <p:pic>
        <p:nvPicPr>
          <p:cNvPr id="25602" name="Picture 2"/>
          <p:cNvPicPr>
            <a:picLocks noGrp="1" noChangeAspect="1" noChangeArrowheads="1"/>
          </p:cNvPicPr>
          <p:nvPr>
            <p:ph idx="1"/>
          </p:nvPr>
        </p:nvPicPr>
        <p:blipFill>
          <a:blip r:embed="rId2"/>
          <a:srcRect/>
          <a:stretch>
            <a:fillRect/>
          </a:stretch>
        </p:blipFill>
        <p:spPr bwMode="auto">
          <a:xfrm>
            <a:off x="0" y="428604"/>
            <a:ext cx="2988834" cy="2000264"/>
          </a:xfrm>
          <a:prstGeom prst="rect">
            <a:avLst/>
          </a:prstGeom>
          <a:noFill/>
          <a:ln w="9525">
            <a:noFill/>
            <a:miter lim="800000"/>
            <a:headEnd/>
            <a:tailEnd/>
          </a:ln>
          <a:effectLst/>
        </p:spPr>
      </p:pic>
      <p:pic>
        <p:nvPicPr>
          <p:cNvPr id="25603" name="Picture 3"/>
          <p:cNvPicPr>
            <a:picLocks noChangeAspect="1" noChangeArrowheads="1"/>
          </p:cNvPicPr>
          <p:nvPr/>
        </p:nvPicPr>
        <p:blipFill>
          <a:blip r:embed="rId3"/>
          <a:srcRect/>
          <a:stretch>
            <a:fillRect/>
          </a:stretch>
        </p:blipFill>
        <p:spPr bwMode="auto">
          <a:xfrm>
            <a:off x="0" y="4929174"/>
            <a:ext cx="2896153" cy="1928826"/>
          </a:xfrm>
          <a:prstGeom prst="rect">
            <a:avLst/>
          </a:prstGeom>
          <a:noFill/>
          <a:ln w="9525">
            <a:noFill/>
            <a:miter lim="800000"/>
            <a:headEnd/>
            <a:tailEnd/>
          </a:ln>
          <a:effectLst/>
        </p:spPr>
      </p:pic>
      <p:pic>
        <p:nvPicPr>
          <p:cNvPr id="5" name="Picture 2"/>
          <p:cNvPicPr>
            <a:picLocks noGrp="1" noChangeAspect="1" noChangeArrowheads="1"/>
          </p:cNvPicPr>
          <p:nvPr>
            <p:ph idx="1"/>
          </p:nvPr>
        </p:nvPicPr>
        <p:blipFill>
          <a:blip r:embed="rId4" cstate="print"/>
          <a:srcRect l="24570" t="15588" r="22536" b="9005"/>
          <a:stretch>
            <a:fillRect/>
          </a:stretch>
        </p:blipFill>
        <p:spPr bwMode="auto">
          <a:xfrm>
            <a:off x="0" y="2428868"/>
            <a:ext cx="2786082" cy="2482471"/>
          </a:xfrm>
          <a:prstGeom prst="rect">
            <a:avLst/>
          </a:prstGeom>
          <a:noFill/>
          <a:ln w="9525">
            <a:noFill/>
            <a:miter lim="800000"/>
            <a:headEnd/>
            <a:tailEnd/>
          </a:ln>
          <a:effectLst/>
        </p:spPr>
      </p:pic>
      <p:sp>
        <p:nvSpPr>
          <p:cNvPr id="6" name="Прямоугольник 5"/>
          <p:cNvSpPr/>
          <p:nvPr/>
        </p:nvSpPr>
        <p:spPr>
          <a:xfrm>
            <a:off x="3071802" y="1357298"/>
            <a:ext cx="6072198" cy="3416320"/>
          </a:xfrm>
          <a:prstGeom prst="rect">
            <a:avLst/>
          </a:prstGeom>
        </p:spPr>
        <p:txBody>
          <a:bodyPr wrap="square">
            <a:spAutoFit/>
          </a:bodyPr>
          <a:lstStyle/>
          <a:p>
            <a:pPr>
              <a:buFont typeface="Wingdings" pitchFamily="2" charset="2"/>
              <a:buChar char="Ø"/>
            </a:pPr>
            <a:r>
              <a:rPr lang="ru-RU" b="1" dirty="0" smtClean="0">
                <a:solidFill>
                  <a:srgbClr val="002060"/>
                </a:solidFill>
                <a:latin typeface="Times New Roman" pitchFamily="18" charset="0"/>
                <a:cs typeface="Times New Roman" pitchFamily="18" charset="0"/>
              </a:rPr>
              <a:t>обезболивания места будущего </a:t>
            </a:r>
            <a:r>
              <a:rPr lang="ru-RU" b="1" dirty="0" err="1" smtClean="0">
                <a:solidFill>
                  <a:srgbClr val="002060"/>
                </a:solidFill>
                <a:latin typeface="Times New Roman" pitchFamily="18" charset="0"/>
                <a:cs typeface="Times New Roman" pitchFamily="18" charset="0"/>
              </a:rPr>
              <a:t>вкола</a:t>
            </a:r>
            <a:r>
              <a:rPr lang="ru-RU" b="1" dirty="0" smtClean="0">
                <a:solidFill>
                  <a:srgbClr val="002060"/>
                </a:solidFill>
                <a:latin typeface="Times New Roman" pitchFamily="18" charset="0"/>
                <a:cs typeface="Times New Roman" pitchFamily="18" charset="0"/>
              </a:rPr>
              <a:t>;</a:t>
            </a:r>
          </a:p>
          <a:p>
            <a:pPr>
              <a:buFont typeface="Wingdings" pitchFamily="2" charset="2"/>
              <a:buChar char="Ø"/>
            </a:pPr>
            <a:r>
              <a:rPr lang="ru-RU" b="1" dirty="0" smtClean="0">
                <a:solidFill>
                  <a:srgbClr val="002060"/>
                </a:solidFill>
                <a:latin typeface="Times New Roman" pitchFamily="18" charset="0"/>
                <a:cs typeface="Times New Roman" pitchFamily="18" charset="0"/>
              </a:rPr>
              <a:t>прокол слизистой оболочки до соприкосновения кончика иглы с костью. </a:t>
            </a:r>
          </a:p>
          <a:p>
            <a:pPr>
              <a:buFont typeface="Wingdings" pitchFamily="2" charset="2"/>
              <a:buChar char="Ø"/>
            </a:pPr>
            <a:r>
              <a:rPr lang="ru-RU" b="1" dirty="0" smtClean="0">
                <a:solidFill>
                  <a:srgbClr val="002060"/>
                </a:solidFill>
                <a:latin typeface="Times New Roman" pitchFamily="18" charset="0"/>
                <a:cs typeface="Times New Roman" pitchFamily="18" charset="0"/>
              </a:rPr>
              <a:t>проведение инъекционной иглы через кортикальную пластинку в губчатую кость при незначительном давлении на наконечник бормашины в условиях низкоскоростного вращения что определяется по характерному ее «проваливанию»;</a:t>
            </a:r>
          </a:p>
          <a:p>
            <a:pPr>
              <a:buFont typeface="Wingdings" pitchFamily="2" charset="2"/>
              <a:buChar char="Ø"/>
            </a:pPr>
            <a:r>
              <a:rPr lang="ru-RU" b="1" dirty="0" smtClean="0">
                <a:solidFill>
                  <a:srgbClr val="002060"/>
                </a:solidFill>
                <a:latin typeface="Times New Roman" pitchFamily="18" charset="0"/>
                <a:cs typeface="Times New Roman" pitchFamily="18" charset="0"/>
              </a:rPr>
              <a:t>извлечь </a:t>
            </a:r>
            <a:r>
              <a:rPr lang="ru-RU" b="1" dirty="0" err="1" smtClean="0">
                <a:solidFill>
                  <a:srgbClr val="002060"/>
                </a:solidFill>
                <a:latin typeface="Times New Roman" pitchFamily="18" charset="0"/>
                <a:cs typeface="Times New Roman" pitchFamily="18" charset="0"/>
              </a:rPr>
              <a:t>мандрен</a:t>
            </a:r>
            <a:r>
              <a:rPr lang="ru-RU" b="1" dirty="0" smtClean="0">
                <a:solidFill>
                  <a:srgbClr val="002060"/>
                </a:solidFill>
                <a:latin typeface="Times New Roman" pitchFamily="18" charset="0"/>
                <a:cs typeface="Times New Roman" pitchFamily="18" charset="0"/>
              </a:rPr>
              <a:t> из канюли иглы;</a:t>
            </a:r>
          </a:p>
          <a:p>
            <a:pPr>
              <a:buFont typeface="Wingdings" pitchFamily="2" charset="2"/>
              <a:buChar char="Ø"/>
            </a:pPr>
            <a:r>
              <a:rPr lang="ru-RU" b="1" dirty="0" smtClean="0">
                <a:solidFill>
                  <a:srgbClr val="002060"/>
                </a:solidFill>
                <a:latin typeface="Times New Roman" pitchFamily="18" charset="0"/>
                <a:cs typeface="Times New Roman" pitchFamily="18" charset="0"/>
              </a:rPr>
              <a:t>фиксация к канюле  шприц типа Рекорд с набранным анестетиком;</a:t>
            </a:r>
          </a:p>
          <a:p>
            <a:pPr>
              <a:buFont typeface="Wingdings" pitchFamily="2" charset="2"/>
              <a:buChar char="Ø"/>
            </a:pPr>
            <a:r>
              <a:rPr lang="ru-RU" b="1" dirty="0" smtClean="0">
                <a:solidFill>
                  <a:srgbClr val="002060"/>
                </a:solidFill>
                <a:latin typeface="Times New Roman" pitchFamily="18" charset="0"/>
                <a:cs typeface="Times New Roman" pitchFamily="18" charset="0"/>
              </a:rPr>
              <a:t> извлечение иглы.</a:t>
            </a:r>
            <a:endParaRPr lang="ru-RU" b="1" dirty="0">
              <a:solidFill>
                <a:srgbClr val="002060"/>
              </a:solidFill>
              <a:latin typeface="Times New Roman" pitchFamily="18" charset="0"/>
              <a:cs typeface="Times New Roman" pitchFamily="18" charset="0"/>
            </a:endParaRPr>
          </a:p>
        </p:txBody>
      </p:sp>
      <p:sp>
        <p:nvSpPr>
          <p:cNvPr id="7" name="Прямоугольник 6"/>
          <p:cNvSpPr/>
          <p:nvPr/>
        </p:nvSpPr>
        <p:spPr>
          <a:xfrm>
            <a:off x="3214678" y="4714884"/>
            <a:ext cx="5929322" cy="1815882"/>
          </a:xfrm>
          <a:prstGeom prst="rect">
            <a:avLst/>
          </a:prstGeom>
        </p:spPr>
        <p:txBody>
          <a:bodyPr wrap="square">
            <a:spAutoFit/>
          </a:bodyPr>
          <a:lstStyle/>
          <a:p>
            <a:r>
              <a:rPr lang="ru-RU" sz="1600" b="1" dirty="0" smtClean="0">
                <a:solidFill>
                  <a:srgbClr val="C00000"/>
                </a:solidFill>
                <a:latin typeface="Times New Roman" pitchFamily="18" charset="0"/>
                <a:cs typeface="Times New Roman" pitchFamily="18" charset="0"/>
              </a:rPr>
              <a:t>При внутрикостной анестезии потеря болевой чувствительности слизистой оболочки от</a:t>
            </a:r>
          </a:p>
          <a:p>
            <a:r>
              <a:rPr lang="ru-RU" sz="1600" b="1" dirty="0" smtClean="0">
                <a:solidFill>
                  <a:srgbClr val="C00000"/>
                </a:solidFill>
                <a:latin typeface="Times New Roman" pitchFamily="18" charset="0"/>
                <a:cs typeface="Times New Roman" pitchFamily="18" charset="0"/>
              </a:rPr>
              <a:t>медиального резца до 3-го моляра наблюдалась с 2 сторон</a:t>
            </a:r>
          </a:p>
          <a:p>
            <a:r>
              <a:rPr lang="ru-RU" sz="1600" b="1" dirty="0" smtClean="0">
                <a:solidFill>
                  <a:srgbClr val="C00000"/>
                </a:solidFill>
                <a:latin typeface="Times New Roman" pitchFamily="18" charset="0"/>
                <a:cs typeface="Times New Roman" pitchFamily="18" charset="0"/>
              </a:rPr>
              <a:t>альвеолярного отростка, при </a:t>
            </a:r>
            <a:r>
              <a:rPr lang="ru-RU" sz="1600" b="1" dirty="0" err="1" smtClean="0">
                <a:solidFill>
                  <a:srgbClr val="C00000"/>
                </a:solidFill>
                <a:latin typeface="Times New Roman" pitchFamily="18" charset="0"/>
                <a:cs typeface="Times New Roman" pitchFamily="18" charset="0"/>
              </a:rPr>
              <a:t>инфраорбитальной</a:t>
            </a:r>
            <a:r>
              <a:rPr lang="ru-RU" sz="1600" b="1" dirty="0" smtClean="0">
                <a:solidFill>
                  <a:srgbClr val="C00000"/>
                </a:solidFill>
                <a:latin typeface="Times New Roman" pitchFamily="18" charset="0"/>
                <a:cs typeface="Times New Roman" pitchFamily="18" charset="0"/>
              </a:rPr>
              <a:t> </a:t>
            </a:r>
            <a:r>
              <a:rPr lang="ru-RU" sz="1600" b="1" dirty="0" err="1" smtClean="0">
                <a:solidFill>
                  <a:srgbClr val="C00000"/>
                </a:solidFill>
                <a:latin typeface="Times New Roman" pitchFamily="18" charset="0"/>
                <a:cs typeface="Times New Roman" pitchFamily="18" charset="0"/>
              </a:rPr>
              <a:t>анесте</a:t>
            </a:r>
            <a:r>
              <a:rPr lang="ru-RU" sz="1600" b="1" dirty="0" smtClean="0">
                <a:solidFill>
                  <a:srgbClr val="C00000"/>
                </a:solidFill>
                <a:latin typeface="Times New Roman" pitchFamily="18" charset="0"/>
                <a:cs typeface="Times New Roman" pitchFamily="18" charset="0"/>
              </a:rPr>
              <a:t>-</a:t>
            </a:r>
          </a:p>
          <a:p>
            <a:r>
              <a:rPr lang="ru-RU" sz="1600" b="1" dirty="0" err="1" smtClean="0">
                <a:solidFill>
                  <a:srgbClr val="C00000"/>
                </a:solidFill>
                <a:latin typeface="Times New Roman" pitchFamily="18" charset="0"/>
                <a:cs typeface="Times New Roman" pitchFamily="18" charset="0"/>
              </a:rPr>
              <a:t>зии</a:t>
            </a:r>
            <a:r>
              <a:rPr lang="ru-RU" sz="1600" b="1" dirty="0" smtClean="0">
                <a:solidFill>
                  <a:srgbClr val="C00000"/>
                </a:solidFill>
                <a:latin typeface="Times New Roman" pitchFamily="18" charset="0"/>
                <a:cs typeface="Times New Roman" pitchFamily="18" charset="0"/>
              </a:rPr>
              <a:t>, выполненной традиционным методом, — от меди-</a:t>
            </a:r>
          </a:p>
          <a:p>
            <a:r>
              <a:rPr lang="ru-RU" sz="1600" b="1" dirty="0" err="1" smtClean="0">
                <a:solidFill>
                  <a:srgbClr val="C00000"/>
                </a:solidFill>
                <a:latin typeface="Times New Roman" pitchFamily="18" charset="0"/>
                <a:cs typeface="Times New Roman" pitchFamily="18" charset="0"/>
              </a:rPr>
              <a:t>ального</a:t>
            </a:r>
            <a:r>
              <a:rPr lang="ru-RU" sz="1600" b="1" dirty="0" smtClean="0">
                <a:solidFill>
                  <a:srgbClr val="C00000"/>
                </a:solidFill>
                <a:latin typeface="Times New Roman" pitchFamily="18" charset="0"/>
                <a:cs typeface="Times New Roman" pitchFamily="18" charset="0"/>
              </a:rPr>
              <a:t> резца до 1-го моляра и только с вестибулярной</a:t>
            </a:r>
          </a:p>
          <a:p>
            <a:r>
              <a:rPr lang="ru-RU" sz="1600" b="1" dirty="0" smtClean="0">
                <a:solidFill>
                  <a:srgbClr val="C00000"/>
                </a:solidFill>
                <a:latin typeface="Times New Roman" pitchFamily="18" charset="0"/>
                <a:cs typeface="Times New Roman" pitchFamily="18" charset="0"/>
              </a:rPr>
              <a:t>стороны альвеолярного отростка.</a:t>
            </a:r>
            <a:endParaRPr lang="ru-RU" sz="1600" b="1"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500066"/>
          </a:xfrm>
        </p:spPr>
        <p:txBody>
          <a:bodyPr/>
          <a:lstStyle/>
          <a:p>
            <a:r>
              <a:rPr lang="ru-RU" sz="2800" b="1" dirty="0" err="1" smtClean="0">
                <a:solidFill>
                  <a:srgbClr val="6E243E"/>
                </a:solidFill>
              </a:rPr>
              <a:t>Инфраорбитальная</a:t>
            </a:r>
            <a:r>
              <a:rPr lang="ru-RU" sz="2800" b="1" dirty="0" smtClean="0">
                <a:solidFill>
                  <a:srgbClr val="6E243E"/>
                </a:solidFill>
              </a:rPr>
              <a:t> анестезия (</a:t>
            </a:r>
            <a:r>
              <a:rPr lang="ru-RU" sz="2800" b="1" dirty="0" err="1" smtClean="0">
                <a:solidFill>
                  <a:srgbClr val="6E243E"/>
                </a:solidFill>
              </a:rPr>
              <a:t>внеротовой</a:t>
            </a:r>
            <a:r>
              <a:rPr lang="ru-RU" sz="2800" b="1" dirty="0" smtClean="0">
                <a:solidFill>
                  <a:srgbClr val="6E243E"/>
                </a:solidFill>
              </a:rPr>
              <a:t> способ)</a:t>
            </a:r>
            <a:endParaRPr lang="ru-RU" sz="2800" dirty="0">
              <a:solidFill>
                <a:srgbClr val="6E243E"/>
              </a:solidFill>
            </a:endParaRPr>
          </a:p>
        </p:txBody>
      </p:sp>
      <p:pic>
        <p:nvPicPr>
          <p:cNvPr id="1026" name="Picture 2"/>
          <p:cNvPicPr>
            <a:picLocks noGrp="1" noChangeAspect="1" noChangeArrowheads="1"/>
          </p:cNvPicPr>
          <p:nvPr>
            <p:ph idx="1"/>
          </p:nvPr>
        </p:nvPicPr>
        <p:blipFill>
          <a:blip r:embed="rId2"/>
          <a:srcRect l="5623" t="6989" r="5623"/>
          <a:stretch>
            <a:fillRect/>
          </a:stretch>
        </p:blipFill>
        <p:spPr bwMode="auto">
          <a:xfrm>
            <a:off x="214282" y="1000108"/>
            <a:ext cx="2267701" cy="1571636"/>
          </a:xfrm>
          <a:prstGeom prst="rect">
            <a:avLst/>
          </a:prstGeom>
          <a:noFill/>
          <a:ln w="9525">
            <a:noFill/>
            <a:miter lim="800000"/>
            <a:headEnd/>
            <a:tailEnd/>
          </a:ln>
          <a:effectLst/>
        </p:spPr>
      </p:pic>
      <p:sp>
        <p:nvSpPr>
          <p:cNvPr id="5" name="Прямоугольник 4"/>
          <p:cNvSpPr/>
          <p:nvPr/>
        </p:nvSpPr>
        <p:spPr>
          <a:xfrm>
            <a:off x="1000100" y="1285860"/>
            <a:ext cx="1428760"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0" y="2571744"/>
            <a:ext cx="9144000" cy="4247317"/>
          </a:xfrm>
          <a:prstGeom prst="rect">
            <a:avLst/>
          </a:prstGeom>
        </p:spPr>
        <p:txBody>
          <a:bodyPr wrap="square">
            <a:spAutoFit/>
          </a:bodyPr>
          <a:lstStyle/>
          <a:p>
            <a:pPr algn="ctr"/>
            <a:r>
              <a:rPr lang="ru-RU" b="1" i="1" dirty="0" smtClean="0">
                <a:solidFill>
                  <a:srgbClr val="002060"/>
                </a:solidFill>
                <a:latin typeface="Times New Roman" pitchFamily="18" charset="0"/>
                <a:cs typeface="Times New Roman" pitchFamily="18" charset="0"/>
              </a:rPr>
              <a:t>Алгоритм проведения анестезии: </a:t>
            </a:r>
          </a:p>
          <a:p>
            <a:pPr>
              <a:buFont typeface="Wingdings" pitchFamily="2" charset="2"/>
              <a:buChar char="Ø"/>
            </a:pPr>
            <a:r>
              <a:rPr lang="ru-RU" b="1" dirty="0" smtClean="0">
                <a:solidFill>
                  <a:srgbClr val="002060"/>
                </a:solidFill>
                <a:latin typeface="Times New Roman" pitchFamily="18" charset="0"/>
                <a:cs typeface="Times New Roman" pitchFamily="18" charset="0"/>
              </a:rPr>
              <a:t>врач находится справа от больного;</a:t>
            </a:r>
          </a:p>
          <a:p>
            <a:pPr>
              <a:buFont typeface="Wingdings" pitchFamily="2" charset="2"/>
              <a:buChar char="Ø"/>
            </a:pPr>
            <a:r>
              <a:rPr lang="ru-RU" b="1" dirty="0" smtClean="0">
                <a:solidFill>
                  <a:srgbClr val="002060"/>
                </a:solidFill>
                <a:latin typeface="Times New Roman" pitchFamily="18" charset="0"/>
                <a:cs typeface="Times New Roman" pitchFamily="18" charset="0"/>
              </a:rPr>
              <a:t>определить проекцию подглазничного отверстия на коже. Для этого следует про-</a:t>
            </a:r>
          </a:p>
          <a:p>
            <a:pPr>
              <a:buFont typeface="Wingdings" pitchFamily="2" charset="2"/>
              <a:buChar char="Ø"/>
            </a:pPr>
            <a:r>
              <a:rPr lang="ru-RU" b="1" dirty="0" smtClean="0">
                <a:solidFill>
                  <a:srgbClr val="002060"/>
                </a:solidFill>
                <a:latin typeface="Times New Roman" pitchFamily="18" charset="0"/>
                <a:cs typeface="Times New Roman" pitchFamily="18" charset="0"/>
              </a:rPr>
              <a:t>щупать подглазничный шов указательным пальцем левой руки. Искомое </a:t>
            </a:r>
            <a:r>
              <a:rPr lang="ru-RU" b="1" dirty="0" err="1" smtClean="0">
                <a:solidFill>
                  <a:srgbClr val="002060"/>
                </a:solidFill>
                <a:latin typeface="Times New Roman" pitchFamily="18" charset="0"/>
                <a:cs typeface="Times New Roman" pitchFamily="18" charset="0"/>
              </a:rPr>
              <a:t>отвер</a:t>
            </a:r>
            <a:r>
              <a:rPr lang="ru-RU" b="1" dirty="0" smtClean="0">
                <a:solidFill>
                  <a:srgbClr val="002060"/>
                </a:solidFill>
                <a:latin typeface="Times New Roman" pitchFamily="18" charset="0"/>
                <a:cs typeface="Times New Roman" pitchFamily="18" charset="0"/>
              </a:rPr>
              <a:t>-</a:t>
            </a:r>
          </a:p>
          <a:p>
            <a:pPr>
              <a:buFont typeface="Wingdings" pitchFamily="2" charset="2"/>
              <a:buChar char="Ø"/>
            </a:pPr>
            <a:r>
              <a:rPr lang="ru-RU" b="1" dirty="0" err="1" smtClean="0">
                <a:solidFill>
                  <a:srgbClr val="002060"/>
                </a:solidFill>
                <a:latin typeface="Times New Roman" pitchFamily="18" charset="0"/>
                <a:cs typeface="Times New Roman" pitchFamily="18" charset="0"/>
              </a:rPr>
              <a:t>стие</a:t>
            </a:r>
            <a:r>
              <a:rPr lang="ru-RU" b="1" dirty="0" smtClean="0">
                <a:solidFill>
                  <a:srgbClr val="002060"/>
                </a:solidFill>
                <a:latin typeface="Times New Roman" pitchFamily="18" charset="0"/>
                <a:cs typeface="Times New Roman" pitchFamily="18" charset="0"/>
              </a:rPr>
              <a:t>, как правило, располагается на 5-8 мм ниже шва;</a:t>
            </a:r>
          </a:p>
          <a:p>
            <a:pPr>
              <a:buFont typeface="Wingdings" pitchFamily="2" charset="2"/>
              <a:buChar char="Ø"/>
            </a:pPr>
            <a:r>
              <a:rPr lang="ru-RU" b="1" dirty="0" smtClean="0">
                <a:solidFill>
                  <a:srgbClr val="002060"/>
                </a:solidFill>
                <a:latin typeface="Times New Roman" pitchFamily="18" charset="0"/>
                <a:cs typeface="Times New Roman" pitchFamily="18" charset="0"/>
              </a:rPr>
              <a:t>обработать кожу спиртом;</a:t>
            </a:r>
          </a:p>
          <a:p>
            <a:pPr>
              <a:buFont typeface="Wingdings" pitchFamily="2" charset="2"/>
              <a:buChar char="Ø"/>
            </a:pPr>
            <a:r>
              <a:rPr lang="ru-RU" b="1" dirty="0" err="1" smtClean="0">
                <a:solidFill>
                  <a:srgbClr val="002060"/>
                </a:solidFill>
                <a:latin typeface="Times New Roman" pitchFamily="18" charset="0"/>
                <a:cs typeface="Times New Roman" pitchFamily="18" charset="0"/>
              </a:rPr>
              <a:t>вкол</a:t>
            </a:r>
            <a:r>
              <a:rPr lang="ru-RU" b="1" dirty="0" smtClean="0">
                <a:solidFill>
                  <a:srgbClr val="002060"/>
                </a:solidFill>
                <a:latin typeface="Times New Roman" pitchFamily="18" charset="0"/>
                <a:cs typeface="Times New Roman" pitchFamily="18" charset="0"/>
              </a:rPr>
              <a:t> иглы на 5-10 мм ниже и </a:t>
            </a:r>
            <a:r>
              <a:rPr lang="ru-RU" b="1" dirty="0" err="1" smtClean="0">
                <a:solidFill>
                  <a:srgbClr val="002060"/>
                </a:solidFill>
                <a:latin typeface="Times New Roman" pitchFamily="18" charset="0"/>
                <a:cs typeface="Times New Roman" pitchFamily="18" charset="0"/>
              </a:rPr>
              <a:t>медиальнее</a:t>
            </a:r>
            <a:r>
              <a:rPr lang="ru-RU" b="1" dirty="0" smtClean="0">
                <a:solidFill>
                  <a:srgbClr val="002060"/>
                </a:solidFill>
                <a:latin typeface="Times New Roman" pitchFamily="18" charset="0"/>
                <a:cs typeface="Times New Roman" pitchFamily="18" charset="0"/>
              </a:rPr>
              <a:t> проектируемой точки подглазничного отверстия;</a:t>
            </a:r>
          </a:p>
          <a:p>
            <a:pPr>
              <a:buFont typeface="Wingdings" pitchFamily="2" charset="2"/>
              <a:buChar char="Ø"/>
            </a:pPr>
            <a:r>
              <a:rPr lang="ru-RU" b="1" dirty="0" smtClean="0">
                <a:solidFill>
                  <a:srgbClr val="002060"/>
                </a:solidFill>
                <a:latin typeface="Times New Roman" pitchFamily="18" charset="0"/>
                <a:cs typeface="Times New Roman" pitchFamily="18" charset="0"/>
              </a:rPr>
              <a:t>иглу продвигают по направлению к подглазничному отверстию до упора в кость;</a:t>
            </a:r>
          </a:p>
          <a:p>
            <a:pPr>
              <a:buFont typeface="Wingdings" pitchFamily="2" charset="2"/>
              <a:buChar char="Ø"/>
            </a:pPr>
            <a:r>
              <a:rPr lang="ru-RU" b="1" dirty="0" smtClean="0">
                <a:solidFill>
                  <a:srgbClr val="002060"/>
                </a:solidFill>
                <a:latin typeface="Times New Roman" pitchFamily="18" charset="0"/>
                <a:cs typeface="Times New Roman" pitchFamily="18" charset="0"/>
              </a:rPr>
              <a:t>аспирационная проба;</a:t>
            </a:r>
          </a:p>
          <a:p>
            <a:pPr>
              <a:buFont typeface="Wingdings" pitchFamily="2" charset="2"/>
              <a:buChar char="Ø"/>
            </a:pPr>
            <a:r>
              <a:rPr lang="ru-RU" b="1" dirty="0" smtClean="0">
                <a:solidFill>
                  <a:srgbClr val="002060"/>
                </a:solidFill>
                <a:latin typeface="Times New Roman" pitchFamily="18" charset="0"/>
                <a:cs typeface="Times New Roman" pitchFamily="18" charset="0"/>
              </a:rPr>
              <a:t>введение анестезирующего раствора и создание депо анестетика;</a:t>
            </a:r>
          </a:p>
          <a:p>
            <a:r>
              <a:rPr lang="ru-RU" b="1" dirty="0" smtClean="0">
                <a:solidFill>
                  <a:srgbClr val="002060"/>
                </a:solidFill>
                <a:latin typeface="Times New Roman" pitchFamily="18" charset="0"/>
                <a:cs typeface="Times New Roman" pitchFamily="18" charset="0"/>
              </a:rPr>
              <a:t>Для достижения анестезирующего эффекта нет необходимости продвигать иглу в канал, так как это неминуемо приводит к повреждению нерва и сосудов, тем более при применении современных высокоэффективных анестетиков. Этот риск оправдан только при диагностике и лечении невралгии подглазничного нерва.</a:t>
            </a:r>
            <a:endParaRPr lang="ru-RU" b="1" dirty="0">
              <a:solidFill>
                <a:srgbClr val="002060"/>
              </a:solidFill>
              <a:latin typeface="Times New Roman" pitchFamily="18" charset="0"/>
              <a:cs typeface="Times New Roman" pitchFamily="18" charset="0"/>
            </a:endParaRPr>
          </a:p>
        </p:txBody>
      </p:sp>
      <p:sp>
        <p:nvSpPr>
          <p:cNvPr id="7" name="Прямоугольник 6"/>
          <p:cNvSpPr/>
          <p:nvPr/>
        </p:nvSpPr>
        <p:spPr>
          <a:xfrm>
            <a:off x="3428992" y="1142984"/>
            <a:ext cx="5715008" cy="923330"/>
          </a:xfrm>
          <a:prstGeom prst="rect">
            <a:avLst/>
          </a:prstGeom>
        </p:spPr>
        <p:txBody>
          <a:bodyPr wrap="square">
            <a:spAutoFit/>
          </a:bodyPr>
          <a:lstStyle/>
          <a:p>
            <a:r>
              <a:rPr lang="ru-RU" b="1" i="1" dirty="0" smtClean="0">
                <a:solidFill>
                  <a:srgbClr val="6E243E"/>
                </a:solidFill>
                <a:latin typeface="Times New Roman" pitchFamily="18" charset="0"/>
                <a:cs typeface="Times New Roman" pitchFamily="18" charset="0"/>
              </a:rPr>
              <a:t>Для проведения </a:t>
            </a:r>
            <a:r>
              <a:rPr lang="ru-RU" b="1" i="1" dirty="0" err="1" smtClean="0">
                <a:solidFill>
                  <a:srgbClr val="6E243E"/>
                </a:solidFill>
                <a:latin typeface="Times New Roman" pitchFamily="18" charset="0"/>
                <a:cs typeface="Times New Roman" pitchFamily="18" charset="0"/>
              </a:rPr>
              <a:t>инфраорбитальной</a:t>
            </a:r>
            <a:r>
              <a:rPr lang="ru-RU" b="1" i="1" dirty="0" smtClean="0">
                <a:solidFill>
                  <a:srgbClr val="6E243E"/>
                </a:solidFill>
                <a:latin typeface="Times New Roman" pitchFamily="18" charset="0"/>
                <a:cs typeface="Times New Roman" pitchFamily="18" charset="0"/>
              </a:rPr>
              <a:t> анестезии </a:t>
            </a:r>
            <a:r>
              <a:rPr lang="ru-RU" b="1" i="1" dirty="0" err="1" smtClean="0">
                <a:solidFill>
                  <a:srgbClr val="6E243E"/>
                </a:solidFill>
                <a:latin typeface="Times New Roman" pitchFamily="18" charset="0"/>
                <a:cs typeface="Times New Roman" pitchFamily="18" charset="0"/>
              </a:rPr>
              <a:t>внеротовым</a:t>
            </a:r>
            <a:r>
              <a:rPr lang="ru-RU" b="1" i="1" dirty="0" smtClean="0">
                <a:solidFill>
                  <a:srgbClr val="6E243E"/>
                </a:solidFill>
                <a:latin typeface="Times New Roman" pitchFamily="18" charset="0"/>
                <a:cs typeface="Times New Roman" pitchFamily="18" charset="0"/>
              </a:rPr>
              <a:t> доступом используется игла длинной 25 мм, диаметром Ø 0,3-0,4 мм.</a:t>
            </a:r>
            <a:endParaRPr lang="ru-RU" b="1" i="1" dirty="0">
              <a:solidFill>
                <a:srgbClr val="6E243E"/>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43174" y="0"/>
            <a:ext cx="6115064" cy="785818"/>
          </a:xfrm>
        </p:spPr>
        <p:txBody>
          <a:bodyPr/>
          <a:lstStyle/>
          <a:p>
            <a:r>
              <a:rPr lang="ru-RU" sz="2400" b="1" dirty="0" err="1" smtClean="0">
                <a:solidFill>
                  <a:schemeClr val="tx1"/>
                </a:solidFill>
                <a:latin typeface="Times New Roman" pitchFamily="18" charset="0"/>
                <a:cs typeface="Times New Roman" pitchFamily="18" charset="0"/>
              </a:rPr>
              <a:t>Туберальная</a:t>
            </a:r>
            <a:r>
              <a:rPr lang="ru-RU" sz="2400" b="1" dirty="0" smtClean="0">
                <a:solidFill>
                  <a:schemeClr val="tx1"/>
                </a:solidFill>
                <a:latin typeface="Times New Roman" pitchFamily="18" charset="0"/>
                <a:cs typeface="Times New Roman" pitchFamily="18" charset="0"/>
              </a:rPr>
              <a:t> анестезия (</a:t>
            </a:r>
            <a:r>
              <a:rPr lang="ru-RU" sz="2400" b="1" dirty="0" err="1" smtClean="0">
                <a:solidFill>
                  <a:schemeClr val="tx1"/>
                </a:solidFill>
                <a:latin typeface="Times New Roman" pitchFamily="18" charset="0"/>
                <a:cs typeface="Times New Roman" pitchFamily="18" charset="0"/>
              </a:rPr>
              <a:t>внутриротовая</a:t>
            </a:r>
            <a:r>
              <a:rPr lang="ru-RU" sz="2400" b="1" dirty="0" smtClean="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p:txBody>
      </p:sp>
      <p:pic>
        <p:nvPicPr>
          <p:cNvPr id="24578" name="Picture 2"/>
          <p:cNvPicPr>
            <a:picLocks noGrp="1" noChangeAspect="1" noChangeArrowheads="1"/>
          </p:cNvPicPr>
          <p:nvPr>
            <p:ph idx="1"/>
          </p:nvPr>
        </p:nvPicPr>
        <p:blipFill>
          <a:blip r:embed="rId2"/>
          <a:srcRect/>
          <a:stretch>
            <a:fillRect/>
          </a:stretch>
        </p:blipFill>
        <p:spPr bwMode="auto">
          <a:xfrm>
            <a:off x="0" y="0"/>
            <a:ext cx="2428892" cy="1621873"/>
          </a:xfrm>
          <a:prstGeom prst="rect">
            <a:avLst/>
          </a:prstGeom>
          <a:noFill/>
          <a:ln w="9525">
            <a:noFill/>
            <a:miter lim="800000"/>
            <a:headEnd/>
            <a:tailEnd/>
          </a:ln>
          <a:effectLst/>
        </p:spPr>
      </p:pic>
      <p:pic>
        <p:nvPicPr>
          <p:cNvPr id="24579" name="Picture 3"/>
          <p:cNvPicPr>
            <a:picLocks noChangeAspect="1" noChangeArrowheads="1"/>
          </p:cNvPicPr>
          <p:nvPr/>
        </p:nvPicPr>
        <p:blipFill>
          <a:blip r:embed="rId3"/>
          <a:srcRect/>
          <a:stretch>
            <a:fillRect/>
          </a:stretch>
        </p:blipFill>
        <p:spPr bwMode="auto">
          <a:xfrm>
            <a:off x="0" y="1928803"/>
            <a:ext cx="2500298" cy="1616788"/>
          </a:xfrm>
          <a:prstGeom prst="rect">
            <a:avLst/>
          </a:prstGeom>
          <a:noFill/>
          <a:ln w="9525">
            <a:noFill/>
            <a:miter lim="800000"/>
            <a:headEnd/>
            <a:tailEnd/>
          </a:ln>
          <a:effectLst/>
        </p:spPr>
      </p:pic>
      <p:pic>
        <p:nvPicPr>
          <p:cNvPr id="5" name="Picture 2" descr="C:\Users\Анжела\Desktop\РП 17-18\РПФГОСМО\ВВедение в м.а\DSC03337.JPG"/>
          <p:cNvPicPr>
            <a:picLocks noChangeAspect="1" noChangeArrowheads="1"/>
          </p:cNvPicPr>
          <p:nvPr/>
        </p:nvPicPr>
        <p:blipFill>
          <a:blip r:embed="rId4" cstate="print">
            <a:lum bright="32000" contrast="52000"/>
          </a:blip>
          <a:srcRect l="53893" r="13151" b="10940"/>
          <a:stretch>
            <a:fillRect/>
          </a:stretch>
        </p:blipFill>
        <p:spPr bwMode="auto">
          <a:xfrm rot="5400000">
            <a:off x="480583" y="3234168"/>
            <a:ext cx="1500200" cy="2461367"/>
          </a:xfrm>
          <a:prstGeom prst="rect">
            <a:avLst/>
          </a:prstGeom>
          <a:noFill/>
          <a:ln w="9525">
            <a:noFill/>
            <a:miter lim="800000"/>
            <a:headEnd/>
            <a:tailEnd/>
          </a:ln>
        </p:spPr>
      </p:pic>
      <p:sp>
        <p:nvSpPr>
          <p:cNvPr id="6" name="Прямоугольник 5"/>
          <p:cNvSpPr/>
          <p:nvPr/>
        </p:nvSpPr>
        <p:spPr>
          <a:xfrm>
            <a:off x="2571736" y="785794"/>
            <a:ext cx="6572264" cy="1754326"/>
          </a:xfrm>
          <a:prstGeom prst="rect">
            <a:avLst/>
          </a:prstGeom>
        </p:spPr>
        <p:txBody>
          <a:bodyPr wrap="square">
            <a:spAutoFit/>
          </a:bodyPr>
          <a:lstStyle/>
          <a:p>
            <a:r>
              <a:rPr lang="ru-RU" b="1" dirty="0" smtClean="0">
                <a:solidFill>
                  <a:schemeClr val="tx2">
                    <a:lumMod val="50000"/>
                  </a:schemeClr>
                </a:solidFill>
                <a:latin typeface="Times New Roman" pitchFamily="18" charset="0"/>
                <a:cs typeface="Times New Roman" pitchFamily="18" charset="0"/>
              </a:rPr>
              <a:t>Способ показан при обезболивании хирургических вмешательств на верхней челюсти и альвеолярном отростке в области моляров (удалении зубов, доброкачественных опухолей и опухолеподобных новообразований).</a:t>
            </a:r>
          </a:p>
          <a:p>
            <a:r>
              <a:rPr lang="ru-RU" b="1" dirty="0" smtClean="0">
                <a:solidFill>
                  <a:schemeClr val="tx2">
                    <a:lumMod val="50000"/>
                  </a:schemeClr>
                </a:solidFill>
                <a:latin typeface="Times New Roman" pitchFamily="18" charset="0"/>
                <a:cs typeface="Times New Roman" pitchFamily="18" charset="0"/>
              </a:rPr>
              <a:t>Для проведения </a:t>
            </a:r>
            <a:r>
              <a:rPr lang="ru-RU" b="1" dirty="0" err="1" smtClean="0">
                <a:solidFill>
                  <a:schemeClr val="tx2">
                    <a:lumMod val="50000"/>
                  </a:schemeClr>
                </a:solidFill>
                <a:latin typeface="Times New Roman" pitchFamily="18" charset="0"/>
                <a:cs typeface="Times New Roman" pitchFamily="18" charset="0"/>
              </a:rPr>
              <a:t>туберальной</a:t>
            </a:r>
            <a:r>
              <a:rPr lang="ru-RU" b="1" dirty="0" smtClean="0">
                <a:solidFill>
                  <a:schemeClr val="tx2">
                    <a:lumMod val="50000"/>
                  </a:schemeClr>
                </a:solidFill>
                <a:latin typeface="Times New Roman" pitchFamily="18" charset="0"/>
                <a:cs typeface="Times New Roman" pitchFamily="18" charset="0"/>
              </a:rPr>
              <a:t> анестезии используется игла длинной 42 мм, диметром </a:t>
            </a:r>
            <a:r>
              <a:rPr lang="en-US" b="1" dirty="0" smtClean="0">
                <a:solidFill>
                  <a:schemeClr val="tx2">
                    <a:lumMod val="50000"/>
                  </a:schemeClr>
                </a:solidFill>
                <a:latin typeface="Times New Roman" pitchFamily="18" charset="0"/>
                <a:cs typeface="Times New Roman" pitchFamily="18" charset="0"/>
              </a:rPr>
              <a:t>Ø 0,4 </a:t>
            </a:r>
            <a:r>
              <a:rPr lang="ru-RU" b="1" dirty="0" smtClean="0">
                <a:solidFill>
                  <a:schemeClr val="tx2">
                    <a:lumMod val="50000"/>
                  </a:schemeClr>
                </a:solidFill>
                <a:latin typeface="Times New Roman" pitchFamily="18" charset="0"/>
                <a:cs typeface="Times New Roman" pitchFamily="18" charset="0"/>
              </a:rPr>
              <a:t>мм.</a:t>
            </a:r>
            <a:endParaRPr lang="ru-RU" b="1" dirty="0">
              <a:solidFill>
                <a:schemeClr val="tx2">
                  <a:lumMod val="50000"/>
                </a:schemeClr>
              </a:solidFill>
              <a:latin typeface="Times New Roman" pitchFamily="18" charset="0"/>
              <a:cs typeface="Times New Roman" pitchFamily="18" charset="0"/>
            </a:endParaRPr>
          </a:p>
        </p:txBody>
      </p:sp>
      <p:sp>
        <p:nvSpPr>
          <p:cNvPr id="7" name="Прямоугольник 6"/>
          <p:cNvSpPr/>
          <p:nvPr/>
        </p:nvSpPr>
        <p:spPr>
          <a:xfrm>
            <a:off x="2500298" y="2333685"/>
            <a:ext cx="6643702" cy="4524315"/>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Алгоритм проведения </a:t>
            </a:r>
            <a:r>
              <a:rPr lang="ru-RU" b="1" i="1" dirty="0" err="1" smtClean="0">
                <a:solidFill>
                  <a:srgbClr val="002060"/>
                </a:solidFill>
                <a:latin typeface="Times New Roman" pitchFamily="18" charset="0"/>
                <a:cs typeface="Times New Roman" pitchFamily="18" charset="0"/>
              </a:rPr>
              <a:t>туберальной</a:t>
            </a:r>
            <a:r>
              <a:rPr lang="ru-RU" b="1" i="1" dirty="0" smtClean="0">
                <a:solidFill>
                  <a:srgbClr val="002060"/>
                </a:solidFill>
                <a:latin typeface="Times New Roman" pitchFamily="18" charset="0"/>
                <a:cs typeface="Times New Roman" pitchFamily="18" charset="0"/>
              </a:rPr>
              <a:t> анестезии:</a:t>
            </a:r>
          </a:p>
          <a:p>
            <a:pPr>
              <a:buFont typeface="Wingdings" pitchFamily="2" charset="2"/>
              <a:buChar char="Ø"/>
            </a:pPr>
            <a:r>
              <a:rPr lang="ru-RU" b="1" dirty="0" smtClean="0">
                <a:solidFill>
                  <a:srgbClr val="002060"/>
                </a:solidFill>
                <a:latin typeface="Times New Roman" pitchFamily="18" charset="0"/>
                <a:cs typeface="Times New Roman" pitchFamily="18" charset="0"/>
              </a:rPr>
              <a:t>пациент открывает рот нешироко;</a:t>
            </a:r>
          </a:p>
          <a:p>
            <a:pPr>
              <a:buFont typeface="Wingdings" pitchFamily="2" charset="2"/>
              <a:buChar char="Ø"/>
            </a:pPr>
            <a:r>
              <a:rPr lang="ru-RU" b="1" dirty="0" smtClean="0">
                <a:solidFill>
                  <a:srgbClr val="002060"/>
                </a:solidFill>
                <a:latin typeface="Times New Roman" pitchFamily="18" charset="0"/>
                <a:cs typeface="Times New Roman" pitchFamily="18" charset="0"/>
              </a:rPr>
              <a:t>щеку отводят шпателем и намечают точку </a:t>
            </a:r>
            <a:r>
              <a:rPr lang="ru-RU" b="1" dirty="0" err="1" smtClean="0">
                <a:solidFill>
                  <a:srgbClr val="002060"/>
                </a:solidFill>
                <a:latin typeface="Times New Roman" pitchFamily="18" charset="0"/>
                <a:cs typeface="Times New Roman" pitchFamily="18" charset="0"/>
              </a:rPr>
              <a:t>вкола</a:t>
            </a:r>
            <a:r>
              <a:rPr lang="ru-RU" b="1" dirty="0" smtClean="0">
                <a:solidFill>
                  <a:srgbClr val="002060"/>
                </a:solidFill>
                <a:latin typeface="Times New Roman" pitchFamily="18" charset="0"/>
                <a:cs typeface="Times New Roman" pitchFamily="18" charset="0"/>
              </a:rPr>
              <a:t>;</a:t>
            </a:r>
          </a:p>
          <a:p>
            <a:pPr>
              <a:buFont typeface="Wingdings" pitchFamily="2" charset="2"/>
              <a:buChar char="Ø"/>
            </a:pPr>
            <a:r>
              <a:rPr lang="ru-RU" b="1" dirty="0" smtClean="0">
                <a:solidFill>
                  <a:srgbClr val="002060"/>
                </a:solidFill>
                <a:latin typeface="Times New Roman" pitchFamily="18" charset="0"/>
                <a:cs typeface="Times New Roman" pitchFamily="18" charset="0"/>
              </a:rPr>
              <a:t>иглу вводят несколько кнаружи от переходной складки слизистой оболочки над вторым моляром;</a:t>
            </a:r>
          </a:p>
          <a:p>
            <a:pPr>
              <a:buFont typeface="Wingdings" pitchFamily="2" charset="2"/>
              <a:buChar char="Ø"/>
            </a:pPr>
            <a:r>
              <a:rPr lang="ru-RU" b="1" dirty="0" smtClean="0">
                <a:solidFill>
                  <a:srgbClr val="002060"/>
                </a:solidFill>
                <a:latin typeface="Times New Roman" pitchFamily="18" charset="0"/>
                <a:cs typeface="Times New Roman" pitchFamily="18" charset="0"/>
              </a:rPr>
              <a:t>иглу продвигают кверху, кзади и </a:t>
            </a:r>
            <a:r>
              <a:rPr lang="ru-RU" b="1" dirty="0" err="1" smtClean="0">
                <a:solidFill>
                  <a:srgbClr val="002060"/>
                </a:solidFill>
                <a:latin typeface="Times New Roman" pitchFamily="18" charset="0"/>
                <a:cs typeface="Times New Roman" pitchFamily="18" charset="0"/>
              </a:rPr>
              <a:t>медиально</a:t>
            </a:r>
            <a:r>
              <a:rPr lang="ru-RU" b="1" dirty="0" smtClean="0">
                <a:solidFill>
                  <a:srgbClr val="002060"/>
                </a:solidFill>
                <a:latin typeface="Times New Roman" pitchFamily="18" charset="0"/>
                <a:cs typeface="Times New Roman" pitchFamily="18" charset="0"/>
              </a:rPr>
              <a:t> не глубже 15 мм по бугру верхней челюсти. Для уменьшения риска осложнений </a:t>
            </a:r>
            <a:r>
              <a:rPr lang="ru-RU" b="1" dirty="0" err="1" smtClean="0">
                <a:solidFill>
                  <a:srgbClr val="002060"/>
                </a:solidFill>
                <a:latin typeface="Times New Roman" pitchFamily="18" charset="0"/>
                <a:cs typeface="Times New Roman" pitchFamily="18" charset="0"/>
              </a:rPr>
              <a:t>инъектор</a:t>
            </a:r>
            <a:r>
              <a:rPr lang="ru-RU" b="1" dirty="0" smtClean="0">
                <a:solidFill>
                  <a:srgbClr val="002060"/>
                </a:solidFill>
                <a:latin typeface="Times New Roman" pitchFamily="18" charset="0"/>
                <a:cs typeface="Times New Roman" pitchFamily="18" charset="0"/>
              </a:rPr>
              <a:t> рекомендовано отводить в сторону;</a:t>
            </a:r>
          </a:p>
          <a:p>
            <a:pPr>
              <a:buFont typeface="Wingdings" pitchFamily="2" charset="2"/>
              <a:buChar char="Ø"/>
            </a:pPr>
            <a:r>
              <a:rPr lang="ru-RU" b="1" dirty="0" smtClean="0">
                <a:solidFill>
                  <a:srgbClr val="002060"/>
                </a:solidFill>
                <a:latin typeface="Times New Roman" pitchFamily="18" charset="0"/>
                <a:cs typeface="Times New Roman" pitchFamily="18" charset="0"/>
              </a:rPr>
              <a:t>аспирационная проба;</a:t>
            </a:r>
          </a:p>
          <a:p>
            <a:pPr>
              <a:buFont typeface="Wingdings" pitchFamily="2" charset="2"/>
              <a:buChar char="Ø"/>
            </a:pPr>
            <a:r>
              <a:rPr lang="ru-RU" b="1" dirty="0" smtClean="0">
                <a:solidFill>
                  <a:srgbClr val="002060"/>
                </a:solidFill>
                <a:latin typeface="Times New Roman" pitchFamily="18" charset="0"/>
                <a:cs typeface="Times New Roman" pitchFamily="18" charset="0"/>
              </a:rPr>
              <a:t>вводится анестетик (1,5 – 1,7 мл).</a:t>
            </a:r>
          </a:p>
          <a:p>
            <a:r>
              <a:rPr lang="ru-RU" b="1" dirty="0" smtClean="0">
                <a:solidFill>
                  <a:srgbClr val="002060"/>
                </a:solidFill>
                <a:latin typeface="Times New Roman" pitchFamily="18" charset="0"/>
                <a:cs typeface="Times New Roman" pitchFamily="18" charset="0"/>
              </a:rPr>
              <a:t> Блокада задних верхних альвеолярных нервов наступает через 5-10 минут. Обезболиваются верхние коренные зубы, кроме первого моляра, так как он часто дополнительно иннервируется веточками средних альвеолярных нервов. В таком случае потребуется комбинация с инфильтрационной анестезией.</a:t>
            </a:r>
            <a:endParaRPr lang="ru-RU"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0"/>
            <a:ext cx="8229600" cy="581010"/>
          </a:xfrm>
        </p:spPr>
        <p:txBody>
          <a:bodyPr/>
          <a:lstStyle/>
          <a:p>
            <a:pPr algn="ctr"/>
            <a:r>
              <a:rPr lang="ru-RU" sz="2400" b="1" dirty="0" err="1" smtClean="0">
                <a:solidFill>
                  <a:schemeClr val="tx1"/>
                </a:solidFill>
                <a:latin typeface="Times New Roman" pitchFamily="18" charset="0"/>
                <a:cs typeface="Times New Roman" pitchFamily="18" charset="0"/>
              </a:rPr>
              <a:t>Туберальная</a:t>
            </a:r>
            <a:r>
              <a:rPr lang="ru-RU" sz="2400" b="1" dirty="0" smtClean="0">
                <a:solidFill>
                  <a:schemeClr val="tx1"/>
                </a:solidFill>
                <a:latin typeface="Times New Roman" pitchFamily="18" charset="0"/>
                <a:cs typeface="Times New Roman" pitchFamily="18" charset="0"/>
              </a:rPr>
              <a:t> анестезия (</a:t>
            </a:r>
            <a:r>
              <a:rPr lang="ru-RU" sz="2400" b="1" dirty="0" err="1" smtClean="0">
                <a:solidFill>
                  <a:schemeClr val="tx1"/>
                </a:solidFill>
                <a:latin typeface="Times New Roman" pitchFamily="18" charset="0"/>
                <a:cs typeface="Times New Roman" pitchFamily="18" charset="0"/>
              </a:rPr>
              <a:t>внеротовой</a:t>
            </a:r>
            <a:r>
              <a:rPr lang="ru-RU" sz="2400" b="1" dirty="0" smtClean="0">
                <a:solidFill>
                  <a:schemeClr val="tx1"/>
                </a:solidFill>
                <a:latin typeface="Times New Roman" pitchFamily="18" charset="0"/>
                <a:cs typeface="Times New Roman" pitchFamily="18" charset="0"/>
              </a:rPr>
              <a:t> доступ)</a:t>
            </a:r>
            <a:endParaRPr lang="ru-RU" sz="24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0" y="571480"/>
            <a:ext cx="9144000" cy="5753121"/>
          </a:xfrm>
        </p:spPr>
        <p:txBody>
          <a:bodyPr/>
          <a:lstStyle/>
          <a:p>
            <a:pPr>
              <a:buNone/>
            </a:pPr>
            <a:r>
              <a:rPr lang="ru-RU" sz="1800" b="1" dirty="0" smtClean="0">
                <a:solidFill>
                  <a:srgbClr val="002060"/>
                </a:solidFill>
                <a:latin typeface="Times New Roman" pitchFamily="18" charset="0"/>
                <a:cs typeface="Times New Roman" pitchFamily="18" charset="0"/>
              </a:rPr>
              <a:t>Преимуществами </a:t>
            </a:r>
            <a:r>
              <a:rPr lang="ru-RU" sz="1800" b="1" dirty="0" err="1" smtClean="0">
                <a:solidFill>
                  <a:srgbClr val="002060"/>
                </a:solidFill>
                <a:latin typeface="Times New Roman" pitchFamily="18" charset="0"/>
                <a:cs typeface="Times New Roman" pitchFamily="18" charset="0"/>
              </a:rPr>
              <a:t>внеротового</a:t>
            </a:r>
            <a:r>
              <a:rPr lang="ru-RU" sz="1800" b="1" dirty="0" smtClean="0">
                <a:solidFill>
                  <a:srgbClr val="002060"/>
                </a:solidFill>
                <a:latin typeface="Times New Roman" pitchFamily="18" charset="0"/>
                <a:cs typeface="Times New Roman" pitchFamily="18" charset="0"/>
              </a:rPr>
              <a:t> способа блокады задних верхних альвеолярных  нервов являются доступность операционного поля для обзора и манипуляций иглой, появление условий для надежной стерилизации места </a:t>
            </a:r>
            <a:r>
              <a:rPr lang="ru-RU" sz="1800" b="1" dirty="0" err="1" smtClean="0">
                <a:solidFill>
                  <a:srgbClr val="002060"/>
                </a:solidFill>
                <a:latin typeface="Times New Roman" pitchFamily="18" charset="0"/>
                <a:cs typeface="Times New Roman" pitchFamily="18" charset="0"/>
              </a:rPr>
              <a:t>вкола</a:t>
            </a:r>
            <a:r>
              <a:rPr lang="ru-RU" sz="1800" b="1" dirty="0" smtClean="0">
                <a:solidFill>
                  <a:srgbClr val="002060"/>
                </a:solidFill>
                <a:latin typeface="Times New Roman" pitchFamily="18" charset="0"/>
                <a:cs typeface="Times New Roman" pitchFamily="18" charset="0"/>
              </a:rPr>
              <a:t> иглы, которую продвигают по прямой линии, тем самым уменьшая риск ее перелома</a:t>
            </a:r>
            <a:endParaRPr lang="ru-RU" sz="1800" b="1" dirty="0">
              <a:solidFill>
                <a:srgbClr val="002060"/>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a:srcRect/>
          <a:stretch>
            <a:fillRect/>
          </a:stretch>
        </p:blipFill>
        <p:spPr bwMode="auto">
          <a:xfrm>
            <a:off x="0" y="1785926"/>
            <a:ext cx="1785950" cy="2688178"/>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0" y="4789889"/>
            <a:ext cx="1857040" cy="1853821"/>
          </a:xfrm>
          <a:prstGeom prst="rect">
            <a:avLst/>
          </a:prstGeom>
          <a:noFill/>
          <a:ln w="9525">
            <a:noFill/>
            <a:miter lim="800000"/>
            <a:headEnd/>
            <a:tailEnd/>
          </a:ln>
          <a:effectLst/>
        </p:spPr>
      </p:pic>
      <p:sp>
        <p:nvSpPr>
          <p:cNvPr id="7" name="Прямоугольник 6"/>
          <p:cNvSpPr/>
          <p:nvPr/>
        </p:nvSpPr>
        <p:spPr>
          <a:xfrm>
            <a:off x="1928794" y="1714488"/>
            <a:ext cx="7215206" cy="5078313"/>
          </a:xfrm>
          <a:prstGeom prst="rect">
            <a:avLst/>
          </a:prstGeom>
        </p:spPr>
        <p:txBody>
          <a:bodyPr wrap="square">
            <a:spAutoFit/>
          </a:bodyPr>
          <a:lstStyle/>
          <a:p>
            <a:r>
              <a:rPr lang="ru-RU" b="1" i="1" dirty="0" smtClean="0">
                <a:solidFill>
                  <a:srgbClr val="7030A0"/>
                </a:solidFill>
                <a:latin typeface="Times New Roman" pitchFamily="18" charset="0"/>
                <a:cs typeface="Times New Roman" pitchFamily="18" charset="0"/>
              </a:rPr>
              <a:t>Алгоритм проведения </a:t>
            </a:r>
            <a:r>
              <a:rPr lang="ru-RU" b="1" i="1" dirty="0" err="1" smtClean="0">
                <a:solidFill>
                  <a:srgbClr val="7030A0"/>
                </a:solidFill>
                <a:latin typeface="Times New Roman" pitchFamily="18" charset="0"/>
                <a:cs typeface="Times New Roman" pitchFamily="18" charset="0"/>
              </a:rPr>
              <a:t>внеротовой</a:t>
            </a:r>
            <a:r>
              <a:rPr lang="ru-RU" b="1" i="1" dirty="0" smtClean="0">
                <a:solidFill>
                  <a:srgbClr val="7030A0"/>
                </a:solidFill>
                <a:latin typeface="Times New Roman" pitchFamily="18" charset="0"/>
                <a:cs typeface="Times New Roman" pitchFamily="18" charset="0"/>
              </a:rPr>
              <a:t> </a:t>
            </a:r>
            <a:r>
              <a:rPr lang="ru-RU" b="1" i="1" dirty="0" err="1" smtClean="0">
                <a:solidFill>
                  <a:srgbClr val="7030A0"/>
                </a:solidFill>
                <a:latin typeface="Times New Roman" pitchFamily="18" charset="0"/>
                <a:cs typeface="Times New Roman" pitchFamily="18" charset="0"/>
              </a:rPr>
              <a:t>туберальной</a:t>
            </a:r>
            <a:r>
              <a:rPr lang="ru-RU" b="1" i="1" dirty="0" smtClean="0">
                <a:solidFill>
                  <a:srgbClr val="7030A0"/>
                </a:solidFill>
                <a:latin typeface="Times New Roman" pitchFamily="18" charset="0"/>
                <a:cs typeface="Times New Roman" pitchFamily="18" charset="0"/>
              </a:rPr>
              <a:t> анестезии:</a:t>
            </a:r>
          </a:p>
          <a:p>
            <a:pPr>
              <a:buFont typeface="Wingdings" pitchFamily="2" charset="2"/>
              <a:buChar char="Ø"/>
            </a:pPr>
            <a:r>
              <a:rPr lang="ru-RU" b="1" dirty="0" smtClean="0">
                <a:solidFill>
                  <a:srgbClr val="7030A0"/>
                </a:solidFill>
                <a:latin typeface="Times New Roman" pitchFamily="18" charset="0"/>
                <a:cs typeface="Times New Roman" pitchFamily="18" charset="0"/>
              </a:rPr>
              <a:t>определение индивидуальной глубины расположения задних верхних альвеолярных нервов у бугра верхней челюсти.</a:t>
            </a:r>
          </a:p>
          <a:p>
            <a:pPr>
              <a:buFont typeface="Wingdings" pitchFamily="2" charset="2"/>
              <a:buChar char="Ø"/>
            </a:pPr>
            <a:r>
              <a:rPr lang="ru-RU" b="1" dirty="0" smtClean="0">
                <a:solidFill>
                  <a:srgbClr val="7030A0"/>
                </a:solidFill>
                <a:latin typeface="Times New Roman" pitchFamily="18" charset="0"/>
                <a:cs typeface="Times New Roman" pitchFamily="18" charset="0"/>
              </a:rPr>
              <a:t>ногтевая фаланга указательного пальца левой руки устанавливается в нижнем латеральном углу глазницы, а большой палец той же руки отмечает передний нижний угол скуловой кости. Расстояние между этими точками отмечается на игле шприца стерильным резиновым кольцом.</a:t>
            </a:r>
          </a:p>
          <a:p>
            <a:pPr>
              <a:buFont typeface="Wingdings" pitchFamily="2" charset="2"/>
              <a:buChar char="Ø"/>
            </a:pPr>
            <a:r>
              <a:rPr lang="ru-RU" b="1" dirty="0" smtClean="0">
                <a:solidFill>
                  <a:srgbClr val="7030A0"/>
                </a:solidFill>
                <a:latin typeface="Times New Roman" pitchFamily="18" charset="0"/>
                <a:cs typeface="Times New Roman" pitchFamily="18" charset="0"/>
              </a:rPr>
              <a:t>обработать место </a:t>
            </a:r>
            <a:r>
              <a:rPr lang="ru-RU" b="1" dirty="0" err="1" smtClean="0">
                <a:solidFill>
                  <a:srgbClr val="7030A0"/>
                </a:solidFill>
                <a:latin typeface="Times New Roman" pitchFamily="18" charset="0"/>
                <a:cs typeface="Times New Roman" pitchFamily="18" charset="0"/>
              </a:rPr>
              <a:t>вкола</a:t>
            </a:r>
            <a:r>
              <a:rPr lang="ru-RU" b="1" dirty="0" smtClean="0">
                <a:solidFill>
                  <a:srgbClr val="7030A0"/>
                </a:solidFill>
                <a:latin typeface="Times New Roman" pitchFamily="18" charset="0"/>
                <a:cs typeface="Times New Roman" pitchFamily="18" charset="0"/>
              </a:rPr>
              <a:t> спиртом;</a:t>
            </a:r>
          </a:p>
          <a:p>
            <a:pPr>
              <a:buFont typeface="Wingdings" pitchFamily="2" charset="2"/>
              <a:buChar char="Ø"/>
            </a:pPr>
            <a:r>
              <a:rPr lang="ru-RU" b="1" dirty="0" err="1" smtClean="0">
                <a:solidFill>
                  <a:srgbClr val="7030A0"/>
                </a:solidFill>
                <a:latin typeface="Times New Roman" pitchFamily="18" charset="0"/>
                <a:cs typeface="Times New Roman" pitchFamily="18" charset="0"/>
              </a:rPr>
              <a:t>вкол</a:t>
            </a:r>
            <a:r>
              <a:rPr lang="ru-RU" b="1" dirty="0" smtClean="0">
                <a:solidFill>
                  <a:srgbClr val="7030A0"/>
                </a:solidFill>
                <a:latin typeface="Times New Roman" pitchFamily="18" charset="0"/>
                <a:cs typeface="Times New Roman" pitchFamily="18" charset="0"/>
              </a:rPr>
              <a:t> иглы производится в передний нижний угол скуловой кости;</a:t>
            </a:r>
          </a:p>
          <a:p>
            <a:pPr>
              <a:buFont typeface="Wingdings" pitchFamily="2" charset="2"/>
              <a:buChar char="Ø"/>
            </a:pPr>
            <a:r>
              <a:rPr lang="ru-RU" b="1" dirty="0" smtClean="0">
                <a:solidFill>
                  <a:srgbClr val="7030A0"/>
                </a:solidFill>
                <a:latin typeface="Times New Roman" pitchFamily="18" charset="0"/>
                <a:cs typeface="Times New Roman" pitchFamily="18" charset="0"/>
              </a:rPr>
              <a:t>игла продвигается под скуловую кость по прямой линии на отмеченную глубину под углом 90 к </a:t>
            </a:r>
            <a:r>
              <a:rPr lang="ru-RU" b="1" dirty="0" err="1" smtClean="0">
                <a:solidFill>
                  <a:srgbClr val="7030A0"/>
                </a:solidFill>
                <a:latin typeface="Times New Roman" pitchFamily="18" charset="0"/>
                <a:cs typeface="Times New Roman" pitchFamily="18" charset="0"/>
              </a:rPr>
              <a:t>франкфуртской</a:t>
            </a:r>
            <a:r>
              <a:rPr lang="ru-RU" b="1" dirty="0" smtClean="0">
                <a:solidFill>
                  <a:srgbClr val="7030A0"/>
                </a:solidFill>
                <a:latin typeface="Times New Roman" pitchFamily="18" charset="0"/>
                <a:cs typeface="Times New Roman" pitchFamily="18" charset="0"/>
              </a:rPr>
              <a:t> горизонтали и к 45 градусам срединной </a:t>
            </a:r>
            <a:r>
              <a:rPr lang="ru-RU" b="1" dirty="0" err="1" smtClean="0">
                <a:solidFill>
                  <a:srgbClr val="7030A0"/>
                </a:solidFill>
                <a:latin typeface="Times New Roman" pitchFamily="18" charset="0"/>
                <a:cs typeface="Times New Roman" pitchFamily="18" charset="0"/>
              </a:rPr>
              <a:t>сагитальной</a:t>
            </a:r>
            <a:r>
              <a:rPr lang="ru-RU" b="1" dirty="0" smtClean="0">
                <a:solidFill>
                  <a:srgbClr val="7030A0"/>
                </a:solidFill>
                <a:latin typeface="Times New Roman" pitchFamily="18" charset="0"/>
                <a:cs typeface="Times New Roman" pitchFamily="18" charset="0"/>
              </a:rPr>
              <a:t> плоскости (</a:t>
            </a:r>
            <a:r>
              <a:rPr lang="ru-RU" b="1" dirty="0" err="1" smtClean="0">
                <a:solidFill>
                  <a:srgbClr val="7030A0"/>
                </a:solidFill>
                <a:latin typeface="Times New Roman" pitchFamily="18" charset="0"/>
                <a:cs typeface="Times New Roman" pitchFamily="18" charset="0"/>
              </a:rPr>
              <a:t>франкфуртская</a:t>
            </a:r>
            <a:r>
              <a:rPr lang="ru-RU" b="1" dirty="0" smtClean="0">
                <a:solidFill>
                  <a:srgbClr val="7030A0"/>
                </a:solidFill>
                <a:latin typeface="Times New Roman" pitchFamily="18" charset="0"/>
                <a:cs typeface="Times New Roman" pitchFamily="18" charset="0"/>
              </a:rPr>
              <a:t> горизонталь на коже лица определяется линией, проведенной от проекции зрачка на нижний глазничный край до </a:t>
            </a:r>
            <a:r>
              <a:rPr lang="ru-RU" b="1" dirty="0" err="1" smtClean="0">
                <a:solidFill>
                  <a:srgbClr val="7030A0"/>
                </a:solidFill>
                <a:latin typeface="Times New Roman" pitchFamily="18" charset="0"/>
                <a:cs typeface="Times New Roman" pitchFamily="18" charset="0"/>
              </a:rPr>
              <a:t>козелка</a:t>
            </a:r>
            <a:r>
              <a:rPr lang="ru-RU" b="1" dirty="0" smtClean="0">
                <a:solidFill>
                  <a:srgbClr val="7030A0"/>
                </a:solidFill>
                <a:latin typeface="Times New Roman" pitchFamily="18" charset="0"/>
                <a:cs typeface="Times New Roman" pitchFamily="18" charset="0"/>
              </a:rPr>
              <a:t> уха);</a:t>
            </a:r>
          </a:p>
          <a:p>
            <a:pPr>
              <a:buFont typeface="Wingdings" pitchFamily="2" charset="2"/>
              <a:buChar char="Ø"/>
            </a:pPr>
            <a:r>
              <a:rPr lang="ru-RU" b="1" dirty="0" smtClean="0">
                <a:solidFill>
                  <a:srgbClr val="7030A0"/>
                </a:solidFill>
                <a:latin typeface="Times New Roman" pitchFamily="18" charset="0"/>
                <a:cs typeface="Times New Roman" pitchFamily="18" charset="0"/>
              </a:rPr>
              <a:t>аспирационная проба;</a:t>
            </a:r>
          </a:p>
          <a:p>
            <a:pPr>
              <a:buFont typeface="Wingdings" pitchFamily="2" charset="2"/>
              <a:buChar char="Ø"/>
            </a:pPr>
            <a:r>
              <a:rPr lang="ru-RU" b="1" dirty="0" smtClean="0">
                <a:solidFill>
                  <a:srgbClr val="7030A0"/>
                </a:solidFill>
                <a:latin typeface="Times New Roman" pitchFamily="18" charset="0"/>
                <a:cs typeface="Times New Roman" pitchFamily="18" charset="0"/>
              </a:rPr>
              <a:t>у бугра верхней челюсти вводится анестетик.</a:t>
            </a:r>
            <a:endParaRPr lang="ru-RU" b="1" dirty="0">
              <a:solidFill>
                <a:srgbClr val="7030A0"/>
              </a:solidFill>
              <a:latin typeface="Times New Roman" pitchFamily="18" charset="0"/>
              <a:cs typeface="Times New Roman" pitchFamily="18" charset="0"/>
            </a:endParaRPr>
          </a:p>
        </p:txBody>
      </p:sp>
      <p:sp>
        <p:nvSpPr>
          <p:cNvPr id="8" name="Прямоугольник 7"/>
          <p:cNvSpPr/>
          <p:nvPr/>
        </p:nvSpPr>
        <p:spPr>
          <a:xfrm>
            <a:off x="785786" y="2857496"/>
            <a:ext cx="914400"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857224" y="5286388"/>
            <a:ext cx="914400" cy="2143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0" y="704850"/>
            <a:ext cx="4357718" cy="1143000"/>
          </a:xfrm>
        </p:spPr>
        <p:txBody>
          <a:bodyPr/>
          <a:lstStyle/>
          <a:p>
            <a:endParaRPr lang="ru-RU" dirty="0"/>
          </a:p>
        </p:txBody>
      </p:sp>
      <p:pic>
        <p:nvPicPr>
          <p:cNvPr id="181250" name="Picture 2" descr="C:\Users\Анжела\Desktop\РП 17-18\РПФГОСМО\ВВедение в м.а\DSC03348.jpg"/>
          <p:cNvPicPr>
            <a:picLocks noGrp="1" noChangeAspect="1" noChangeArrowheads="1"/>
          </p:cNvPicPr>
          <p:nvPr>
            <p:ph idx="1"/>
          </p:nvPr>
        </p:nvPicPr>
        <p:blipFill>
          <a:blip r:embed="rId2" cstate="print">
            <a:lum bright="51000" contrast="-2000"/>
          </a:blip>
          <a:srcRect l="10850" t="9765" b="3978"/>
          <a:stretch>
            <a:fillRect/>
          </a:stretch>
        </p:blipFill>
        <p:spPr bwMode="auto">
          <a:xfrm>
            <a:off x="142844" y="2857496"/>
            <a:ext cx="2934888" cy="3786214"/>
          </a:xfrm>
          <a:prstGeom prst="rect">
            <a:avLst/>
          </a:prstGeom>
          <a:noFill/>
        </p:spPr>
      </p:pic>
      <p:pic>
        <p:nvPicPr>
          <p:cNvPr id="4" name="Picture 2" descr="C:\Users\Анжела\Desktop\РП 17-18\РПФГОСМО\ВВедение в м.а\DSC03341.jpg"/>
          <p:cNvPicPr>
            <a:picLocks noChangeAspect="1" noChangeArrowheads="1"/>
          </p:cNvPicPr>
          <p:nvPr/>
        </p:nvPicPr>
        <p:blipFill>
          <a:blip r:embed="rId3" cstate="print">
            <a:lum bright="52000"/>
          </a:blip>
          <a:srcRect l="10940" t="17758" b="4122"/>
          <a:stretch>
            <a:fillRect/>
          </a:stretch>
        </p:blipFill>
        <p:spPr bwMode="auto">
          <a:xfrm>
            <a:off x="0" y="0"/>
            <a:ext cx="2931923" cy="2786058"/>
          </a:xfrm>
          <a:prstGeom prst="rect">
            <a:avLst/>
          </a:prstGeom>
          <a:noFill/>
          <a:ln w="9525">
            <a:noFill/>
            <a:miter lim="800000"/>
            <a:headEnd/>
            <a:tailEnd/>
          </a:ln>
        </p:spPr>
      </p:pic>
      <p:pic>
        <p:nvPicPr>
          <p:cNvPr id="5" name="Picture 2" descr="C:\Users\Анжела\Desktop\РП 17-18\РПФГОСМО\ВВедение в м.а\DSC03347.jpg"/>
          <p:cNvPicPr>
            <a:picLocks noChangeAspect="1" noChangeArrowheads="1"/>
          </p:cNvPicPr>
          <p:nvPr/>
        </p:nvPicPr>
        <p:blipFill>
          <a:blip r:embed="rId4" cstate="print">
            <a:lum bright="50000"/>
          </a:blip>
          <a:srcRect t="14503" b="10632"/>
          <a:stretch>
            <a:fillRect/>
          </a:stretch>
        </p:blipFill>
        <p:spPr bwMode="auto">
          <a:xfrm>
            <a:off x="2928926" y="0"/>
            <a:ext cx="3292078" cy="3286148"/>
          </a:xfrm>
          <a:prstGeom prst="rect">
            <a:avLst/>
          </a:prstGeom>
          <a:noFill/>
          <a:ln w="9525">
            <a:noFill/>
            <a:miter lim="800000"/>
            <a:headEnd/>
            <a:tailEnd/>
          </a:ln>
        </p:spPr>
      </p:pic>
      <p:pic>
        <p:nvPicPr>
          <p:cNvPr id="6" name="Picture 2"/>
          <p:cNvPicPr>
            <a:picLocks noChangeAspect="1" noChangeArrowheads="1"/>
          </p:cNvPicPr>
          <p:nvPr/>
        </p:nvPicPr>
        <p:blipFill>
          <a:blip r:embed="rId5" cstate="print"/>
          <a:srcRect l="26605" t="12875" r="24570" b="7378"/>
          <a:stretch>
            <a:fillRect/>
          </a:stretch>
        </p:blipFill>
        <p:spPr bwMode="auto">
          <a:xfrm>
            <a:off x="4071935" y="2285992"/>
            <a:ext cx="2214578" cy="1928826"/>
          </a:xfrm>
          <a:prstGeom prst="rect">
            <a:avLst/>
          </a:prstGeom>
          <a:noFill/>
          <a:ln w="9525">
            <a:noFill/>
            <a:miter lim="800000"/>
            <a:headEnd/>
            <a:tailEnd/>
          </a:ln>
          <a:effectLst/>
        </p:spPr>
      </p:pic>
      <p:sp>
        <p:nvSpPr>
          <p:cNvPr id="7" name="Прямоугольник 6"/>
          <p:cNvSpPr/>
          <p:nvPr/>
        </p:nvSpPr>
        <p:spPr>
          <a:xfrm>
            <a:off x="6215074" y="428604"/>
            <a:ext cx="2928926" cy="2062103"/>
          </a:xfrm>
          <a:prstGeom prst="rect">
            <a:avLst/>
          </a:prstGeom>
        </p:spPr>
        <p:txBody>
          <a:bodyPr wrap="square">
            <a:spAutoFit/>
          </a:bodyPr>
          <a:lstStyle/>
          <a:p>
            <a:r>
              <a:rPr lang="ru-RU" sz="1600" b="1" dirty="0" smtClean="0">
                <a:solidFill>
                  <a:schemeClr val="tx2">
                    <a:lumMod val="50000"/>
                  </a:schemeClr>
                </a:solidFill>
                <a:latin typeface="Times New Roman" pitchFamily="18" charset="0"/>
                <a:cs typeface="Times New Roman" pitchFamily="18" charset="0"/>
              </a:rPr>
              <a:t>КЛКТ нижней челюсти. Питательные отверстия в области </a:t>
            </a:r>
            <a:r>
              <a:rPr lang="ru-RU" sz="1600" b="1" dirty="0" err="1" smtClean="0">
                <a:solidFill>
                  <a:schemeClr val="tx2">
                    <a:lumMod val="50000"/>
                  </a:schemeClr>
                </a:solidFill>
                <a:latin typeface="Times New Roman" pitchFamily="18" charset="0"/>
                <a:cs typeface="Times New Roman" pitchFamily="18" charset="0"/>
              </a:rPr>
              <a:t>ретромолярной</a:t>
            </a:r>
            <a:r>
              <a:rPr lang="ru-RU" sz="1600" b="1" dirty="0" smtClean="0">
                <a:solidFill>
                  <a:schemeClr val="tx2">
                    <a:lumMod val="50000"/>
                  </a:schemeClr>
                </a:solidFill>
                <a:latin typeface="Times New Roman" pitchFamily="18" charset="0"/>
                <a:cs typeface="Times New Roman" pitchFamily="18" charset="0"/>
              </a:rPr>
              <a:t> ямки. Подлежащие </a:t>
            </a:r>
            <a:r>
              <a:rPr lang="ru-RU" sz="1600" b="1" dirty="0" err="1" smtClean="0">
                <a:solidFill>
                  <a:schemeClr val="tx2">
                    <a:lumMod val="50000"/>
                  </a:schemeClr>
                </a:solidFill>
                <a:latin typeface="Times New Roman" pitchFamily="18" charset="0"/>
                <a:cs typeface="Times New Roman" pitchFamily="18" charset="0"/>
              </a:rPr>
              <a:t>микроканалы</a:t>
            </a:r>
            <a:r>
              <a:rPr lang="ru-RU" sz="1600" b="1" dirty="0" smtClean="0">
                <a:solidFill>
                  <a:schemeClr val="tx2">
                    <a:lumMod val="50000"/>
                  </a:schemeClr>
                </a:solidFill>
                <a:latin typeface="Times New Roman" pitchFamily="18" charset="0"/>
                <a:cs typeface="Times New Roman" pitchFamily="18" charset="0"/>
              </a:rPr>
              <a:t> имеют внутрикостное продолжение и соединяются с нижнечелюстным каналом </a:t>
            </a:r>
            <a:endParaRPr lang="ru-RU" sz="1600" b="1" dirty="0">
              <a:solidFill>
                <a:schemeClr val="tx2">
                  <a:lumMod val="50000"/>
                </a:schemeClr>
              </a:solidFill>
              <a:latin typeface="Times New Roman" pitchFamily="18" charset="0"/>
              <a:cs typeface="Times New Roman" pitchFamily="18" charset="0"/>
            </a:endParaRPr>
          </a:p>
        </p:txBody>
      </p:sp>
      <p:pic>
        <p:nvPicPr>
          <p:cNvPr id="8" name="Picture 2"/>
          <p:cNvPicPr>
            <a:picLocks noChangeAspect="1" noChangeArrowheads="1"/>
          </p:cNvPicPr>
          <p:nvPr/>
        </p:nvPicPr>
        <p:blipFill>
          <a:blip r:embed="rId6"/>
          <a:srcRect l="22536" t="16130" r="19484" b="12260"/>
          <a:stretch>
            <a:fillRect/>
          </a:stretch>
        </p:blipFill>
        <p:spPr bwMode="auto">
          <a:xfrm>
            <a:off x="3143240" y="4214818"/>
            <a:ext cx="4071966" cy="264318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83298" name="Picture 2" descr="C:\Users\Анжела\Desktop\РП 17-18\РПФГОСМО\ВВедение в м.а\DSC03354.jpg"/>
          <p:cNvPicPr>
            <a:picLocks noGrp="1" noChangeAspect="1" noChangeArrowheads="1"/>
          </p:cNvPicPr>
          <p:nvPr>
            <p:ph idx="1"/>
          </p:nvPr>
        </p:nvPicPr>
        <p:blipFill>
          <a:blip r:embed="rId2" cstate="print">
            <a:lum bright="51000"/>
          </a:blip>
          <a:srcRect l="45570" t="3255" b="46293"/>
          <a:stretch>
            <a:fillRect/>
          </a:stretch>
        </p:blipFill>
        <p:spPr bwMode="auto">
          <a:xfrm>
            <a:off x="0" y="3643314"/>
            <a:ext cx="2000232" cy="3071834"/>
          </a:xfrm>
          <a:prstGeom prst="rect">
            <a:avLst/>
          </a:prstGeom>
          <a:noFill/>
        </p:spPr>
      </p:pic>
      <p:pic>
        <p:nvPicPr>
          <p:cNvPr id="4" name="Picture 2" descr="C:\Users\Анжела\Desktop\РП 17-18\РПФГОСМО\ВВедение в м.а\DSC03355.jpg"/>
          <p:cNvPicPr>
            <a:picLocks noChangeAspect="1" noChangeArrowheads="1"/>
          </p:cNvPicPr>
          <p:nvPr/>
        </p:nvPicPr>
        <p:blipFill>
          <a:blip r:embed="rId3" cstate="print">
            <a:lum bright="44000"/>
          </a:blip>
          <a:srcRect l="6600" t="16130" r="43490" b="17143"/>
          <a:stretch>
            <a:fillRect/>
          </a:stretch>
        </p:blipFill>
        <p:spPr bwMode="auto">
          <a:xfrm>
            <a:off x="0" y="-263977"/>
            <a:ext cx="2071670" cy="3692977"/>
          </a:xfrm>
          <a:prstGeom prst="rect">
            <a:avLst/>
          </a:prstGeom>
          <a:noFill/>
          <a:ln w="9525">
            <a:noFill/>
            <a:miter lim="800000"/>
            <a:headEnd/>
            <a:tailEnd/>
          </a:ln>
        </p:spPr>
      </p:pic>
      <p:sp>
        <p:nvSpPr>
          <p:cNvPr id="5" name="Прямоугольник 4"/>
          <p:cNvSpPr/>
          <p:nvPr/>
        </p:nvSpPr>
        <p:spPr>
          <a:xfrm>
            <a:off x="4572000" y="285728"/>
            <a:ext cx="4572000" cy="5909310"/>
          </a:xfrm>
          <a:prstGeom prst="rect">
            <a:avLst/>
          </a:prstGeom>
        </p:spPr>
        <p:txBody>
          <a:bodyPr>
            <a:spAutoFit/>
          </a:bodyPr>
          <a:lstStyle/>
          <a:p>
            <a:r>
              <a:rPr lang="ru-RU" b="1" dirty="0" smtClean="0">
                <a:latin typeface="Times New Roman" pitchFamily="18" charset="0"/>
                <a:cs typeface="Times New Roman" pitchFamily="18" charset="0"/>
              </a:rPr>
              <a:t>Методы проводниковой анестезии на нижней челюсти.</a:t>
            </a:r>
          </a:p>
          <a:p>
            <a:r>
              <a:rPr lang="ru-RU" b="1" dirty="0" err="1" smtClean="0">
                <a:latin typeface="Times New Roman" pitchFamily="18" charset="0"/>
                <a:cs typeface="Times New Roman" pitchFamily="18" charset="0"/>
              </a:rPr>
              <a:t>Мандибулярная</a:t>
            </a:r>
            <a:r>
              <a:rPr lang="ru-RU" b="1" dirty="0" smtClean="0">
                <a:latin typeface="Times New Roman" pitchFamily="18" charset="0"/>
                <a:cs typeface="Times New Roman" pitchFamily="18" charset="0"/>
              </a:rPr>
              <a:t> анестезия.</a:t>
            </a:r>
          </a:p>
          <a:p>
            <a:r>
              <a:rPr lang="ru-RU" dirty="0" smtClean="0">
                <a:latin typeface="Times New Roman" pitchFamily="18" charset="0"/>
                <a:cs typeface="Times New Roman" pitchFamily="18" charset="0"/>
              </a:rPr>
              <a:t>Этот метод позволяет выключить нижний альвеолярный и язычный нервы.</a:t>
            </a:r>
          </a:p>
          <a:p>
            <a:r>
              <a:rPr lang="ru-RU" dirty="0" smtClean="0">
                <a:latin typeface="Times New Roman" pitchFamily="18" charset="0"/>
                <a:cs typeface="Times New Roman" pitchFamily="18" charset="0"/>
              </a:rPr>
              <a:t>Для выполнения этой анестезии нужно учитывать расположение </a:t>
            </a:r>
            <a:r>
              <a:rPr lang="ru-RU" dirty="0" err="1" smtClean="0">
                <a:latin typeface="Times New Roman" pitchFamily="18" charset="0"/>
                <a:cs typeface="Times New Roman" pitchFamily="18" charset="0"/>
              </a:rPr>
              <a:t>нижнечелюст</a:t>
            </a:r>
            <a:r>
              <a:rPr lang="ru-RU" dirty="0" smtClean="0">
                <a:latin typeface="Times New Roman" pitchFamily="18" charset="0"/>
                <a:cs typeface="Times New Roman" pitchFamily="18" charset="0"/>
              </a:rPr>
              <a:t>-</a:t>
            </a:r>
          </a:p>
          <a:p>
            <a:r>
              <a:rPr lang="ru-RU" dirty="0" err="1" smtClean="0">
                <a:latin typeface="Times New Roman" pitchFamily="18" charset="0"/>
                <a:cs typeface="Times New Roman" pitchFamily="18" charset="0"/>
              </a:rPr>
              <a:t>ного</a:t>
            </a:r>
            <a:r>
              <a:rPr lang="ru-RU" dirty="0" smtClean="0">
                <a:latin typeface="Times New Roman" pitchFamily="18" charset="0"/>
                <a:cs typeface="Times New Roman" pitchFamily="18" charset="0"/>
              </a:rPr>
              <a:t> отверстия (от переднего края ветви нижней челюсти на расстоянии 15 мм,</a:t>
            </a:r>
          </a:p>
          <a:p>
            <a:r>
              <a:rPr lang="ru-RU" dirty="0" smtClean="0">
                <a:latin typeface="Times New Roman" pitchFamily="18" charset="0"/>
                <a:cs typeface="Times New Roman" pitchFamily="18" charset="0"/>
              </a:rPr>
              <a:t>от заднего – 13 мм, от вырезки нижней челюсти – 22 мм, от основания нижней</a:t>
            </a:r>
          </a:p>
          <a:p>
            <a:r>
              <a:rPr lang="ru-RU" dirty="0" smtClean="0">
                <a:latin typeface="Times New Roman" pitchFamily="18" charset="0"/>
                <a:cs typeface="Times New Roman" pitchFamily="18" charset="0"/>
              </a:rPr>
              <a:t>челюсти – 27 мм). У взрослого человека это расположение часто соответствует</a:t>
            </a:r>
          </a:p>
          <a:p>
            <a:r>
              <a:rPr lang="ru-RU" dirty="0" smtClean="0">
                <a:latin typeface="Times New Roman" pitchFamily="18" charset="0"/>
                <a:cs typeface="Times New Roman" pitchFamily="18" charset="0"/>
              </a:rPr>
              <a:t>уровню жевательной поверхности моляров нижней челюсти. Спереди вход в </a:t>
            </a:r>
            <a:r>
              <a:rPr lang="ru-RU" dirty="0" err="1" smtClean="0">
                <a:latin typeface="Times New Roman" pitchFamily="18" charset="0"/>
                <a:cs typeface="Times New Roman" pitchFamily="18" charset="0"/>
              </a:rPr>
              <a:t>ка</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нал прикрыт костным выступом – язычком нижней челюсти, поэтому анестетик</a:t>
            </a:r>
          </a:p>
          <a:p>
            <a:r>
              <a:rPr lang="ru-RU" dirty="0" smtClean="0">
                <a:latin typeface="Times New Roman" pitchFamily="18" charset="0"/>
                <a:cs typeface="Times New Roman" pitchFamily="18" charset="0"/>
              </a:rPr>
              <a:t>следует вводить на 1 см выше уровня отверстия и создать его депо в клетчатке,</a:t>
            </a:r>
          </a:p>
          <a:p>
            <a:r>
              <a:rPr lang="ru-RU" dirty="0" smtClean="0">
                <a:latin typeface="Times New Roman" pitchFamily="18" charset="0"/>
                <a:cs typeface="Times New Roman" pitchFamily="18" charset="0"/>
              </a:rPr>
              <a:t>окружающей ствол нижнего альвеолярного нерва.</a:t>
            </a:r>
            <a:endParaRPr lang="ru-RU" dirty="0">
              <a:latin typeface="Times New Roman" pitchFamily="18" charset="0"/>
              <a:cs typeface="Times New Roman" pitchFamily="18" charset="0"/>
            </a:endParaRPr>
          </a:p>
        </p:txBody>
      </p:sp>
      <p:sp>
        <p:nvSpPr>
          <p:cNvPr id="6" name="Прямоугольник 5"/>
          <p:cNvSpPr/>
          <p:nvPr/>
        </p:nvSpPr>
        <p:spPr>
          <a:xfrm>
            <a:off x="2000232" y="1214422"/>
            <a:ext cx="2357454" cy="5047536"/>
          </a:xfrm>
          <a:prstGeom prst="rect">
            <a:avLst/>
          </a:prstGeom>
        </p:spPr>
        <p:txBody>
          <a:bodyPr wrap="square">
            <a:spAutoFit/>
          </a:bodyPr>
          <a:lstStyle/>
          <a:p>
            <a:r>
              <a:rPr lang="ru-RU" sz="1400" b="1" i="1" dirty="0" smtClean="0">
                <a:solidFill>
                  <a:srgbClr val="6E243E"/>
                </a:solidFill>
                <a:latin typeface="Times New Roman" pitchFamily="18" charset="0"/>
                <a:cs typeface="Times New Roman" pitchFamily="18" charset="0"/>
              </a:rPr>
              <a:t>Нижний альвеолярный нерв – самая крупная ветвь нижнечелюстного нерва</a:t>
            </a:r>
          </a:p>
          <a:p>
            <a:r>
              <a:rPr lang="ru-RU" sz="1400" b="1" dirty="0" smtClean="0">
                <a:solidFill>
                  <a:srgbClr val="6E243E"/>
                </a:solidFill>
                <a:latin typeface="Times New Roman" pitchFamily="18" charset="0"/>
                <a:cs typeface="Times New Roman" pitchFamily="18" charset="0"/>
              </a:rPr>
              <a:t>(толщина до 4 мм). Отделившись от нижнечелюстного ствола, проходит через</a:t>
            </a:r>
          </a:p>
          <a:p>
            <a:r>
              <a:rPr lang="ru-RU" sz="1400" b="1" dirty="0" err="1" smtClean="0">
                <a:solidFill>
                  <a:srgbClr val="6E243E"/>
                </a:solidFill>
                <a:latin typeface="Times New Roman" pitchFamily="18" charset="0"/>
                <a:cs typeface="Times New Roman" pitchFamily="18" charset="0"/>
              </a:rPr>
              <a:t>межкрыловидный</a:t>
            </a:r>
            <a:r>
              <a:rPr lang="ru-RU" sz="1400" b="1" dirty="0" smtClean="0">
                <a:solidFill>
                  <a:srgbClr val="6E243E"/>
                </a:solidFill>
                <a:latin typeface="Times New Roman" pitchFamily="18" charset="0"/>
                <a:cs typeface="Times New Roman" pitchFamily="18" charset="0"/>
              </a:rPr>
              <a:t> клетчаточный промежуток в крыловидно-челюстное клетчаточное пространство, пройдя вдоль внутренней поверхности ветви нижней челюсти, вступает в нижнечелюстной канал, где от него отходят веточки к боковым</a:t>
            </a:r>
          </a:p>
          <a:p>
            <a:r>
              <a:rPr lang="ru-RU" sz="1400" b="1" dirty="0" smtClean="0">
                <a:solidFill>
                  <a:srgbClr val="6E243E"/>
                </a:solidFill>
                <a:latin typeface="Times New Roman" pitchFamily="18" charset="0"/>
                <a:cs typeface="Times New Roman" pitchFamily="18" charset="0"/>
              </a:rPr>
              <a:t>зубам, периодонту и мягким тканям нижней челюсти с вестибулярной стороны.</a:t>
            </a:r>
            <a:endParaRPr lang="ru-RU" sz="1400" b="1" dirty="0">
              <a:solidFill>
                <a:srgbClr val="6E243E"/>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9458" name="Picture 2"/>
          <p:cNvPicPr>
            <a:picLocks noGrp="1" noChangeAspect="1" noChangeArrowheads="1"/>
          </p:cNvPicPr>
          <p:nvPr>
            <p:ph idx="1"/>
          </p:nvPr>
        </p:nvPicPr>
        <p:blipFill>
          <a:blip r:embed="rId2"/>
          <a:srcRect/>
          <a:stretch>
            <a:fillRect/>
          </a:stretch>
        </p:blipFill>
        <p:spPr bwMode="auto">
          <a:xfrm>
            <a:off x="571472" y="2071678"/>
            <a:ext cx="2381250" cy="1343025"/>
          </a:xfrm>
          <a:prstGeom prst="rect">
            <a:avLst/>
          </a:prstGeom>
          <a:noFill/>
          <a:ln w="9525">
            <a:noFill/>
            <a:miter lim="800000"/>
            <a:headEnd/>
            <a:tailEnd/>
          </a:ln>
          <a:effectLst/>
        </p:spPr>
      </p:pic>
      <p:pic>
        <p:nvPicPr>
          <p:cNvPr id="19459" name="Picture 3"/>
          <p:cNvPicPr>
            <a:picLocks noChangeAspect="1" noChangeArrowheads="1"/>
          </p:cNvPicPr>
          <p:nvPr/>
        </p:nvPicPr>
        <p:blipFill>
          <a:blip r:embed="rId3"/>
          <a:srcRect/>
          <a:stretch>
            <a:fillRect/>
          </a:stretch>
        </p:blipFill>
        <p:spPr bwMode="auto">
          <a:xfrm>
            <a:off x="714348" y="3714752"/>
            <a:ext cx="2371725" cy="1333500"/>
          </a:xfrm>
          <a:prstGeom prst="rect">
            <a:avLst/>
          </a:prstGeom>
          <a:noFill/>
          <a:ln w="9525">
            <a:noFill/>
            <a:miter lim="800000"/>
            <a:headEnd/>
            <a:tailEnd/>
          </a:ln>
          <a:effectLst/>
        </p:spPr>
      </p:pic>
      <p:pic>
        <p:nvPicPr>
          <p:cNvPr id="19460" name="Picture 4"/>
          <p:cNvPicPr>
            <a:picLocks noChangeAspect="1" noChangeArrowheads="1"/>
          </p:cNvPicPr>
          <p:nvPr/>
        </p:nvPicPr>
        <p:blipFill>
          <a:blip r:embed="rId4"/>
          <a:srcRect/>
          <a:stretch>
            <a:fillRect/>
          </a:stretch>
        </p:blipFill>
        <p:spPr bwMode="auto">
          <a:xfrm>
            <a:off x="571472" y="5219700"/>
            <a:ext cx="2905125" cy="1638300"/>
          </a:xfrm>
          <a:prstGeom prst="rect">
            <a:avLst/>
          </a:prstGeom>
          <a:noFill/>
          <a:ln w="9525">
            <a:noFill/>
            <a:miter lim="800000"/>
            <a:headEnd/>
            <a:tailEnd/>
          </a:ln>
          <a:effectLst/>
        </p:spPr>
      </p:pic>
      <p:pic>
        <p:nvPicPr>
          <p:cNvPr id="19461" name="Picture 5"/>
          <p:cNvPicPr>
            <a:picLocks noChangeAspect="1" noChangeArrowheads="1"/>
          </p:cNvPicPr>
          <p:nvPr/>
        </p:nvPicPr>
        <p:blipFill>
          <a:blip r:embed="rId5"/>
          <a:srcRect/>
          <a:stretch>
            <a:fillRect/>
          </a:stretch>
        </p:blipFill>
        <p:spPr bwMode="auto">
          <a:xfrm>
            <a:off x="5500694" y="1785926"/>
            <a:ext cx="2943225" cy="1657350"/>
          </a:xfrm>
          <a:prstGeom prst="rect">
            <a:avLst/>
          </a:prstGeom>
          <a:noFill/>
          <a:ln w="9525">
            <a:noFill/>
            <a:miter lim="800000"/>
            <a:headEnd/>
            <a:tailEnd/>
          </a:ln>
          <a:effectLst/>
        </p:spPr>
      </p:pic>
      <p:pic>
        <p:nvPicPr>
          <p:cNvPr id="19462" name="Picture 6"/>
          <p:cNvPicPr>
            <a:picLocks noChangeAspect="1" noChangeArrowheads="1"/>
          </p:cNvPicPr>
          <p:nvPr/>
        </p:nvPicPr>
        <p:blipFill>
          <a:blip r:embed="rId6"/>
          <a:srcRect/>
          <a:stretch>
            <a:fillRect/>
          </a:stretch>
        </p:blipFill>
        <p:spPr bwMode="auto">
          <a:xfrm>
            <a:off x="5857884" y="3571876"/>
            <a:ext cx="2733675" cy="1562100"/>
          </a:xfrm>
          <a:prstGeom prst="rect">
            <a:avLst/>
          </a:prstGeom>
          <a:noFill/>
          <a:ln w="9525">
            <a:noFill/>
            <a:miter lim="800000"/>
            <a:headEnd/>
            <a:tailEnd/>
          </a:ln>
          <a:effectLst/>
        </p:spPr>
      </p:pic>
      <p:pic>
        <p:nvPicPr>
          <p:cNvPr id="19463" name="Picture 7"/>
          <p:cNvPicPr>
            <a:picLocks noChangeAspect="1" noChangeArrowheads="1"/>
          </p:cNvPicPr>
          <p:nvPr/>
        </p:nvPicPr>
        <p:blipFill>
          <a:blip r:embed="rId7"/>
          <a:srcRect/>
          <a:stretch>
            <a:fillRect/>
          </a:stretch>
        </p:blipFill>
        <p:spPr bwMode="auto">
          <a:xfrm>
            <a:off x="5500694" y="5172075"/>
            <a:ext cx="2990850" cy="16859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142852"/>
            <a:ext cx="8229600" cy="357190"/>
          </a:xfrm>
        </p:spPr>
        <p:txBody>
          <a:bodyPr/>
          <a:lstStyle/>
          <a:p>
            <a:endParaRPr lang="ru-RU" sz="1800" b="1" dirty="0">
              <a:solidFill>
                <a:schemeClr val="tx1"/>
              </a:solidFill>
              <a:latin typeface="Times New Roman" pitchFamily="18" charset="0"/>
              <a:cs typeface="Times New Roman" pitchFamily="18" charset="0"/>
            </a:endParaRPr>
          </a:p>
        </p:txBody>
      </p:sp>
      <p:pic>
        <p:nvPicPr>
          <p:cNvPr id="5122" name="Picture 2"/>
          <p:cNvPicPr>
            <a:picLocks noGrp="1" noChangeAspect="1" noChangeArrowheads="1"/>
          </p:cNvPicPr>
          <p:nvPr>
            <p:ph idx="1"/>
          </p:nvPr>
        </p:nvPicPr>
        <p:blipFill>
          <a:blip r:embed="rId2"/>
          <a:srcRect l="34742" t="32405" r="16433" b="9005"/>
          <a:stretch>
            <a:fillRect/>
          </a:stretch>
        </p:blipFill>
        <p:spPr bwMode="auto">
          <a:xfrm>
            <a:off x="5714976" y="0"/>
            <a:ext cx="3429024" cy="2571768"/>
          </a:xfrm>
          <a:prstGeom prst="rect">
            <a:avLst/>
          </a:prstGeom>
          <a:noFill/>
          <a:ln w="9525">
            <a:noFill/>
            <a:miter lim="800000"/>
            <a:headEnd/>
            <a:tailEnd/>
          </a:ln>
          <a:effectLst/>
        </p:spPr>
      </p:pic>
      <p:sp>
        <p:nvSpPr>
          <p:cNvPr id="5" name="Прямоугольник 4"/>
          <p:cNvSpPr/>
          <p:nvPr/>
        </p:nvSpPr>
        <p:spPr>
          <a:xfrm>
            <a:off x="1000100" y="285728"/>
            <a:ext cx="4572016" cy="830997"/>
          </a:xfrm>
          <a:prstGeom prst="rect">
            <a:avLst/>
          </a:prstGeom>
        </p:spPr>
        <p:txBody>
          <a:bodyPr wrap="square">
            <a:spAutoFit/>
          </a:bodyPr>
          <a:lstStyle/>
          <a:p>
            <a:r>
              <a:rPr lang="ru-RU" sz="1600" b="1" dirty="0" smtClean="0">
                <a:latin typeface="Times New Roman" pitchFamily="18" charset="0"/>
                <a:cs typeface="Times New Roman" pitchFamily="18" charset="0"/>
              </a:rPr>
              <a:t>Для выполнения </a:t>
            </a:r>
            <a:r>
              <a:rPr lang="ru-RU" sz="1600" b="1" dirty="0" err="1" smtClean="0">
                <a:latin typeface="Times New Roman" pitchFamily="18" charset="0"/>
                <a:cs typeface="Times New Roman" pitchFamily="18" charset="0"/>
              </a:rPr>
              <a:t>мандибулярной</a:t>
            </a:r>
            <a:r>
              <a:rPr lang="ru-RU" sz="1600" b="1" dirty="0" smtClean="0">
                <a:latin typeface="Times New Roman" pitchFamily="18" charset="0"/>
                <a:cs typeface="Times New Roman" pitchFamily="18" charset="0"/>
              </a:rPr>
              <a:t> анестезии требуется игла длиной 35-42 мм и диаметром 0,4-0,5 мм.</a:t>
            </a:r>
            <a:endParaRPr lang="ru-RU" sz="1600" b="1" dirty="0">
              <a:latin typeface="Times New Roman" pitchFamily="18" charset="0"/>
              <a:cs typeface="Times New Roman" pitchFamily="18" charset="0"/>
            </a:endParaRPr>
          </a:p>
        </p:txBody>
      </p:sp>
      <p:sp>
        <p:nvSpPr>
          <p:cNvPr id="6" name="Прямоугольник 5"/>
          <p:cNvSpPr/>
          <p:nvPr/>
        </p:nvSpPr>
        <p:spPr>
          <a:xfrm>
            <a:off x="5643570" y="2000240"/>
            <a:ext cx="485772"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p:cNvSpPr/>
          <p:nvPr/>
        </p:nvSpPr>
        <p:spPr>
          <a:xfrm>
            <a:off x="214282" y="1071546"/>
            <a:ext cx="5500726" cy="1569660"/>
          </a:xfrm>
          <a:prstGeom prst="rect">
            <a:avLst/>
          </a:prstGeom>
        </p:spPr>
        <p:txBody>
          <a:bodyPr wrap="square">
            <a:spAutoFit/>
          </a:bodyPr>
          <a:lstStyle/>
          <a:p>
            <a:r>
              <a:rPr lang="ru-RU" sz="1600" b="1" dirty="0" smtClean="0">
                <a:solidFill>
                  <a:srgbClr val="7030A0"/>
                </a:solidFill>
                <a:latin typeface="Times New Roman" pitchFamily="18" charset="0"/>
                <a:cs typeface="Times New Roman" pitchFamily="18" charset="0"/>
              </a:rPr>
              <a:t>Анестезия проводится при широко открытом рте. Предварительно пальцем прощупывают наружный косой гребень нижней челюсти в области жевательных</a:t>
            </a:r>
          </a:p>
          <a:p>
            <a:r>
              <a:rPr lang="ru-RU" sz="1600" b="1" dirty="0" smtClean="0">
                <a:solidFill>
                  <a:srgbClr val="7030A0"/>
                </a:solidFill>
                <a:latin typeface="Times New Roman" pitchFamily="18" charset="0"/>
                <a:cs typeface="Times New Roman" pitchFamily="18" charset="0"/>
              </a:rPr>
              <a:t>зубов, который, продолжаясь кзади, выводит на передний край ветви нижней челюсти к </a:t>
            </a:r>
            <a:r>
              <a:rPr lang="ru-RU" sz="1600" b="1" dirty="0" err="1" smtClean="0">
                <a:solidFill>
                  <a:srgbClr val="7030A0"/>
                </a:solidFill>
                <a:latin typeface="Times New Roman" pitchFamily="18" charset="0"/>
                <a:cs typeface="Times New Roman" pitchFamily="18" charset="0"/>
              </a:rPr>
              <a:t>ретромолярной</a:t>
            </a:r>
            <a:r>
              <a:rPr lang="ru-RU" sz="1600" b="1" dirty="0" smtClean="0">
                <a:solidFill>
                  <a:srgbClr val="7030A0"/>
                </a:solidFill>
                <a:latin typeface="Times New Roman" pitchFamily="18" charset="0"/>
                <a:cs typeface="Times New Roman" pitchFamily="18" charset="0"/>
              </a:rPr>
              <a:t> ямке.</a:t>
            </a:r>
            <a:endParaRPr lang="ru-RU" sz="1600" b="1" dirty="0">
              <a:solidFill>
                <a:srgbClr val="7030A0"/>
              </a:solidFill>
              <a:latin typeface="Times New Roman" pitchFamily="18" charset="0"/>
              <a:cs typeface="Times New Roman" pitchFamily="18" charset="0"/>
            </a:endParaRPr>
          </a:p>
        </p:txBody>
      </p:sp>
      <p:sp>
        <p:nvSpPr>
          <p:cNvPr id="8" name="Прямоугольник 7"/>
          <p:cNvSpPr/>
          <p:nvPr/>
        </p:nvSpPr>
        <p:spPr>
          <a:xfrm>
            <a:off x="214282" y="2610683"/>
            <a:ext cx="8286808" cy="3693319"/>
          </a:xfrm>
          <a:prstGeom prst="rect">
            <a:avLst/>
          </a:prstGeom>
        </p:spPr>
        <p:txBody>
          <a:bodyPr wrap="square">
            <a:spAutoFit/>
          </a:bodyPr>
          <a:lstStyle/>
          <a:p>
            <a:r>
              <a:rPr lang="ru-RU" b="1" i="1" dirty="0" smtClean="0">
                <a:solidFill>
                  <a:srgbClr val="002060"/>
                </a:solidFill>
                <a:latin typeface="Times New Roman" pitchFamily="18" charset="0"/>
                <a:cs typeface="Times New Roman" pitchFamily="18" charset="0"/>
              </a:rPr>
              <a:t>Алгоритм проведения </a:t>
            </a:r>
            <a:r>
              <a:rPr lang="ru-RU" b="1" i="1" dirty="0" err="1" smtClean="0">
                <a:solidFill>
                  <a:srgbClr val="002060"/>
                </a:solidFill>
                <a:latin typeface="Times New Roman" pitchFamily="18" charset="0"/>
                <a:cs typeface="Times New Roman" pitchFamily="18" charset="0"/>
              </a:rPr>
              <a:t>мандибулярной</a:t>
            </a:r>
            <a:r>
              <a:rPr lang="ru-RU" b="1" i="1" dirty="0" smtClean="0">
                <a:solidFill>
                  <a:srgbClr val="002060"/>
                </a:solidFill>
                <a:latin typeface="Times New Roman" pitchFamily="18" charset="0"/>
                <a:cs typeface="Times New Roman" pitchFamily="18" charset="0"/>
              </a:rPr>
              <a:t> анестезии следующий:</a:t>
            </a:r>
          </a:p>
          <a:p>
            <a:pPr>
              <a:buFont typeface="Wingdings" pitchFamily="2" charset="2"/>
              <a:buChar char="Ø"/>
            </a:pPr>
            <a:r>
              <a:rPr lang="ru-RU" b="1" dirty="0" err="1" smtClean="0">
                <a:solidFill>
                  <a:srgbClr val="002060"/>
                </a:solidFill>
                <a:latin typeface="Times New Roman" pitchFamily="18" charset="0"/>
                <a:cs typeface="Times New Roman" pitchFamily="18" charset="0"/>
              </a:rPr>
              <a:t>инъектор</a:t>
            </a:r>
            <a:r>
              <a:rPr lang="ru-RU" b="1" dirty="0" smtClean="0">
                <a:solidFill>
                  <a:srgbClr val="002060"/>
                </a:solidFill>
                <a:latin typeface="Times New Roman" pitchFamily="18" charset="0"/>
                <a:cs typeface="Times New Roman" pitchFamily="18" charset="0"/>
              </a:rPr>
              <a:t> располагают на </a:t>
            </a:r>
            <a:r>
              <a:rPr lang="ru-RU" b="1" dirty="0" err="1" smtClean="0">
                <a:solidFill>
                  <a:srgbClr val="002060"/>
                </a:solidFill>
                <a:latin typeface="Times New Roman" pitchFamily="18" charset="0"/>
                <a:cs typeface="Times New Roman" pitchFamily="18" charset="0"/>
              </a:rPr>
              <a:t>премолярах</a:t>
            </a:r>
            <a:r>
              <a:rPr lang="ru-RU" b="1" dirty="0" smtClean="0">
                <a:solidFill>
                  <a:srgbClr val="002060"/>
                </a:solidFill>
                <a:latin typeface="Times New Roman" pitchFamily="18" charset="0"/>
                <a:cs typeface="Times New Roman" pitchFamily="18" charset="0"/>
              </a:rPr>
              <a:t> противоположной стороны;</a:t>
            </a:r>
          </a:p>
          <a:p>
            <a:pPr>
              <a:buFont typeface="Wingdings" pitchFamily="2" charset="2"/>
              <a:buChar char="Ø"/>
            </a:pPr>
            <a:r>
              <a:rPr lang="ru-RU" b="1" dirty="0" err="1" smtClean="0">
                <a:solidFill>
                  <a:srgbClr val="002060"/>
                </a:solidFill>
                <a:latin typeface="Times New Roman" pitchFamily="18" charset="0"/>
                <a:cs typeface="Times New Roman" pitchFamily="18" charset="0"/>
              </a:rPr>
              <a:t>вкол</a:t>
            </a:r>
            <a:r>
              <a:rPr lang="ru-RU" b="1" dirty="0" smtClean="0">
                <a:solidFill>
                  <a:srgbClr val="002060"/>
                </a:solidFill>
                <a:latin typeface="Times New Roman" pitchFamily="18" charset="0"/>
                <a:cs typeface="Times New Roman" pitchFamily="18" charset="0"/>
              </a:rPr>
              <a:t> иглы проводят на 1 см выше жевательной поверхности моляров нижней челюсти;</a:t>
            </a:r>
          </a:p>
          <a:p>
            <a:pPr>
              <a:buFont typeface="Wingdings" pitchFamily="2" charset="2"/>
              <a:buChar char="Ø"/>
            </a:pPr>
            <a:r>
              <a:rPr lang="ru-RU" b="1" dirty="0" smtClean="0">
                <a:solidFill>
                  <a:srgbClr val="002060"/>
                </a:solidFill>
                <a:latin typeface="Times New Roman" pitchFamily="18" charset="0"/>
                <a:cs typeface="Times New Roman" pitchFamily="18" charset="0"/>
              </a:rPr>
              <a:t>игла продвигается до кости на глубину около 6 – 7,5 мм;</a:t>
            </a:r>
          </a:p>
          <a:p>
            <a:pPr>
              <a:buFont typeface="Wingdings" pitchFamily="2" charset="2"/>
              <a:buChar char="Ø"/>
            </a:pPr>
            <a:r>
              <a:rPr lang="ru-RU" b="1" dirty="0" smtClean="0">
                <a:solidFill>
                  <a:srgbClr val="002060"/>
                </a:solidFill>
                <a:latin typeface="Times New Roman" pitchFamily="18" charset="0"/>
                <a:cs typeface="Times New Roman" pitchFamily="18" charset="0"/>
              </a:rPr>
              <a:t>вводится анестетик в объеме 0,3-0,5 мл (выключается язычный нерв);</a:t>
            </a:r>
          </a:p>
          <a:p>
            <a:pPr>
              <a:buFont typeface="Wingdings" pitchFamily="2" charset="2"/>
              <a:buChar char="Ø"/>
            </a:pPr>
            <a:r>
              <a:rPr lang="ru-RU" b="1" dirty="0" smtClean="0">
                <a:solidFill>
                  <a:srgbClr val="002060"/>
                </a:solidFill>
                <a:latin typeface="Times New Roman" pitchFamily="18" charset="0"/>
                <a:cs typeface="Times New Roman" pitchFamily="18" charset="0"/>
              </a:rPr>
              <a:t>далее шприц медленно разворачивают на уровень резцов и продвигают иглу вдоль кости вглубь на 20 -25 мм;</a:t>
            </a:r>
          </a:p>
          <a:p>
            <a:pPr>
              <a:buFont typeface="Wingdings" pitchFamily="2" charset="2"/>
              <a:buChar char="Ø"/>
            </a:pPr>
            <a:r>
              <a:rPr lang="ru-RU" b="1" dirty="0" smtClean="0">
                <a:solidFill>
                  <a:srgbClr val="002060"/>
                </a:solidFill>
                <a:latin typeface="Times New Roman" pitchFamily="18" charset="0"/>
                <a:cs typeface="Times New Roman" pitchFamily="18" charset="0"/>
              </a:rPr>
              <a:t>на данном этапе проводится аспирационная проба;</a:t>
            </a:r>
          </a:p>
          <a:p>
            <a:pPr>
              <a:buFont typeface="Wingdings" pitchFamily="2" charset="2"/>
              <a:buChar char="Ø"/>
            </a:pPr>
            <a:r>
              <a:rPr lang="ru-RU" b="1" dirty="0" smtClean="0">
                <a:solidFill>
                  <a:srgbClr val="002060"/>
                </a:solidFill>
                <a:latin typeface="Times New Roman" pitchFamily="18" charset="0"/>
                <a:cs typeface="Times New Roman" pitchFamily="18" charset="0"/>
              </a:rPr>
              <a:t>вводится оставшийся объем анестетика.</a:t>
            </a:r>
          </a:p>
          <a:p>
            <a:r>
              <a:rPr lang="ru-RU" b="1" dirty="0" smtClean="0">
                <a:solidFill>
                  <a:srgbClr val="002060"/>
                </a:solidFill>
                <a:latin typeface="Times New Roman" pitchFamily="18" charset="0"/>
                <a:cs typeface="Times New Roman" pitchFamily="18" charset="0"/>
              </a:rPr>
              <a:t>Обезболивание нижнеальвеолярного нерва при </a:t>
            </a:r>
            <a:r>
              <a:rPr lang="ru-RU" b="1" dirty="0" err="1" smtClean="0">
                <a:solidFill>
                  <a:srgbClr val="002060"/>
                </a:solidFill>
                <a:latin typeface="Times New Roman" pitchFamily="18" charset="0"/>
                <a:cs typeface="Times New Roman" pitchFamily="18" charset="0"/>
              </a:rPr>
              <a:t>мандибулярной</a:t>
            </a:r>
            <a:r>
              <a:rPr lang="ru-RU" b="1" dirty="0" smtClean="0">
                <a:solidFill>
                  <a:srgbClr val="002060"/>
                </a:solidFill>
                <a:latin typeface="Times New Roman" pitchFamily="18" charset="0"/>
                <a:cs typeface="Times New Roman" pitchFamily="18" charset="0"/>
              </a:rPr>
              <a:t> анестезии</a:t>
            </a:r>
          </a:p>
          <a:p>
            <a:r>
              <a:rPr lang="ru-RU" b="1" dirty="0" smtClean="0">
                <a:solidFill>
                  <a:srgbClr val="002060"/>
                </a:solidFill>
                <a:latin typeface="Times New Roman" pitchFamily="18" charset="0"/>
                <a:cs typeface="Times New Roman" pitchFamily="18" charset="0"/>
              </a:rPr>
              <a:t>наступает через 10 минут при использовании </a:t>
            </a:r>
            <a:r>
              <a:rPr lang="ru-RU" b="1" dirty="0" err="1" smtClean="0">
                <a:solidFill>
                  <a:srgbClr val="002060"/>
                </a:solidFill>
                <a:latin typeface="Times New Roman" pitchFamily="18" charset="0"/>
                <a:cs typeface="Times New Roman" pitchFamily="18" charset="0"/>
              </a:rPr>
              <a:t>лидокаина</a:t>
            </a:r>
            <a:r>
              <a:rPr lang="ru-RU" b="1" dirty="0" smtClean="0">
                <a:solidFill>
                  <a:srgbClr val="002060"/>
                </a:solidFill>
                <a:latin typeface="Times New Roman" pitchFamily="18" charset="0"/>
                <a:cs typeface="Times New Roman" pitchFamily="18" charset="0"/>
              </a:rPr>
              <a:t>, и через 5-7 минут – при работе с </a:t>
            </a:r>
            <a:r>
              <a:rPr lang="ru-RU" b="1" dirty="0" err="1" smtClean="0">
                <a:solidFill>
                  <a:srgbClr val="002060"/>
                </a:solidFill>
                <a:latin typeface="Times New Roman" pitchFamily="18" charset="0"/>
                <a:cs typeface="Times New Roman" pitchFamily="18" charset="0"/>
              </a:rPr>
              <a:t>артикаинсодержащими</a:t>
            </a:r>
            <a:r>
              <a:rPr lang="ru-RU" b="1" dirty="0" smtClean="0">
                <a:solidFill>
                  <a:srgbClr val="002060"/>
                </a:solidFill>
                <a:latin typeface="Times New Roman" pitchFamily="18" charset="0"/>
                <a:cs typeface="Times New Roman" pitchFamily="18" charset="0"/>
              </a:rPr>
              <a:t> анестетиками.</a:t>
            </a:r>
            <a:endParaRPr lang="ru-RU"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20482" name="Picture 2"/>
          <p:cNvPicPr>
            <a:picLocks noGrp="1" noChangeAspect="1" noChangeArrowheads="1"/>
          </p:cNvPicPr>
          <p:nvPr>
            <p:ph idx="1"/>
          </p:nvPr>
        </p:nvPicPr>
        <p:blipFill>
          <a:blip r:embed="rId2"/>
          <a:srcRect/>
          <a:stretch>
            <a:fillRect/>
          </a:stretch>
        </p:blipFill>
        <p:spPr bwMode="auto">
          <a:xfrm>
            <a:off x="6475227" y="2214554"/>
            <a:ext cx="2668773" cy="1500198"/>
          </a:xfrm>
          <a:prstGeom prst="rect">
            <a:avLst/>
          </a:prstGeom>
          <a:noFill/>
          <a:ln w="9525">
            <a:noFill/>
            <a:miter lim="800000"/>
            <a:headEnd/>
            <a:tailEnd/>
          </a:ln>
          <a:effectLst/>
        </p:spPr>
      </p:pic>
      <p:pic>
        <p:nvPicPr>
          <p:cNvPr id="20485" name="Picture 5"/>
          <p:cNvPicPr>
            <a:picLocks noChangeAspect="1" noChangeArrowheads="1"/>
          </p:cNvPicPr>
          <p:nvPr/>
        </p:nvPicPr>
        <p:blipFill>
          <a:blip r:embed="rId3"/>
          <a:srcRect/>
          <a:stretch>
            <a:fillRect/>
          </a:stretch>
        </p:blipFill>
        <p:spPr bwMode="auto">
          <a:xfrm>
            <a:off x="6500826" y="0"/>
            <a:ext cx="2124075" cy="1190625"/>
          </a:xfrm>
          <a:prstGeom prst="rect">
            <a:avLst/>
          </a:prstGeom>
          <a:noFill/>
          <a:ln w="9525">
            <a:noFill/>
            <a:miter lim="800000"/>
            <a:headEnd/>
            <a:tailEnd/>
          </a:ln>
          <a:effectLst/>
        </p:spPr>
      </p:pic>
      <p:pic>
        <p:nvPicPr>
          <p:cNvPr id="20486" name="Picture 6"/>
          <p:cNvPicPr>
            <a:picLocks noChangeAspect="1" noChangeArrowheads="1"/>
          </p:cNvPicPr>
          <p:nvPr/>
        </p:nvPicPr>
        <p:blipFill>
          <a:blip r:embed="rId4"/>
          <a:srcRect/>
          <a:stretch>
            <a:fillRect/>
          </a:stretch>
        </p:blipFill>
        <p:spPr bwMode="auto">
          <a:xfrm>
            <a:off x="7019925" y="1000108"/>
            <a:ext cx="2124075" cy="1190625"/>
          </a:xfrm>
          <a:prstGeom prst="rect">
            <a:avLst/>
          </a:prstGeom>
          <a:noFill/>
          <a:ln w="9525">
            <a:noFill/>
            <a:miter lim="800000"/>
            <a:headEnd/>
            <a:tailEnd/>
          </a:ln>
          <a:effectLst/>
        </p:spPr>
      </p:pic>
      <p:pic>
        <p:nvPicPr>
          <p:cNvPr id="20488" name="Picture 8"/>
          <p:cNvPicPr>
            <a:picLocks noChangeAspect="1" noChangeArrowheads="1"/>
          </p:cNvPicPr>
          <p:nvPr/>
        </p:nvPicPr>
        <p:blipFill>
          <a:blip r:embed="rId5"/>
          <a:srcRect/>
          <a:stretch>
            <a:fillRect/>
          </a:stretch>
        </p:blipFill>
        <p:spPr bwMode="auto">
          <a:xfrm>
            <a:off x="6572264" y="3500438"/>
            <a:ext cx="2357422" cy="1328865"/>
          </a:xfrm>
          <a:prstGeom prst="rect">
            <a:avLst/>
          </a:prstGeom>
          <a:noFill/>
          <a:ln w="9525">
            <a:noFill/>
            <a:miter lim="800000"/>
            <a:headEnd/>
            <a:tailEnd/>
          </a:ln>
          <a:effectLst/>
        </p:spPr>
      </p:pic>
      <p:sp>
        <p:nvSpPr>
          <p:cNvPr id="9" name="Прямоугольник 8"/>
          <p:cNvSpPr/>
          <p:nvPr/>
        </p:nvSpPr>
        <p:spPr>
          <a:xfrm>
            <a:off x="0" y="0"/>
            <a:ext cx="6429420" cy="4770537"/>
          </a:xfrm>
          <a:prstGeom prst="rect">
            <a:avLst/>
          </a:prstGeom>
        </p:spPr>
        <p:txBody>
          <a:bodyPr wrap="square">
            <a:spAutoFit/>
          </a:bodyPr>
          <a:lstStyle/>
          <a:p>
            <a:r>
              <a:rPr lang="ru-RU" sz="1600" b="1" dirty="0" err="1" smtClean="0">
                <a:solidFill>
                  <a:srgbClr val="C00000"/>
                </a:solidFill>
                <a:latin typeface="Times New Roman" pitchFamily="18" charset="0"/>
                <a:cs typeface="Times New Roman" pitchFamily="18" charset="0"/>
              </a:rPr>
              <a:t>Торусальная</a:t>
            </a:r>
            <a:r>
              <a:rPr lang="ru-RU" sz="1600" b="1" dirty="0" smtClean="0">
                <a:solidFill>
                  <a:srgbClr val="C00000"/>
                </a:solidFill>
                <a:latin typeface="Times New Roman" pitchFamily="18" charset="0"/>
                <a:cs typeface="Times New Roman" pitchFamily="18" charset="0"/>
              </a:rPr>
              <a:t> анестезия</a:t>
            </a:r>
          </a:p>
          <a:p>
            <a:r>
              <a:rPr lang="ru-RU" sz="1600" b="1" dirty="0" smtClean="0">
                <a:solidFill>
                  <a:srgbClr val="002060"/>
                </a:solidFill>
                <a:latin typeface="Times New Roman" pitchFamily="18" charset="0"/>
                <a:cs typeface="Times New Roman" pitchFamily="18" charset="0"/>
              </a:rPr>
              <a:t>(в области нижнечелюстного валика по </a:t>
            </a:r>
            <a:r>
              <a:rPr lang="ru-RU" sz="1600" b="1" dirty="0" err="1" smtClean="0">
                <a:solidFill>
                  <a:srgbClr val="002060"/>
                </a:solidFill>
                <a:latin typeface="Times New Roman" pitchFamily="18" charset="0"/>
                <a:cs typeface="Times New Roman" pitchFamily="18" charset="0"/>
              </a:rPr>
              <a:t>Вейсбрему</a:t>
            </a:r>
            <a:r>
              <a:rPr lang="ru-RU" sz="1600" b="1" dirty="0" smtClean="0">
                <a:solidFill>
                  <a:srgbClr val="002060"/>
                </a:solidFill>
                <a:latin typeface="Times New Roman" pitchFamily="18" charset="0"/>
                <a:cs typeface="Times New Roman" pitchFamily="18" charset="0"/>
              </a:rPr>
              <a:t>)</a:t>
            </a:r>
          </a:p>
          <a:p>
            <a:r>
              <a:rPr lang="ru-RU" sz="1600" b="1" dirty="0" smtClean="0">
                <a:solidFill>
                  <a:srgbClr val="002060"/>
                </a:solidFill>
                <a:latin typeface="Times New Roman" pitchFamily="18" charset="0"/>
                <a:cs typeface="Times New Roman" pitchFamily="18" charset="0"/>
              </a:rPr>
              <a:t>Торус нижней челюсти – выступ на внутренней поверхности ветви нижней челюсти, образованный слиянием костных гребешков, идущих книзу от венечного и </a:t>
            </a:r>
            <a:r>
              <a:rPr lang="ru-RU" sz="1600" b="1" dirty="0" err="1" smtClean="0">
                <a:solidFill>
                  <a:srgbClr val="002060"/>
                </a:solidFill>
                <a:latin typeface="Times New Roman" pitchFamily="18" charset="0"/>
                <a:cs typeface="Times New Roman" pitchFamily="18" charset="0"/>
              </a:rPr>
              <a:t>мыщелкового</a:t>
            </a:r>
            <a:r>
              <a:rPr lang="ru-RU" sz="1600" b="1" dirty="0" smtClean="0">
                <a:solidFill>
                  <a:srgbClr val="002060"/>
                </a:solidFill>
                <a:latin typeface="Times New Roman" pitchFamily="18" charset="0"/>
                <a:cs typeface="Times New Roman" pitchFamily="18" charset="0"/>
              </a:rPr>
              <a:t> отростка ветви нижней челюсти. Под торусом располагается нижнечелюстное отверстие. В рыхлой клетчатке окружающей торус, располагаются три нерва: язычный, нижний альвеолярный, щечный. </a:t>
            </a:r>
          </a:p>
          <a:p>
            <a:r>
              <a:rPr lang="ru-RU" sz="1600" b="1" dirty="0" smtClean="0">
                <a:solidFill>
                  <a:srgbClr val="002060"/>
                </a:solidFill>
                <a:latin typeface="Times New Roman" pitchFamily="18" charset="0"/>
                <a:cs typeface="Times New Roman" pitchFamily="18" charset="0"/>
              </a:rPr>
              <a:t>Депо анестетика в данной области обеспечивает выключение чувствительности трех нервов. Проведение данной анестезии возможно при совершенно свободном и полном открывании рта и важно следить за тем, чтобы во время введения анестетика он был открыт максимально широко.</a:t>
            </a:r>
          </a:p>
          <a:p>
            <a:r>
              <a:rPr lang="ru-RU" sz="1600" b="1" dirty="0" smtClean="0">
                <a:solidFill>
                  <a:srgbClr val="002060"/>
                </a:solidFill>
                <a:latin typeface="Times New Roman" pitchFamily="18" charset="0"/>
                <a:cs typeface="Times New Roman" pitchFamily="18" charset="0"/>
              </a:rPr>
              <a:t>Желобок, расположенный </a:t>
            </a:r>
            <a:r>
              <a:rPr lang="ru-RU" sz="1600" b="1" dirty="0" err="1" smtClean="0">
                <a:solidFill>
                  <a:srgbClr val="002060"/>
                </a:solidFill>
                <a:latin typeface="Times New Roman" pitchFamily="18" charset="0"/>
                <a:cs typeface="Times New Roman" pitchFamily="18" charset="0"/>
              </a:rPr>
              <a:t>латеральнее</a:t>
            </a:r>
            <a:r>
              <a:rPr lang="ru-RU" sz="1600" b="1" dirty="0" smtClean="0">
                <a:solidFill>
                  <a:srgbClr val="002060"/>
                </a:solidFill>
                <a:latin typeface="Times New Roman" pitchFamily="18" charset="0"/>
                <a:cs typeface="Times New Roman" pitchFamily="18" charset="0"/>
              </a:rPr>
              <a:t> по крыловидно-нижнечелюстной складке, приблизительно на 0,5 см ниже жевательной поверхности верхнего моляра является анатомическим ориентиром в полости рта.</a:t>
            </a:r>
          </a:p>
          <a:p>
            <a:r>
              <a:rPr lang="ru-RU" sz="1600" b="1" dirty="0" smtClean="0">
                <a:solidFill>
                  <a:srgbClr val="002060"/>
                </a:solidFill>
                <a:latin typeface="Times New Roman" pitchFamily="18" charset="0"/>
                <a:cs typeface="Times New Roman" pitchFamily="18" charset="0"/>
              </a:rPr>
              <a:t>Для проведения </a:t>
            </a:r>
            <a:r>
              <a:rPr lang="ru-RU" sz="1600" b="1" dirty="0" err="1" smtClean="0">
                <a:solidFill>
                  <a:srgbClr val="002060"/>
                </a:solidFill>
                <a:latin typeface="Times New Roman" pitchFamily="18" charset="0"/>
                <a:cs typeface="Times New Roman" pitchFamily="18" charset="0"/>
              </a:rPr>
              <a:t>торусальной</a:t>
            </a:r>
            <a:r>
              <a:rPr lang="ru-RU" sz="1600" b="1" dirty="0" smtClean="0">
                <a:solidFill>
                  <a:srgbClr val="002060"/>
                </a:solidFill>
                <a:latin typeface="Times New Roman" pitchFamily="18" charset="0"/>
                <a:cs typeface="Times New Roman" pitchFamily="18" charset="0"/>
              </a:rPr>
              <a:t> анестезии необходимо использовать иглу длиной 35-42 мм и диаметром 0,4-0,5мм.</a:t>
            </a:r>
            <a:endParaRPr lang="ru-RU" sz="1600" b="1" dirty="0">
              <a:solidFill>
                <a:srgbClr val="002060"/>
              </a:solidFill>
              <a:latin typeface="Times New Roman" pitchFamily="18" charset="0"/>
              <a:cs typeface="Times New Roman" pitchFamily="18" charset="0"/>
            </a:endParaRPr>
          </a:p>
        </p:txBody>
      </p:sp>
      <p:sp>
        <p:nvSpPr>
          <p:cNvPr id="10" name="Прямоугольник 9"/>
          <p:cNvSpPr/>
          <p:nvPr/>
        </p:nvSpPr>
        <p:spPr>
          <a:xfrm>
            <a:off x="142844" y="4643446"/>
            <a:ext cx="8858312" cy="2308324"/>
          </a:xfrm>
          <a:prstGeom prst="rect">
            <a:avLst/>
          </a:prstGeom>
        </p:spPr>
        <p:txBody>
          <a:bodyPr wrap="square">
            <a:spAutoFit/>
          </a:bodyPr>
          <a:lstStyle/>
          <a:p>
            <a:r>
              <a:rPr lang="ru-RU" sz="1600" b="1" i="1" dirty="0" smtClean="0">
                <a:latin typeface="Times New Roman" pitchFamily="18" charset="0"/>
                <a:cs typeface="Times New Roman" pitchFamily="18" charset="0"/>
              </a:rPr>
              <a:t>Алгоритм проведения </a:t>
            </a:r>
            <a:r>
              <a:rPr lang="ru-RU" sz="1600" b="1" i="1" dirty="0" err="1" smtClean="0">
                <a:latin typeface="Times New Roman" pitchFamily="18" charset="0"/>
                <a:cs typeface="Times New Roman" pitchFamily="18" charset="0"/>
              </a:rPr>
              <a:t>торусальной</a:t>
            </a:r>
            <a:r>
              <a:rPr lang="ru-RU" sz="1600" b="1" i="1" dirty="0" smtClean="0">
                <a:latin typeface="Times New Roman" pitchFamily="18" charset="0"/>
                <a:cs typeface="Times New Roman" pitchFamily="18" charset="0"/>
              </a:rPr>
              <a:t> анестезии:</a:t>
            </a:r>
          </a:p>
          <a:p>
            <a:pPr>
              <a:buFont typeface="Wingdings" pitchFamily="2" charset="2"/>
              <a:buChar char="Ø"/>
            </a:pPr>
            <a:r>
              <a:rPr lang="ru-RU" sz="1600" b="1" dirty="0" err="1" smtClean="0">
                <a:latin typeface="Times New Roman" pitchFamily="18" charset="0"/>
                <a:cs typeface="Times New Roman" pitchFamily="18" charset="0"/>
              </a:rPr>
              <a:t>инъектор</a:t>
            </a:r>
            <a:r>
              <a:rPr lang="ru-RU" sz="1600" b="1" dirty="0" smtClean="0">
                <a:latin typeface="Times New Roman" pitchFamily="18" charset="0"/>
                <a:cs typeface="Times New Roman" pitchFamily="18" charset="0"/>
              </a:rPr>
              <a:t> располагается на уровне второго или третьего моляра с противоположной стороны. </a:t>
            </a:r>
            <a:r>
              <a:rPr lang="ru-RU" sz="1600" b="1" dirty="0" err="1" smtClean="0">
                <a:latin typeface="Times New Roman" pitchFamily="18" charset="0"/>
                <a:cs typeface="Times New Roman" pitchFamily="18" charset="0"/>
              </a:rPr>
              <a:t>Вкол</a:t>
            </a:r>
            <a:r>
              <a:rPr lang="ru-RU" sz="1600" b="1" dirty="0" smtClean="0">
                <a:latin typeface="Times New Roman" pitchFamily="18" charset="0"/>
                <a:cs typeface="Times New Roman" pitchFamily="18" charset="0"/>
              </a:rPr>
              <a:t> иглы проводят перпендикулярно к слизистой щеки в область желобка и на 0,5 см ниже жевательной поверхности верхних моляров. Иглу продвигают до касания с костью на глубину 1 - 2см. Проводят аспирационную пробу;</a:t>
            </a:r>
          </a:p>
          <a:p>
            <a:pPr>
              <a:buFont typeface="Wingdings" pitchFamily="2" charset="2"/>
              <a:buChar char="Ø"/>
            </a:pPr>
            <a:r>
              <a:rPr lang="ru-RU" sz="1600" b="1" dirty="0" smtClean="0">
                <a:latin typeface="Times New Roman" pitchFamily="18" charset="0"/>
                <a:cs typeface="Times New Roman" pitchFamily="18" charset="0"/>
              </a:rPr>
              <a:t>вводят анестетик в объеме 1,5 мл. При выведении иглы инъецируют до 0,5 мл</a:t>
            </a:r>
          </a:p>
          <a:p>
            <a:pPr>
              <a:buFont typeface="Wingdings" pitchFamily="2" charset="2"/>
              <a:buChar char="Ø"/>
            </a:pPr>
            <a:r>
              <a:rPr lang="ru-RU" sz="1600" b="1" dirty="0" smtClean="0">
                <a:latin typeface="Times New Roman" pitchFamily="18" charset="0"/>
                <a:cs typeface="Times New Roman" pitchFamily="18" charset="0"/>
              </a:rPr>
              <a:t>анестетика для выключения язычного нерва;</a:t>
            </a:r>
          </a:p>
          <a:p>
            <a:r>
              <a:rPr lang="ru-RU" sz="1600" b="1" dirty="0" smtClean="0">
                <a:latin typeface="Times New Roman" pitchFamily="18" charset="0"/>
                <a:cs typeface="Times New Roman" pitchFamily="18" charset="0"/>
              </a:rPr>
              <a:t>В связи с особенностями анатомии расположения веточек щечного нерва, обезболивание зоны иннервации данного нерва наступает не всегда. </a:t>
            </a:r>
            <a:endParaRPr lang="ru-RU"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642918"/>
            <a:ext cx="8229600" cy="214314"/>
          </a:xfrm>
        </p:spPr>
        <p:txBody>
          <a:bodyPr/>
          <a:lstStyle/>
          <a:p>
            <a:pPr algn="ctr"/>
            <a:r>
              <a:rPr lang="ru-RU" sz="2000" b="1" dirty="0" smtClean="0">
                <a:solidFill>
                  <a:schemeClr val="tx1"/>
                </a:solidFill>
                <a:latin typeface="Times New Roman" pitchFamily="18" charset="0"/>
                <a:cs typeface="Times New Roman" pitchFamily="18" charset="0"/>
              </a:rPr>
              <a:t>Обезболивание по </a:t>
            </a:r>
            <a:r>
              <a:rPr lang="ru-RU" sz="2000" b="1" dirty="0" err="1" smtClean="0">
                <a:solidFill>
                  <a:schemeClr val="tx1"/>
                </a:solidFill>
                <a:latin typeface="Times New Roman" pitchFamily="18" charset="0"/>
                <a:cs typeface="Times New Roman" pitchFamily="18" charset="0"/>
              </a:rPr>
              <a:t>Гоу-Гейтсу</a:t>
            </a:r>
            <a:r>
              <a:rPr lang="ru-RU" sz="2000" b="1" dirty="0" smtClean="0">
                <a:solidFill>
                  <a:schemeClr val="tx1"/>
                </a:solidFill>
                <a:latin typeface="Times New Roman" pitchFamily="18" charset="0"/>
                <a:cs typeface="Times New Roman" pitchFamily="18" charset="0"/>
              </a:rPr>
              <a:t> (1973)</a:t>
            </a:r>
            <a:br>
              <a:rPr lang="ru-RU" sz="2000" b="1" dirty="0" smtClean="0">
                <a:solidFill>
                  <a:schemeClr val="tx1"/>
                </a:solidFill>
                <a:latin typeface="Times New Roman" pitchFamily="18" charset="0"/>
                <a:cs typeface="Times New Roman" pitchFamily="18" charset="0"/>
              </a:rPr>
            </a:br>
            <a:r>
              <a:rPr lang="ru-RU" sz="2000" b="1" dirty="0" smtClean="0">
                <a:solidFill>
                  <a:schemeClr val="tx1"/>
                </a:solidFill>
                <a:latin typeface="Times New Roman" pitchFamily="18" charset="0"/>
                <a:cs typeface="Times New Roman" pitchFamily="18" charset="0"/>
              </a:rPr>
              <a:t>(в модификации Рабиновича С.А., </a:t>
            </a:r>
            <a:r>
              <a:rPr lang="ru-RU" sz="2000" b="1" dirty="0" err="1" smtClean="0">
                <a:solidFill>
                  <a:schemeClr val="tx1"/>
                </a:solidFill>
                <a:latin typeface="Times New Roman" pitchFamily="18" charset="0"/>
                <a:cs typeface="Times New Roman" pitchFamily="18" charset="0"/>
              </a:rPr>
              <a:t>Московца</a:t>
            </a:r>
            <a:r>
              <a:rPr lang="ru-RU" sz="2000" b="1" dirty="0" smtClean="0">
                <a:solidFill>
                  <a:schemeClr val="tx1"/>
                </a:solidFill>
                <a:latin typeface="Times New Roman" pitchFamily="18" charset="0"/>
                <a:cs typeface="Times New Roman" pitchFamily="18" charset="0"/>
              </a:rPr>
              <a:t> О.Н., 1999)</a:t>
            </a:r>
            <a:endParaRPr lang="ru-RU" sz="2000" dirty="0">
              <a:solidFill>
                <a:schemeClr val="tx1"/>
              </a:solidFill>
              <a:latin typeface="Times New Roman" pitchFamily="18" charset="0"/>
              <a:cs typeface="Times New Roman" pitchFamily="18" charset="0"/>
            </a:endParaRPr>
          </a:p>
        </p:txBody>
      </p:sp>
      <p:pic>
        <p:nvPicPr>
          <p:cNvPr id="14338" name="Picture 2"/>
          <p:cNvPicPr>
            <a:picLocks noGrp="1" noChangeAspect="1" noChangeArrowheads="1"/>
          </p:cNvPicPr>
          <p:nvPr>
            <p:ph idx="1"/>
          </p:nvPr>
        </p:nvPicPr>
        <p:blipFill>
          <a:blip r:embed="rId2"/>
          <a:srcRect/>
          <a:stretch>
            <a:fillRect/>
          </a:stretch>
        </p:blipFill>
        <p:spPr bwMode="auto">
          <a:xfrm>
            <a:off x="0" y="928670"/>
            <a:ext cx="2441552" cy="1285884"/>
          </a:xfrm>
          <a:prstGeom prst="rect">
            <a:avLst/>
          </a:prstGeom>
          <a:noFill/>
          <a:ln w="9525">
            <a:noFill/>
            <a:miter lim="800000"/>
            <a:headEnd/>
            <a:tailEnd/>
          </a:ln>
          <a:effectLst/>
        </p:spPr>
      </p:pic>
      <p:pic>
        <p:nvPicPr>
          <p:cNvPr id="14339" name="Picture 3"/>
          <p:cNvPicPr>
            <a:picLocks noChangeAspect="1" noChangeArrowheads="1"/>
          </p:cNvPicPr>
          <p:nvPr/>
        </p:nvPicPr>
        <p:blipFill>
          <a:blip r:embed="rId3"/>
          <a:srcRect/>
          <a:stretch>
            <a:fillRect/>
          </a:stretch>
        </p:blipFill>
        <p:spPr bwMode="auto">
          <a:xfrm>
            <a:off x="0" y="2285992"/>
            <a:ext cx="2171700" cy="1228725"/>
          </a:xfrm>
          <a:prstGeom prst="rect">
            <a:avLst/>
          </a:prstGeom>
          <a:noFill/>
          <a:ln w="9525">
            <a:noFill/>
            <a:miter lim="800000"/>
            <a:headEnd/>
            <a:tailEnd/>
          </a:ln>
          <a:effectLst/>
        </p:spPr>
      </p:pic>
      <p:pic>
        <p:nvPicPr>
          <p:cNvPr id="14340" name="Picture 4"/>
          <p:cNvPicPr>
            <a:picLocks noChangeAspect="1" noChangeArrowheads="1"/>
          </p:cNvPicPr>
          <p:nvPr/>
        </p:nvPicPr>
        <p:blipFill>
          <a:blip r:embed="rId4"/>
          <a:srcRect/>
          <a:stretch>
            <a:fillRect/>
          </a:stretch>
        </p:blipFill>
        <p:spPr bwMode="auto">
          <a:xfrm>
            <a:off x="0" y="3571876"/>
            <a:ext cx="2171700" cy="1228725"/>
          </a:xfrm>
          <a:prstGeom prst="rect">
            <a:avLst/>
          </a:prstGeom>
          <a:noFill/>
          <a:ln w="9525">
            <a:noFill/>
            <a:miter lim="800000"/>
            <a:headEnd/>
            <a:tailEnd/>
          </a:ln>
          <a:effectLst/>
        </p:spPr>
      </p:pic>
      <p:pic>
        <p:nvPicPr>
          <p:cNvPr id="14341" name="Picture 5"/>
          <p:cNvPicPr>
            <a:picLocks noChangeAspect="1" noChangeArrowheads="1"/>
          </p:cNvPicPr>
          <p:nvPr/>
        </p:nvPicPr>
        <p:blipFill>
          <a:blip r:embed="rId5"/>
          <a:srcRect/>
          <a:stretch>
            <a:fillRect/>
          </a:stretch>
        </p:blipFill>
        <p:spPr bwMode="auto">
          <a:xfrm>
            <a:off x="6915150" y="928670"/>
            <a:ext cx="2228850" cy="1257300"/>
          </a:xfrm>
          <a:prstGeom prst="rect">
            <a:avLst/>
          </a:prstGeom>
          <a:noFill/>
          <a:ln w="9525">
            <a:noFill/>
            <a:miter lim="800000"/>
            <a:headEnd/>
            <a:tailEnd/>
          </a:ln>
          <a:effectLst/>
        </p:spPr>
      </p:pic>
      <p:pic>
        <p:nvPicPr>
          <p:cNvPr id="14342" name="Picture 6"/>
          <p:cNvPicPr>
            <a:picLocks noChangeAspect="1" noChangeArrowheads="1"/>
          </p:cNvPicPr>
          <p:nvPr/>
        </p:nvPicPr>
        <p:blipFill>
          <a:blip r:embed="rId6"/>
          <a:srcRect/>
          <a:stretch>
            <a:fillRect/>
          </a:stretch>
        </p:blipFill>
        <p:spPr bwMode="auto">
          <a:xfrm>
            <a:off x="6915150" y="2285992"/>
            <a:ext cx="2228850" cy="1257300"/>
          </a:xfrm>
          <a:prstGeom prst="rect">
            <a:avLst/>
          </a:prstGeom>
          <a:noFill/>
          <a:ln w="9525">
            <a:noFill/>
            <a:miter lim="800000"/>
            <a:headEnd/>
            <a:tailEnd/>
          </a:ln>
          <a:effectLst/>
        </p:spPr>
      </p:pic>
      <p:pic>
        <p:nvPicPr>
          <p:cNvPr id="14343" name="Picture 7"/>
          <p:cNvPicPr>
            <a:picLocks noChangeAspect="1" noChangeArrowheads="1"/>
          </p:cNvPicPr>
          <p:nvPr/>
        </p:nvPicPr>
        <p:blipFill>
          <a:blip r:embed="rId7"/>
          <a:srcRect/>
          <a:stretch>
            <a:fillRect/>
          </a:stretch>
        </p:blipFill>
        <p:spPr bwMode="auto">
          <a:xfrm>
            <a:off x="6915150" y="3714752"/>
            <a:ext cx="2228850" cy="1257300"/>
          </a:xfrm>
          <a:prstGeom prst="rect">
            <a:avLst/>
          </a:prstGeom>
          <a:noFill/>
          <a:ln w="9525">
            <a:noFill/>
            <a:miter lim="800000"/>
            <a:headEnd/>
            <a:tailEnd/>
          </a:ln>
          <a:effectLst/>
        </p:spPr>
      </p:pic>
      <p:sp>
        <p:nvSpPr>
          <p:cNvPr id="9" name="Прямоугольник 8"/>
          <p:cNvSpPr/>
          <p:nvPr/>
        </p:nvSpPr>
        <p:spPr>
          <a:xfrm>
            <a:off x="2428860" y="928670"/>
            <a:ext cx="4429140" cy="3293209"/>
          </a:xfrm>
          <a:prstGeom prst="rect">
            <a:avLst/>
          </a:prstGeom>
        </p:spPr>
        <p:txBody>
          <a:bodyPr wrap="square">
            <a:spAutoFit/>
          </a:bodyPr>
          <a:lstStyle/>
          <a:p>
            <a:r>
              <a:rPr lang="ru-RU" sz="1600" b="1" dirty="0" smtClean="0">
                <a:latin typeface="Times New Roman" pitchFamily="18" charset="0"/>
                <a:cs typeface="Times New Roman" pitchFamily="18" charset="0"/>
              </a:rPr>
              <a:t>Целевым пунктом для проведения этой анестезии является шейка суставного отростка ветви нижней челюсти, где проходит ствол нижнего челюстного</a:t>
            </a:r>
          </a:p>
          <a:p>
            <a:r>
              <a:rPr lang="ru-RU" sz="1600" b="1" dirty="0" smtClean="0">
                <a:latin typeface="Times New Roman" pitchFamily="18" charset="0"/>
                <a:cs typeface="Times New Roman" pitchFamily="18" charset="0"/>
              </a:rPr>
              <a:t>нерва. Депонирование анестетика в этой зоне приводит к блокаде нерва и его</a:t>
            </a:r>
          </a:p>
          <a:p>
            <a:r>
              <a:rPr lang="ru-RU" sz="1600" b="1" dirty="0" smtClean="0">
                <a:latin typeface="Times New Roman" pitchFamily="18" charset="0"/>
                <a:cs typeface="Times New Roman" pitchFamily="18" charset="0"/>
              </a:rPr>
              <a:t>ветвей, а также язычного и щечного нервов.</a:t>
            </a:r>
          </a:p>
          <a:p>
            <a:r>
              <a:rPr lang="ru-RU" sz="1600" b="1" dirty="0" smtClean="0">
                <a:latin typeface="Times New Roman" pitchFamily="18" charset="0"/>
                <a:cs typeface="Times New Roman" pitchFamily="18" charset="0"/>
              </a:rPr>
              <a:t>Ориентиром в полости рта является медиальная часть </a:t>
            </a:r>
            <a:r>
              <a:rPr lang="ru-RU" sz="1600" b="1" dirty="0" err="1" smtClean="0">
                <a:latin typeface="Times New Roman" pitchFamily="18" charset="0"/>
                <a:cs typeface="Times New Roman" pitchFamily="18" charset="0"/>
              </a:rPr>
              <a:t>крыловидно-височно</a:t>
            </a:r>
            <a:r>
              <a:rPr lang="ru-RU" sz="1600" b="1" dirty="0" smtClean="0">
                <a:latin typeface="Times New Roman" pitchFamily="18" charset="0"/>
                <a:cs typeface="Times New Roman" pitchFamily="18" charset="0"/>
              </a:rPr>
              <a:t>-</a:t>
            </a:r>
          </a:p>
          <a:p>
            <a:r>
              <a:rPr lang="ru-RU" sz="1600" b="1" dirty="0" smtClean="0">
                <a:latin typeface="Times New Roman" pitchFamily="18" charset="0"/>
                <a:cs typeface="Times New Roman" pitchFamily="18" charset="0"/>
              </a:rPr>
              <a:t>го углубления – слизистая оболочка под медиально-небным бугорком второго</a:t>
            </a:r>
          </a:p>
          <a:p>
            <a:r>
              <a:rPr lang="ru-RU" sz="1600" b="1" dirty="0" smtClean="0">
                <a:latin typeface="Times New Roman" pitchFamily="18" charset="0"/>
                <a:cs typeface="Times New Roman" pitchFamily="18" charset="0"/>
              </a:rPr>
              <a:t>моляра верхней челюсти (на 1,0-1,5 см выше, чем при классической методике</a:t>
            </a:r>
            <a:endParaRPr lang="ru-RU" sz="1600" b="1" dirty="0">
              <a:latin typeface="Times New Roman" pitchFamily="18" charset="0"/>
              <a:cs typeface="Times New Roman" pitchFamily="18" charset="0"/>
            </a:endParaRPr>
          </a:p>
        </p:txBody>
      </p:sp>
      <p:sp>
        <p:nvSpPr>
          <p:cNvPr id="10" name="Прямоугольник 9"/>
          <p:cNvSpPr/>
          <p:nvPr/>
        </p:nvSpPr>
        <p:spPr>
          <a:xfrm>
            <a:off x="0" y="4857760"/>
            <a:ext cx="8929718" cy="2031325"/>
          </a:xfrm>
          <a:prstGeom prst="rect">
            <a:avLst/>
          </a:prstGeom>
        </p:spPr>
        <p:txBody>
          <a:bodyPr wrap="square">
            <a:spAutoFit/>
          </a:bodyPr>
          <a:lstStyle/>
          <a:p>
            <a:r>
              <a:rPr lang="ru-RU" b="1" dirty="0" smtClean="0">
                <a:latin typeface="Times New Roman" pitchFamily="18" charset="0"/>
                <a:cs typeface="Times New Roman" pitchFamily="18" charset="0"/>
              </a:rPr>
              <a:t>Особенностью методики анестезии по </a:t>
            </a:r>
            <a:r>
              <a:rPr lang="ru-RU" b="1" dirty="0" err="1" smtClean="0">
                <a:latin typeface="Times New Roman" pitchFamily="18" charset="0"/>
                <a:cs typeface="Times New Roman" pitchFamily="18" charset="0"/>
              </a:rPr>
              <a:t>Гоу-Гейтсу</a:t>
            </a:r>
            <a:r>
              <a:rPr lang="ru-RU" b="1" dirty="0" smtClean="0">
                <a:latin typeface="Times New Roman" pitchFamily="18" charset="0"/>
                <a:cs typeface="Times New Roman" pitchFamily="18" charset="0"/>
              </a:rPr>
              <a:t> является положение пациента во время обезболивания: голова пациента находится в горизонтальном</a:t>
            </a:r>
          </a:p>
          <a:p>
            <a:r>
              <a:rPr lang="ru-RU" b="1" dirty="0" smtClean="0">
                <a:latin typeface="Times New Roman" pitchFamily="18" charset="0"/>
                <a:cs typeface="Times New Roman" pitchFamily="18" charset="0"/>
              </a:rPr>
              <a:t>положении, слегка наклонена к врачу. Врач, в свою очередь, располагается </a:t>
            </a:r>
            <a:r>
              <a:rPr lang="ru-RU" b="1" dirty="0" err="1" smtClean="0">
                <a:latin typeface="Times New Roman" pitchFamily="18" charset="0"/>
                <a:cs typeface="Times New Roman" pitchFamily="18" charset="0"/>
              </a:rPr>
              <a:t>спе</a:t>
            </a:r>
            <a:r>
              <a:rPr lang="ru-RU" b="1" dirty="0" smtClean="0">
                <a:latin typeface="Times New Roman" pitchFamily="18" charset="0"/>
                <a:cs typeface="Times New Roman" pitchFamily="18" charset="0"/>
              </a:rPr>
              <a:t>-</a:t>
            </a:r>
          </a:p>
          <a:p>
            <a:r>
              <a:rPr lang="ru-RU" b="1" dirty="0" err="1" smtClean="0">
                <a:latin typeface="Times New Roman" pitchFamily="18" charset="0"/>
                <a:cs typeface="Times New Roman" pitchFamily="18" charset="0"/>
              </a:rPr>
              <a:t>реди</a:t>
            </a:r>
            <a:r>
              <a:rPr lang="ru-RU" b="1" dirty="0" smtClean="0">
                <a:latin typeface="Times New Roman" pitchFamily="18" charset="0"/>
                <a:cs typeface="Times New Roman" pitchFamily="18" charset="0"/>
              </a:rPr>
              <a:t> справа от пациента. Рот должен быть открыт как можно шире так, чтобы</a:t>
            </a:r>
          </a:p>
          <a:p>
            <a:r>
              <a:rPr lang="ru-RU" b="1" dirty="0" err="1" smtClean="0">
                <a:latin typeface="Times New Roman" pitchFamily="18" charset="0"/>
                <a:cs typeface="Times New Roman" pitchFamily="18" charset="0"/>
              </a:rPr>
              <a:t>мыщелковый</a:t>
            </a:r>
            <a:r>
              <a:rPr lang="ru-RU" b="1" dirty="0" smtClean="0">
                <a:latin typeface="Times New Roman" pitchFamily="18" charset="0"/>
                <a:cs typeface="Times New Roman" pitchFamily="18" charset="0"/>
              </a:rPr>
              <a:t> отросток принял фронтальное положение и оказался еще ближе к</a:t>
            </a:r>
          </a:p>
          <a:p>
            <a:r>
              <a:rPr lang="ru-RU" b="1" dirty="0" smtClean="0">
                <a:latin typeface="Times New Roman" pitchFamily="18" charset="0"/>
                <a:cs typeface="Times New Roman" pitchFamily="18" charset="0"/>
              </a:rPr>
              <a:t>нижнечелюстному нерву. Для проведения этой анестезии нужна игла длиной не менее 35 мм и диаметром 0,4-0,5мм.</a:t>
            </a:r>
            <a:endParaRPr lang="ru-RU"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357190"/>
          </a:xfrm>
        </p:spPr>
        <p:txBody>
          <a:bodyPr/>
          <a:lstStyle/>
          <a:p>
            <a:pPr algn="ctr"/>
            <a:r>
              <a:rPr lang="ru-RU" sz="2000" b="1" i="1" dirty="0" smtClean="0">
                <a:solidFill>
                  <a:schemeClr val="tx1"/>
                </a:solidFill>
              </a:rPr>
              <a:t>Алгоритм проведения анестезии по </a:t>
            </a:r>
            <a:r>
              <a:rPr lang="ru-RU" sz="2000" b="1" i="1" dirty="0" err="1" smtClean="0">
                <a:solidFill>
                  <a:schemeClr val="tx1"/>
                </a:solidFill>
              </a:rPr>
              <a:t>Гоу-Гейтсу</a:t>
            </a:r>
            <a:r>
              <a:rPr lang="ru-RU" sz="2000" b="1" i="1" dirty="0" smtClean="0">
                <a:solidFill>
                  <a:schemeClr val="tx1"/>
                </a:solidFill>
              </a:rPr>
              <a:t>:</a:t>
            </a:r>
            <a:endParaRPr lang="ru-RU" sz="2000" b="1" dirty="0">
              <a:solidFill>
                <a:schemeClr val="tx1"/>
              </a:solidFill>
            </a:endParaRPr>
          </a:p>
        </p:txBody>
      </p:sp>
      <p:pic>
        <p:nvPicPr>
          <p:cNvPr id="15362" name="Picture 2"/>
          <p:cNvPicPr>
            <a:picLocks noGrp="1" noChangeAspect="1" noChangeArrowheads="1"/>
          </p:cNvPicPr>
          <p:nvPr>
            <p:ph idx="1"/>
          </p:nvPr>
        </p:nvPicPr>
        <p:blipFill>
          <a:blip r:embed="rId2"/>
          <a:srcRect/>
          <a:stretch>
            <a:fillRect/>
          </a:stretch>
        </p:blipFill>
        <p:spPr bwMode="auto">
          <a:xfrm>
            <a:off x="0" y="571480"/>
            <a:ext cx="2857500" cy="1504950"/>
          </a:xfrm>
          <a:prstGeom prst="rect">
            <a:avLst/>
          </a:prstGeom>
          <a:noFill/>
          <a:ln w="9525">
            <a:noFill/>
            <a:miter lim="800000"/>
            <a:headEnd/>
            <a:tailEnd/>
          </a:ln>
          <a:effectLst/>
        </p:spPr>
      </p:pic>
      <p:pic>
        <p:nvPicPr>
          <p:cNvPr id="15364" name="Picture 4"/>
          <p:cNvPicPr>
            <a:picLocks noChangeAspect="1" noChangeArrowheads="1"/>
          </p:cNvPicPr>
          <p:nvPr/>
        </p:nvPicPr>
        <p:blipFill>
          <a:blip r:embed="rId3"/>
          <a:srcRect/>
          <a:stretch>
            <a:fillRect/>
          </a:stretch>
        </p:blipFill>
        <p:spPr bwMode="auto">
          <a:xfrm>
            <a:off x="0" y="2071678"/>
            <a:ext cx="2857500" cy="1504950"/>
          </a:xfrm>
          <a:prstGeom prst="rect">
            <a:avLst/>
          </a:prstGeom>
          <a:noFill/>
          <a:ln w="9525">
            <a:noFill/>
            <a:miter lim="800000"/>
            <a:headEnd/>
            <a:tailEnd/>
          </a:ln>
          <a:effectLst/>
        </p:spPr>
      </p:pic>
      <p:pic>
        <p:nvPicPr>
          <p:cNvPr id="15365" name="Picture 5"/>
          <p:cNvPicPr>
            <a:picLocks noChangeAspect="1" noChangeArrowheads="1"/>
          </p:cNvPicPr>
          <p:nvPr/>
        </p:nvPicPr>
        <p:blipFill>
          <a:blip r:embed="rId4"/>
          <a:srcRect/>
          <a:stretch>
            <a:fillRect/>
          </a:stretch>
        </p:blipFill>
        <p:spPr bwMode="auto">
          <a:xfrm>
            <a:off x="0" y="3571876"/>
            <a:ext cx="2857500" cy="1504950"/>
          </a:xfrm>
          <a:prstGeom prst="rect">
            <a:avLst/>
          </a:prstGeom>
          <a:noFill/>
          <a:ln w="9525">
            <a:noFill/>
            <a:miter lim="800000"/>
            <a:headEnd/>
            <a:tailEnd/>
          </a:ln>
          <a:effectLst/>
        </p:spPr>
      </p:pic>
      <p:pic>
        <p:nvPicPr>
          <p:cNvPr id="15366" name="Picture 6"/>
          <p:cNvPicPr>
            <a:picLocks noChangeAspect="1" noChangeArrowheads="1"/>
          </p:cNvPicPr>
          <p:nvPr/>
        </p:nvPicPr>
        <p:blipFill>
          <a:blip r:embed="rId5"/>
          <a:srcRect/>
          <a:stretch>
            <a:fillRect/>
          </a:stretch>
        </p:blipFill>
        <p:spPr bwMode="auto">
          <a:xfrm>
            <a:off x="0" y="5072074"/>
            <a:ext cx="2857500" cy="1504950"/>
          </a:xfrm>
          <a:prstGeom prst="rect">
            <a:avLst/>
          </a:prstGeom>
          <a:noFill/>
          <a:ln w="9525">
            <a:noFill/>
            <a:miter lim="800000"/>
            <a:headEnd/>
            <a:tailEnd/>
          </a:ln>
          <a:effectLst/>
        </p:spPr>
      </p:pic>
      <p:sp>
        <p:nvSpPr>
          <p:cNvPr id="8" name="Прямоугольник 7"/>
          <p:cNvSpPr/>
          <p:nvPr/>
        </p:nvSpPr>
        <p:spPr>
          <a:xfrm>
            <a:off x="2857488" y="642918"/>
            <a:ext cx="6143668" cy="5755422"/>
          </a:xfrm>
          <a:prstGeom prst="rect">
            <a:avLst/>
          </a:prstGeom>
        </p:spPr>
        <p:txBody>
          <a:bodyPr wrap="square">
            <a:spAutoFit/>
          </a:bodyPr>
          <a:lstStyle/>
          <a:p>
            <a:pPr>
              <a:buFont typeface="Wingdings" pitchFamily="2" charset="2"/>
              <a:buChar char="Ø"/>
            </a:pPr>
            <a:r>
              <a:rPr lang="ru-RU" sz="1600" b="1" dirty="0" smtClean="0">
                <a:solidFill>
                  <a:srgbClr val="002060"/>
                </a:solidFill>
                <a:latin typeface="Times New Roman" pitchFamily="18" charset="0"/>
                <a:cs typeface="Times New Roman" pitchFamily="18" charset="0"/>
              </a:rPr>
              <a:t>шприц располагается с противоположной стороны в зоне клыка нижней челюсти (угла рта);</a:t>
            </a:r>
          </a:p>
          <a:p>
            <a:pPr>
              <a:buFont typeface="Wingdings" pitchFamily="2" charset="2"/>
              <a:buChar char="Ø"/>
            </a:pPr>
            <a:r>
              <a:rPr lang="ru-RU" sz="1600" b="1" dirty="0" smtClean="0">
                <a:solidFill>
                  <a:srgbClr val="002060"/>
                </a:solidFill>
                <a:latin typeface="Times New Roman" pitchFamily="18" charset="0"/>
                <a:cs typeface="Times New Roman" pitchFamily="18" charset="0"/>
              </a:rPr>
              <a:t>плоскость продвижения иглы в полости рта соответствует условной линии проведенной по щеке от угла рта к </a:t>
            </a:r>
            <a:r>
              <a:rPr lang="ru-RU" sz="1600" b="1" dirty="0" err="1" smtClean="0">
                <a:solidFill>
                  <a:srgbClr val="002060"/>
                </a:solidFill>
                <a:latin typeface="Times New Roman" pitchFamily="18" charset="0"/>
                <a:cs typeface="Times New Roman" pitchFamily="18" charset="0"/>
              </a:rPr>
              <a:t>козелку</a:t>
            </a:r>
            <a:r>
              <a:rPr lang="ru-RU" sz="1600" b="1" dirty="0" smtClean="0">
                <a:solidFill>
                  <a:srgbClr val="002060"/>
                </a:solidFill>
                <a:latin typeface="Times New Roman" pitchFamily="18" charset="0"/>
                <a:cs typeface="Times New Roman" pitchFamily="18" charset="0"/>
              </a:rPr>
              <a:t> уха. С целью упрощения поиска направления иглы, больного просят поместить палец в наружный слуховой проход. Так же можно для этой цели использовать пластмассовый чехол от инъекционной иглы. Наличие </a:t>
            </a:r>
            <a:r>
              <a:rPr lang="ru-RU" sz="1600" b="1" dirty="0" err="1" smtClean="0">
                <a:solidFill>
                  <a:srgbClr val="002060"/>
                </a:solidFill>
                <a:latin typeface="Times New Roman" pitchFamily="18" charset="0"/>
                <a:cs typeface="Times New Roman" pitchFamily="18" charset="0"/>
              </a:rPr>
              <a:t>внеротового</a:t>
            </a:r>
            <a:r>
              <a:rPr lang="ru-RU" sz="1600" b="1" dirty="0" smtClean="0">
                <a:solidFill>
                  <a:srgbClr val="002060"/>
                </a:solidFill>
                <a:latin typeface="Times New Roman" pitchFamily="18" charset="0"/>
                <a:cs typeface="Times New Roman" pitchFamily="18" charset="0"/>
              </a:rPr>
              <a:t> ориентира является неоспоримым преимуществом методики;</a:t>
            </a:r>
          </a:p>
          <a:p>
            <a:pPr>
              <a:buFont typeface="Wingdings" pitchFamily="2" charset="2"/>
              <a:buChar char="Ø"/>
            </a:pPr>
            <a:r>
              <a:rPr lang="ru-RU" sz="1600" b="1" dirty="0" smtClean="0">
                <a:solidFill>
                  <a:srgbClr val="002060"/>
                </a:solidFill>
                <a:latin typeface="Times New Roman" pitchFamily="18" charset="0"/>
                <a:cs typeface="Times New Roman" pitchFamily="18" charset="0"/>
              </a:rPr>
              <a:t>игла вводится в слизистую оболочку под медиально-небным бугорком второго моляра верхней челюсти (на 1,0-1,5 см выше, чем при классической методике </a:t>
            </a:r>
            <a:r>
              <a:rPr lang="ru-RU" sz="1600" b="1" dirty="0" err="1" smtClean="0">
                <a:solidFill>
                  <a:srgbClr val="002060"/>
                </a:solidFill>
                <a:latin typeface="Times New Roman" pitchFamily="18" charset="0"/>
                <a:cs typeface="Times New Roman" pitchFamily="18" charset="0"/>
              </a:rPr>
              <a:t>мандибулярной</a:t>
            </a:r>
            <a:r>
              <a:rPr lang="ru-RU" sz="1600" b="1" dirty="0" smtClean="0">
                <a:solidFill>
                  <a:srgbClr val="002060"/>
                </a:solidFill>
                <a:latin typeface="Times New Roman" pitchFamily="18" charset="0"/>
                <a:cs typeface="Times New Roman" pitchFamily="18" charset="0"/>
              </a:rPr>
              <a:t> анестезии);</a:t>
            </a:r>
          </a:p>
          <a:p>
            <a:pPr>
              <a:buFont typeface="Wingdings" pitchFamily="2" charset="2"/>
              <a:buChar char="Ø"/>
            </a:pPr>
            <a:r>
              <a:rPr lang="ru-RU" sz="1600" b="1" dirty="0" smtClean="0">
                <a:solidFill>
                  <a:srgbClr val="002060"/>
                </a:solidFill>
                <a:latin typeface="Times New Roman" pitchFamily="18" charset="0"/>
                <a:cs typeface="Times New Roman" pitchFamily="18" charset="0"/>
              </a:rPr>
              <a:t>иглу продвигают в мягкие ткани вверх и </a:t>
            </a:r>
            <a:r>
              <a:rPr lang="ru-RU" sz="1600" b="1" dirty="0" err="1" smtClean="0">
                <a:solidFill>
                  <a:srgbClr val="002060"/>
                </a:solidFill>
                <a:latin typeface="Times New Roman" pitchFamily="18" charset="0"/>
                <a:cs typeface="Times New Roman" pitchFamily="18" charset="0"/>
              </a:rPr>
              <a:t>кнутри</a:t>
            </a:r>
            <a:r>
              <a:rPr lang="ru-RU" sz="1600" b="1" dirty="0" smtClean="0">
                <a:solidFill>
                  <a:srgbClr val="002060"/>
                </a:solidFill>
                <a:latin typeface="Times New Roman" pitchFamily="18" charset="0"/>
                <a:cs typeface="Times New Roman" pitchFamily="18" charset="0"/>
              </a:rPr>
              <a:t> в крыловидно-челюстное пространство, </a:t>
            </a:r>
            <a:r>
              <a:rPr lang="ru-RU" sz="1600" b="1" dirty="0" err="1" smtClean="0">
                <a:solidFill>
                  <a:srgbClr val="002060"/>
                </a:solidFill>
                <a:latin typeface="Times New Roman" pitchFamily="18" charset="0"/>
                <a:cs typeface="Times New Roman" pitchFamily="18" charset="0"/>
              </a:rPr>
              <a:t>медиальнее</a:t>
            </a:r>
            <a:r>
              <a:rPr lang="ru-RU" sz="1600" b="1" dirty="0" smtClean="0">
                <a:solidFill>
                  <a:srgbClr val="002060"/>
                </a:solidFill>
                <a:latin typeface="Times New Roman" pitchFamily="18" charset="0"/>
                <a:cs typeface="Times New Roman" pitchFamily="18" charset="0"/>
              </a:rPr>
              <a:t> сухожилия височной мышцы до кости (шейка суставного отростка, где располагается указательный палец левой руки врача), слегка отступают от кости;</a:t>
            </a:r>
          </a:p>
          <a:p>
            <a:pPr>
              <a:buFont typeface="Wingdings" pitchFamily="2" charset="2"/>
              <a:buChar char="Ø"/>
            </a:pPr>
            <a:r>
              <a:rPr lang="ru-RU" sz="1600" b="1" dirty="0" smtClean="0">
                <a:solidFill>
                  <a:srgbClr val="002060"/>
                </a:solidFill>
                <a:latin typeface="Times New Roman" pitchFamily="18" charset="0"/>
                <a:cs typeface="Times New Roman" pitchFamily="18" charset="0"/>
              </a:rPr>
              <a:t>проводят аспирационную пробу и вводят весь объем анестетика. Глубина продвижения иглы составляет в среднем 20-25 мм;</a:t>
            </a:r>
          </a:p>
          <a:p>
            <a:pPr>
              <a:buFont typeface="Wingdings" pitchFamily="2" charset="2"/>
              <a:buChar char="Ø"/>
            </a:pPr>
            <a:r>
              <a:rPr lang="ru-RU" sz="1600" b="1" dirty="0" smtClean="0">
                <a:solidFill>
                  <a:srgbClr val="002060"/>
                </a:solidFill>
                <a:latin typeface="Times New Roman" pitchFamily="18" charset="0"/>
                <a:cs typeface="Times New Roman" pitchFamily="18" charset="0"/>
              </a:rPr>
              <a:t>после проведения анестезии пациент держит рот открытым течение еще 1-2 минуты для лучшей диффузии анестетика в клетчатку окружающую ствол нерва;</a:t>
            </a:r>
            <a:endParaRPr lang="ru-RU" sz="16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488" y="214290"/>
            <a:ext cx="5829312" cy="357190"/>
          </a:xfrm>
        </p:spPr>
        <p:txBody>
          <a:bodyPr/>
          <a:lstStyle/>
          <a:p>
            <a:r>
              <a:rPr lang="ru-RU" sz="2000" b="1" dirty="0" err="1" smtClean="0">
                <a:solidFill>
                  <a:schemeClr val="tx1"/>
                </a:solidFill>
                <a:latin typeface="Times New Roman" pitchFamily="18" charset="0"/>
                <a:cs typeface="Times New Roman" pitchFamily="18" charset="0"/>
              </a:rPr>
              <a:t>Мандибулярная</a:t>
            </a:r>
            <a:r>
              <a:rPr lang="ru-RU" sz="2000" b="1" dirty="0" smtClean="0">
                <a:solidFill>
                  <a:schemeClr val="tx1"/>
                </a:solidFill>
                <a:latin typeface="Times New Roman" pitchFamily="18" charset="0"/>
                <a:cs typeface="Times New Roman" pitchFamily="18" charset="0"/>
              </a:rPr>
              <a:t> анестезия по Егорову П.М.</a:t>
            </a:r>
            <a:endParaRPr lang="ru-RU" sz="2000" b="1" dirty="0">
              <a:solidFill>
                <a:schemeClr val="tx1"/>
              </a:solidFill>
              <a:latin typeface="Times New Roman" pitchFamily="18" charset="0"/>
              <a:cs typeface="Times New Roman" pitchFamily="18" charset="0"/>
            </a:endParaRPr>
          </a:p>
        </p:txBody>
      </p:sp>
      <p:pic>
        <p:nvPicPr>
          <p:cNvPr id="6146" name="Picture 2"/>
          <p:cNvPicPr>
            <a:picLocks noGrp="1" noChangeAspect="1" noChangeArrowheads="1"/>
          </p:cNvPicPr>
          <p:nvPr>
            <p:ph idx="1"/>
          </p:nvPr>
        </p:nvPicPr>
        <p:blipFill>
          <a:blip r:embed="rId2"/>
          <a:srcRect/>
          <a:stretch>
            <a:fillRect/>
          </a:stretch>
        </p:blipFill>
        <p:spPr bwMode="auto">
          <a:xfrm>
            <a:off x="285720" y="1714488"/>
            <a:ext cx="1543184" cy="2156624"/>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142844" y="4143380"/>
            <a:ext cx="2920050" cy="2428877"/>
          </a:xfrm>
          <a:prstGeom prst="rect">
            <a:avLst/>
          </a:prstGeom>
          <a:noFill/>
          <a:ln w="9525">
            <a:noFill/>
            <a:miter lim="800000"/>
            <a:headEnd/>
            <a:tailEnd/>
          </a:ln>
          <a:effectLst/>
        </p:spPr>
      </p:pic>
      <p:sp>
        <p:nvSpPr>
          <p:cNvPr id="6" name="Прямоугольник 5"/>
          <p:cNvSpPr/>
          <p:nvPr/>
        </p:nvSpPr>
        <p:spPr>
          <a:xfrm>
            <a:off x="3071802" y="2000240"/>
            <a:ext cx="5929354" cy="4031873"/>
          </a:xfrm>
          <a:prstGeom prst="rect">
            <a:avLst/>
          </a:prstGeom>
        </p:spPr>
        <p:txBody>
          <a:bodyPr wrap="square">
            <a:spAutoFit/>
          </a:bodyPr>
          <a:lstStyle/>
          <a:p>
            <a:r>
              <a:rPr lang="ru-RU" sz="1600" b="1" dirty="0" smtClean="0">
                <a:latin typeface="Times New Roman" pitchFamily="18" charset="0"/>
                <a:cs typeface="Times New Roman" pitchFamily="18" charset="0"/>
              </a:rPr>
              <a:t>На коже лица в области ветви нижней челюсти определяют проекцию крыловидно-нижнечелюстного пространства и верхнего края нижнечелюстного отверстия. При широко открытом рте измеряют расстояние между нижнем краем скуловой дуги (пятый палец) и нижним краем тела нижней челюсти (второй палец),</a:t>
            </a:r>
          </a:p>
          <a:p>
            <a:r>
              <a:rPr lang="ru-RU" sz="1600" b="1" dirty="0" smtClean="0">
                <a:latin typeface="Times New Roman" pitchFamily="18" charset="0"/>
                <a:cs typeface="Times New Roman" pitchFamily="18" charset="0"/>
              </a:rPr>
              <a:t>а также между передним и задним краями ветви (первый и четвертый пальцы соответственно). Пересечение этих ориентирных линий делит ветвь нижней челюсти на четыре квадранта. В верхнелатеральном квадранте фиксируют палец, что соответствует проекции крыловидно-нижнечелюстного пространства над</a:t>
            </a:r>
          </a:p>
          <a:p>
            <a:r>
              <a:rPr lang="ru-RU" sz="1600" b="1" dirty="0" smtClean="0">
                <a:latin typeface="Times New Roman" pitchFamily="18" charset="0"/>
                <a:cs typeface="Times New Roman" pitchFamily="18" charset="0"/>
              </a:rPr>
              <a:t>нижнечелюстным отверстием (это место соответствует положению третьего пальца руки автоматически).</a:t>
            </a:r>
          </a:p>
          <a:p>
            <a:r>
              <a:rPr lang="ru-RU" sz="1600" b="1" dirty="0" smtClean="0">
                <a:latin typeface="Times New Roman" pitchFamily="18" charset="0"/>
                <a:cs typeface="Times New Roman" pitchFamily="18" charset="0"/>
              </a:rPr>
              <a:t>Для проведения </a:t>
            </a:r>
            <a:r>
              <a:rPr lang="ru-RU" sz="1600" b="1" dirty="0" err="1" smtClean="0">
                <a:latin typeface="Times New Roman" pitchFamily="18" charset="0"/>
                <a:cs typeface="Times New Roman" pitchFamily="18" charset="0"/>
              </a:rPr>
              <a:t>мандибулярной</a:t>
            </a:r>
            <a:r>
              <a:rPr lang="ru-RU" sz="1600" b="1" dirty="0" smtClean="0">
                <a:latin typeface="Times New Roman" pitchFamily="18" charset="0"/>
                <a:cs typeface="Times New Roman" pitchFamily="18" charset="0"/>
              </a:rPr>
              <a:t> анестезии по Егорову П.М. требуется игла длиной 35-42 мм и диаметром 0,4-0,5мм.</a:t>
            </a:r>
            <a:endParaRPr lang="ru-RU" sz="1600" b="1" dirty="0">
              <a:latin typeface="Times New Roman" pitchFamily="18" charset="0"/>
              <a:cs typeface="Times New Roman" pitchFamily="18" charset="0"/>
            </a:endParaRPr>
          </a:p>
        </p:txBody>
      </p:sp>
      <p:sp>
        <p:nvSpPr>
          <p:cNvPr id="7" name="Прямоугольник 6"/>
          <p:cNvSpPr/>
          <p:nvPr/>
        </p:nvSpPr>
        <p:spPr>
          <a:xfrm>
            <a:off x="928662" y="2357430"/>
            <a:ext cx="914400"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428596" y="4357694"/>
            <a:ext cx="485772"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1785918" y="4357694"/>
            <a:ext cx="485772"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488" y="214290"/>
            <a:ext cx="5829312" cy="785818"/>
          </a:xfrm>
        </p:spPr>
        <p:txBody>
          <a:bodyPr/>
          <a:lstStyle/>
          <a:p>
            <a:r>
              <a:rPr lang="ru-RU" sz="2000" b="1" i="1" dirty="0" smtClean="0">
                <a:solidFill>
                  <a:schemeClr val="tx1"/>
                </a:solidFill>
                <a:latin typeface="Times New Roman" pitchFamily="18" charset="0"/>
                <a:cs typeface="Times New Roman" pitchFamily="18" charset="0"/>
              </a:rPr>
              <a:t>Алгоритм проведения </a:t>
            </a:r>
            <a:r>
              <a:rPr lang="ru-RU" sz="2000" b="1" i="1" dirty="0" err="1" smtClean="0">
                <a:solidFill>
                  <a:schemeClr val="tx1"/>
                </a:solidFill>
                <a:latin typeface="Times New Roman" pitchFamily="18" charset="0"/>
                <a:cs typeface="Times New Roman" pitchFamily="18" charset="0"/>
              </a:rPr>
              <a:t>мандибулярной</a:t>
            </a:r>
            <a:r>
              <a:rPr lang="ru-RU" sz="2000" b="1" i="1" dirty="0" smtClean="0">
                <a:solidFill>
                  <a:schemeClr val="tx1"/>
                </a:solidFill>
                <a:latin typeface="Times New Roman" pitchFamily="18" charset="0"/>
                <a:cs typeface="Times New Roman" pitchFamily="18" charset="0"/>
              </a:rPr>
              <a:t> анестезии по Егорову П.М.:</a:t>
            </a:r>
            <a:endParaRPr lang="ru-RU" sz="2000" b="1" dirty="0">
              <a:solidFill>
                <a:schemeClr val="tx1"/>
              </a:solidFill>
              <a:latin typeface="Times New Roman" pitchFamily="18" charset="0"/>
              <a:cs typeface="Times New Roman" pitchFamily="18" charset="0"/>
            </a:endParaRPr>
          </a:p>
        </p:txBody>
      </p:sp>
      <p:pic>
        <p:nvPicPr>
          <p:cNvPr id="6146" name="Picture 2"/>
          <p:cNvPicPr>
            <a:picLocks noGrp="1" noChangeAspect="1" noChangeArrowheads="1"/>
          </p:cNvPicPr>
          <p:nvPr>
            <p:ph idx="1"/>
          </p:nvPr>
        </p:nvPicPr>
        <p:blipFill>
          <a:blip r:embed="rId2"/>
          <a:srcRect/>
          <a:stretch>
            <a:fillRect/>
          </a:stretch>
        </p:blipFill>
        <p:spPr bwMode="auto">
          <a:xfrm>
            <a:off x="285720" y="1714488"/>
            <a:ext cx="1543184" cy="2156624"/>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142844" y="4143380"/>
            <a:ext cx="2920050" cy="2428877"/>
          </a:xfrm>
          <a:prstGeom prst="rect">
            <a:avLst/>
          </a:prstGeom>
          <a:noFill/>
          <a:ln w="9525">
            <a:noFill/>
            <a:miter lim="800000"/>
            <a:headEnd/>
            <a:tailEnd/>
          </a:ln>
          <a:effectLst/>
        </p:spPr>
      </p:pic>
      <p:sp>
        <p:nvSpPr>
          <p:cNvPr id="7" name="Прямоугольник 6"/>
          <p:cNvSpPr/>
          <p:nvPr/>
        </p:nvSpPr>
        <p:spPr>
          <a:xfrm>
            <a:off x="928662" y="2357430"/>
            <a:ext cx="914400"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428596" y="4357694"/>
            <a:ext cx="485772"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1785918" y="4357694"/>
            <a:ext cx="485772"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143240" y="948690"/>
            <a:ext cx="5786478" cy="5909310"/>
          </a:xfrm>
          <a:prstGeom prst="rect">
            <a:avLst/>
          </a:prstGeom>
        </p:spPr>
        <p:txBody>
          <a:bodyPr wrap="square">
            <a:spAutoFit/>
          </a:bodyPr>
          <a:lstStyle/>
          <a:p>
            <a:pPr>
              <a:buFont typeface="Wingdings" pitchFamily="2" charset="2"/>
              <a:buChar char="Ø"/>
            </a:pPr>
            <a:r>
              <a:rPr lang="ru-RU" b="1" dirty="0" smtClean="0">
                <a:latin typeface="Times New Roman" pitchFamily="18" charset="0"/>
                <a:cs typeface="Times New Roman" pitchFamily="18" charset="0"/>
              </a:rPr>
              <a:t>ось шприца направлена на область нижнечелюстного отверстия в </a:t>
            </a:r>
            <a:r>
              <a:rPr lang="ru-RU" b="1" dirty="0" err="1" smtClean="0">
                <a:latin typeface="Times New Roman" pitchFamily="18" charset="0"/>
                <a:cs typeface="Times New Roman" pitchFamily="18" charset="0"/>
              </a:rPr>
              <a:t>крыловиднонижнечелюстном</a:t>
            </a:r>
            <a:r>
              <a:rPr lang="ru-RU" b="1" dirty="0" smtClean="0">
                <a:latin typeface="Times New Roman" pitchFamily="18" charset="0"/>
                <a:cs typeface="Times New Roman" pitchFamily="18" charset="0"/>
              </a:rPr>
              <a:t> пространстве, проекцию которого определяют при помощи пальца врача. Третий палец левой руки врача зафиксирован на коже лица пациента в </a:t>
            </a:r>
            <a:r>
              <a:rPr lang="ru-RU" b="1" dirty="0" err="1" smtClean="0">
                <a:latin typeface="Times New Roman" pitchFamily="18" charset="0"/>
                <a:cs typeface="Times New Roman" pitchFamily="18" charset="0"/>
              </a:rPr>
              <a:t>верхне-латеральном</a:t>
            </a:r>
            <a:r>
              <a:rPr lang="ru-RU" b="1" dirty="0" smtClean="0">
                <a:latin typeface="Times New Roman" pitchFamily="18" charset="0"/>
                <a:cs typeface="Times New Roman" pitchFamily="18" charset="0"/>
              </a:rPr>
              <a:t> квадранте ветви нижней челюсти;</a:t>
            </a:r>
          </a:p>
          <a:p>
            <a:pPr>
              <a:buFont typeface="Wingdings" pitchFamily="2" charset="2"/>
              <a:buChar char="Ø"/>
            </a:pPr>
            <a:r>
              <a:rPr lang="ru-RU" b="1" dirty="0" err="1" smtClean="0">
                <a:latin typeface="Times New Roman" pitchFamily="18" charset="0"/>
                <a:cs typeface="Times New Roman" pitchFamily="18" charset="0"/>
              </a:rPr>
              <a:t>вкол</a:t>
            </a:r>
            <a:r>
              <a:rPr lang="ru-RU" b="1" dirty="0" smtClean="0">
                <a:latin typeface="Times New Roman" pitchFamily="18" charset="0"/>
                <a:cs typeface="Times New Roman" pitchFamily="18" charset="0"/>
              </a:rPr>
              <a:t> иглы проводят на 1,5 см ниже и кнаружи от крючка крыловидного отростка клиновидной кости и продвигают в направлении участка ветви нижней челюсти, означенным снаружи пальцем врача. Игла проходит в межмышечный треугольник (ниже среднего края наружной крыловидной, </a:t>
            </a:r>
            <a:r>
              <a:rPr lang="ru-RU" b="1" dirty="0" err="1" smtClean="0">
                <a:latin typeface="Times New Roman" pitchFamily="18" charset="0"/>
                <a:cs typeface="Times New Roman" pitchFamily="18" charset="0"/>
              </a:rPr>
              <a:t>латеральнее</a:t>
            </a:r>
            <a:r>
              <a:rPr lang="ru-RU" b="1" dirty="0" smtClean="0">
                <a:latin typeface="Times New Roman" pitchFamily="18" charset="0"/>
                <a:cs typeface="Times New Roman" pitchFamily="18" charset="0"/>
              </a:rPr>
              <a:t> внутренней крыловидной мышц и </a:t>
            </a:r>
            <a:r>
              <a:rPr lang="ru-RU" b="1" dirty="0" err="1" smtClean="0">
                <a:latin typeface="Times New Roman" pitchFamily="18" charset="0"/>
                <a:cs typeface="Times New Roman" pitchFamily="18" charset="0"/>
              </a:rPr>
              <a:t>медиальнее</a:t>
            </a:r>
            <a:r>
              <a:rPr lang="ru-RU" b="1" dirty="0" smtClean="0">
                <a:latin typeface="Times New Roman" pitchFamily="18" charset="0"/>
                <a:cs typeface="Times New Roman" pitchFamily="18" charset="0"/>
              </a:rPr>
              <a:t> височной мышцы) и достигает контакт с костью;</a:t>
            </a:r>
          </a:p>
          <a:p>
            <a:pPr>
              <a:buFont typeface="Wingdings" pitchFamily="2" charset="2"/>
              <a:buChar char="Ø"/>
            </a:pPr>
            <a:r>
              <a:rPr lang="ru-RU" b="1" dirty="0" smtClean="0">
                <a:latin typeface="Times New Roman" pitchFamily="18" charset="0"/>
                <a:cs typeface="Times New Roman" pitchFamily="18" charset="0"/>
              </a:rPr>
              <a:t>иглу отводят от кости на 1 мм назад и проводят аспирационную пробу. При отрицательном результате аспирационной пробы медленно вводится анестезирующий раствор в объеме 1,7-1,8 мл;</a:t>
            </a:r>
          </a:p>
          <a:p>
            <a:pPr>
              <a:buFont typeface="Wingdings" pitchFamily="2" charset="2"/>
              <a:buChar char="Ø"/>
            </a:pPr>
            <a:r>
              <a:rPr lang="ru-RU" b="1" dirty="0" smtClean="0">
                <a:latin typeface="Times New Roman" pitchFamily="18" charset="0"/>
                <a:cs typeface="Times New Roman" pitchFamily="18" charset="0"/>
              </a:rPr>
              <a:t>после введения анестезирующего раствора иглу медленно выводят из тканей.</a:t>
            </a:r>
            <a:endParaRPr lang="ru-RU"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00042"/>
          </a:xfrm>
        </p:spPr>
        <p:txBody>
          <a:bodyPr/>
          <a:lstStyle/>
          <a:p>
            <a:pPr algn="r"/>
            <a:r>
              <a:rPr lang="ru-RU" sz="1800" b="1" dirty="0" smtClean="0">
                <a:solidFill>
                  <a:schemeClr val="tx1"/>
                </a:solidFill>
                <a:latin typeface="Times New Roman" pitchFamily="18" charset="0"/>
                <a:cs typeface="Times New Roman" pitchFamily="18" charset="0"/>
              </a:rPr>
              <a:t>Блокада нижнего альвеолярного нерва по </a:t>
            </a:r>
            <a:r>
              <a:rPr lang="ru-RU" sz="1800" b="1" dirty="0" err="1" smtClean="0">
                <a:solidFill>
                  <a:schemeClr val="tx1"/>
                </a:solidFill>
                <a:latin typeface="Times New Roman" pitchFamily="18" charset="0"/>
                <a:cs typeface="Times New Roman" pitchFamily="18" charset="0"/>
              </a:rPr>
              <a:t>Акинози</a:t>
            </a:r>
            <a:r>
              <a:rPr lang="ru-RU" sz="1800" b="1" dirty="0" smtClean="0">
                <a:solidFill>
                  <a:schemeClr val="tx1"/>
                </a:solidFill>
                <a:latin typeface="Times New Roman" pitchFamily="18" charset="0"/>
                <a:cs typeface="Times New Roman" pitchFamily="18" charset="0"/>
              </a:rPr>
              <a:t> – </a:t>
            </a:r>
            <a:r>
              <a:rPr lang="ru-RU" sz="1800" b="1" dirty="0" err="1" smtClean="0">
                <a:solidFill>
                  <a:schemeClr val="tx1"/>
                </a:solidFill>
                <a:latin typeface="Times New Roman" pitchFamily="18" charset="0"/>
                <a:cs typeface="Times New Roman" pitchFamily="18" charset="0"/>
              </a:rPr>
              <a:t>Вазирани</a:t>
            </a:r>
            <a:endParaRPr lang="ru-RU" sz="1800" b="1" dirty="0">
              <a:solidFill>
                <a:schemeClr val="tx1"/>
              </a:solidFill>
              <a:latin typeface="Times New Roman" pitchFamily="18" charset="0"/>
              <a:cs typeface="Times New Roman" pitchFamily="18" charset="0"/>
            </a:endParaRPr>
          </a:p>
        </p:txBody>
      </p:sp>
      <p:pic>
        <p:nvPicPr>
          <p:cNvPr id="16386" name="Picture 2"/>
          <p:cNvPicPr>
            <a:picLocks noGrp="1" noChangeAspect="1" noChangeArrowheads="1"/>
          </p:cNvPicPr>
          <p:nvPr>
            <p:ph idx="1"/>
          </p:nvPr>
        </p:nvPicPr>
        <p:blipFill>
          <a:blip r:embed="rId2"/>
          <a:srcRect/>
          <a:stretch>
            <a:fillRect/>
          </a:stretch>
        </p:blipFill>
        <p:spPr bwMode="auto">
          <a:xfrm>
            <a:off x="0" y="642918"/>
            <a:ext cx="2857500" cy="1504950"/>
          </a:xfrm>
          <a:prstGeom prst="rect">
            <a:avLst/>
          </a:prstGeom>
          <a:noFill/>
          <a:ln w="9525">
            <a:noFill/>
            <a:miter lim="800000"/>
            <a:headEnd/>
            <a:tailEnd/>
          </a:ln>
          <a:effectLst/>
        </p:spPr>
      </p:pic>
      <p:pic>
        <p:nvPicPr>
          <p:cNvPr id="16390" name="Picture 6"/>
          <p:cNvPicPr>
            <a:picLocks noChangeAspect="1" noChangeArrowheads="1"/>
          </p:cNvPicPr>
          <p:nvPr/>
        </p:nvPicPr>
        <p:blipFill>
          <a:blip r:embed="rId3"/>
          <a:srcRect/>
          <a:stretch>
            <a:fillRect/>
          </a:stretch>
        </p:blipFill>
        <p:spPr bwMode="auto">
          <a:xfrm>
            <a:off x="1" y="2500306"/>
            <a:ext cx="2786050" cy="1461065"/>
          </a:xfrm>
          <a:prstGeom prst="rect">
            <a:avLst/>
          </a:prstGeom>
          <a:noFill/>
          <a:ln w="9525">
            <a:noFill/>
            <a:miter lim="800000"/>
            <a:headEnd/>
            <a:tailEnd/>
          </a:ln>
          <a:effectLst/>
        </p:spPr>
      </p:pic>
      <p:sp>
        <p:nvSpPr>
          <p:cNvPr id="9" name="Прямоугольник 8"/>
          <p:cNvSpPr/>
          <p:nvPr/>
        </p:nvSpPr>
        <p:spPr>
          <a:xfrm>
            <a:off x="3000364" y="714356"/>
            <a:ext cx="5929354" cy="1077218"/>
          </a:xfrm>
          <a:prstGeom prst="rect">
            <a:avLst/>
          </a:prstGeom>
        </p:spPr>
        <p:txBody>
          <a:bodyPr wrap="square">
            <a:spAutoFit/>
          </a:bodyPr>
          <a:lstStyle/>
          <a:p>
            <a:r>
              <a:rPr lang="ru-RU" sz="1600" b="1" dirty="0" smtClean="0">
                <a:solidFill>
                  <a:srgbClr val="7030A0"/>
                </a:solidFill>
                <a:latin typeface="Times New Roman" pitchFamily="18" charset="0"/>
                <a:cs typeface="Times New Roman" pitchFamily="18" charset="0"/>
              </a:rPr>
              <a:t>Особенностью этой методики является возможность проведения </a:t>
            </a:r>
            <a:r>
              <a:rPr lang="ru-RU" sz="1600" b="1" dirty="0" err="1" smtClean="0">
                <a:solidFill>
                  <a:srgbClr val="7030A0"/>
                </a:solidFill>
                <a:latin typeface="Times New Roman" pitchFamily="18" charset="0"/>
                <a:cs typeface="Times New Roman" pitchFamily="18" charset="0"/>
              </a:rPr>
              <a:t>мандибулярной</a:t>
            </a:r>
            <a:r>
              <a:rPr lang="ru-RU" sz="1600" b="1" dirty="0" smtClean="0">
                <a:solidFill>
                  <a:srgbClr val="7030A0"/>
                </a:solidFill>
                <a:latin typeface="Times New Roman" pitchFamily="18" charset="0"/>
                <a:cs typeface="Times New Roman" pitchFamily="18" charset="0"/>
              </a:rPr>
              <a:t> анестезии при ограниченном открывании рта. Блокируются нижний альвеолярный и язычный нервы</a:t>
            </a:r>
            <a:endParaRPr lang="ru-RU" sz="1600" b="1" dirty="0">
              <a:solidFill>
                <a:srgbClr val="7030A0"/>
              </a:solidFill>
              <a:latin typeface="Times New Roman" pitchFamily="18" charset="0"/>
              <a:cs typeface="Times New Roman" pitchFamily="18" charset="0"/>
            </a:endParaRPr>
          </a:p>
        </p:txBody>
      </p:sp>
      <p:sp>
        <p:nvSpPr>
          <p:cNvPr id="10" name="Прямоугольник 9"/>
          <p:cNvSpPr/>
          <p:nvPr/>
        </p:nvSpPr>
        <p:spPr>
          <a:xfrm>
            <a:off x="2928926" y="2143116"/>
            <a:ext cx="6215074" cy="3785652"/>
          </a:xfrm>
          <a:prstGeom prst="rect">
            <a:avLst/>
          </a:prstGeom>
        </p:spPr>
        <p:txBody>
          <a:bodyPr wrap="square">
            <a:spAutoFit/>
          </a:bodyPr>
          <a:lstStyle/>
          <a:p>
            <a:r>
              <a:rPr lang="ru-RU" sz="1600" b="1" dirty="0" smtClean="0">
                <a:solidFill>
                  <a:srgbClr val="002060"/>
                </a:solidFill>
                <a:latin typeface="Times New Roman" pitchFamily="18" charset="0"/>
                <a:cs typeface="Times New Roman" pitchFamily="18" charset="0"/>
              </a:rPr>
              <a:t>Данная методика </a:t>
            </a:r>
            <a:r>
              <a:rPr lang="ru-RU" sz="1600" b="1" dirty="0" err="1" smtClean="0">
                <a:solidFill>
                  <a:srgbClr val="002060"/>
                </a:solidFill>
                <a:latin typeface="Times New Roman" pitchFamily="18" charset="0"/>
                <a:cs typeface="Times New Roman" pitchFamily="18" charset="0"/>
              </a:rPr>
              <a:t>мандибулярной</a:t>
            </a:r>
            <a:r>
              <a:rPr lang="ru-RU" sz="1600" b="1" dirty="0" smtClean="0">
                <a:solidFill>
                  <a:srgbClr val="002060"/>
                </a:solidFill>
                <a:latin typeface="Times New Roman" pitchFamily="18" charset="0"/>
                <a:cs typeface="Times New Roman" pitchFamily="18" charset="0"/>
              </a:rPr>
              <a:t> анестезии при закрытом рте разработана независимо двумя авторами.</a:t>
            </a:r>
          </a:p>
          <a:p>
            <a:r>
              <a:rPr lang="ru-RU" sz="1600" b="1" dirty="0" err="1" smtClean="0">
                <a:solidFill>
                  <a:srgbClr val="002060"/>
                </a:solidFill>
                <a:latin typeface="Times New Roman" pitchFamily="18" charset="0"/>
                <a:cs typeface="Times New Roman" pitchFamily="18" charset="0"/>
              </a:rPr>
              <a:t>Akinosi</a:t>
            </a:r>
            <a:r>
              <a:rPr lang="ru-RU" sz="1600" b="1" dirty="0" smtClean="0">
                <a:solidFill>
                  <a:srgbClr val="002060"/>
                </a:solidFill>
                <a:latin typeface="Times New Roman" pitchFamily="18" charset="0"/>
                <a:cs typeface="Times New Roman" pitchFamily="18" charset="0"/>
              </a:rPr>
              <a:t> в 1977 г. предложил включить свою методику в об-</a:t>
            </a:r>
          </a:p>
          <a:p>
            <a:r>
              <a:rPr lang="ru-RU" sz="1600" b="1" dirty="0" err="1" smtClean="0">
                <a:solidFill>
                  <a:srgbClr val="002060"/>
                </a:solidFill>
                <a:latin typeface="Times New Roman" pitchFamily="18" charset="0"/>
                <a:cs typeface="Times New Roman" pitchFamily="18" charset="0"/>
              </a:rPr>
              <a:t>разовательную</a:t>
            </a:r>
            <a:r>
              <a:rPr lang="ru-RU" sz="1600" b="1" dirty="0" smtClean="0">
                <a:solidFill>
                  <a:srgbClr val="002060"/>
                </a:solidFill>
                <a:latin typeface="Times New Roman" pitchFamily="18" charset="0"/>
                <a:cs typeface="Times New Roman" pitchFamily="18" charset="0"/>
              </a:rPr>
              <a:t> программу для врачей-стоматологов, но</a:t>
            </a:r>
          </a:p>
          <a:p>
            <a:r>
              <a:rPr lang="ru-RU" sz="1600" b="1" dirty="0" smtClean="0">
                <a:solidFill>
                  <a:srgbClr val="002060"/>
                </a:solidFill>
                <a:latin typeface="Times New Roman" pitchFamily="18" charset="0"/>
                <a:cs typeface="Times New Roman" pitchFamily="18" charset="0"/>
              </a:rPr>
              <a:t>так как было обнаружено, что эта методика уже была </a:t>
            </a:r>
            <a:r>
              <a:rPr lang="ru-RU" sz="1600" b="1" dirty="0" err="1" smtClean="0">
                <a:solidFill>
                  <a:srgbClr val="002060"/>
                </a:solidFill>
                <a:latin typeface="Times New Roman" pitchFamily="18" charset="0"/>
                <a:cs typeface="Times New Roman" pitchFamily="18" charset="0"/>
              </a:rPr>
              <a:t>опи</a:t>
            </a:r>
            <a:r>
              <a:rPr lang="ru-RU" sz="1600" b="1" dirty="0" smtClean="0">
                <a:solidFill>
                  <a:srgbClr val="002060"/>
                </a:solidFill>
                <a:latin typeface="Times New Roman" pitchFamily="18" charset="0"/>
                <a:cs typeface="Times New Roman" pitchFamily="18" charset="0"/>
              </a:rPr>
              <a:t>-</a:t>
            </a:r>
          </a:p>
          <a:p>
            <a:r>
              <a:rPr lang="ru-RU" sz="1600" b="1" dirty="0" smtClean="0">
                <a:solidFill>
                  <a:srgbClr val="002060"/>
                </a:solidFill>
                <a:latin typeface="Times New Roman" pitchFamily="18" charset="0"/>
                <a:cs typeface="Times New Roman" pitchFamily="18" charset="0"/>
              </a:rPr>
              <a:t>сана </a:t>
            </a:r>
            <a:r>
              <a:rPr lang="ru-RU" sz="1600" b="1" dirty="0" err="1" smtClean="0">
                <a:solidFill>
                  <a:srgbClr val="002060"/>
                </a:solidFill>
                <a:latin typeface="Times New Roman" pitchFamily="18" charset="0"/>
                <a:cs typeface="Times New Roman" pitchFamily="18" charset="0"/>
              </a:rPr>
              <a:t>Vasirani</a:t>
            </a:r>
            <a:r>
              <a:rPr lang="ru-RU" sz="1600" b="1" dirty="0" smtClean="0">
                <a:solidFill>
                  <a:srgbClr val="002060"/>
                </a:solidFill>
                <a:latin typeface="Times New Roman" pitchFamily="18" charset="0"/>
                <a:cs typeface="Times New Roman" pitchFamily="18" charset="0"/>
              </a:rPr>
              <a:t> в 1960 г., то она получила название </a:t>
            </a:r>
            <a:r>
              <a:rPr lang="ru-RU" sz="1600" b="1" dirty="0" err="1" smtClean="0">
                <a:solidFill>
                  <a:srgbClr val="002060"/>
                </a:solidFill>
                <a:latin typeface="Times New Roman" pitchFamily="18" charset="0"/>
                <a:cs typeface="Times New Roman" pitchFamily="18" charset="0"/>
              </a:rPr>
              <a:t>Вазира</a:t>
            </a:r>
            <a:r>
              <a:rPr lang="ru-RU" sz="1600" b="1" dirty="0" smtClean="0">
                <a:solidFill>
                  <a:srgbClr val="002060"/>
                </a:solidFill>
                <a:latin typeface="Times New Roman" pitchFamily="18" charset="0"/>
                <a:cs typeface="Times New Roman" pitchFamily="18" charset="0"/>
              </a:rPr>
              <a:t>-</a:t>
            </a:r>
          </a:p>
          <a:p>
            <a:r>
              <a:rPr lang="ru-RU" sz="1600" b="1" dirty="0" smtClean="0">
                <a:solidFill>
                  <a:srgbClr val="002060"/>
                </a:solidFill>
                <a:latin typeface="Times New Roman" pitchFamily="18" charset="0"/>
                <a:cs typeface="Times New Roman" pitchFamily="18" charset="0"/>
              </a:rPr>
              <a:t>ни—</a:t>
            </a:r>
            <a:r>
              <a:rPr lang="ru-RU" sz="1600" b="1" dirty="0" err="1" smtClean="0">
                <a:solidFill>
                  <a:srgbClr val="002060"/>
                </a:solidFill>
                <a:latin typeface="Times New Roman" pitchFamily="18" charset="0"/>
                <a:cs typeface="Times New Roman" pitchFamily="18" charset="0"/>
              </a:rPr>
              <a:t>Акинози</a:t>
            </a:r>
            <a:r>
              <a:rPr lang="ru-RU" sz="1600" b="1" dirty="0" smtClean="0">
                <a:solidFill>
                  <a:srgbClr val="002060"/>
                </a:solidFill>
                <a:latin typeface="Times New Roman" pitchFamily="18" charset="0"/>
                <a:cs typeface="Times New Roman" pitchFamily="18" charset="0"/>
              </a:rPr>
              <a:t> (англ. </a:t>
            </a:r>
            <a:r>
              <a:rPr lang="ru-RU" sz="1600" b="1" dirty="0" err="1" smtClean="0">
                <a:solidFill>
                  <a:srgbClr val="002060"/>
                </a:solidFill>
                <a:latin typeface="Times New Roman" pitchFamily="18" charset="0"/>
                <a:cs typeface="Times New Roman" pitchFamily="18" charset="0"/>
              </a:rPr>
              <a:t>Vasirani</a:t>
            </a:r>
            <a:r>
              <a:rPr lang="ru-RU" sz="1600" b="1" dirty="0" smtClean="0">
                <a:solidFill>
                  <a:srgbClr val="002060"/>
                </a:solidFill>
                <a:latin typeface="Times New Roman" pitchFamily="18" charset="0"/>
                <a:cs typeface="Times New Roman" pitchFamily="18" charset="0"/>
              </a:rPr>
              <a:t>—</a:t>
            </a:r>
            <a:r>
              <a:rPr lang="ru-RU" sz="1600" b="1" dirty="0" err="1" smtClean="0">
                <a:solidFill>
                  <a:srgbClr val="002060"/>
                </a:solidFill>
                <a:latin typeface="Times New Roman" pitchFamily="18" charset="0"/>
                <a:cs typeface="Times New Roman" pitchFamily="18" charset="0"/>
              </a:rPr>
              <a:t>Akinosi</a:t>
            </a:r>
            <a:r>
              <a:rPr lang="ru-RU" sz="1600" b="1" dirty="0" smtClean="0">
                <a:solidFill>
                  <a:srgbClr val="002060"/>
                </a:solidFill>
                <a:latin typeface="Times New Roman" pitchFamily="18" charset="0"/>
                <a:cs typeface="Times New Roman" pitchFamily="18" charset="0"/>
              </a:rPr>
              <a:t>). </a:t>
            </a:r>
          </a:p>
          <a:p>
            <a:r>
              <a:rPr lang="ru-RU" sz="1600" b="1" dirty="0" smtClean="0">
                <a:solidFill>
                  <a:srgbClr val="002060"/>
                </a:solidFill>
                <a:latin typeface="Times New Roman" pitchFamily="18" charset="0"/>
                <a:cs typeface="Times New Roman" pitchFamily="18" charset="0"/>
              </a:rPr>
              <a:t>Данный метод рекомендован к использованию в случаях затрудненного открывания рта и нечетких ориентиров для проведения традиционной </a:t>
            </a:r>
            <a:r>
              <a:rPr lang="ru-RU" sz="1600" b="1" dirty="0" err="1" smtClean="0">
                <a:solidFill>
                  <a:srgbClr val="002060"/>
                </a:solidFill>
                <a:latin typeface="Times New Roman" pitchFamily="18" charset="0"/>
                <a:cs typeface="Times New Roman" pitchFamily="18" charset="0"/>
              </a:rPr>
              <a:t>мандибулярной</a:t>
            </a:r>
            <a:r>
              <a:rPr lang="ru-RU" sz="1600" b="1" dirty="0" smtClean="0">
                <a:solidFill>
                  <a:srgbClr val="002060"/>
                </a:solidFill>
                <a:latin typeface="Times New Roman" pitchFamily="18" charset="0"/>
                <a:cs typeface="Times New Roman" pitchFamily="18" charset="0"/>
              </a:rPr>
              <a:t> анестезии. Несмотря на внедрение в практику </a:t>
            </a:r>
            <a:r>
              <a:rPr lang="ru-RU" sz="1600" b="1" dirty="0" err="1" smtClean="0">
                <a:solidFill>
                  <a:srgbClr val="002060"/>
                </a:solidFill>
                <a:latin typeface="Times New Roman" pitchFamily="18" charset="0"/>
                <a:cs typeface="Times New Roman" pitchFamily="18" charset="0"/>
              </a:rPr>
              <a:t>Вазирани</a:t>
            </a:r>
            <a:r>
              <a:rPr lang="ru-RU" sz="1600" b="1" dirty="0" smtClean="0">
                <a:solidFill>
                  <a:srgbClr val="002060"/>
                </a:solidFill>
                <a:latin typeface="Times New Roman" pitchFamily="18" charset="0"/>
                <a:cs typeface="Times New Roman" pitchFamily="18" charset="0"/>
              </a:rPr>
              <a:t> и </a:t>
            </a:r>
            <a:r>
              <a:rPr lang="ru-RU" sz="1600" b="1" dirty="0" err="1" smtClean="0">
                <a:solidFill>
                  <a:srgbClr val="002060"/>
                </a:solidFill>
                <a:latin typeface="Times New Roman" pitchFamily="18" charset="0"/>
                <a:cs typeface="Times New Roman" pitchFamily="18" charset="0"/>
              </a:rPr>
              <a:t>Акинози</a:t>
            </a:r>
            <a:r>
              <a:rPr lang="ru-RU" sz="1600" b="1" dirty="0" smtClean="0">
                <a:solidFill>
                  <a:srgbClr val="002060"/>
                </a:solidFill>
                <a:latin typeface="Times New Roman" pitchFamily="18" charset="0"/>
                <a:cs typeface="Times New Roman" pitchFamily="18" charset="0"/>
              </a:rPr>
              <a:t>, приоритет в разработке метода следует отдать нашему соотечественнику Б.Ф. Кадочникову, который описал его в ≪Сборнике научных работ 209 стоматологической поликлиники Таврического округа г. Симферополь≫ в 1956 г.</a:t>
            </a:r>
            <a:endParaRPr lang="ru-RU" sz="16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85728"/>
            <a:ext cx="8686800" cy="571504"/>
          </a:xfrm>
        </p:spPr>
        <p:txBody>
          <a:bodyPr/>
          <a:lstStyle/>
          <a:p>
            <a:r>
              <a:rPr lang="ru-RU" sz="2000" b="1" i="1" dirty="0" smtClean="0">
                <a:solidFill>
                  <a:schemeClr val="tx1"/>
                </a:solidFill>
                <a:latin typeface="Times New Roman" pitchFamily="18" charset="0"/>
                <a:cs typeface="Times New Roman" pitchFamily="18" charset="0"/>
              </a:rPr>
              <a:t>Алгоритм проведения анестезии по </a:t>
            </a:r>
            <a:r>
              <a:rPr lang="ru-RU" sz="2000" b="1" i="1" dirty="0" err="1" smtClean="0">
                <a:solidFill>
                  <a:schemeClr val="tx1"/>
                </a:solidFill>
                <a:latin typeface="Times New Roman" pitchFamily="18" charset="0"/>
                <a:cs typeface="Times New Roman" pitchFamily="18" charset="0"/>
              </a:rPr>
              <a:t>Акинози</a:t>
            </a:r>
            <a:r>
              <a:rPr lang="ru-RU" sz="2000" b="1" i="1" dirty="0" smtClean="0">
                <a:solidFill>
                  <a:schemeClr val="tx1"/>
                </a:solidFill>
                <a:latin typeface="Times New Roman" pitchFamily="18" charset="0"/>
                <a:cs typeface="Times New Roman" pitchFamily="18" charset="0"/>
              </a:rPr>
              <a:t> – </a:t>
            </a:r>
            <a:r>
              <a:rPr lang="ru-RU" sz="2000" b="1" i="1" dirty="0" err="1" smtClean="0">
                <a:solidFill>
                  <a:schemeClr val="tx1"/>
                </a:solidFill>
                <a:latin typeface="Times New Roman" pitchFamily="18" charset="0"/>
                <a:cs typeface="Times New Roman" pitchFamily="18" charset="0"/>
              </a:rPr>
              <a:t>Вазирани</a:t>
            </a:r>
            <a:r>
              <a:rPr lang="ru-RU" sz="2000" b="1" i="1" dirty="0" smtClean="0">
                <a:solidFill>
                  <a:schemeClr val="tx1"/>
                </a:solidFill>
                <a:latin typeface="Times New Roman" pitchFamily="18" charset="0"/>
                <a:cs typeface="Times New Roman" pitchFamily="18" charset="0"/>
              </a:rPr>
              <a:t>:</a:t>
            </a:r>
            <a:br>
              <a:rPr lang="ru-RU" sz="2000" b="1" i="1" dirty="0" smtClean="0">
                <a:solidFill>
                  <a:schemeClr val="tx1"/>
                </a:solidFill>
                <a:latin typeface="Times New Roman" pitchFamily="18" charset="0"/>
                <a:cs typeface="Times New Roman" pitchFamily="18" charset="0"/>
              </a:rPr>
            </a:br>
            <a:endParaRPr lang="ru-RU" sz="2000" b="1" dirty="0">
              <a:solidFill>
                <a:schemeClr val="tx1"/>
              </a:solidFill>
            </a:endParaRPr>
          </a:p>
        </p:txBody>
      </p:sp>
      <p:pic>
        <p:nvPicPr>
          <p:cNvPr id="16387" name="Picture 3"/>
          <p:cNvPicPr>
            <a:picLocks noChangeAspect="1" noChangeArrowheads="1"/>
          </p:cNvPicPr>
          <p:nvPr/>
        </p:nvPicPr>
        <p:blipFill>
          <a:blip r:embed="rId2"/>
          <a:srcRect/>
          <a:stretch>
            <a:fillRect/>
          </a:stretch>
        </p:blipFill>
        <p:spPr bwMode="auto">
          <a:xfrm>
            <a:off x="642910" y="3786190"/>
            <a:ext cx="2857500" cy="1504950"/>
          </a:xfrm>
          <a:prstGeom prst="rect">
            <a:avLst/>
          </a:prstGeom>
          <a:noFill/>
          <a:ln w="9525">
            <a:noFill/>
            <a:miter lim="800000"/>
            <a:headEnd/>
            <a:tailEnd/>
          </a:ln>
          <a:effectLst/>
        </p:spPr>
      </p:pic>
      <p:pic>
        <p:nvPicPr>
          <p:cNvPr id="16388" name="Picture 4"/>
          <p:cNvPicPr>
            <a:picLocks noChangeAspect="1" noChangeArrowheads="1"/>
          </p:cNvPicPr>
          <p:nvPr/>
        </p:nvPicPr>
        <p:blipFill>
          <a:blip r:embed="rId3"/>
          <a:srcRect/>
          <a:stretch>
            <a:fillRect/>
          </a:stretch>
        </p:blipFill>
        <p:spPr bwMode="auto">
          <a:xfrm>
            <a:off x="642910" y="5457825"/>
            <a:ext cx="2857500" cy="1400175"/>
          </a:xfrm>
          <a:prstGeom prst="rect">
            <a:avLst/>
          </a:prstGeom>
          <a:noFill/>
          <a:ln w="9525">
            <a:noFill/>
            <a:miter lim="800000"/>
            <a:headEnd/>
            <a:tailEnd/>
          </a:ln>
          <a:effectLst/>
        </p:spPr>
      </p:pic>
      <p:pic>
        <p:nvPicPr>
          <p:cNvPr id="16389" name="Picture 5"/>
          <p:cNvPicPr>
            <a:picLocks noChangeAspect="1" noChangeArrowheads="1"/>
          </p:cNvPicPr>
          <p:nvPr/>
        </p:nvPicPr>
        <p:blipFill>
          <a:blip r:embed="rId4"/>
          <a:srcRect/>
          <a:stretch>
            <a:fillRect/>
          </a:stretch>
        </p:blipFill>
        <p:spPr bwMode="auto">
          <a:xfrm>
            <a:off x="5753178" y="1142984"/>
            <a:ext cx="3024113" cy="1585910"/>
          </a:xfrm>
          <a:prstGeom prst="rect">
            <a:avLst/>
          </a:prstGeom>
          <a:noFill/>
          <a:ln w="9525">
            <a:noFill/>
            <a:miter lim="800000"/>
            <a:headEnd/>
            <a:tailEnd/>
          </a:ln>
          <a:effectLst/>
        </p:spPr>
      </p:pic>
      <p:pic>
        <p:nvPicPr>
          <p:cNvPr id="16390" name="Picture 6"/>
          <p:cNvPicPr>
            <a:picLocks noChangeAspect="1" noChangeArrowheads="1"/>
          </p:cNvPicPr>
          <p:nvPr/>
        </p:nvPicPr>
        <p:blipFill>
          <a:blip r:embed="rId5"/>
          <a:srcRect/>
          <a:stretch>
            <a:fillRect/>
          </a:stretch>
        </p:blipFill>
        <p:spPr bwMode="auto">
          <a:xfrm>
            <a:off x="5072066" y="2928934"/>
            <a:ext cx="3705225" cy="1943100"/>
          </a:xfrm>
          <a:prstGeom prst="rect">
            <a:avLst/>
          </a:prstGeom>
          <a:noFill/>
          <a:ln w="9525">
            <a:noFill/>
            <a:miter lim="800000"/>
            <a:headEnd/>
            <a:tailEnd/>
          </a:ln>
          <a:effectLst/>
        </p:spPr>
      </p:pic>
      <p:pic>
        <p:nvPicPr>
          <p:cNvPr id="16391" name="Picture 7"/>
          <p:cNvPicPr>
            <a:picLocks noChangeAspect="1" noChangeArrowheads="1"/>
          </p:cNvPicPr>
          <p:nvPr/>
        </p:nvPicPr>
        <p:blipFill>
          <a:blip r:embed="rId6"/>
          <a:srcRect/>
          <a:stretch>
            <a:fillRect/>
          </a:stretch>
        </p:blipFill>
        <p:spPr bwMode="auto">
          <a:xfrm>
            <a:off x="5572132" y="5072074"/>
            <a:ext cx="2857500" cy="1504950"/>
          </a:xfrm>
          <a:prstGeom prst="rect">
            <a:avLst/>
          </a:prstGeom>
          <a:noFill/>
          <a:ln w="9525">
            <a:noFill/>
            <a:miter lim="800000"/>
            <a:headEnd/>
            <a:tailEnd/>
          </a:ln>
          <a:effectLst/>
        </p:spPr>
      </p:pic>
      <p:sp>
        <p:nvSpPr>
          <p:cNvPr id="9" name="Содержимое 8"/>
          <p:cNvSpPr>
            <a:spLocks noGrp="1"/>
          </p:cNvSpPr>
          <p:nvPr>
            <p:ph idx="1"/>
          </p:nvPr>
        </p:nvSpPr>
        <p:spPr>
          <a:xfrm>
            <a:off x="142844" y="642918"/>
            <a:ext cx="8543956" cy="5467368"/>
          </a:xfrm>
        </p:spPr>
        <p:txBody>
          <a:bodyPr/>
          <a:lstStyle/>
          <a:p>
            <a:pPr>
              <a:buFont typeface="Wingdings" pitchFamily="2" charset="2"/>
              <a:buChar char="Ø"/>
            </a:pPr>
            <a:r>
              <a:rPr lang="ru-RU" sz="1400" b="1" dirty="0" smtClean="0">
                <a:latin typeface="Times New Roman" pitchFamily="18" charset="0"/>
                <a:cs typeface="Times New Roman" pitchFamily="18" charset="0"/>
              </a:rPr>
              <a:t>для ввода иглы используют </a:t>
            </a:r>
            <a:r>
              <a:rPr lang="ru-RU" sz="1400" b="1" dirty="0" err="1" smtClean="0">
                <a:latin typeface="Times New Roman" pitchFamily="18" charset="0"/>
                <a:cs typeface="Times New Roman" pitchFamily="18" charset="0"/>
              </a:rPr>
              <a:t>внутриротовой</a:t>
            </a:r>
            <a:r>
              <a:rPr lang="ru-RU" sz="1400" b="1" dirty="0" smtClean="0">
                <a:latin typeface="Times New Roman" pitchFamily="18" charset="0"/>
                <a:cs typeface="Times New Roman" pitchFamily="18" charset="0"/>
              </a:rPr>
              <a:t> доступ со стороны переднего края ветви нижней челюсти;</a:t>
            </a:r>
          </a:p>
          <a:p>
            <a:pPr>
              <a:buFont typeface="Wingdings" pitchFamily="2" charset="2"/>
              <a:buChar char="Ø"/>
            </a:pPr>
            <a:r>
              <a:rPr lang="ru-RU" sz="1400" b="1" dirty="0" smtClean="0">
                <a:latin typeface="Times New Roman" pitchFamily="18" charset="0"/>
                <a:cs typeface="Times New Roman" pitchFamily="18" charset="0"/>
              </a:rPr>
              <a:t>шприц с иглой располагают вдоль </a:t>
            </a:r>
            <a:r>
              <a:rPr lang="ru-RU" sz="1400" b="1" dirty="0" err="1" smtClean="0">
                <a:latin typeface="Times New Roman" pitchFamily="18" charset="0"/>
                <a:cs typeface="Times New Roman" pitchFamily="18" charset="0"/>
              </a:rPr>
              <a:t>окклюзионной</a:t>
            </a:r>
            <a:r>
              <a:rPr lang="ru-RU" sz="1400" b="1" dirty="0" smtClean="0">
                <a:latin typeface="Times New Roman" pitchFamily="18" charset="0"/>
                <a:cs typeface="Times New Roman" pitchFamily="18" charset="0"/>
              </a:rPr>
              <a:t> плоскости и </a:t>
            </a:r>
          </a:p>
          <a:p>
            <a:pPr>
              <a:buNone/>
            </a:pPr>
            <a:r>
              <a:rPr lang="ru-RU" sz="1400" b="1" dirty="0" smtClean="0">
                <a:latin typeface="Times New Roman" pitchFamily="18" charset="0"/>
                <a:cs typeface="Times New Roman" pitchFamily="18" charset="0"/>
              </a:rPr>
              <a:t>ориентируют в сторону альвеолярного отростка над последним </a:t>
            </a:r>
          </a:p>
          <a:p>
            <a:pPr>
              <a:buNone/>
            </a:pPr>
            <a:r>
              <a:rPr lang="ru-RU" sz="1400" b="1" dirty="0" smtClean="0">
                <a:latin typeface="Times New Roman" pitchFamily="18" charset="0"/>
                <a:cs typeface="Times New Roman" pitchFamily="18" charset="0"/>
              </a:rPr>
              <a:t>моляром верхней челюсти;</a:t>
            </a:r>
          </a:p>
          <a:p>
            <a:pPr>
              <a:buFont typeface="Wingdings" pitchFamily="2" charset="2"/>
              <a:buChar char="Ø"/>
            </a:pPr>
            <a:r>
              <a:rPr lang="ru-RU" sz="1400" b="1" dirty="0" err="1" smtClean="0">
                <a:latin typeface="Times New Roman" pitchFamily="18" charset="0"/>
                <a:cs typeface="Times New Roman" pitchFamily="18" charset="0"/>
              </a:rPr>
              <a:t>вкол</a:t>
            </a:r>
            <a:r>
              <a:rPr lang="ru-RU" sz="1400" b="1" dirty="0" smtClean="0">
                <a:latin typeface="Times New Roman" pitchFamily="18" charset="0"/>
                <a:cs typeface="Times New Roman" pitchFamily="18" charset="0"/>
              </a:rPr>
              <a:t> иглы ориентируется на промежуток между медиальной </a:t>
            </a:r>
          </a:p>
          <a:p>
            <a:pPr>
              <a:buNone/>
            </a:pPr>
            <a:r>
              <a:rPr lang="ru-RU" sz="1400" b="1" dirty="0" smtClean="0">
                <a:latin typeface="Times New Roman" pitchFamily="18" charset="0"/>
                <a:cs typeface="Times New Roman" pitchFamily="18" charset="0"/>
              </a:rPr>
              <a:t>поверхностью ветви нижней челюсти и латеральной поверхностью</a:t>
            </a:r>
          </a:p>
          <a:p>
            <a:pPr>
              <a:buNone/>
            </a:pPr>
            <a:r>
              <a:rPr lang="ru-RU" sz="1400" b="1" dirty="0" smtClean="0">
                <a:latin typeface="Times New Roman" pitchFamily="18" charset="0"/>
                <a:cs typeface="Times New Roman" pitchFamily="18" charset="0"/>
              </a:rPr>
              <a:t>альвеолярного отростка верхней челюсти под скуловой дугой в </a:t>
            </a:r>
          </a:p>
          <a:p>
            <a:pPr>
              <a:buNone/>
            </a:pPr>
            <a:r>
              <a:rPr lang="ru-RU" sz="1400" b="1" dirty="0" smtClean="0">
                <a:latin typeface="Times New Roman" pitchFamily="18" charset="0"/>
                <a:cs typeface="Times New Roman" pitchFamily="18" charset="0"/>
              </a:rPr>
              <a:t>слизистую оболочку у последнего моляра верхней челюсти</a:t>
            </a:r>
          </a:p>
          <a:p>
            <a:pPr>
              <a:buNone/>
            </a:pPr>
            <a:r>
              <a:rPr lang="ru-RU" sz="1400" b="1" dirty="0" smtClean="0">
                <a:latin typeface="Times New Roman" pitchFamily="18" charset="0"/>
                <a:cs typeface="Times New Roman" pitchFamily="18" charset="0"/>
              </a:rPr>
              <a:t> и продвигают ее на глубину до 2, 5 см. </a:t>
            </a:r>
          </a:p>
          <a:p>
            <a:pPr>
              <a:buNone/>
            </a:pPr>
            <a:r>
              <a:rPr lang="ru-RU" sz="1400" b="1" dirty="0" smtClean="0">
                <a:latin typeface="Times New Roman" pitchFamily="18" charset="0"/>
                <a:cs typeface="Times New Roman" pitchFamily="18" charset="0"/>
              </a:rPr>
              <a:t>Депо анестетика формируется около </a:t>
            </a:r>
          </a:p>
          <a:p>
            <a:pPr>
              <a:buNone/>
            </a:pPr>
            <a:r>
              <a:rPr lang="ru-RU" sz="1400" b="1" dirty="0" smtClean="0">
                <a:latin typeface="Times New Roman" pitchFamily="18" charset="0"/>
                <a:cs typeface="Times New Roman" pitchFamily="18" charset="0"/>
              </a:rPr>
              <a:t>нижнечелюстного отверстия;</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428628"/>
          </a:xfrm>
        </p:spPr>
        <p:txBody>
          <a:bodyPr/>
          <a:lstStyle/>
          <a:p>
            <a:pPr algn="ctr"/>
            <a:r>
              <a:rPr lang="ru-RU" sz="1800" b="1" dirty="0" smtClean="0">
                <a:solidFill>
                  <a:schemeClr val="tx1"/>
                </a:solidFill>
                <a:latin typeface="Times New Roman" pitchFamily="18" charset="0"/>
                <a:cs typeface="Times New Roman" pitchFamily="18" charset="0"/>
              </a:rPr>
              <a:t>Блокада подбородочного нерва (ментальная анестезия)</a:t>
            </a:r>
            <a:endParaRPr lang="ru-RU" sz="1800" dirty="0">
              <a:solidFill>
                <a:schemeClr val="tx1"/>
              </a:solidFill>
              <a:latin typeface="Times New Roman" pitchFamily="18" charset="0"/>
              <a:cs typeface="Times New Roman" pitchFamily="18" charset="0"/>
            </a:endParaRPr>
          </a:p>
        </p:txBody>
      </p:sp>
      <p:pic>
        <p:nvPicPr>
          <p:cNvPr id="17414" name="Picture 6"/>
          <p:cNvPicPr>
            <a:picLocks noChangeAspect="1" noChangeArrowheads="1"/>
          </p:cNvPicPr>
          <p:nvPr/>
        </p:nvPicPr>
        <p:blipFill>
          <a:blip r:embed="rId2"/>
          <a:srcRect/>
          <a:stretch>
            <a:fillRect/>
          </a:stretch>
        </p:blipFill>
        <p:spPr bwMode="auto">
          <a:xfrm>
            <a:off x="142844" y="1071546"/>
            <a:ext cx="2857500" cy="1609725"/>
          </a:xfrm>
          <a:prstGeom prst="rect">
            <a:avLst/>
          </a:prstGeom>
          <a:noFill/>
          <a:ln w="9525">
            <a:noFill/>
            <a:miter lim="800000"/>
            <a:headEnd/>
            <a:tailEnd/>
          </a:ln>
          <a:effectLst/>
        </p:spPr>
      </p:pic>
      <p:pic>
        <p:nvPicPr>
          <p:cNvPr id="8" name="Picture 3"/>
          <p:cNvPicPr>
            <a:picLocks noChangeAspect="1" noChangeArrowheads="1"/>
          </p:cNvPicPr>
          <p:nvPr/>
        </p:nvPicPr>
        <p:blipFill>
          <a:blip r:embed="rId3"/>
          <a:srcRect/>
          <a:stretch>
            <a:fillRect/>
          </a:stretch>
        </p:blipFill>
        <p:spPr bwMode="auto">
          <a:xfrm>
            <a:off x="142844" y="2857496"/>
            <a:ext cx="3362325" cy="2105025"/>
          </a:xfrm>
          <a:prstGeom prst="rect">
            <a:avLst/>
          </a:prstGeom>
          <a:noFill/>
          <a:ln w="9525">
            <a:noFill/>
            <a:miter lim="800000"/>
            <a:headEnd/>
            <a:tailEnd/>
          </a:ln>
          <a:effectLst/>
        </p:spPr>
      </p:pic>
      <p:sp>
        <p:nvSpPr>
          <p:cNvPr id="9" name="Содержимое 8"/>
          <p:cNvSpPr>
            <a:spLocks noGrp="1"/>
          </p:cNvSpPr>
          <p:nvPr>
            <p:ph idx="1"/>
          </p:nvPr>
        </p:nvSpPr>
        <p:spPr>
          <a:xfrm>
            <a:off x="3786182" y="1000108"/>
            <a:ext cx="5143536" cy="4389437"/>
          </a:xfrm>
        </p:spPr>
        <p:txBody>
          <a:bodyPr/>
          <a:lstStyle/>
          <a:p>
            <a:r>
              <a:rPr lang="ru-RU" sz="1400" b="1" dirty="0" smtClean="0">
                <a:latin typeface="Times New Roman" pitchFamily="18" charset="0"/>
                <a:cs typeface="Times New Roman" pitchFamily="18" charset="0"/>
              </a:rPr>
              <a:t>Особенностью этой анестезии является создание депо анестетика в клетчатке, окружающей подбородочный нерв в области выхода его из костного отверстия. Достигается выключение чувствительности в области подбородочного и резцовых нервов.</a:t>
            </a:r>
          </a:p>
          <a:p>
            <a:r>
              <a:rPr lang="ru-RU" sz="1400" b="1" dirty="0" smtClean="0">
                <a:latin typeface="Times New Roman" pitchFamily="18" charset="0"/>
                <a:cs typeface="Times New Roman" pitchFamily="18" charset="0"/>
              </a:rPr>
              <a:t>Показаниями для проведения ментальной анестезии являются терапевтические и хирургические манипуляции в области </a:t>
            </a:r>
            <a:r>
              <a:rPr lang="ru-RU" sz="1400" b="1" dirty="0" err="1" smtClean="0">
                <a:latin typeface="Times New Roman" pitchFamily="18" charset="0"/>
                <a:cs typeface="Times New Roman" pitchFamily="18" charset="0"/>
              </a:rPr>
              <a:t>премоляров</a:t>
            </a:r>
            <a:r>
              <a:rPr lang="ru-RU" sz="1400" b="1" dirty="0" smtClean="0">
                <a:latin typeface="Times New Roman" pitchFamily="18" charset="0"/>
                <a:cs typeface="Times New Roman" pitchFamily="18" charset="0"/>
              </a:rPr>
              <a:t>, клыков и резцов нижней челюсти.</a:t>
            </a:r>
          </a:p>
          <a:p>
            <a:r>
              <a:rPr lang="ru-RU" sz="1400" b="1" dirty="0" smtClean="0">
                <a:latin typeface="Times New Roman" pitchFamily="18" charset="0"/>
                <a:cs typeface="Times New Roman" pitchFamily="18" charset="0"/>
              </a:rPr>
              <a:t>Для повышения эффективности этой анестезии следует четко определиться с ориентиром </a:t>
            </a:r>
            <a:r>
              <a:rPr lang="ru-RU" sz="1400" b="1" dirty="0" err="1" smtClean="0">
                <a:latin typeface="Times New Roman" pitchFamily="18" charset="0"/>
                <a:cs typeface="Times New Roman" pitchFamily="18" charset="0"/>
              </a:rPr>
              <a:t>вкола</a:t>
            </a:r>
            <a:r>
              <a:rPr lang="ru-RU" sz="1400" b="1" dirty="0" smtClean="0">
                <a:latin typeface="Times New Roman" pitchFamily="18" charset="0"/>
                <a:cs typeface="Times New Roman" pitchFamily="18" charset="0"/>
              </a:rPr>
              <a:t> иглы, которым является подбородочное отверстие, находящееся на передней поверхности нижней челюсти, чаще в проекции верхушек корней между </a:t>
            </a:r>
            <a:r>
              <a:rPr lang="ru-RU" sz="1400" b="1" dirty="0" err="1" smtClean="0">
                <a:latin typeface="Times New Roman" pitchFamily="18" charset="0"/>
                <a:cs typeface="Times New Roman" pitchFamily="18" charset="0"/>
              </a:rPr>
              <a:t>премолярами</a:t>
            </a:r>
            <a:r>
              <a:rPr lang="ru-RU" sz="1400" b="1" dirty="0" smtClean="0">
                <a:latin typeface="Times New Roman" pitchFamily="18" charset="0"/>
                <a:cs typeface="Times New Roman" pitchFamily="18" charset="0"/>
              </a:rPr>
              <a:t>. При пальпации зоны подбородочного отверстия нередко выявляется болезненная чувствительность. Так же для  уточнения расположения отверстия возможно рентгенографическое исследование.</a:t>
            </a:r>
            <a:endParaRPr lang="ru-RU" sz="1400" b="1" dirty="0">
              <a:latin typeface="Times New Roman" pitchFamily="18" charset="0"/>
              <a:cs typeface="Times New Roman" pitchFamily="18" charset="0"/>
            </a:endParaRPr>
          </a:p>
        </p:txBody>
      </p:sp>
      <p:sp>
        <p:nvSpPr>
          <p:cNvPr id="10" name="Прямоугольник 9"/>
          <p:cNvSpPr/>
          <p:nvPr/>
        </p:nvSpPr>
        <p:spPr>
          <a:xfrm>
            <a:off x="428596" y="5042118"/>
            <a:ext cx="8215370" cy="1600438"/>
          </a:xfrm>
          <a:prstGeom prst="rect">
            <a:avLst/>
          </a:prstGeom>
        </p:spPr>
        <p:txBody>
          <a:bodyPr wrap="square">
            <a:spAutoFit/>
          </a:bodyPr>
          <a:lstStyle/>
          <a:p>
            <a:r>
              <a:rPr lang="ru-RU" sz="1400" b="1" i="1" dirty="0" smtClean="0">
                <a:latin typeface="Times New Roman" pitchFamily="18" charset="0"/>
                <a:cs typeface="Times New Roman" pitchFamily="18" charset="0"/>
              </a:rPr>
              <a:t>Методика определения ментального отверстия:</a:t>
            </a:r>
          </a:p>
          <a:p>
            <a:pPr>
              <a:buFont typeface="Wingdings" pitchFamily="2" charset="2"/>
              <a:buChar char="Ø"/>
            </a:pPr>
            <a:r>
              <a:rPr lang="ru-RU" sz="1400" b="1" dirty="0" smtClean="0">
                <a:latin typeface="Times New Roman" pitchFamily="18" charset="0"/>
                <a:cs typeface="Times New Roman" pitchFamily="18" charset="0"/>
              </a:rPr>
              <a:t>путем пальпации определяют надглазничное и подглазничное отверстия. Через них проводят воображаемую прямую линию, которая проходит также через тело нижней челюсти;</a:t>
            </a:r>
          </a:p>
          <a:p>
            <a:pPr>
              <a:buFont typeface="Wingdings" pitchFamily="2" charset="2"/>
              <a:buChar char="Ø"/>
            </a:pPr>
            <a:r>
              <a:rPr lang="ru-RU" sz="1400" b="1" dirty="0" smtClean="0">
                <a:latin typeface="Times New Roman" pitchFamily="18" charset="0"/>
                <a:cs typeface="Times New Roman" pitchFamily="18" charset="0"/>
              </a:rPr>
              <a:t>на расстоянии 12-13 мм выше основания тела нижней челюсти проводят вторую воображаемую линию;</a:t>
            </a:r>
          </a:p>
          <a:p>
            <a:pPr>
              <a:buFont typeface="Wingdings" pitchFamily="2" charset="2"/>
              <a:buChar char="Ø"/>
            </a:pPr>
            <a:r>
              <a:rPr lang="ru-RU" sz="1400" b="1" dirty="0" smtClean="0">
                <a:latin typeface="Times New Roman" pitchFamily="18" charset="0"/>
                <a:cs typeface="Times New Roman" pitchFamily="18" charset="0"/>
              </a:rPr>
              <a:t>место пересечения этих двух линий является ориентиром для </a:t>
            </a:r>
            <a:r>
              <a:rPr lang="ru-RU" sz="1400" b="1" dirty="0" err="1" smtClean="0">
                <a:latin typeface="Times New Roman" pitchFamily="18" charset="0"/>
                <a:cs typeface="Times New Roman" pitchFamily="18" charset="0"/>
              </a:rPr>
              <a:t>вкола</a:t>
            </a:r>
            <a:r>
              <a:rPr lang="ru-RU" sz="1400" b="1" dirty="0" smtClean="0">
                <a:latin typeface="Times New Roman" pitchFamily="18" charset="0"/>
                <a:cs typeface="Times New Roman" pitchFamily="18" charset="0"/>
              </a:rPr>
              <a:t> иглы;</a:t>
            </a:r>
          </a:p>
          <a:p>
            <a:r>
              <a:rPr lang="ru-RU" sz="1400" b="1" dirty="0" smtClean="0">
                <a:latin typeface="Times New Roman" pitchFamily="18" charset="0"/>
                <a:cs typeface="Times New Roman" pitchFamily="18" charset="0"/>
              </a:rPr>
              <a:t>Для проведения ментальной анестезии используется игла длиной –12 мм.</a:t>
            </a:r>
            <a:endParaRPr lang="ru-RU" sz="1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7410" name="Picture 2"/>
          <p:cNvPicPr>
            <a:picLocks noGrp="1" noChangeAspect="1" noChangeArrowheads="1"/>
          </p:cNvPicPr>
          <p:nvPr>
            <p:ph idx="1"/>
          </p:nvPr>
        </p:nvPicPr>
        <p:blipFill>
          <a:blip r:embed="rId2"/>
          <a:srcRect/>
          <a:stretch>
            <a:fillRect/>
          </a:stretch>
        </p:blipFill>
        <p:spPr bwMode="auto">
          <a:xfrm>
            <a:off x="142844" y="2786058"/>
            <a:ext cx="2857500" cy="1428750"/>
          </a:xfrm>
          <a:prstGeom prst="rect">
            <a:avLst/>
          </a:prstGeom>
          <a:noFill/>
          <a:ln w="9525">
            <a:noFill/>
            <a:miter lim="800000"/>
            <a:headEnd/>
            <a:tailEnd/>
          </a:ln>
          <a:effectLst/>
        </p:spPr>
      </p:pic>
      <p:pic>
        <p:nvPicPr>
          <p:cNvPr id="17411" name="Picture 3"/>
          <p:cNvPicPr>
            <a:picLocks noChangeAspect="1" noChangeArrowheads="1"/>
          </p:cNvPicPr>
          <p:nvPr/>
        </p:nvPicPr>
        <p:blipFill>
          <a:blip r:embed="rId3"/>
          <a:srcRect/>
          <a:stretch>
            <a:fillRect/>
          </a:stretch>
        </p:blipFill>
        <p:spPr bwMode="auto">
          <a:xfrm>
            <a:off x="0" y="857232"/>
            <a:ext cx="2857500" cy="1609725"/>
          </a:xfrm>
          <a:prstGeom prst="rect">
            <a:avLst/>
          </a:prstGeom>
          <a:noFill/>
          <a:ln w="9525">
            <a:noFill/>
            <a:miter lim="800000"/>
            <a:headEnd/>
            <a:tailEnd/>
          </a:ln>
          <a:effectLst/>
        </p:spPr>
      </p:pic>
      <p:sp>
        <p:nvSpPr>
          <p:cNvPr id="8" name="Прямоугольник 7"/>
          <p:cNvSpPr/>
          <p:nvPr/>
        </p:nvSpPr>
        <p:spPr>
          <a:xfrm>
            <a:off x="3071802" y="0"/>
            <a:ext cx="5929338" cy="6924973"/>
          </a:xfrm>
          <a:prstGeom prst="rect">
            <a:avLst/>
          </a:prstGeom>
        </p:spPr>
        <p:txBody>
          <a:bodyPr wrap="square">
            <a:spAutoFit/>
          </a:bodyPr>
          <a:lstStyle/>
          <a:p>
            <a:r>
              <a:rPr lang="ru-RU" sz="2400" b="1" i="1" dirty="0" smtClean="0">
                <a:solidFill>
                  <a:schemeClr val="tx1">
                    <a:lumMod val="95000"/>
                    <a:lumOff val="5000"/>
                  </a:schemeClr>
                </a:solidFill>
                <a:latin typeface="Times New Roman" pitchFamily="18" charset="0"/>
                <a:cs typeface="Times New Roman" pitchFamily="18" charset="0"/>
              </a:rPr>
              <a:t>Алгоритм проведения ментальной анестезии:</a:t>
            </a:r>
          </a:p>
          <a:p>
            <a:endParaRPr lang="ru-RU" b="1" i="1" dirty="0" smtClean="0">
              <a:solidFill>
                <a:srgbClr val="002060"/>
              </a:solidFill>
              <a:latin typeface="Times New Roman" pitchFamily="18" charset="0"/>
              <a:cs typeface="Times New Roman" pitchFamily="18" charset="0"/>
            </a:endParaRPr>
          </a:p>
          <a:p>
            <a:pPr>
              <a:buFont typeface="Wingdings" pitchFamily="2" charset="2"/>
              <a:buChar char="Ø"/>
            </a:pPr>
            <a:r>
              <a:rPr lang="ru-RU" b="1" dirty="0" smtClean="0">
                <a:solidFill>
                  <a:srgbClr val="002060"/>
                </a:solidFill>
                <a:latin typeface="Times New Roman" pitchFamily="18" charset="0"/>
                <a:cs typeface="Times New Roman" pitchFamily="18" charset="0"/>
              </a:rPr>
              <a:t>врач располагается сзади кресла пациента, левой рукой отводит губу и щеку для доступа к переходной складке в области первого моляра;</a:t>
            </a:r>
          </a:p>
          <a:p>
            <a:pPr>
              <a:buFont typeface="Wingdings" pitchFamily="2" charset="2"/>
              <a:buChar char="Ø"/>
            </a:pPr>
            <a:r>
              <a:rPr lang="ru-RU" b="1" dirty="0" err="1" smtClean="0">
                <a:solidFill>
                  <a:srgbClr val="002060"/>
                </a:solidFill>
                <a:latin typeface="Times New Roman" pitchFamily="18" charset="0"/>
                <a:cs typeface="Times New Roman" pitchFamily="18" charset="0"/>
              </a:rPr>
              <a:t>вкол</a:t>
            </a:r>
            <a:r>
              <a:rPr lang="ru-RU" b="1" dirty="0" smtClean="0">
                <a:solidFill>
                  <a:srgbClr val="002060"/>
                </a:solidFill>
                <a:latin typeface="Times New Roman" pitchFamily="18" charset="0"/>
                <a:cs typeface="Times New Roman" pitchFamily="18" charset="0"/>
              </a:rPr>
              <a:t> иглы проводят в переходную складку между вторым </a:t>
            </a:r>
            <a:r>
              <a:rPr lang="ru-RU" b="1" dirty="0" err="1" smtClean="0">
                <a:solidFill>
                  <a:srgbClr val="002060"/>
                </a:solidFill>
                <a:latin typeface="Times New Roman" pitchFamily="18" charset="0"/>
                <a:cs typeface="Times New Roman" pitchFamily="18" charset="0"/>
              </a:rPr>
              <a:t>премоляром</a:t>
            </a:r>
            <a:r>
              <a:rPr lang="ru-RU" b="1" dirty="0" smtClean="0">
                <a:solidFill>
                  <a:srgbClr val="002060"/>
                </a:solidFill>
                <a:latin typeface="Times New Roman" pitchFamily="18" charset="0"/>
                <a:cs typeface="Times New Roman" pitchFamily="18" charset="0"/>
              </a:rPr>
              <a:t> и первым моляром, направляя ее кпереди, внутрь и вниз на глубину 8-10 мм до соприкосновения с костью;</a:t>
            </a:r>
          </a:p>
          <a:p>
            <a:pPr>
              <a:buFont typeface="Wingdings" pitchFamily="2" charset="2"/>
              <a:buChar char="Ø"/>
            </a:pPr>
            <a:r>
              <a:rPr lang="ru-RU" b="1" dirty="0" smtClean="0">
                <a:solidFill>
                  <a:srgbClr val="002060"/>
                </a:solidFill>
                <a:latin typeface="Times New Roman" pitchFamily="18" charset="0"/>
                <a:cs typeface="Times New Roman" pitchFamily="18" charset="0"/>
              </a:rPr>
              <a:t>при достижении кости проводится аспирационная проба;</a:t>
            </a:r>
          </a:p>
          <a:p>
            <a:pPr>
              <a:buFont typeface="Wingdings" pitchFamily="2" charset="2"/>
              <a:buChar char="Ø"/>
            </a:pPr>
            <a:r>
              <a:rPr lang="ru-RU" b="1" dirty="0" smtClean="0">
                <a:solidFill>
                  <a:srgbClr val="002060"/>
                </a:solidFill>
                <a:latin typeface="Times New Roman" pitchFamily="18" charset="0"/>
                <a:cs typeface="Times New Roman" pitchFamily="18" charset="0"/>
              </a:rPr>
              <a:t>вводится анестетик. Попадание иглы непосредственно в подбородочное отверстие не рекомендуется из-за опасности травмы сосудисто-нервного пучка.</a:t>
            </a:r>
          </a:p>
          <a:p>
            <a:r>
              <a:rPr lang="ru-RU" b="1" dirty="0" smtClean="0">
                <a:solidFill>
                  <a:srgbClr val="002060"/>
                </a:solidFill>
                <a:latin typeface="Times New Roman" pitchFamily="18" charset="0"/>
                <a:cs typeface="Times New Roman" pitchFamily="18" charset="0"/>
              </a:rPr>
              <a:t>Для увеличения эффективности блокады как подбородочного нерва, так и резцовой ветви, профессор Маламед С. (США) предложил после введения анестетика создать мягкое давление со стороны слизистой оболочки или кожных покровов в проекции подбородочного отверстия. Поддерживается давление во время проведения инъекции и 1-2 минуты после процедуры.</a:t>
            </a:r>
            <a:endParaRPr lang="ru-RU" b="1" dirty="0">
              <a:solidFill>
                <a:srgbClr val="002060"/>
              </a:solidFill>
              <a:latin typeface="Times New Roman" pitchFamily="18" charset="0"/>
              <a:cs typeface="Times New Roman" pitchFamily="18" charset="0"/>
            </a:endParaRPr>
          </a:p>
        </p:txBody>
      </p:sp>
      <p:sp>
        <p:nvSpPr>
          <p:cNvPr id="15361"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Развитие технологии анестезиологического пособия, появление новых высокоактивных лекарственных препаратов, более совершенных способов их использования и инструментального обеспечения расширяют возможности обезболивания при проведении оперативных вмешательств, особенно на воспаленных тканях. Знания и практические навыки врача в области анестезиологии позволят повысить эффективность и безопасность хирургических вмешательств и манипуляций при воспалительных заболеваниях тканей челюстно-лицевой области.</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366696"/>
          </a:xfrm>
        </p:spPr>
        <p:txBody>
          <a:bodyPr/>
          <a:lstStyle/>
          <a:p>
            <a:r>
              <a:rPr lang="ru-RU" dirty="0" smtClean="0"/>
              <a:t>Литература</a:t>
            </a:r>
            <a:endParaRPr lang="ru-RU" dirty="0"/>
          </a:p>
        </p:txBody>
      </p:sp>
      <p:sp>
        <p:nvSpPr>
          <p:cNvPr id="3" name="Содержимое 2"/>
          <p:cNvSpPr>
            <a:spLocks noGrp="1"/>
          </p:cNvSpPr>
          <p:nvPr>
            <p:ph idx="1"/>
          </p:nvPr>
        </p:nvSpPr>
        <p:spPr>
          <a:xfrm>
            <a:off x="457200" y="928671"/>
            <a:ext cx="8229600" cy="5395930"/>
          </a:xfrm>
        </p:spPr>
        <p:txBody>
          <a:bodyPr/>
          <a:lstStyle/>
          <a:p>
            <a:r>
              <a:rPr lang="ru-RU" sz="1800" dirty="0" smtClean="0">
                <a:latin typeface="Times New Roman" pitchFamily="18" charset="0"/>
                <a:cs typeface="Times New Roman" pitchFamily="18" charset="0"/>
              </a:rPr>
              <a:t>Кузин А.В., </a:t>
            </a:r>
            <a:r>
              <a:rPr lang="ru-RU" sz="1800" dirty="0" err="1" smtClean="0">
                <a:latin typeface="Times New Roman" pitchFamily="18" charset="0"/>
                <a:cs typeface="Times New Roman" pitchFamily="18" charset="0"/>
              </a:rPr>
              <a:t>Неледва</a:t>
            </a:r>
            <a:r>
              <a:rPr lang="ru-RU" sz="1800" dirty="0" smtClean="0">
                <a:latin typeface="Times New Roman" pitchFamily="18" charset="0"/>
                <a:cs typeface="Times New Roman" pitchFamily="18" charset="0"/>
              </a:rPr>
              <a:t> В.В. Показания, методика проведения и клинический опыт применения анестезии по </a:t>
            </a:r>
            <a:r>
              <a:rPr lang="ru-RU" sz="1800" dirty="0" err="1" smtClean="0">
                <a:latin typeface="Times New Roman" pitchFamily="18" charset="0"/>
                <a:cs typeface="Times New Roman" pitchFamily="18" charset="0"/>
              </a:rPr>
              <a:t>Вазирани</a:t>
            </a:r>
            <a:r>
              <a:rPr lang="ru-RU" sz="1800" dirty="0" smtClean="0">
                <a:latin typeface="Times New Roman" pitchFamily="18" charset="0"/>
                <a:cs typeface="Times New Roman" pitchFamily="18" charset="0"/>
              </a:rPr>
              <a:t>—</a:t>
            </a:r>
            <a:r>
              <a:rPr lang="ru-RU" sz="1800" dirty="0" err="1" smtClean="0">
                <a:latin typeface="Times New Roman" pitchFamily="18" charset="0"/>
                <a:cs typeface="Times New Roman" pitchFamily="18" charset="0"/>
              </a:rPr>
              <a:t>Акинози</a:t>
            </a:r>
            <a:r>
              <a:rPr lang="ru-RU" sz="1800" dirty="0" smtClean="0">
                <a:latin typeface="Times New Roman" pitchFamily="18" charset="0"/>
                <a:cs typeface="Times New Roman" pitchFamily="18" charset="0"/>
              </a:rPr>
              <a:t> в хирургической стоматологии</a:t>
            </a:r>
            <a:r>
              <a:rPr lang="ru-RU" sz="1800" i="1" dirty="0" smtClean="0">
                <a:latin typeface="Times New Roman" pitchFamily="18" charset="0"/>
                <a:cs typeface="Times New Roman" pitchFamily="18" charset="0"/>
              </a:rPr>
              <a:t> СТОМАТОЛОГИЯ 2, 2013.  - С. 24 – 28.</a:t>
            </a:r>
            <a:endParaRPr lang="ru-RU" sz="1800" dirty="0" smtClean="0">
              <a:latin typeface="Times New Roman" pitchFamily="18" charset="0"/>
              <a:cs typeface="Times New Roman" pitchFamily="18" charset="0"/>
            </a:endParaRPr>
          </a:p>
          <a:p>
            <a:r>
              <a:rPr lang="ru-RU" sz="1800" dirty="0" err="1" smtClean="0">
                <a:latin typeface="Times New Roman" pitchFamily="18" charset="0"/>
                <a:cs typeface="Times New Roman" pitchFamily="18" charset="0"/>
              </a:rPr>
              <a:t>Тарасенко</a:t>
            </a:r>
            <a:r>
              <a:rPr lang="ru-RU" sz="1800" dirty="0" smtClean="0">
                <a:latin typeface="Times New Roman" pitchFamily="18" charset="0"/>
                <a:cs typeface="Times New Roman" pitchFamily="18" charset="0"/>
              </a:rPr>
              <a:t> С.В., </a:t>
            </a:r>
            <a:r>
              <a:rPr lang="ru-RU" sz="1800" dirty="0" err="1" smtClean="0">
                <a:latin typeface="Times New Roman" pitchFamily="18" charset="0"/>
                <a:cs typeface="Times New Roman" pitchFamily="18" charset="0"/>
              </a:rPr>
              <a:t>Дыдыкин</a:t>
            </a:r>
            <a:r>
              <a:rPr lang="ru-RU" sz="1800" dirty="0" smtClean="0">
                <a:latin typeface="Times New Roman" pitchFamily="18" charset="0"/>
                <a:cs typeface="Times New Roman" pitchFamily="18" charset="0"/>
              </a:rPr>
              <a:t> С.С., Кузин  А.В. Анатомо-топографическое и рентгенологическое обоснование проведения дополнительных методов обезболивания зубов нижней челюсти с учетом вариабельности их иннервации </a:t>
            </a:r>
            <a:r>
              <a:rPr lang="ru-RU" sz="1800" i="1" dirty="0" smtClean="0">
                <a:latin typeface="Times New Roman" pitchFamily="18" charset="0"/>
                <a:cs typeface="Times New Roman" pitchFamily="18" charset="0"/>
              </a:rPr>
              <a:t>СТОМАТОЛОГИЯ 5, 2013.  - С. 44 – 47.</a:t>
            </a:r>
          </a:p>
          <a:p>
            <a:r>
              <a:rPr lang="en-US" sz="1800" dirty="0" smtClean="0">
                <a:latin typeface="Times New Roman" pitchFamily="18" charset="0"/>
                <a:cs typeface="Times New Roman" pitchFamily="18" charset="0"/>
              </a:rPr>
              <a:t>Hironori Tsuchiya, Dental Anesthesia in the Presence of Inflammation: Pharmacological Mechanisms for the Reduced Efficacy of Local Anesthetics</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International Journal of Clinical Anesthesiology</a:t>
            </a:r>
            <a:r>
              <a:rPr lang="ru-RU" sz="1800" dirty="0" smtClean="0">
                <a:latin typeface="Times New Roman" pitchFamily="18" charset="0"/>
                <a:cs typeface="Times New Roman" pitchFamily="18" charset="0"/>
              </a:rPr>
              <a:t>, 2016, 1, Р.1 – 16.</a:t>
            </a:r>
          </a:p>
          <a:p>
            <a:r>
              <a:rPr lang="en-US" sz="1800" dirty="0" smtClean="0">
                <a:latin typeface="Times New Roman" pitchFamily="18" charset="0"/>
                <a:cs typeface="Times New Roman" pitchFamily="18" charset="0"/>
              </a:rPr>
              <a:t>Local Anesthesia Manual</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Loma Linda University</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School of Dentistry</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Barry </a:t>
            </a:r>
            <a:r>
              <a:rPr lang="en-US" sz="1800" dirty="0" err="1" smtClean="0">
                <a:latin typeface="Times New Roman" pitchFamily="18" charset="0"/>
                <a:cs typeface="Times New Roman" pitchFamily="18" charset="0"/>
              </a:rPr>
              <a:t>Krall</a:t>
            </a:r>
            <a:r>
              <a:rPr lang="ru-RU" sz="1800" dirty="0" smtClean="0">
                <a:latin typeface="Times New Roman" pitchFamily="18" charset="0"/>
                <a:cs typeface="Times New Roman" pitchFamily="18" charset="0"/>
              </a:rPr>
              <a:t>, 2011.  - 81 р.</a:t>
            </a:r>
          </a:p>
          <a:p>
            <a:r>
              <a:rPr lang="en-US" sz="1800" dirty="0" err="1" smtClean="0">
                <a:latin typeface="Times New Roman" pitchFamily="18" charset="0"/>
                <a:cs typeface="Times New Roman" pitchFamily="18" charset="0"/>
              </a:rPr>
              <a:t>Saggu</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M. K, Aga</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H., </a:t>
            </a:r>
            <a:r>
              <a:rPr lang="en-US" sz="1800" dirty="0" err="1" smtClean="0">
                <a:latin typeface="Times New Roman" pitchFamily="18" charset="0"/>
                <a:cs typeface="Times New Roman" pitchFamily="18" charset="0"/>
              </a:rPr>
              <a:t>Saggu</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J. S. Local </a:t>
            </a:r>
            <a:r>
              <a:rPr lang="en-US" sz="1800" dirty="0" err="1" smtClean="0">
                <a:latin typeface="Times New Roman" pitchFamily="18" charset="0"/>
                <a:cs typeface="Times New Roman" pitchFamily="18" charset="0"/>
              </a:rPr>
              <a:t>anaesthesia</a:t>
            </a:r>
            <a:r>
              <a:rPr lang="en-US" sz="1800" dirty="0" smtClean="0">
                <a:latin typeface="Times New Roman" pitchFamily="18" charset="0"/>
                <a:cs typeface="Times New Roman" pitchFamily="18" charset="0"/>
              </a:rPr>
              <a:t> using </a:t>
            </a:r>
            <a:r>
              <a:rPr lang="en-US" sz="1800" dirty="0" err="1" smtClean="0">
                <a:latin typeface="Times New Roman" pitchFamily="18" charset="0"/>
                <a:cs typeface="Times New Roman" pitchFamily="18" charset="0"/>
              </a:rPr>
              <a:t>Articaine</a:t>
            </a:r>
            <a:r>
              <a:rPr lang="en-US" sz="1800" dirty="0" smtClean="0">
                <a:latin typeface="Times New Roman" pitchFamily="18" charset="0"/>
                <a:cs typeface="Times New Roman" pitchFamily="18" charset="0"/>
              </a:rPr>
              <a:t> and </a:t>
            </a:r>
            <a:r>
              <a:rPr lang="en-US" sz="1800" dirty="0" err="1" smtClean="0">
                <a:latin typeface="Times New Roman" pitchFamily="18" charset="0"/>
                <a:cs typeface="Times New Roman" pitchFamily="18" charset="0"/>
              </a:rPr>
              <a:t>Lidocaine</a:t>
            </a:r>
            <a:r>
              <a:rPr lang="en-US" sz="1800" dirty="0" smtClean="0">
                <a:latin typeface="Times New Roman" pitchFamily="18" charset="0"/>
                <a:cs typeface="Times New Roman" pitchFamily="18" charset="0"/>
              </a:rPr>
              <a:t> in oral</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and dental surgery: A comparative meta-analysis</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Open Journal of </a:t>
            </a:r>
            <a:r>
              <a:rPr lang="en-US" sz="1800" dirty="0" err="1" smtClean="0">
                <a:latin typeface="Times New Roman" pitchFamily="18" charset="0"/>
                <a:cs typeface="Times New Roman" pitchFamily="18" charset="0"/>
              </a:rPr>
              <a:t>Stomatology</a:t>
            </a:r>
            <a:r>
              <a:rPr lang="en-US" sz="1800" dirty="0" smtClean="0">
                <a:latin typeface="Times New Roman" pitchFamily="18" charset="0"/>
                <a:cs typeface="Times New Roman" pitchFamily="18" charset="0"/>
              </a:rPr>
              <a:t>, 2014, 4, </a:t>
            </a:r>
            <a:r>
              <a:rPr lang="ru-RU" sz="1800" dirty="0" smtClean="0">
                <a:latin typeface="Times New Roman" pitchFamily="18" charset="0"/>
                <a:cs typeface="Times New Roman" pitchFamily="18" charset="0"/>
              </a:rPr>
              <a:t>Р. </a:t>
            </a:r>
            <a:r>
              <a:rPr lang="en-US" sz="1800" dirty="0" smtClean="0">
                <a:latin typeface="Times New Roman" pitchFamily="18" charset="0"/>
                <a:cs typeface="Times New Roman" pitchFamily="18" charset="0"/>
              </a:rPr>
              <a:t>84-91</a:t>
            </a:r>
            <a:r>
              <a:rPr lang="ru-RU" sz="1800" dirty="0" smtClean="0">
                <a:latin typeface="Times New Roman" pitchFamily="18" charset="0"/>
                <a:cs typeface="Times New Roman" pitchFamily="18" charset="0"/>
              </a:rPr>
              <a:t>.</a:t>
            </a:r>
          </a:p>
          <a:p>
            <a:endParaRPr lang="ru-RU"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8">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Другая 8">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2.xml><?xml version="1.0" encoding="utf-8"?>
<a:themeOverride xmlns:a="http://schemas.openxmlformats.org/drawingml/2006/main">
  <a:clrScheme name="Другая 8">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Flow</Template>
  <TotalTime>4050</TotalTime>
  <Words>5353</Words>
  <Application>Microsoft Office PowerPoint</Application>
  <PresentationFormat>Экран (4:3)</PresentationFormat>
  <Paragraphs>370</Paragraphs>
  <Slides>45</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45</vt:i4>
      </vt:variant>
    </vt:vector>
  </HeadingPairs>
  <TitlesOfParts>
    <vt:vector size="46" baseType="lpstr">
      <vt:lpstr>Поток</vt:lpstr>
      <vt:lpstr>          Тема лекции: </vt:lpstr>
      <vt:lpstr>Актуальность лекции:</vt:lpstr>
      <vt:lpstr>Цель лекции: </vt:lpstr>
      <vt:lpstr>Задачи лекции</vt:lpstr>
      <vt:lpstr>План лекции</vt:lpstr>
      <vt:lpstr> ОПК-8 Готовность к медицинскому применению лекарственных препаратов и иных веществ и их комбинаций при решении профессиональных задач </vt:lpstr>
      <vt:lpstr> 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vt:lpstr>
      <vt:lpstr> ОПК-11 готовностью к применению медицинских изделий, предусмотренных порядками оказания медицинской помощи пациентам со стоматологическими заболеваниями</vt:lpstr>
      <vt:lpstr>Слайд 9</vt:lpstr>
      <vt:lpstr>Инструментальное обеспечение местного обезболивания</vt:lpstr>
      <vt:lpstr>Слайд 11</vt:lpstr>
      <vt:lpstr>  Инфильтрационная анестезия может выполняться с введением анестетика и созданием депо под- и внутри слизистой оболочки,  наднадкостнично, в пространство периодонтальной связки и при внутрикостном введении.</vt:lpstr>
      <vt:lpstr>Особенности иннервации челюстно-лицевой области</vt:lpstr>
      <vt:lpstr>Особенности иннервации челюстно-лицевой области</vt:lpstr>
      <vt:lpstr>Особенности</vt:lpstr>
      <vt:lpstr>Аппликационная анестезия</vt:lpstr>
      <vt:lpstr>Алгоритм «Техника выполнения  местной анестезии в стоматологии».    Ориентировочная основа действий при проведении инфильтрационной анестезии на верхней и нижней челюстях </vt:lpstr>
      <vt:lpstr>Слайд 18</vt:lpstr>
      <vt:lpstr>Интралигаментарная анестезия</vt:lpstr>
      <vt:lpstr>   Алгоритм проведения интралигаментарной анестезии: </vt:lpstr>
      <vt:lpstr> Внутрипульпарная анестезия является разновидностью инфильтрационной анестезии. Чаще данный способ применяется как дополнительный при лечении пульпита и наличии вскрытой пульпы. Однако перед погружением иглы в пульпу рекомендуется на точку вкола нанести тампон, смоченный 10%-ным лидокаином или  другим аппликационным анестетиком.</vt:lpstr>
      <vt:lpstr>Слайд 22</vt:lpstr>
      <vt:lpstr>Модификация интрасептальной анестезии</vt:lpstr>
      <vt:lpstr>Слайд 24</vt:lpstr>
      <vt:lpstr>Местная проводниковая анестезия  верхнечелюстного нерва и его ветвей</vt:lpstr>
      <vt:lpstr>Резцовая анестезия</vt:lpstr>
      <vt:lpstr>Инфраорбитальная анестезия (внутриротовой способ) блокируются передние и средние верхние луночковые нервы и  периферические ветви подглазничного нерва.</vt:lpstr>
      <vt:lpstr>Ефимов Ю.В., Мухаев Х.Х., Ефимова Е.Ю.,  Грибовская Ю.В.  (Тельянова Ю.В.) и др.  Способ инфраорбитальной анестезии. Патент на изобретение №2427393.</vt:lpstr>
      <vt:lpstr>Инфраорбитальная анестезия (внеротовой способ)</vt:lpstr>
      <vt:lpstr>Туберальная анестезия (внутриротовая)</vt:lpstr>
      <vt:lpstr>Туберальная анестезия (внеротовой доступ)</vt:lpstr>
      <vt:lpstr>Слайд 32</vt:lpstr>
      <vt:lpstr>Слайд 33</vt:lpstr>
      <vt:lpstr>Слайд 34</vt:lpstr>
      <vt:lpstr>Слайд 35</vt:lpstr>
      <vt:lpstr>Слайд 36</vt:lpstr>
      <vt:lpstr>Обезболивание по Гоу-Гейтсу (1973) (в модификации Рабиновича С.А., Московца О.Н., 1999)</vt:lpstr>
      <vt:lpstr>Алгоритм проведения анестезии по Гоу-Гейтсу:</vt:lpstr>
      <vt:lpstr>Мандибулярная анестезия по Егорову П.М.</vt:lpstr>
      <vt:lpstr>Алгоритм проведения мандибулярной анестезии по Егорову П.М.:</vt:lpstr>
      <vt:lpstr>Блокада нижнего альвеолярного нерва по Акинози – Вазирани</vt:lpstr>
      <vt:lpstr>Алгоритм проведения анестезии по Акинози – Вазирани: </vt:lpstr>
      <vt:lpstr>Блокада подбородочного нерва (ментальная анестезия)</vt:lpstr>
      <vt:lpstr>Слайд 44</vt:lpstr>
      <vt:lpstr>Литература</vt:lpstr>
    </vt:vector>
  </TitlesOfParts>
  <Company>fakel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Основы местного обезболивания</dc:title>
  <dc:creator>root</dc:creator>
  <cp:lastModifiedBy>Анжела</cp:lastModifiedBy>
  <cp:revision>399</cp:revision>
  <dcterms:created xsi:type="dcterms:W3CDTF">2008-03-02T09:22:03Z</dcterms:created>
  <dcterms:modified xsi:type="dcterms:W3CDTF">2019-02-13T10:18:08Z</dcterms:modified>
</cp:coreProperties>
</file>