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1"/>
  </p:notesMasterIdLst>
  <p:sldIdLst>
    <p:sldId id="256" r:id="rId2"/>
    <p:sldId id="335" r:id="rId3"/>
    <p:sldId id="577" r:id="rId4"/>
    <p:sldId id="576" r:id="rId5"/>
    <p:sldId id="439" r:id="rId6"/>
    <p:sldId id="418" r:id="rId7"/>
    <p:sldId id="548" r:id="rId8"/>
    <p:sldId id="550" r:id="rId9"/>
    <p:sldId id="440" r:id="rId10"/>
    <p:sldId id="408" r:id="rId11"/>
    <p:sldId id="549" r:id="rId12"/>
    <p:sldId id="419" r:id="rId13"/>
    <p:sldId id="578" r:id="rId14"/>
    <p:sldId id="426" r:id="rId15"/>
    <p:sldId id="565" r:id="rId16"/>
    <p:sldId id="431" r:id="rId17"/>
    <p:sldId id="432" r:id="rId18"/>
    <p:sldId id="575" r:id="rId19"/>
    <p:sldId id="520" r:id="rId20"/>
    <p:sldId id="539" r:id="rId21"/>
    <p:sldId id="338" r:id="rId22"/>
    <p:sldId id="442" r:id="rId23"/>
    <p:sldId id="263" r:id="rId24"/>
    <p:sldId id="443" r:id="rId25"/>
    <p:sldId id="447" r:id="rId26"/>
    <p:sldId id="412" r:id="rId27"/>
    <p:sldId id="305" r:id="rId28"/>
    <p:sldId id="465" r:id="rId29"/>
    <p:sldId id="538" r:id="rId30"/>
    <p:sldId id="342" r:id="rId31"/>
    <p:sldId id="341" r:id="rId32"/>
    <p:sldId id="264" r:id="rId33"/>
    <p:sldId id="339" r:id="rId34"/>
    <p:sldId id="437" r:id="rId35"/>
    <p:sldId id="344" r:id="rId36"/>
    <p:sldId id="343" r:id="rId37"/>
    <p:sldId id="466" r:id="rId38"/>
    <p:sldId id="477" r:id="rId39"/>
    <p:sldId id="480" r:id="rId40"/>
    <p:sldId id="478" r:id="rId41"/>
    <p:sldId id="568" r:id="rId42"/>
    <p:sldId id="479" r:id="rId43"/>
    <p:sldId id="481" r:id="rId44"/>
    <p:sldId id="489" r:id="rId45"/>
    <p:sldId id="569" r:id="rId46"/>
    <p:sldId id="488" r:id="rId47"/>
    <p:sldId id="574" r:id="rId48"/>
    <p:sldId id="487" r:id="rId49"/>
    <p:sldId id="567" r:id="rId5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  <a:srgbClr val="808000"/>
    <a:srgbClr val="800000"/>
    <a:srgbClr val="9933FF"/>
    <a:srgbClr val="D60093"/>
    <a:srgbClr val="663300"/>
    <a:srgbClr val="993366"/>
    <a:srgbClr val="008000"/>
    <a:srgbClr val="66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012" autoAdjust="0"/>
    <p:restoredTop sz="94660"/>
  </p:normalViewPr>
  <p:slideViewPr>
    <p:cSldViewPr>
      <p:cViewPr varScale="1">
        <p:scale>
          <a:sx n="106" d="100"/>
          <a:sy n="106" d="100"/>
        </p:scale>
        <p:origin x="-183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90" d="100"/>
        <a:sy n="9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7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9D5CF7-908E-4AC9-847C-2BB398466ACA}" type="datetimeFigureOut">
              <a:rPr lang="ru-RU" smtClean="0"/>
              <a:pPr/>
              <a:t>07.02.2025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9A8812-C144-42C0-817B-ECC5D23DA6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96612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2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CDA6182-4220-4479-B949-170E7831A738}" type="slidenum">
              <a:rPr lang="ru-RU" smtClean="0"/>
              <a:pPr>
                <a:defRPr/>
              </a:pPr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294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01B0A10-A481-410A-8392-0DD8E42383C3}" type="slidenum">
              <a:rPr lang="ru-RU" smtClean="0"/>
              <a:pPr>
                <a:defRPr/>
              </a:pPr>
              <a:t>12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318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9318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1401AF4-8262-491D-B531-06F91E2563ED}" type="slidenum">
              <a:rPr lang="ru-RU" smtClean="0">
                <a:latin typeface="Arial" pitchFamily="34" charset="0"/>
              </a:rPr>
              <a:pPr/>
              <a:t>25</a:t>
            </a:fld>
            <a:endParaRPr lang="ru-RU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854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51204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148E6ACD-0B54-419F-B616-1E9611B336E1}" type="slidenum">
              <a:rPr lang="ru-RU" smtClean="0">
                <a:latin typeface="Tahoma" pitchFamily="34" charset="0"/>
              </a:rPr>
              <a:pPr>
                <a:defRPr/>
              </a:pPr>
              <a:t>28</a:t>
            </a:fld>
            <a:endParaRPr lang="ru-RU" smtClean="0">
              <a:latin typeface="Tahoma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60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160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19140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FDFC192D-2F15-4CCD-B160-6BD378E7CA6C}" type="slidenum">
              <a:rPr lang="ru-RU" smtClean="0"/>
              <a:pPr>
                <a:defRPr/>
              </a:pPr>
              <a:t>29</a:t>
            </a:fld>
            <a:endParaRPr lang="ru-RU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60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160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19140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FDFC192D-2F15-4CCD-B160-6BD378E7CA6C}" type="slidenum">
              <a:rPr lang="ru-RU" smtClean="0"/>
              <a:pPr>
                <a:defRPr/>
              </a:pPr>
              <a:t>34</a:t>
            </a:fld>
            <a:endParaRPr lang="ru-RU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957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5325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44F6EEC7-5FC6-4295-92EF-67DCFFD35FA5}" type="slidenum">
              <a:rPr lang="ru-RU" smtClean="0">
                <a:latin typeface="Tahoma" pitchFamily="34" charset="0"/>
              </a:rPr>
              <a:pPr>
                <a:defRPr/>
              </a:pPr>
              <a:t>37</a:t>
            </a:fld>
            <a:endParaRPr lang="ru-RU" smtClean="0">
              <a:latin typeface="Tahoma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739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18739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B885E70C-3C28-4CB8-9DD1-E6E0C436D5A6}" type="slidenum">
              <a:rPr lang="ru-RU" altLang="ru-RU"/>
              <a:pPr/>
              <a:t>39</a:t>
            </a:fld>
            <a:endParaRPr lang="ru-RU" alt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6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9216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58947C69-15B4-45CB-8634-D5F2C285CAFE}" type="slidenum">
              <a:rPr lang="ru-RU" altLang="ru-RU"/>
              <a:pPr/>
              <a:t>40</a:t>
            </a:fld>
            <a:endParaRPr lang="ru-RU" alt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37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437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31437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BF872D3-1501-4972-B824-EBEBFF0BB06B}" type="slidenum">
              <a:rPr lang="ru-RU" altLang="ru-RU"/>
              <a:pPr/>
              <a:t>43</a:t>
            </a:fld>
            <a:endParaRPr lang="ru-RU" alt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390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5222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50EC9756-9071-48AF-8A81-18955754161B}" type="slidenum">
              <a:rPr lang="ru-RU" smtClean="0">
                <a:latin typeface="Tahoma" pitchFamily="34" charset="0"/>
              </a:rPr>
              <a:pPr>
                <a:defRPr/>
              </a:pPr>
              <a:t>46</a:t>
            </a:fld>
            <a:endParaRPr lang="ru-RU" smtClean="0">
              <a:latin typeface="Tahoma" pitchFamily="34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493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5837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864563DB-7373-460F-BE97-AFEB7DCE826E}" type="slidenum">
              <a:rPr lang="ru-RU" smtClean="0">
                <a:latin typeface="Tahoma" pitchFamily="34" charset="0"/>
              </a:rPr>
              <a:pPr>
                <a:defRPr/>
              </a:pPr>
              <a:t>48</a:t>
            </a:fld>
            <a:endParaRPr lang="ru-RU" smtClean="0">
              <a:latin typeface="Tahoma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13963-15E8-48FB-B564-BC236FB25854}" type="datetimeFigureOut">
              <a:rPr lang="ru-RU" smtClean="0"/>
              <a:pPr/>
              <a:t>07.02.2025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EBB11-9D2D-43F4-A525-980FF2E7D70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85108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13963-15E8-48FB-B564-BC236FB25854}" type="datetimeFigureOut">
              <a:rPr lang="ru-RU" smtClean="0"/>
              <a:pPr/>
              <a:t>07.02.2025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EBB11-9D2D-43F4-A525-980FF2E7D70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98754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13963-15E8-48FB-B564-BC236FB25854}" type="datetimeFigureOut">
              <a:rPr lang="ru-RU" smtClean="0"/>
              <a:pPr/>
              <a:t>07.02.2025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EBB11-9D2D-43F4-A525-980FF2E7D70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61710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13963-15E8-48FB-B564-BC236FB25854}" type="datetimeFigureOut">
              <a:rPr lang="ru-RU" smtClean="0"/>
              <a:pPr/>
              <a:t>07.02.2025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EBB11-9D2D-43F4-A525-980FF2E7D70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56478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13963-15E8-48FB-B564-BC236FB25854}" type="datetimeFigureOut">
              <a:rPr lang="ru-RU" smtClean="0"/>
              <a:pPr/>
              <a:t>07.02.2025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EBB11-9D2D-43F4-A525-980FF2E7D70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62185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13963-15E8-48FB-B564-BC236FB25854}" type="datetimeFigureOut">
              <a:rPr lang="ru-RU" smtClean="0"/>
              <a:pPr/>
              <a:t>07.02.2025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EBB11-9D2D-43F4-A525-980FF2E7D70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96257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13963-15E8-48FB-B564-BC236FB25854}" type="datetimeFigureOut">
              <a:rPr lang="ru-RU" smtClean="0"/>
              <a:pPr/>
              <a:t>07.02.2025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EBB11-9D2D-43F4-A525-980FF2E7D70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29782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13963-15E8-48FB-B564-BC236FB25854}" type="datetimeFigureOut">
              <a:rPr lang="ru-RU" smtClean="0"/>
              <a:pPr/>
              <a:t>07.02.2025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EBB11-9D2D-43F4-A525-980FF2E7D70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0952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13963-15E8-48FB-B564-BC236FB25854}" type="datetimeFigureOut">
              <a:rPr lang="ru-RU" smtClean="0"/>
              <a:pPr/>
              <a:t>07.02.2025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EBB11-9D2D-43F4-A525-980FF2E7D70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3131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13963-15E8-48FB-B564-BC236FB25854}" type="datetimeFigureOut">
              <a:rPr lang="ru-RU" smtClean="0"/>
              <a:pPr/>
              <a:t>07.02.2025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EBB11-9D2D-43F4-A525-980FF2E7D70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4096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13963-15E8-48FB-B564-BC236FB25854}" type="datetimeFigureOut">
              <a:rPr lang="ru-RU" smtClean="0"/>
              <a:pPr/>
              <a:t>07.02.2025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EBB11-9D2D-43F4-A525-980FF2E7D70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46578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913963-15E8-48FB-B564-BC236FB25854}" type="datetimeFigureOut">
              <a:rPr lang="ru-RU" smtClean="0"/>
              <a:pPr/>
              <a:t>07.02.2025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6EBB11-9D2D-43F4-A525-980FF2E7D70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65933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jpeg"/><Relationship Id="rId3" Type="http://schemas.openxmlformats.org/officeDocument/2006/relationships/image" Target="../media/image40.jpeg"/><Relationship Id="rId7" Type="http://schemas.openxmlformats.org/officeDocument/2006/relationships/image" Target="../media/image4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package" Target="../embeddings/_________Microsoft_Word1.docx"/><Relationship Id="rId3" Type="http://schemas.openxmlformats.org/officeDocument/2006/relationships/image" Target="../media/image48.jpeg"/><Relationship Id="rId7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51.emf"/><Relationship Id="rId5" Type="http://schemas.openxmlformats.org/officeDocument/2006/relationships/image" Target="../media/image50.jpeg"/><Relationship Id="rId4" Type="http://schemas.openxmlformats.org/officeDocument/2006/relationships/image" Target="../media/image49.jpeg"/><Relationship Id="rId9" Type="http://schemas.openxmlformats.org/officeDocument/2006/relationships/image" Target="../media/image47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5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gif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gif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png"/><Relationship Id="rId3" Type="http://schemas.openxmlformats.org/officeDocument/2006/relationships/image" Target="../media/image62.png"/><Relationship Id="rId7" Type="http://schemas.openxmlformats.org/officeDocument/2006/relationships/image" Target="../media/image66.png"/><Relationship Id="rId12" Type="http://schemas.openxmlformats.org/officeDocument/2006/relationships/image" Target="../media/image71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5.png"/><Relationship Id="rId11" Type="http://schemas.openxmlformats.org/officeDocument/2006/relationships/image" Target="../media/image70.png"/><Relationship Id="rId5" Type="http://schemas.openxmlformats.org/officeDocument/2006/relationships/image" Target="../media/image64.png"/><Relationship Id="rId10" Type="http://schemas.openxmlformats.org/officeDocument/2006/relationships/image" Target="../media/image69.png"/><Relationship Id="rId4" Type="http://schemas.openxmlformats.org/officeDocument/2006/relationships/image" Target="../media/image63.png"/><Relationship Id="rId9" Type="http://schemas.openxmlformats.org/officeDocument/2006/relationships/image" Target="../media/image68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3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79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5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7030A0"/>
                </a:solidFill>
              </a:rPr>
              <a:t>ВВЕДЕНИЕ В КУРС СТОМАТОЛОГИИ. </a:t>
            </a:r>
            <a:br>
              <a:rPr lang="ru-RU" b="1" dirty="0" smtClean="0">
                <a:solidFill>
                  <a:srgbClr val="7030A0"/>
                </a:solidFill>
              </a:rPr>
            </a:br>
            <a:r>
              <a:rPr lang="ru-RU" b="1" dirty="0" smtClean="0">
                <a:solidFill>
                  <a:srgbClr val="7030A0"/>
                </a:solidFill>
              </a:rPr>
              <a:t>ОПРЕДЕЛЕНИЕ СТОМАТОЛОГИИ КАК НАУКИ. </a:t>
            </a:r>
            <a:br>
              <a:rPr lang="ru-RU" b="1" dirty="0" smtClean="0">
                <a:solidFill>
                  <a:srgbClr val="7030A0"/>
                </a:solidFill>
              </a:rPr>
            </a:br>
            <a:r>
              <a:rPr lang="ru-RU" b="1" dirty="0" smtClean="0">
                <a:solidFill>
                  <a:srgbClr val="7030A0"/>
                </a:solidFill>
              </a:rPr>
              <a:t>РАЗДЕЛЫ СТОМАТОЛОГИИ, ИХ ЗАДАЧИ.</a:t>
            </a:r>
            <a:br>
              <a:rPr lang="ru-RU" b="1" dirty="0" smtClean="0">
                <a:solidFill>
                  <a:srgbClr val="7030A0"/>
                </a:solidFill>
              </a:rPr>
            </a:br>
            <a:r>
              <a:rPr lang="ru-RU" b="1" dirty="0" smtClean="0">
                <a:solidFill>
                  <a:srgbClr val="7030A0"/>
                </a:solidFill>
              </a:rPr>
              <a:t>ОБСЛЕДОВАНИЕ БОЛЬНЫХ</a:t>
            </a:r>
            <a:br>
              <a:rPr lang="ru-RU" b="1" dirty="0" smtClean="0">
                <a:solidFill>
                  <a:srgbClr val="7030A0"/>
                </a:solidFill>
              </a:rPr>
            </a:br>
            <a:endParaRPr lang="ru-RU" b="1" dirty="0">
              <a:solidFill>
                <a:srgbClr val="7030A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5229200"/>
            <a:ext cx="7920880" cy="1224136"/>
          </a:xfrm>
        </p:spPr>
        <p:txBody>
          <a:bodyPr>
            <a:normAutofit fontScale="92500"/>
          </a:bodyPr>
          <a:lstStyle/>
          <a:p>
            <a:pPr>
              <a:defRPr/>
            </a:pPr>
            <a:r>
              <a:rPr lang="ru-RU" dirty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Лектор: </a:t>
            </a:r>
          </a:p>
          <a:p>
            <a:pPr>
              <a:defRPr/>
            </a:pPr>
            <a:r>
              <a:rPr lang="ru-RU" dirty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доцент, к.м.н. </a:t>
            </a:r>
            <a:r>
              <a:rPr lang="ru-RU" dirty="0" err="1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Адоньева</a:t>
            </a:r>
            <a:r>
              <a:rPr lang="ru-RU" dirty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Анжела Владимировна</a:t>
            </a:r>
          </a:p>
          <a:p>
            <a:endParaRPr lang="ru-RU" dirty="0"/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5272" y="0"/>
            <a:ext cx="1302765" cy="1772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934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142984"/>
            <a:ext cx="9144000" cy="4983179"/>
          </a:xfrm>
        </p:spPr>
        <p:txBody>
          <a:bodyPr>
            <a:normAutofit/>
          </a:bodyPr>
          <a:lstStyle/>
          <a:p>
            <a:pPr lvl="0"/>
            <a:r>
              <a:rPr lang="ru-RU" sz="3600" dirty="0" smtClean="0"/>
              <a:t> </a:t>
            </a:r>
            <a:r>
              <a:rPr lang="ru-RU" sz="3600" b="1" dirty="0" smtClean="0">
                <a:solidFill>
                  <a:srgbClr val="993366"/>
                </a:solidFill>
                <a:latin typeface="Times New Roman" pitchFamily="18" charset="0"/>
                <a:cs typeface="Times New Roman" pitchFamily="18" charset="0"/>
              </a:rPr>
              <a:t>ознакомиться с разделами стоматологии</a:t>
            </a:r>
          </a:p>
          <a:p>
            <a:r>
              <a:rPr lang="ru-RU" sz="3600" b="1" dirty="0" smtClean="0">
                <a:solidFill>
                  <a:srgbClr val="993366"/>
                </a:solidFill>
                <a:latin typeface="Times New Roman" pitchFamily="18" charset="0"/>
                <a:cs typeface="Times New Roman" pitchFamily="18" charset="0"/>
              </a:rPr>
              <a:t> знать методы обследования челюстно-лицевой области и полости рта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 fontScale="90000"/>
          </a:bodyPr>
          <a:lstStyle/>
          <a:p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Цель лекции:</a:t>
            </a:r>
            <a:endParaRPr lang="ru-RU" sz="6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5953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57422" y="3071810"/>
            <a:ext cx="4357718" cy="35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549308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54162"/>
          </a:xfrm>
        </p:spPr>
        <p:txBody>
          <a:bodyPr/>
          <a:lstStyle/>
          <a:p>
            <a:r>
              <a:rPr lang="ru-RU" dirty="0"/>
              <a:t>Стоматология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3466" y="1196752"/>
            <a:ext cx="8784976" cy="3057203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- наука </a:t>
            </a:r>
            <a:r>
              <a:rPr lang="ru-RU" dirty="0"/>
              <a:t>о физиологии, патологии, профилактике и лечении заболеваний полости рта и челюстно-лицевой области (ЧЛО) и влиянии этих заболеваний на общее состояние здоровья человека.</a:t>
            </a:r>
          </a:p>
        </p:txBody>
      </p:sp>
      <p:pic>
        <p:nvPicPr>
          <p:cNvPr id="4" name="Объект 3" descr="Боль в клинической практике стоматолога: ускользающая простота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6060" y="3645024"/>
            <a:ext cx="4211960" cy="288954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920011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74042"/>
          </a:xfrm>
        </p:spPr>
        <p:txBody>
          <a:bodyPr>
            <a:normAutofit fontScale="90000"/>
          </a:bodyPr>
          <a:lstStyle/>
          <a:p>
            <a:r>
              <a:rPr lang="ru-RU" dirty="0"/>
              <a:t>Зубочелюстной аппарат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692696"/>
            <a:ext cx="3851920" cy="5976663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ru-RU" b="1" dirty="0" smtClean="0"/>
              <a:t>совокупность </a:t>
            </a:r>
            <a:r>
              <a:rPr lang="ru-RU" b="1" dirty="0"/>
              <a:t>органов и тканей, взаимосвязанных анатомически и функционально. </a:t>
            </a:r>
            <a:endParaRPr lang="ru-RU" b="1" dirty="0" smtClean="0"/>
          </a:p>
          <a:p>
            <a:pPr marL="0" indent="0">
              <a:buNone/>
            </a:pPr>
            <a:r>
              <a:rPr lang="ru-RU" b="1" dirty="0" smtClean="0"/>
              <a:t>− </a:t>
            </a:r>
            <a:r>
              <a:rPr lang="ru-RU" b="1" dirty="0"/>
              <a:t>кости лицевого черепа, включая верхнюю и нижнюю челюсти; − зубы, образующие зубные ряды – органы, предназначенные для откусывания, дробления и размельчения пищи; </a:t>
            </a:r>
            <a:endParaRPr lang="ru-RU" b="1" dirty="0" smtClean="0"/>
          </a:p>
          <a:p>
            <a:pPr>
              <a:buFontTx/>
              <a:buChar char="-"/>
            </a:pPr>
            <a:r>
              <a:rPr lang="ru-RU" b="1" dirty="0" smtClean="0"/>
              <a:t>височно-нижнечелюстные </a:t>
            </a:r>
            <a:r>
              <a:rPr lang="ru-RU" b="1" dirty="0"/>
              <a:t>суставы (ВНЧС) – подвижное соединение нижней челюсти с височной костью черепа; </a:t>
            </a:r>
            <a:endParaRPr lang="ru-RU" b="1" dirty="0" smtClean="0"/>
          </a:p>
          <a:p>
            <a:pPr>
              <a:buFontTx/>
              <a:buChar char="-"/>
            </a:pPr>
            <a:r>
              <a:rPr lang="ru-RU" b="1" dirty="0" smtClean="0"/>
              <a:t>жевательные </a:t>
            </a:r>
            <a:r>
              <a:rPr lang="ru-RU" b="1" dirty="0"/>
              <a:t>и </a:t>
            </a:r>
            <a:r>
              <a:rPr lang="ru-RU" b="1" dirty="0" err="1"/>
              <a:t>надподъязычные</a:t>
            </a:r>
            <a:r>
              <a:rPr lang="ru-RU" b="1" dirty="0"/>
              <a:t> мышцы, обеспечивающие пространственное перемещение нижней челюсти по отношению к неподвижной верхней челюсти; </a:t>
            </a:r>
            <a:endParaRPr lang="ru-RU" b="1" dirty="0" smtClean="0"/>
          </a:p>
          <a:p>
            <a:pPr>
              <a:buFontTx/>
              <a:buChar char="-"/>
            </a:pPr>
            <a:r>
              <a:rPr lang="ru-RU" b="1" dirty="0" smtClean="0"/>
              <a:t> </a:t>
            </a:r>
            <a:r>
              <a:rPr lang="ru-RU" b="1" dirty="0"/>
              <a:t>мимические мышцы, губы, щеки, небо, язык – комплекс тканей, выполняющий функцию захватывания пищи, формирования и глотания пищевого комка, функцию речи; </a:t>
            </a:r>
            <a:endParaRPr lang="ru-RU" b="1" dirty="0" smtClean="0"/>
          </a:p>
          <a:p>
            <a:pPr>
              <a:buFontTx/>
              <a:buChar char="-"/>
            </a:pPr>
            <a:r>
              <a:rPr lang="ru-RU" b="1" dirty="0" smtClean="0"/>
              <a:t>слюнные </a:t>
            </a:r>
            <a:r>
              <a:rPr lang="ru-RU" b="1" dirty="0"/>
              <a:t>железы, предназначенные для смачивания и первичной ферментативной обработки пищи. 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1628800"/>
            <a:ext cx="5220072" cy="39792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693405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582858"/>
          </a:xfrm>
        </p:spPr>
        <p:txBody>
          <a:bodyPr>
            <a:normAutofit/>
          </a:bodyPr>
          <a:lstStyle/>
          <a:p>
            <a:r>
              <a:rPr lang="ru-RU" sz="28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Стоматология - это область медицины,</a:t>
            </a:r>
            <a:br>
              <a:rPr lang="ru-RU" sz="28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изучающая профилактику, диагностику и</a:t>
            </a:r>
            <a:b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лечение заболеваний зубов, полости рта и</a:t>
            </a:r>
            <a:b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челюстно-лицевой области</a:t>
            </a:r>
            <a:endParaRPr lang="ru-RU" sz="2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2928934"/>
            <a:ext cx="8229600" cy="3268667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 smtClean="0"/>
              <a:t>К ее основным разделам относятся:</a:t>
            </a:r>
            <a:endParaRPr lang="ru-RU" i="1" dirty="0" smtClean="0"/>
          </a:p>
          <a:p>
            <a:pPr>
              <a:buFont typeface="Wingdings" pitchFamily="2" charset="2"/>
              <a:buChar char="Ø"/>
            </a:pPr>
            <a:r>
              <a:rPr lang="ru-RU" b="1" i="1" dirty="0" smtClean="0">
                <a:solidFill>
                  <a:srgbClr val="002060"/>
                </a:solidFill>
              </a:rPr>
              <a:t>терапевтическая стоматология, </a:t>
            </a:r>
          </a:p>
          <a:p>
            <a:pPr>
              <a:buFont typeface="Wingdings" pitchFamily="2" charset="2"/>
              <a:buChar char="Ø"/>
            </a:pPr>
            <a:r>
              <a:rPr lang="ru-RU" b="1" i="1" dirty="0" smtClean="0">
                <a:solidFill>
                  <a:srgbClr val="D60093"/>
                </a:solidFill>
              </a:rPr>
              <a:t>хирургическая стоматология</a:t>
            </a:r>
            <a:r>
              <a:rPr lang="ru-RU" b="1" i="1" dirty="0" smtClean="0"/>
              <a:t>,</a:t>
            </a:r>
          </a:p>
          <a:p>
            <a:pPr>
              <a:buFont typeface="Wingdings" pitchFamily="2" charset="2"/>
              <a:buChar char="Ø"/>
            </a:pPr>
            <a:r>
              <a:rPr lang="ru-RU" b="1" i="1" dirty="0" smtClean="0">
                <a:solidFill>
                  <a:srgbClr val="663300"/>
                </a:solidFill>
              </a:rPr>
              <a:t>ортопедическая стоматология</a:t>
            </a:r>
            <a:r>
              <a:rPr lang="ru-RU" b="1" i="1" dirty="0" smtClean="0"/>
              <a:t>,</a:t>
            </a:r>
          </a:p>
          <a:p>
            <a:pPr>
              <a:buFont typeface="Wingdings" pitchFamily="2" charset="2"/>
              <a:buChar char="Ø"/>
            </a:pPr>
            <a:r>
              <a:rPr lang="ru-RU" b="1" i="1" dirty="0" smtClean="0">
                <a:solidFill>
                  <a:srgbClr val="008000"/>
                </a:solidFill>
              </a:rPr>
              <a:t>стоматология детского возраста</a:t>
            </a:r>
          </a:p>
          <a:p>
            <a:pPr>
              <a:buFont typeface="Wingdings" pitchFamily="2" charset="2"/>
              <a:buChar char="Ø"/>
            </a:pPr>
            <a:r>
              <a:rPr lang="ru-RU" b="1" i="1" dirty="0" smtClean="0"/>
              <a:t>ортодонтия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Содержимое 2"/>
          <p:cNvSpPr>
            <a:spLocks noGrp="1"/>
          </p:cNvSpPr>
          <p:nvPr>
            <p:ph idx="1"/>
          </p:nvPr>
        </p:nvSpPr>
        <p:spPr>
          <a:xfrm>
            <a:off x="0" y="3000373"/>
            <a:ext cx="8929688" cy="3857628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ru-RU" dirty="0" smtClean="0"/>
              <a:t> 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Это объединение обусловливается анатомо-физиологическим единством перечисленных органов и окружающих их тканей, общностью клинико-диагностических методов и особенностями лечебных мероприятий.</a:t>
            </a:r>
          </a:p>
          <a:p>
            <a:pPr eaLnBrk="1" hangingPunct="1"/>
            <a:endParaRPr lang="ru-RU" dirty="0" smtClean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3643313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Стоматология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как специальность  сложилась в результате клинического объединения болезней зубов, болезней слизистой оболочки полости рта и языка, болезней челюстей и окружающих их тканей, а также тесно связанных с ними областей лица и верхних отделов шеи.</a:t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00496" y="4770437"/>
            <a:ext cx="3028950" cy="208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3971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Задачи разделов стоматологии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642918"/>
            <a:ext cx="8858312" cy="6000792"/>
          </a:xfrm>
        </p:spPr>
        <p:txBody>
          <a:bodyPr>
            <a:noAutofit/>
          </a:bodyPr>
          <a:lstStyle/>
          <a:p>
            <a:r>
              <a:rPr lang="ru-RU" sz="1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Задачи </a:t>
            </a:r>
            <a:r>
              <a:rPr lang="ru-RU" sz="1800" b="1" i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терапевтической стоматологии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состоят  в восстановлении (пломбировании) разрушенных зубов, лечении зубов с пораженной и омертвевшей пульпой </a:t>
            </a: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1800" b="1" i="1" dirty="0" err="1" smtClean="0">
                <a:latin typeface="Times New Roman" pitchFamily="18" charset="0"/>
                <a:cs typeface="Times New Roman" pitchFamily="18" charset="0"/>
              </a:rPr>
              <a:t>эндодонтия</a:t>
            </a: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).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Из обширного раздела терапевтиче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ской стоматологии выделилась </a:t>
            </a:r>
            <a:r>
              <a:rPr lang="ru-RU" sz="1800" b="1" i="1" dirty="0" err="1" smtClean="0">
                <a:latin typeface="Times New Roman" pitchFamily="18" charset="0"/>
                <a:cs typeface="Times New Roman" pitchFamily="18" charset="0"/>
              </a:rPr>
              <a:t>пародонтология</a:t>
            </a: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занимающаяся заболеваниями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тканей, удерживающих зуб – пародонтом и патологией слизистой оболочки полости рта. </a:t>
            </a:r>
          </a:p>
          <a:p>
            <a:r>
              <a:rPr lang="ru-RU" sz="18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Стоматология </a:t>
            </a:r>
            <a:r>
              <a:rPr lang="ru-RU" sz="1800" b="1" i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профилактическая, 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относящаяся к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терапевтической стоматологии, чрезвычайно важна для всех разделов стоматологии .</a:t>
            </a:r>
          </a:p>
          <a:p>
            <a:r>
              <a:rPr lang="ru-RU" sz="18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Целью </a:t>
            </a:r>
            <a:r>
              <a:rPr lang="ru-RU" sz="1800" b="1" i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sz="18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томатология детского возраста</a:t>
            </a:r>
            <a:r>
              <a:rPr lang="ru-RU" sz="1800" b="1" i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является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лечение и сохранение зубов у детей. 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Задача </a:t>
            </a:r>
            <a:r>
              <a:rPr lang="ru-RU" sz="18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ортодонтии 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— исправление зу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бочелюстных аномалий при помощи съемных или несъемных аппаратов.</a:t>
            </a: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Все хирургические вмешательства в пределах полости рта, челюстей и лица относятся к </a:t>
            </a:r>
            <a:r>
              <a:rPr lang="ru-RU" sz="1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хирургической стоматологии</a:t>
            </a:r>
            <a:r>
              <a:rPr lang="ru-RU" sz="18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ru-RU" sz="18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Ортопедическая стоматология </a:t>
            </a: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изучает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возмещение дефектов зубов или зубных рядов съемными и несъемными протезами.</a:t>
            </a:r>
          </a:p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В последнее время выделился отдельный раздел </a:t>
            </a: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челюстно-лицевого 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протезирования, занимающийся протези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рованием поврежденных челюстей, неподдающихся хирургическому восстановлению. с помощью протезов лица.</a:t>
            </a:r>
          </a:p>
          <a:p>
            <a:r>
              <a:rPr lang="ru-RU" sz="18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Раздел ортопедической стоматологии - наука о </a:t>
            </a:r>
            <a:r>
              <a:rPr lang="ru-RU" sz="1800" b="1" i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функциях прикуса (</a:t>
            </a:r>
            <a:r>
              <a:rPr lang="ru-RU" sz="1800" b="1" i="1" dirty="0" err="1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гнатология</a:t>
            </a:r>
            <a:r>
              <a:rPr lang="ru-RU" sz="1800" b="1" i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ru-RU" sz="18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изучающая нарушение смыкания зубов с последующими изменениями жевательных мышц и височно-нижнечелюстных суставов. </a:t>
            </a:r>
          </a:p>
          <a:p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3971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Задачи разделов стоматологии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642918"/>
            <a:ext cx="8858312" cy="6000792"/>
          </a:xfrm>
        </p:spPr>
        <p:txBody>
          <a:bodyPr>
            <a:noAutofit/>
          </a:bodyPr>
          <a:lstStyle/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Задачи </a:t>
            </a: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терапевтической стоматологии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состоят 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ввосстановлении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(пломбировании) разрушенных зубов, лечении зубов с пораженной и омертвевшей пульпой </a:t>
            </a: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1800" b="1" i="1" dirty="0" err="1" smtClean="0">
                <a:latin typeface="Times New Roman" pitchFamily="18" charset="0"/>
                <a:cs typeface="Times New Roman" pitchFamily="18" charset="0"/>
              </a:rPr>
              <a:t>эндодонтия</a:t>
            </a: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).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Из обширного раздела терапевтиче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ской стоматологии выделилась </a:t>
            </a:r>
            <a:r>
              <a:rPr lang="ru-RU" sz="1800" b="1" i="1" dirty="0" err="1" smtClean="0">
                <a:latin typeface="Times New Roman" pitchFamily="18" charset="0"/>
                <a:cs typeface="Times New Roman" pitchFamily="18" charset="0"/>
              </a:rPr>
              <a:t>пародонтология</a:t>
            </a: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занимающаяся заболеваниями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тканей, удерживающих зуб – пародонтом и патологией слизистой оболочки полости рта. </a:t>
            </a:r>
          </a:p>
          <a:p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 t="5682" b="5682"/>
          <a:stretch>
            <a:fillRect/>
          </a:stretch>
        </p:blipFill>
        <p:spPr bwMode="auto">
          <a:xfrm>
            <a:off x="142844" y="2143116"/>
            <a:ext cx="2357454" cy="17680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57686" y="2071678"/>
            <a:ext cx="1219191" cy="2188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642910" y="428625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Рентгенологический контроль этапов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эндодонтического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лечения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57158" y="5500702"/>
            <a:ext cx="814393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Стоматология </a:t>
            </a:r>
            <a:r>
              <a:rPr lang="ru-RU" sz="2400" b="1" i="1" dirty="0" smtClean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профилактическая, </a:t>
            </a:r>
            <a:r>
              <a:rPr lang="ru-RU" sz="2400" i="1" dirty="0" smtClean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относящаяся к </a:t>
            </a:r>
            <a:r>
              <a:rPr lang="ru-RU" sz="2400" dirty="0" smtClean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терапевтической стоматологии, чрезвычайно важна для всех разделов стоматологии .</a:t>
            </a: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736" y="2143116"/>
            <a:ext cx="1604689" cy="1500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Анжела\Desktop\Кися\DSC03850.JPG"/>
          <p:cNvPicPr>
            <a:picLocks noChangeAspect="1" noChangeArrowheads="1"/>
          </p:cNvPicPr>
          <p:nvPr/>
        </p:nvPicPr>
        <p:blipFill>
          <a:blip r:embed="rId5" cstate="print"/>
          <a:srcRect l="51968" t="14697" r="5511" b="54068"/>
          <a:stretch>
            <a:fillRect/>
          </a:stretch>
        </p:blipFill>
        <p:spPr>
          <a:xfrm>
            <a:off x="6357950" y="2143116"/>
            <a:ext cx="2084275" cy="1362795"/>
          </a:xfrm>
          <a:prstGeom prst="rect">
            <a:avLst/>
          </a:prstGeom>
          <a:noFill/>
        </p:spPr>
      </p:pic>
      <p:pic>
        <p:nvPicPr>
          <p:cNvPr id="10" name="Picture 5" descr="DSC0299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429388" y="3643314"/>
            <a:ext cx="1955298" cy="1382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3971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Задачи разделов стоматологии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642918"/>
            <a:ext cx="8858312" cy="6000792"/>
          </a:xfrm>
        </p:spPr>
        <p:txBody>
          <a:bodyPr>
            <a:noAutofit/>
          </a:bodyPr>
          <a:lstStyle/>
          <a:p>
            <a:endParaRPr lang="ru-RU" sz="1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Целью </a:t>
            </a: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томатология детского возраста</a:t>
            </a: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 является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лечение и сохранение зубов у детей. 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C:\Users\Nastya\Desktop\dental_caries_000002.jpg"/>
          <p:cNvPicPr>
            <a:picLocks noChangeAspect="1" noChangeArrowheads="1"/>
          </p:cNvPicPr>
          <p:nvPr/>
        </p:nvPicPr>
        <p:blipFill>
          <a:blip r:embed="rId2"/>
          <a:srcRect l="3114" r="3114"/>
          <a:stretch>
            <a:fillRect/>
          </a:stretch>
        </p:blipFill>
        <p:spPr>
          <a:xfrm>
            <a:off x="5929322" y="1428736"/>
            <a:ext cx="2586046" cy="2171155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285720" y="3714752"/>
            <a:ext cx="800105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Задача </a:t>
            </a:r>
            <a:r>
              <a:rPr lang="ru-RU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ортодонтии </a:t>
            </a:r>
            <a:r>
              <a:rPr lang="ru-RU" sz="2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— исправление зу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бочелюстных аномалий при помощи съемных или несъемных аппаратов.</a:t>
            </a:r>
          </a:p>
        </p:txBody>
      </p:sp>
      <p:pic>
        <p:nvPicPr>
          <p:cNvPr id="8" name="Picture 6" descr="Максим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24" y="1643050"/>
            <a:ext cx="2928926" cy="1737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Объект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786" y="4714883"/>
            <a:ext cx="2714644" cy="2035983"/>
          </a:xfrm>
          <a:prstGeom prst="rect">
            <a:avLst/>
          </a:prstGeom>
        </p:spPr>
      </p:pic>
      <p:pic>
        <p:nvPicPr>
          <p:cNvPr id="10" name="Объект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7816" y="4714884"/>
            <a:ext cx="2571769" cy="192882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Лечение пациентов с нарушениями прикуса</a:t>
            </a:r>
          </a:p>
        </p:txBody>
      </p:sp>
      <p:pic>
        <p:nvPicPr>
          <p:cNvPr id="4098" name="Picture 2" descr="C:\Documents and Settings\Panin\Мои документы\Мои рисунки\дефекты и деформации\нарушения прикуса\Иноземцева\иноземцева 012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816335"/>
            <a:ext cx="3037785" cy="2278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Documents and Settings\Panin\Мои документы\Мои рисунки\дефекты и деформации\нарушения прикуса\Иноземцева\иноземцева 03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4189516"/>
            <a:ext cx="2856804" cy="2142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Documents and Settings\Panin\Мои документы\Мои рисунки\дефекты и деформации\нарушения прикуса\2004-06-01\Боженкова ЕВ 002.jpg 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411965"/>
            <a:ext cx="2700176" cy="3601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Documents and Settings\Panin\Мои документы\Мои рисунки\дефекты и деформации\нарушения прикуса\2004-06-01\боженкова 002.jpg 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1" y="2885156"/>
            <a:ext cx="2583914" cy="3446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4139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3971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Задачи разделов стоматологии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692696"/>
            <a:ext cx="8858312" cy="5951014"/>
          </a:xfrm>
        </p:spPr>
        <p:txBody>
          <a:bodyPr>
            <a:noAutofit/>
          </a:bodyPr>
          <a:lstStyle/>
          <a:p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Ортопедическая стоматология изучает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возмещение дефектов зубов или зубных рядов съемными и несъемными протезами.</a:t>
            </a:r>
          </a:p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В последнее время выделился отдельный раздел </a:t>
            </a: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челюстно-лицевого 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протезирования, занимающийся протези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рованием поврежденных челюстей, неподдающихся хирургическому восстановлению. с помощью протезов лица.</a:t>
            </a: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Раздел ортопедической стоматологии - наука о 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функциях прикуса (</a:t>
            </a:r>
            <a:r>
              <a:rPr lang="ru-RU" sz="1800" i="1" dirty="0" err="1" smtClean="0">
                <a:latin typeface="Times New Roman" pitchFamily="18" charset="0"/>
                <a:cs typeface="Times New Roman" pitchFamily="18" charset="0"/>
              </a:rPr>
              <a:t>гнатология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изучающая нарушение смыкания зубов с последующими изменениями жевательных мышц и височно-нижнечелюстных суставов. </a:t>
            </a:r>
          </a:p>
          <a:p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Объект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35" y="3068960"/>
            <a:ext cx="2160240" cy="1620180"/>
          </a:xfrm>
          <a:prstGeom prst="rect">
            <a:avLst/>
          </a:prstGeom>
        </p:spPr>
      </p:pic>
      <p:pic>
        <p:nvPicPr>
          <p:cNvPr id="5" name="Объект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351" y="4005064"/>
            <a:ext cx="2000450" cy="1500338"/>
          </a:xfrm>
          <a:prstGeom prst="rect">
            <a:avLst/>
          </a:prstGeom>
        </p:spPr>
      </p:pic>
      <p:pic>
        <p:nvPicPr>
          <p:cNvPr id="6" name="Объект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9675" y="5030281"/>
            <a:ext cx="2441244" cy="1830933"/>
          </a:xfrm>
          <a:prstGeom prst="rect">
            <a:avLst/>
          </a:prstGeom>
        </p:spPr>
      </p:pic>
      <p:pic>
        <p:nvPicPr>
          <p:cNvPr id="7" name="Объект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04" y="3098598"/>
            <a:ext cx="2081204" cy="1560903"/>
          </a:xfrm>
          <a:prstGeom prst="rect">
            <a:avLst/>
          </a:prstGeom>
        </p:spPr>
      </p:pic>
      <p:pic>
        <p:nvPicPr>
          <p:cNvPr id="8" name="Объект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4439419"/>
            <a:ext cx="2088232" cy="1566174"/>
          </a:xfrm>
          <a:prstGeom prst="rect">
            <a:avLst/>
          </a:prstGeom>
        </p:spPr>
      </p:pic>
      <p:pic>
        <p:nvPicPr>
          <p:cNvPr id="9" name="Объект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7182" y="5193196"/>
            <a:ext cx="2166392" cy="16247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Содержимое 2"/>
          <p:cNvSpPr>
            <a:spLocks noGrp="1"/>
          </p:cNvSpPr>
          <p:nvPr>
            <p:ph idx="1"/>
          </p:nvPr>
        </p:nvSpPr>
        <p:spPr>
          <a:xfrm>
            <a:off x="0" y="2286000"/>
            <a:ext cx="9144000" cy="45720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ru-RU" sz="2400" smtClean="0"/>
              <a:t>1.хирургия зубов и альвеолярных отростков,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400" smtClean="0"/>
              <a:t>2.гнойная хирургия полости рта, челюстно-лицевой области и   шеи,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400" smtClean="0"/>
              <a:t>3.доброкачественные и злокачественные новообразования полости рта и челюстно-лицевой области, в том числе и слюнных желез,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400" smtClean="0"/>
              <a:t>4.травма челюстно-лицевой области,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400" smtClean="0"/>
              <a:t>5.врожденные и приобретенные дефекты и деформации челюстно-лицевой области,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400" smtClean="0"/>
              <a:t>6.восстановительная хирургия челюстно-лицевой области.</a:t>
            </a:r>
          </a:p>
          <a:p>
            <a:pPr eaLnBrk="1" hangingPunct="1"/>
            <a:endParaRPr lang="ru-RU" smtClean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2286000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В зависимости от локализации и характера заболеваний, а также особенностей оперативных вмешательств хирургическая стоматология подразделяется на следующие основные разделы:</a:t>
            </a:r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225130" y="44624"/>
            <a:ext cx="4918870" cy="6813376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600" b="1" dirty="0" smtClean="0"/>
              <a:t>1. Настоящий </a:t>
            </a:r>
            <a:r>
              <a:rPr lang="ru-RU" sz="1600" b="1" dirty="0"/>
              <a:t>Порядок устанавливает правила организации оказания медицинской помощи взрослому населению при стоматологических заболеваниях медицинскими организациями и иными организациями, осуществляющими медицинскую деятельность (далее - медицинские организации).</a:t>
            </a:r>
          </a:p>
          <a:p>
            <a:pPr marL="0" indent="0">
              <a:buNone/>
            </a:pPr>
            <a:r>
              <a:rPr lang="ru-RU" sz="1600" b="1" dirty="0"/>
              <a:t>2. Оказание медицинской помощи взрослому населению осуществляется при стоматологических заболеваниях зубов, пародонта, слизистой оболочки рта, языка, слюнных желез, челюстей, включающих:</a:t>
            </a:r>
          </a:p>
          <a:p>
            <a:r>
              <a:rPr lang="ru-RU" sz="1600" b="1" dirty="0"/>
              <a:t>кариозные, </a:t>
            </a:r>
            <a:r>
              <a:rPr lang="ru-RU" sz="1600" b="1" dirty="0" err="1"/>
              <a:t>некариозные</a:t>
            </a:r>
            <a:r>
              <a:rPr lang="ru-RU" sz="1600" b="1" dirty="0"/>
              <a:t> и другие поражения зубов;</a:t>
            </a:r>
          </a:p>
          <a:p>
            <a:r>
              <a:rPr lang="ru-RU" sz="1600" b="1" dirty="0"/>
              <a:t>острые, хронические и специфические воспалительные заболевания, острую и хроническую травму, приобретенные дефекты и деформации, онкологические заболевания пародонта, слизистой оболочки рта, языка, слюнных желез, челюстей;</a:t>
            </a:r>
          </a:p>
          <a:p>
            <a:r>
              <a:rPr lang="ru-RU" sz="1600" b="1" dirty="0"/>
              <a:t>аномалии и дефекты развития зубов, зубных рядов, челюстей, их предпосылки и последствия.</a:t>
            </a:r>
          </a:p>
          <a:p>
            <a:pPr marL="0" indent="0">
              <a:buNone/>
            </a:pPr>
            <a:r>
              <a:rPr lang="ru-RU" sz="1600" b="1" dirty="0"/>
              <a:t>3. Медицинская помощь взрослому населению при стоматологических заболеваниях оказывается в виде:</a:t>
            </a:r>
          </a:p>
          <a:p>
            <a:r>
              <a:rPr lang="ru-RU" sz="1600" b="1" dirty="0"/>
              <a:t>первичной медико-санитарной помощи;</a:t>
            </a:r>
          </a:p>
          <a:p>
            <a:r>
              <a:rPr lang="ru-RU" sz="1600" b="1" dirty="0"/>
              <a:t>специализированной медицинской помощи.</a:t>
            </a:r>
          </a:p>
          <a:p>
            <a:endParaRPr lang="ru-RU" sz="1400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352" t="16657" r="21296" b="11051"/>
          <a:stretch/>
        </p:blipFill>
        <p:spPr bwMode="auto">
          <a:xfrm>
            <a:off x="0" y="476672"/>
            <a:ext cx="4225130" cy="5805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7147254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Содержимое 2"/>
          <p:cNvSpPr>
            <a:spLocks noGrp="1"/>
          </p:cNvSpPr>
          <p:nvPr>
            <p:ph idx="1"/>
          </p:nvPr>
        </p:nvSpPr>
        <p:spPr>
          <a:xfrm>
            <a:off x="0" y="642938"/>
            <a:ext cx="9144000" cy="6215062"/>
          </a:xfrm>
        </p:spPr>
        <p:txBody>
          <a:bodyPr/>
          <a:lstStyle/>
          <a:p>
            <a:pPr eaLnBrk="1" hangingPunct="1">
              <a:buFont typeface="Wingdings" pitchFamily="2" charset="2"/>
              <a:buAutoNum type="arabicPeriod" startAt="8"/>
            </a:pPr>
            <a:r>
              <a:rPr lang="ru-RU" sz="2000" dirty="0" smtClean="0"/>
              <a:t>Амбулаторная первичная медико-санитарная помощь взрослому населению при стоматологических заболеваниях оказывается: врачами стоматологами, врачами стоматологами общей практики, врачами стоматологами-терапевтами, врачами стоматологами - хирургами, врачами стоматологами - ортопедами, врачами - стоматологами </a:t>
            </a:r>
            <a:r>
              <a:rPr lang="ru-RU" sz="2000" dirty="0" err="1" smtClean="0"/>
              <a:t>ортодонтами</a:t>
            </a:r>
            <a:r>
              <a:rPr lang="ru-RU" sz="2000" dirty="0" smtClean="0"/>
              <a:t> (далее – врачи стоматологического профиля), средним медицинским персоналом, имеющим профессиональную подготовку по специальностям стоматологического профиля; </a:t>
            </a:r>
            <a:r>
              <a:rPr lang="ru-RU" sz="2000" b="1" dirty="0" smtClean="0">
                <a:solidFill>
                  <a:srgbClr val="FF0000"/>
                </a:solidFill>
              </a:rPr>
              <a:t>фельдшерами,  врачами-терапевтами участковыми,  врачами общей практики (семейными врачами) и врачами других специальностей;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dirty="0" smtClean="0"/>
              <a:t>9. В структуре медицинских организаций может создаваться служба неотложной медицинской помощи при стоматологических заболеваниях, в том числе с организацией мобильных консультационных стоматологических бригад, в соответствии с действующим  законодательством Российской Федерации.</a:t>
            </a:r>
          </a:p>
          <a:p>
            <a:pPr eaLnBrk="1" hangingPunct="1">
              <a:buFont typeface="Wingdings" pitchFamily="2" charset="2"/>
              <a:buNone/>
            </a:pPr>
            <a:endParaRPr lang="ru-RU" sz="2000" dirty="0" smtClean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42938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000" dirty="0" smtClean="0"/>
              <a:t>Порядок оказания медицинской помощи населению Российской Федерации при стоматологических заболеваниях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059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34" t="34979" r="15257" b="6055"/>
          <a:stretch/>
        </p:blipFill>
        <p:spPr bwMode="auto">
          <a:xfrm>
            <a:off x="35842" y="8384"/>
            <a:ext cx="4608165" cy="4221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27" t="34847" r="26293" b="3389"/>
          <a:stretch/>
        </p:blipFill>
        <p:spPr bwMode="auto">
          <a:xfrm>
            <a:off x="4644008" y="2348880"/>
            <a:ext cx="4499992" cy="4293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3069445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643063"/>
            <a:ext cx="9144000" cy="5214937"/>
          </a:xfrm>
        </p:spPr>
        <p:txBody>
          <a:bodyPr>
            <a:normAutofit/>
          </a:bodyPr>
          <a:lstStyle/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ru-RU" sz="1600" dirty="0" smtClean="0"/>
              <a:t>Отделение организуется для оказания первичной медико-санитарной или специализированной, в том числе высокотехнологичной  медицинской помощи больным стоматологическими заболеваниями.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ru-RU" sz="1600" dirty="0" smtClean="0"/>
              <a:t>На должность врача Отделения назначается </a:t>
            </a:r>
            <a:r>
              <a:rPr lang="ru-RU" sz="1600" b="1" dirty="0" smtClean="0">
                <a:solidFill>
                  <a:srgbClr val="C00000"/>
                </a:solidFill>
              </a:rPr>
              <a:t>специалист с высшим медицинским образованием по специальности «лечебное дело» или «стоматология» и послевузовским медицинским образованием по специальности  «челюстно-лицевая хирургия»  </a:t>
            </a:r>
            <a:r>
              <a:rPr lang="ru-RU" sz="1600" dirty="0" smtClean="0"/>
              <a:t>или «стоматология хирургическая», соответствующий квалификационным требованиям к специалистам с высшим и послевузовским медицинским и фармацевтическим образованием в сфере здравоохранения, утвержденными приказом </a:t>
            </a:r>
            <a:r>
              <a:rPr lang="ru-RU" sz="1600" dirty="0" err="1" smtClean="0"/>
              <a:t>Минздравсоцразвития</a:t>
            </a:r>
            <a:r>
              <a:rPr lang="ru-RU" sz="1600" dirty="0" smtClean="0"/>
              <a:t> России от 7 июля 2009 г. № 415н (зарегистрирован Минюстом России 9 июля 2009 г. № 14292) без предъявления требований к стажу работы.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ru-RU" sz="1600" b="1" i="1" dirty="0" smtClean="0">
                <a:solidFill>
                  <a:srgbClr val="C00000"/>
                </a:solidFill>
              </a:rPr>
              <a:t>Отделение создается при условии наличия в медицинской организации круглосуточно функционирующих подразделений: клинико-диагностической лаборатории; отделения лучевой диагностики, включающего ультразвуковую и рентгеновскую диагностику; операционного блока (операционной); отделения анестезиологии – реанимации.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1600" dirty="0" smtClean="0"/>
              <a:t>     Оснащение Отделения (в том числе операционной) осуществляется в соответствии со стандартом оснащения согласно приложению № 9 к Порядку оказания медицинской помощи больным стоматологическими заболеваниями, утвержденному настоящим приказом.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endParaRPr lang="ru-RU" sz="2000" dirty="0" smtClean="0"/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endParaRPr lang="ru-RU" sz="200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571625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000" b="1" spc="-100" dirty="0" smtClean="0">
                <a:solidFill>
                  <a:srgbClr val="C00000"/>
                </a:solidFill>
              </a:rPr>
              <a:t>Положение </a:t>
            </a:r>
            <a:br>
              <a:rPr lang="ru-RU" sz="2000" b="1" spc="-100" dirty="0" smtClean="0">
                <a:solidFill>
                  <a:srgbClr val="C00000"/>
                </a:solidFill>
              </a:rPr>
            </a:br>
            <a:r>
              <a:rPr lang="ru-RU" sz="2000" b="1" spc="-100" dirty="0" smtClean="0">
                <a:solidFill>
                  <a:srgbClr val="C00000"/>
                </a:solidFill>
              </a:rPr>
              <a:t>об организации деятельности в стационаре медицинской организации хирургического  челюстно-лицевого и/или стоматологического отделения с перевязочной и операционно</a:t>
            </a:r>
            <a:r>
              <a:rPr lang="ru-RU" sz="2000" b="1" dirty="0" smtClean="0">
                <a:solidFill>
                  <a:srgbClr val="C00000"/>
                </a:solidFill>
              </a:rPr>
              <a:t>й </a:t>
            </a: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642938"/>
            <a:ext cx="9144000" cy="6215062"/>
          </a:xfrm>
        </p:spPr>
        <p:txBody>
          <a:bodyPr>
            <a:normAutofit lnSpcReduction="10000"/>
          </a:bodyPr>
          <a:lstStyle/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ru-RU" sz="1800" dirty="0" smtClean="0"/>
              <a:t>оказание диагностической, лечебной и профилактической помощи больным стоматологическими заболеваниями;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ru-RU" sz="1800" dirty="0" smtClean="0"/>
              <a:t>оказание консультативной помощи врачам других отделений медицинской организации в решении вопросов диагностики и оказания медицинской помощи больным стоматологическими заболеваниями;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ru-RU" sz="1800" dirty="0" smtClean="0"/>
              <a:t>разработка и проведение мероприятий по повышению качества лечебно-профилактической работы Отделения;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ru-RU" sz="1800" dirty="0" smtClean="0"/>
              <a:t>участие в процессе повышения профессиональной квалификации персонала медицинской организации по вопросам диагностики и оказания медицинской помощи больным стоматологическими заболеваниями;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ru-RU" sz="1800" dirty="0" smtClean="0"/>
              <a:t>внедрение в клиническую практику современных методов диагностики, лечения и реабилитации больных стоматологическими заболеваниями;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ru-RU" sz="1800" dirty="0" smtClean="0"/>
              <a:t>осуществление экспертизы временной нетрудоспособности;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ru-RU" sz="1800" spc="-100" dirty="0" smtClean="0"/>
              <a:t>проведение конференций по анализу причин летальных исходов при лечении больных стоматологическими заболеваниями совместно с </a:t>
            </a:r>
            <a:r>
              <a:rPr lang="ru-RU" sz="1800" spc="-100" dirty="0" err="1" smtClean="0"/>
              <a:t>паталогоанатомическим</a:t>
            </a:r>
            <a:r>
              <a:rPr lang="ru-RU" sz="1800" spc="-100" dirty="0" smtClean="0"/>
              <a:t> отделением;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ru-RU" sz="1800" dirty="0" smtClean="0"/>
              <a:t>выполнение санитарно-гигиенических и противоэпидемических мероприятий для обеспечения безопасности пациентов и персонала, предупреждения распространения внутрибольничной инфекции;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ru-RU" sz="1800" spc="-100" dirty="0" smtClean="0"/>
              <a:t>ведение учетной и отчетной документации, представление отчетов о своей деятельности в установленном порядке, сбор данных для регистров, ведение которых предусмотрено законодательством.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endParaRPr lang="ru-RU" sz="180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715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 dirty="0" smtClean="0"/>
              <a:t>Отделение осуществляет следующие функции:</a:t>
            </a:r>
            <a:br>
              <a:rPr lang="ru-RU" sz="2400" dirty="0" smtClean="0"/>
            </a:b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6632"/>
            <a:ext cx="3754760" cy="6009531"/>
          </a:xfrm>
        </p:spPr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69" t="18067" r="24324" b="3642"/>
          <a:stretch/>
        </p:blipFill>
        <p:spPr bwMode="auto">
          <a:xfrm>
            <a:off x="0" y="188640"/>
            <a:ext cx="4668567" cy="58753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446" t="15346" r="32687" b="4443"/>
          <a:stretch/>
        </p:blipFill>
        <p:spPr bwMode="auto">
          <a:xfrm>
            <a:off x="4860032" y="548680"/>
            <a:ext cx="4139952" cy="5616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6093649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3363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2025" t="6479" b="4319"/>
          <a:stretch>
            <a:fillRect/>
          </a:stretch>
        </p:blipFill>
        <p:spPr bwMode="auto">
          <a:xfrm>
            <a:off x="0" y="577900"/>
            <a:ext cx="9144000" cy="59902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Приказ</a:t>
            </a:r>
            <a:endParaRPr lang="ru-RU" sz="3200" dirty="0"/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/>
          <a:srcRect l="28297" t="11996" r="26324" b="26447"/>
          <a:stretch>
            <a:fillRect/>
          </a:stretch>
        </p:blipFill>
        <p:spPr bwMode="auto">
          <a:xfrm>
            <a:off x="5572100" y="2996952"/>
            <a:ext cx="3571900" cy="3357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2" descr="C:\Users\Анжелика\Pictures\P100019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5652120" y="-10601"/>
            <a:ext cx="3161854" cy="2370974"/>
          </a:xfrm>
          <a:prstGeom prst="rect">
            <a:avLst/>
          </a:prstGeom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65" t="17750" r="15409" b="3958"/>
          <a:stretch/>
        </p:blipFill>
        <p:spPr bwMode="auto">
          <a:xfrm>
            <a:off x="220759" y="13060"/>
            <a:ext cx="5443190" cy="3955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5085184"/>
            <a:ext cx="8229600" cy="1040979"/>
          </a:xfrm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2071678"/>
            <a:ext cx="5112568" cy="4054485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МЕТОДИКА  СТОМАТОЛОГИЧЕСКОГО  ОСМОТРА</a:t>
            </a:r>
          </a:p>
          <a:p>
            <a:pPr algn="ctr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Осуществляют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осмотр в стоматологическом кресле</a:t>
            </a:r>
          </a:p>
          <a:p>
            <a:pPr marL="0" indent="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(если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же общее состояние его тяжёлое, тогда на кровати, кушетке, в перевязочной на операционном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столе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)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 b="1" dirty="0" smtClean="0"/>
              <a:t/>
            </a:r>
            <a:br>
              <a:rPr lang="en-US" sz="4000" b="1" dirty="0" smtClean="0"/>
            </a:br>
            <a:r>
              <a:rPr lang="en-US" sz="4000" b="1" dirty="0"/>
              <a:t/>
            </a:r>
            <a:br>
              <a:rPr lang="en-US" sz="4000" b="1" dirty="0"/>
            </a:br>
            <a:r>
              <a:rPr lang="ru-RU" sz="5300" b="1" dirty="0" smtClean="0">
                <a:latin typeface="Times New Roman" pitchFamily="18" charset="0"/>
                <a:cs typeface="Times New Roman" pitchFamily="18" charset="0"/>
              </a:rPr>
              <a:t>Методы обследования пациента</a:t>
            </a:r>
            <a:r>
              <a:rPr lang="ru-RU" sz="6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6000" dirty="0">
                <a:latin typeface="Times New Roman" pitchFamily="18" charset="0"/>
                <a:cs typeface="Times New Roman" pitchFamily="18" charset="0"/>
              </a:rPr>
            </a:br>
            <a:endParaRPr lang="ru-RU" sz="6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86" t="15274" r="31978" b="23360"/>
          <a:stretch/>
        </p:blipFill>
        <p:spPr bwMode="auto">
          <a:xfrm>
            <a:off x="6229401" y="2492896"/>
            <a:ext cx="2887629" cy="20020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7542595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Функции и составные части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зубочелюстной системы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1214422"/>
            <a:ext cx="8858312" cy="5500726"/>
          </a:xfrm>
        </p:spPr>
        <p:txBody>
          <a:bodyPr>
            <a:normAutofit/>
          </a:bodyPr>
          <a:lstStyle/>
          <a:p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Зубочелюстная система - это начальный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отдел пищеварительного тракта, подготавливающий пищу к пищеварению. При размельчении пищи зубами происходит ее полное раздробление, так как отдельные куски при помощи языка и мышц лица многократно попадают на зубные ряды. Одновременно пища смешивается ее слюной, благодаря чему осуществляется формирование пищевого комка. Уже на этом этапе происходит начальное разложение углеводов ферментами слюны .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Губы, язык и зубы - очень чувствительные органы осязания; язык к тому же является органом вкуса. Кроме выполнения указанных функций, зубочелюстная система принимает активное участие в артикуляции речевых звуков, а мимические мышцы отражают эмоциональные переживания человека. </a:t>
            </a:r>
          </a:p>
          <a:p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Зубочелюстная система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что это единое функциональное целое всего организма и может рассматриваться только как его часть.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ru-RU" b="1" dirty="0" smtClean="0"/>
              <a:t>СТРОЕНИЕ ЗУБА</a:t>
            </a:r>
            <a:endParaRPr lang="ru-RU" b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19" y="1700808"/>
            <a:ext cx="4515985" cy="4104456"/>
          </a:xfrm>
        </p:spPr>
      </p:pic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1323" y="1772816"/>
            <a:ext cx="4724554" cy="4104455"/>
          </a:xfrm>
        </p:spPr>
      </p:pic>
    </p:spTree>
    <p:extLst>
      <p:ext uri="{BB962C8B-B14F-4D97-AF65-F5344CB8AC3E}">
        <p14:creationId xmlns:p14="http://schemas.microsoft.com/office/powerpoint/2010/main" val="1252560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274638"/>
            <a:ext cx="9001156" cy="634082"/>
          </a:xfrm>
        </p:spPr>
        <p:txBody>
          <a:bodyPr>
            <a:noAutofit/>
          </a:bodyPr>
          <a:lstStyle/>
          <a:p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Основная составная часть</a:t>
            </a:r>
            <a:br>
              <a:rPr lang="ru-RU" sz="28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зубочелюстной системы - полость рта</a:t>
            </a:r>
            <a:br>
              <a:rPr lang="ru-RU" sz="28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cavum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oris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) и ее органы.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496" y="1268760"/>
            <a:ext cx="8543956" cy="3983047"/>
          </a:xfrm>
        </p:spPr>
        <p:txBody>
          <a:bodyPr>
            <a:normAutofit/>
          </a:bodyPr>
          <a:lstStyle/>
          <a:p>
            <a:r>
              <a:rPr lang="ru-RU" sz="2000" dirty="0" smtClean="0"/>
              <a:t>Полость рта ограничивается губами (</a:t>
            </a:r>
            <a:r>
              <a:rPr lang="en-US" sz="2000" dirty="0" smtClean="0"/>
              <a:t>labia), </a:t>
            </a:r>
            <a:r>
              <a:rPr lang="ru-RU" sz="2000" dirty="0" smtClean="0"/>
              <a:t>щеками (</a:t>
            </a:r>
            <a:r>
              <a:rPr lang="ru-RU" sz="2000" dirty="0" err="1" smtClean="0"/>
              <a:t>bucca</a:t>
            </a:r>
            <a:r>
              <a:rPr lang="ru-RU" sz="2000" dirty="0" smtClean="0"/>
              <a:t>), небом (</a:t>
            </a:r>
            <a:r>
              <a:rPr lang="ru-RU" sz="2000" dirty="0" err="1" smtClean="0"/>
              <a:t>palatum</a:t>
            </a:r>
            <a:r>
              <a:rPr lang="ru-RU" sz="2000" dirty="0" smtClean="0"/>
              <a:t>) и дном полости рта </a:t>
            </a:r>
            <a:r>
              <a:rPr lang="en-US" sz="2000" dirty="0" smtClean="0"/>
              <a:t>(</a:t>
            </a:r>
            <a:r>
              <a:rPr lang="en-US" sz="2000" dirty="0" err="1" smtClean="0"/>
              <a:t>diaphragma</a:t>
            </a:r>
            <a:r>
              <a:rPr lang="en-US" sz="2000" dirty="0" smtClean="0"/>
              <a:t> </a:t>
            </a:r>
            <a:r>
              <a:rPr lang="en-US" sz="2000" dirty="0" err="1" smtClean="0"/>
              <a:t>oris</a:t>
            </a:r>
            <a:r>
              <a:rPr lang="en-US" sz="2000" dirty="0" smtClean="0"/>
              <a:t>). </a:t>
            </a:r>
            <a:r>
              <a:rPr lang="ru-RU" sz="2000" dirty="0" smtClean="0"/>
              <a:t>Это пространство заполнено зубными дугами (</a:t>
            </a:r>
            <a:r>
              <a:rPr lang="ru-RU" sz="2000" dirty="0" err="1" smtClean="0"/>
              <a:t>denies</a:t>
            </a:r>
            <a:r>
              <a:rPr lang="ru-RU" sz="2000" dirty="0" smtClean="0"/>
              <a:t>) и языком (</a:t>
            </a:r>
            <a:r>
              <a:rPr lang="ru-RU" sz="2000" dirty="0" err="1" smtClean="0"/>
              <a:t>lingua</a:t>
            </a:r>
            <a:r>
              <a:rPr lang="ru-RU" sz="2000" dirty="0" smtClean="0"/>
              <a:t>). Зубные дуги отделяют преддверие полости от собственно полости рта.</a:t>
            </a:r>
            <a:endParaRPr lang="ru-RU" sz="2000" dirty="0"/>
          </a:p>
        </p:txBody>
      </p:sp>
      <p:pic>
        <p:nvPicPr>
          <p:cNvPr id="4" name="Picture 2" descr="C:\Users\Анжела\Desktop\Кися\DSC0379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4813" t="9332" r="53915" b="58472"/>
          <a:stretch>
            <a:fillRect/>
          </a:stretch>
        </p:blipFill>
        <p:spPr>
          <a:xfrm>
            <a:off x="179512" y="2564904"/>
            <a:ext cx="3857684" cy="2337990"/>
          </a:xfrm>
          <a:noFill/>
        </p:spPr>
      </p:pic>
      <p:pic>
        <p:nvPicPr>
          <p:cNvPr id="5" name="Picture 2" descr="C:\Users\Анжела\Desktop\Кися\DSC03794.JPG"/>
          <p:cNvPicPr>
            <a:picLocks noChangeAspect="1" noChangeArrowheads="1"/>
          </p:cNvPicPr>
          <p:nvPr/>
        </p:nvPicPr>
        <p:blipFill>
          <a:blip r:embed="rId3" cstate="print"/>
          <a:srcRect l="50307" t="8603" r="5907" b="58472"/>
          <a:stretch>
            <a:fillRect/>
          </a:stretch>
        </p:blipFill>
        <p:spPr>
          <a:xfrm>
            <a:off x="5508104" y="2636912"/>
            <a:ext cx="3286148" cy="2214578"/>
          </a:xfrm>
          <a:prstGeom prst="rect">
            <a:avLst/>
          </a:prstGeom>
          <a:noFill/>
        </p:spPr>
      </p:pic>
      <p:pic>
        <p:nvPicPr>
          <p:cNvPr id="6" name="Picture 2" descr="C:\Users\Анжела\Desktop\Кися\DSC03790.JPG"/>
          <p:cNvPicPr>
            <a:picLocks noChangeAspect="1" noChangeArrowheads="1"/>
          </p:cNvPicPr>
          <p:nvPr/>
        </p:nvPicPr>
        <p:blipFill>
          <a:blip r:embed="rId4" cstate="print"/>
          <a:srcRect l="4921" t="17935" r="4703" b="50160"/>
          <a:stretch>
            <a:fillRect/>
          </a:stretch>
        </p:blipFill>
        <p:spPr bwMode="auto">
          <a:xfrm>
            <a:off x="1907704" y="4827076"/>
            <a:ext cx="6156176" cy="2068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5613" y="500063"/>
            <a:ext cx="8226425" cy="552673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dirty="0" smtClean="0"/>
              <a:t>Слизистая оболочка полости рта</a:t>
            </a:r>
          </a:p>
        </p:txBody>
      </p:sp>
      <p:pic>
        <p:nvPicPr>
          <p:cNvPr id="38916" name="Picture 2" descr="C:\Users\Анжела\Desktop\Кися\DSC03790.JPG"/>
          <p:cNvPicPr>
            <a:picLocks noChangeAspect="1" noChangeArrowheads="1"/>
          </p:cNvPicPr>
          <p:nvPr/>
        </p:nvPicPr>
        <p:blipFill>
          <a:blip r:embed="rId3" cstate="print"/>
          <a:srcRect l="4813" t="58180" r="4593" b="9770"/>
          <a:stretch>
            <a:fillRect/>
          </a:stretch>
        </p:blipFill>
        <p:spPr bwMode="auto">
          <a:xfrm>
            <a:off x="611560" y="1124744"/>
            <a:ext cx="4977193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 descr="C:\Users\Анжела\Desktop\Кися\DSC03791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 l="5907" t="17323" r="56299" b="50394"/>
          <a:stretch>
            <a:fillRect/>
          </a:stretch>
        </p:blipFill>
        <p:spPr bwMode="auto">
          <a:xfrm>
            <a:off x="5796136" y="1052736"/>
            <a:ext cx="3364626" cy="21555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" descr="C:\Users\Анжела\Desktop\Кися\DSC03791.JPG"/>
          <p:cNvPicPr>
            <a:picLocks noChangeAspect="1" noChangeArrowheads="1"/>
          </p:cNvPicPr>
          <p:nvPr/>
        </p:nvPicPr>
        <p:blipFill>
          <a:blip r:embed="rId5" cstate="print"/>
          <a:srcRect l="55118" t="16798" r="5907" b="50394"/>
          <a:stretch>
            <a:fillRect/>
          </a:stretch>
        </p:blipFill>
        <p:spPr>
          <a:xfrm>
            <a:off x="107505" y="3429000"/>
            <a:ext cx="2520280" cy="1700703"/>
          </a:xfrm>
          <a:prstGeom prst="rect">
            <a:avLst/>
          </a:prstGeom>
          <a:noFill/>
        </p:spPr>
      </p:pic>
      <p:pic>
        <p:nvPicPr>
          <p:cNvPr id="7" name="Picture 2" descr="C:\Users\Анжела\Desktop\Кися\DSC03792.JPG"/>
          <p:cNvPicPr>
            <a:picLocks noChangeAspect="1" noChangeArrowheads="1"/>
          </p:cNvPicPr>
          <p:nvPr/>
        </p:nvPicPr>
        <p:blipFill>
          <a:blip r:embed="rId6" cstate="print"/>
          <a:srcRect l="5031" t="11665" r="52603" b="55409"/>
          <a:stretch>
            <a:fillRect/>
          </a:stretch>
        </p:blipFill>
        <p:spPr>
          <a:xfrm>
            <a:off x="2987824" y="3382786"/>
            <a:ext cx="2794930" cy="1560215"/>
          </a:xfrm>
          <a:prstGeom prst="rect">
            <a:avLst/>
          </a:prstGeom>
          <a:noFill/>
        </p:spPr>
      </p:pic>
      <p:pic>
        <p:nvPicPr>
          <p:cNvPr id="8" name="Picture 2" descr="C:\Users\Анжела\Desktop\Кися\DSC03792.JPG"/>
          <p:cNvPicPr>
            <a:picLocks noChangeAspect="1" noChangeArrowheads="1"/>
          </p:cNvPicPr>
          <p:nvPr/>
        </p:nvPicPr>
        <p:blipFill>
          <a:blip r:embed="rId7" cstate="print"/>
          <a:srcRect l="5141" t="55264" r="53040" b="8894"/>
          <a:stretch>
            <a:fillRect/>
          </a:stretch>
        </p:blipFill>
        <p:spPr>
          <a:xfrm>
            <a:off x="6228184" y="3410157"/>
            <a:ext cx="2886558" cy="1855645"/>
          </a:xfrm>
          <a:prstGeom prst="rect">
            <a:avLst/>
          </a:prstGeom>
          <a:noFill/>
        </p:spPr>
      </p:pic>
      <p:pic>
        <p:nvPicPr>
          <p:cNvPr id="9" name="Picture 2" descr="C:\Users\Анжела\Desktop\Кися\DSC03792.JPG"/>
          <p:cNvPicPr>
            <a:picLocks noChangeAspect="1" noChangeArrowheads="1"/>
          </p:cNvPicPr>
          <p:nvPr/>
        </p:nvPicPr>
        <p:blipFill>
          <a:blip r:embed="rId8"/>
          <a:srcRect l="52821" t="12009" r="3001" b="54434"/>
          <a:stretch>
            <a:fillRect/>
          </a:stretch>
        </p:blipFill>
        <p:spPr>
          <a:xfrm>
            <a:off x="142962" y="5236464"/>
            <a:ext cx="2378282" cy="1523948"/>
          </a:xfrm>
          <a:prstGeom prst="rect">
            <a:avLst/>
          </a:prstGeom>
          <a:noFill/>
        </p:spPr>
      </p:pic>
      <p:pic>
        <p:nvPicPr>
          <p:cNvPr id="10" name="Picture 2" descr="C:\Users\Анжела\Desktop\Кися\DSC03792.JPG"/>
          <p:cNvPicPr>
            <a:picLocks noChangeAspect="1" noChangeArrowheads="1"/>
          </p:cNvPicPr>
          <p:nvPr/>
        </p:nvPicPr>
        <p:blipFill>
          <a:blip r:embed="rId8"/>
          <a:srcRect l="52821" t="54434" r="2402" b="11208"/>
          <a:stretch>
            <a:fillRect/>
          </a:stretch>
        </p:blipFill>
        <p:spPr>
          <a:xfrm>
            <a:off x="3040810" y="5034493"/>
            <a:ext cx="2850654" cy="176069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7404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ПРИКУС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107504" y="836712"/>
            <a:ext cx="9036496" cy="1152128"/>
          </a:xfrm>
        </p:spPr>
        <p:txBody>
          <a:bodyPr>
            <a:normAutofit lnSpcReduction="10000"/>
          </a:bodyPr>
          <a:lstStyle/>
          <a:p>
            <a:r>
              <a:rPr lang="ru-RU" sz="2300" b="1" dirty="0" smtClean="0"/>
              <a:t>Прикус</a:t>
            </a:r>
            <a:r>
              <a:rPr lang="ru-RU" sz="2300" dirty="0" smtClean="0"/>
              <a:t> – соотношение зубов в положении центральной окклюзии</a:t>
            </a:r>
          </a:p>
          <a:p>
            <a:r>
              <a:rPr lang="ru-RU" sz="2300" b="1" dirty="0" smtClean="0"/>
              <a:t>Центральная окклюзия </a:t>
            </a:r>
            <a:r>
              <a:rPr lang="ru-RU" sz="2300" dirty="0" smtClean="0"/>
              <a:t>– вид смыкания зубных рядов при максимальном количестве контактов зубов-антагонистов.</a:t>
            </a: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23781" y="1988840"/>
            <a:ext cx="54006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Все зубы верхней и нижней челюстей (за </a:t>
            </a:r>
            <a:r>
              <a:rPr lang="ru-RU" dirty="0" smtClean="0"/>
              <a:t>исключением третьего </a:t>
            </a:r>
            <a:r>
              <a:rPr lang="ru-RU" dirty="0"/>
              <a:t>верхнего моляра и первого нижнего резца</a:t>
            </a:r>
            <a:r>
              <a:rPr lang="ru-RU" dirty="0" smtClean="0"/>
              <a:t>) контактируют </a:t>
            </a:r>
            <a:r>
              <a:rPr lang="ru-RU" dirty="0"/>
              <a:t>между собой таким образом, что каждый </a:t>
            </a:r>
            <a:r>
              <a:rPr lang="ru-RU" dirty="0" smtClean="0"/>
              <a:t>зуб смыкается </a:t>
            </a:r>
            <a:r>
              <a:rPr lang="ru-RU" dirty="0"/>
              <a:t>с двумя антагонистами — </a:t>
            </a:r>
            <a:r>
              <a:rPr lang="ru-RU" dirty="0" smtClean="0"/>
              <a:t>зубами противоположной </a:t>
            </a:r>
            <a:r>
              <a:rPr lang="ru-RU" dirty="0"/>
              <a:t>челюсти.</a:t>
            </a:r>
          </a:p>
          <a:p>
            <a:r>
              <a:rPr lang="ru-RU" dirty="0"/>
              <a:t> Каждый зуб верхней челюсти контактирует с одноимённым </a:t>
            </a:r>
            <a:r>
              <a:rPr lang="ru-RU" dirty="0" smtClean="0"/>
              <a:t>и </a:t>
            </a:r>
            <a:r>
              <a:rPr lang="ru-RU" dirty="0" err="1" smtClean="0"/>
              <a:t>позадистоящим</a:t>
            </a:r>
            <a:r>
              <a:rPr lang="ru-RU" dirty="0" smtClean="0"/>
              <a:t> </a:t>
            </a:r>
            <a:r>
              <a:rPr lang="ru-RU" dirty="0"/>
              <a:t>зубом нижней челюсти, каждый зуб </a:t>
            </a:r>
            <a:r>
              <a:rPr lang="ru-RU" dirty="0" smtClean="0"/>
              <a:t>нижней челюсти </a:t>
            </a:r>
            <a:r>
              <a:rPr lang="ru-RU" dirty="0"/>
              <a:t>— с одноимённым и впереди стоящим зубом</a:t>
            </a:r>
          </a:p>
          <a:p>
            <a:r>
              <a:rPr lang="ru-RU" dirty="0"/>
              <a:t>верхней челюсти; срединная линия лица проходит </a:t>
            </a:r>
            <a:r>
              <a:rPr lang="ru-RU" dirty="0" smtClean="0"/>
              <a:t>между центральными </a:t>
            </a:r>
            <a:r>
              <a:rPr lang="ru-RU" dirty="0"/>
              <a:t>резцами верхней и нижней челюстей </a:t>
            </a:r>
            <a:r>
              <a:rPr lang="ru-RU" dirty="0" smtClean="0"/>
              <a:t>и находится </a:t>
            </a:r>
            <a:r>
              <a:rPr lang="ru-RU" dirty="0"/>
              <a:t>с ними в одной сагиттальной плоскости.</a:t>
            </a:r>
          </a:p>
          <a:p>
            <a:r>
              <a:rPr lang="ru-RU" dirty="0"/>
              <a:t> В зубных рядах промежутки между зубами отсутствуют.</a:t>
            </a: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636912"/>
            <a:ext cx="3824054" cy="2837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5076056" y="5721521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>
                <a:solidFill>
                  <a:srgbClr val="1582AB"/>
                </a:solidFill>
                <a:latin typeface="TimesNewRomanPSMT"/>
              </a:rPr>
              <a:t>Множественный режуще</a:t>
            </a:r>
            <a:r>
              <a:rPr lang="ru-RU" dirty="0">
                <a:solidFill>
                  <a:srgbClr val="1582AB"/>
                </a:solidFill>
                <a:latin typeface="Times New Roman"/>
              </a:rPr>
              <a:t>-</a:t>
            </a:r>
          </a:p>
          <a:p>
            <a:r>
              <a:rPr lang="ru-RU" dirty="0">
                <a:solidFill>
                  <a:srgbClr val="1582AB"/>
                </a:solidFill>
                <a:latin typeface="TimesNewRomanPSMT"/>
              </a:rPr>
              <a:t>бугорковый контакт между зубами</a:t>
            </a:r>
            <a:r>
              <a:rPr lang="ru-RU" dirty="0">
                <a:solidFill>
                  <a:srgbClr val="1582AB"/>
                </a:solidFill>
                <a:latin typeface="Times New Roman"/>
              </a:rPr>
              <a:t>-</a:t>
            </a:r>
          </a:p>
          <a:p>
            <a:r>
              <a:rPr lang="ru-RU" dirty="0">
                <a:solidFill>
                  <a:srgbClr val="1582AB"/>
                </a:solidFill>
                <a:latin typeface="TimesNewRomanPSMT"/>
              </a:rPr>
              <a:t>антагонистами на протяжении всей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21861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875" y="1052513"/>
            <a:ext cx="8266113" cy="1862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875" y="3716338"/>
            <a:ext cx="5616575" cy="1728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325" y="3716338"/>
            <a:ext cx="2520950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051720" y="332656"/>
            <a:ext cx="60486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АНОМАЛИИ ЗУБОВ И НАРУШЕНИЯ ПРИКУСА</a:t>
            </a:r>
            <a:endParaRPr lang="ru-RU" b="1" dirty="0"/>
          </a:p>
        </p:txBody>
      </p:sp>
      <p:pic>
        <p:nvPicPr>
          <p:cNvPr id="9225" name="Picture 9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751" y="3023635"/>
            <a:ext cx="7866063" cy="846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49583261"/>
              </p:ext>
            </p:extLst>
          </p:nvPr>
        </p:nvGraphicFramePr>
        <p:xfrm>
          <a:off x="2987824" y="2914650"/>
          <a:ext cx="7866062" cy="11572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56" name="Документ" r:id="rId8" imgW="7866027" imgH="1157805" progId="Word.Document.12">
                  <p:embed/>
                </p:oleObj>
              </mc:Choice>
              <mc:Fallback>
                <p:oleObj name="Документ" r:id="rId8" imgW="7866027" imgH="1157805" progId="Word.Document.12">
                  <p:embed/>
                  <p:pic>
                    <p:nvPicPr>
                      <p:cNvPr id="0" name="Picture 3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87824" y="2914650"/>
                        <a:ext cx="7866062" cy="11572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6041070" y="3005138"/>
            <a:ext cx="2751459" cy="34439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228600" indent="510540" hangingPunct="0">
              <a:lnSpc>
                <a:spcPct val="91000"/>
              </a:lnSpc>
              <a:spcAft>
                <a:spcPts val="0"/>
              </a:spcAft>
            </a:pPr>
            <a:r>
              <a:rPr lang="ru-RU" dirty="0">
                <a:latin typeface="Times New Roman"/>
                <a:ea typeface="Times New Roman"/>
                <a:cs typeface="Times New Roman"/>
              </a:rPr>
              <a:t>скученность зубов</a:t>
            </a:r>
            <a:endParaRPr lang="ru-RU" sz="1400" dirty="0">
              <a:ea typeface="Times New Roman"/>
              <a:cs typeface="Times New Roman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19162" y="5642090"/>
            <a:ext cx="4572000" cy="687881"/>
          </a:xfrm>
          <a:prstGeom prst="rect">
            <a:avLst/>
          </a:prstGeom>
        </p:spPr>
        <p:txBody>
          <a:bodyPr>
            <a:spAutoFit/>
          </a:bodyPr>
          <a:lstStyle/>
          <a:p>
            <a:pPr marL="50800">
              <a:lnSpc>
                <a:spcPct val="115000"/>
              </a:lnSpc>
              <a:spcAft>
                <a:spcPts val="0"/>
              </a:spcAft>
              <a:tabLst>
                <a:tab pos="3086100" algn="l"/>
              </a:tabLst>
            </a:pPr>
            <a:r>
              <a:rPr lang="ru-RU" dirty="0" err="1">
                <a:latin typeface="Times New Roman"/>
                <a:ea typeface="Times New Roman"/>
                <a:cs typeface="Times New Roman"/>
              </a:rPr>
              <a:t>дистопия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верхних</a:t>
            </a:r>
            <a:r>
              <a:rPr lang="ru-RU" sz="1600" dirty="0">
                <a:latin typeface="Times New Roman"/>
                <a:ea typeface="Times New Roman"/>
                <a:cs typeface="Times New Roman"/>
              </a:rPr>
              <a:t>	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«глубокий» </a:t>
            </a:r>
            <a:r>
              <a:rPr lang="ru-RU" sz="1600" dirty="0">
                <a:latin typeface="Times New Roman"/>
                <a:ea typeface="Times New Roman"/>
                <a:cs typeface="Times New Roman"/>
              </a:rPr>
              <a:t> </a:t>
            </a:r>
            <a:endParaRPr lang="ru-RU" sz="1400" dirty="0">
              <a:ea typeface="Times New Roman"/>
              <a:cs typeface="Times New Roman"/>
            </a:endParaRPr>
          </a:p>
          <a:p>
            <a:r>
              <a:rPr lang="ru-RU" dirty="0">
                <a:latin typeface="Times New Roman"/>
                <a:ea typeface="Times New Roman"/>
              </a:rPr>
              <a:t>клыков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814392" y="5589240"/>
            <a:ext cx="3150096" cy="1166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03200" algn="ctr" hangingPunct="0">
              <a:lnSpc>
                <a:spcPct val="97000"/>
              </a:lnSpc>
              <a:spcAft>
                <a:spcPts val="0"/>
              </a:spcAft>
            </a:pPr>
            <a:r>
              <a:rPr lang="ru-RU" dirty="0" err="1">
                <a:latin typeface="Times New Roman"/>
                <a:ea typeface="Times New Roman"/>
                <a:cs typeface="Times New Roman"/>
              </a:rPr>
              <a:t>протрузия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правого верхнего латерального резца и эктопия левого верхнего клыка</a:t>
            </a:r>
            <a:endParaRPr lang="ru-RU" sz="1400" dirty="0">
              <a:ea typeface="Times New Roman"/>
              <a:cs typeface="Times New Roman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172035" y="5919089"/>
            <a:ext cx="925190" cy="410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0800" lvl="0">
              <a:lnSpc>
                <a:spcPct val="115000"/>
              </a:lnSpc>
              <a:tabLst>
                <a:tab pos="3086100" algn="l"/>
              </a:tabLst>
            </a:pPr>
            <a:r>
              <a:rPr lang="ru-RU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прикус</a:t>
            </a:r>
            <a:endParaRPr lang="ru-RU" sz="1400" dirty="0">
              <a:solidFill>
                <a:prstClr val="black"/>
              </a:solidFill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843144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3"/>
          <p:cNvSpPr>
            <a:spLocks noGrp="1" noChangeArrowheads="1"/>
          </p:cNvSpPr>
          <p:nvPr>
            <p:ph idx="1"/>
          </p:nvPr>
        </p:nvSpPr>
        <p:spPr>
          <a:xfrm>
            <a:off x="0" y="1125538"/>
            <a:ext cx="6876256" cy="5399087"/>
          </a:xfrm>
        </p:spPr>
        <p:txBody>
          <a:bodyPr>
            <a:normAutofit lnSpcReduction="10000"/>
          </a:bodyPr>
          <a:lstStyle/>
          <a:p>
            <a:pPr eaLnBrk="1" hangingPunct="1"/>
            <a:r>
              <a:rPr lang="ru-RU" b="1" dirty="0" smtClean="0"/>
              <a:t>Опрос: </a:t>
            </a:r>
            <a:r>
              <a:rPr lang="ru-RU" dirty="0" smtClean="0"/>
              <a:t>выявление жалоб на момент обращения к врачу; сбор анамнеза заболевания; сбор анамнеза сопутствующих заболеваний).</a:t>
            </a:r>
          </a:p>
          <a:p>
            <a:pPr eaLnBrk="1" hangingPunct="1"/>
            <a:r>
              <a:rPr lang="ru-RU" b="1" dirty="0" smtClean="0"/>
              <a:t>Осмотр: </a:t>
            </a:r>
            <a:r>
              <a:rPr lang="ru-RU" dirty="0" smtClean="0"/>
              <a:t>внешний осмотр; осмотр полости рта.</a:t>
            </a:r>
          </a:p>
          <a:p>
            <a:pPr eaLnBrk="1" hangingPunct="1"/>
            <a:r>
              <a:rPr lang="ru-RU" b="1" dirty="0" smtClean="0"/>
              <a:t>Пальпация</a:t>
            </a:r>
            <a:r>
              <a:rPr lang="ru-RU" dirty="0" smtClean="0"/>
              <a:t> мягких тканей лица, слизистой оболочки полости, регионарных лимфатических узлов.</a:t>
            </a:r>
          </a:p>
          <a:p>
            <a:pPr eaLnBrk="1" hangingPunct="1"/>
            <a:r>
              <a:rPr lang="ru-RU" b="1" dirty="0" smtClean="0"/>
              <a:t>Перкуссия и зондирование, определение подвижности.</a:t>
            </a:r>
          </a:p>
        </p:txBody>
      </p:sp>
      <p:sp>
        <p:nvSpPr>
          <p:cNvPr id="10035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Клиническая диагностика:</a:t>
            </a:r>
            <a:br>
              <a:rPr lang="ru-RU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40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24" t="20920" r="23729" b="22343"/>
          <a:stretch/>
        </p:blipFill>
        <p:spPr bwMode="auto">
          <a:xfrm>
            <a:off x="6300192" y="2132856"/>
            <a:ext cx="2843808" cy="2232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/>
          <a:lstStyle/>
          <a:p>
            <a:pPr eaLnBrk="1" hangingPunct="1">
              <a:defRPr/>
            </a:pPr>
            <a:r>
              <a:rPr lang="ru-RU" sz="2800" b="1" dirty="0" smtClean="0"/>
              <a:t>Внешний осмотр челюстно-лицевой области и пальпация регионарных лимфатических узлов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>
          <a:xfrm>
            <a:off x="0" y="1071563"/>
            <a:ext cx="9144000" cy="5786437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r>
              <a:rPr lang="ru-RU" sz="2400" dirty="0" smtClean="0"/>
              <a:t>Выявление: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Ø"/>
              <a:defRPr/>
            </a:pPr>
            <a:r>
              <a:rPr lang="ru-RU" sz="2400" dirty="0" smtClean="0"/>
              <a:t>Асимметрия лица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Ø"/>
              <a:defRPr/>
            </a:pPr>
            <a:r>
              <a:rPr lang="ru-RU" sz="2400" dirty="0" smtClean="0"/>
              <a:t>Деформация костей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Ø"/>
              <a:defRPr/>
            </a:pPr>
            <a:r>
              <a:rPr lang="ru-RU" sz="2400" spc="-60" dirty="0" smtClean="0"/>
              <a:t>Соотношение верхней, средней и нижней третей лица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Ø"/>
              <a:defRPr/>
            </a:pPr>
            <a:r>
              <a:rPr lang="ru-RU" sz="2400" dirty="0" smtClean="0"/>
              <a:t>Состояние кожных покровов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Ø"/>
              <a:defRPr/>
            </a:pPr>
            <a:r>
              <a:rPr lang="ru-RU" sz="2400" dirty="0" smtClean="0"/>
              <a:t>Пропорции лица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Ø"/>
              <a:defRPr/>
            </a:pPr>
            <a:r>
              <a:rPr lang="ru-RU" sz="2400" dirty="0" smtClean="0"/>
              <a:t>Выраженность носогубных и подбородочной складок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Ø"/>
              <a:defRPr/>
            </a:pPr>
            <a:r>
              <a:rPr lang="ru-RU" sz="2400" dirty="0" smtClean="0"/>
              <a:t>Состояние мимических мышц в покое и при разговоре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Осмотр</a:t>
            </a:r>
            <a:endParaRPr lang="ru-RU" sz="6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quarter"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484784"/>
            <a:ext cx="3822700" cy="2710422"/>
          </a:xfrm>
          <a:prstGeom prst="rect">
            <a:avLst/>
          </a:prstGeom>
        </p:spPr>
      </p:pic>
      <p:pic>
        <p:nvPicPr>
          <p:cNvPr id="8" name="Объект 7"/>
          <p:cNvPicPr>
            <a:picLocks noGrp="1" noChangeAspect="1"/>
          </p:cNvPicPr>
          <p:nvPr>
            <p:ph sz="quarter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1556792"/>
            <a:ext cx="3822700" cy="2826966"/>
          </a:xfrm>
          <a:prstGeom prst="rect">
            <a:avLst/>
          </a:prstGeom>
        </p:spPr>
      </p:pic>
      <p:pic>
        <p:nvPicPr>
          <p:cNvPr id="5" name="Объект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4293096"/>
            <a:ext cx="4752528" cy="2376264"/>
          </a:xfrm>
        </p:spPr>
      </p:pic>
    </p:spTree>
    <p:extLst>
      <p:ext uri="{BB962C8B-B14F-4D97-AF65-F5344CB8AC3E}">
        <p14:creationId xmlns:p14="http://schemas.microsoft.com/office/powerpoint/2010/main" val="3962286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16632"/>
            <a:ext cx="8229600" cy="1468760"/>
          </a:xfrm>
        </p:spPr>
        <p:txBody>
          <a:bodyPr>
            <a:normAutofit fontScale="70000" lnSpcReduction="20000"/>
          </a:bodyPr>
          <a:lstStyle/>
          <a:p>
            <a:r>
              <a:rPr lang="ru-RU" sz="4000" dirty="0"/>
              <a:t>Для полного обследования используют шпатели, пинцеты, зонд , стоматологическое зеркало, полиэтиленовые слюнные катетеры, тонкие затупленные на конце инъекционные иглы</a:t>
            </a:r>
          </a:p>
          <a:p>
            <a:endParaRPr lang="ru-RU" dirty="0"/>
          </a:p>
        </p:txBody>
      </p:sp>
      <p:pic>
        <p:nvPicPr>
          <p:cNvPr id="4" name="Содержимое 3" descr="nabor_evadent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14414" y="1733499"/>
            <a:ext cx="6929486" cy="5124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532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b="1" dirty="0" smtClean="0"/>
              <a:t>ЗОНДИРОВАНИЕ </a:t>
            </a:r>
            <a:endParaRPr lang="ru-RU" sz="5400" b="1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9476" y="1628800"/>
            <a:ext cx="6936940" cy="4855020"/>
          </a:xfrm>
        </p:spPr>
      </p:pic>
    </p:spTree>
    <p:extLst>
      <p:ext uri="{BB962C8B-B14F-4D97-AF65-F5344CB8AC3E}">
        <p14:creationId xmlns:p14="http://schemas.microsoft.com/office/powerpoint/2010/main" val="1517028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Осуществляется не </a:t>
            </a:r>
            <a:r>
              <a:rPr lang="ru-RU" dirty="0"/>
              <a:t>только </a:t>
            </a:r>
            <a:r>
              <a:rPr lang="ru-RU" dirty="0" smtClean="0"/>
              <a:t>в зоне </a:t>
            </a:r>
            <a:r>
              <a:rPr lang="ru-RU" dirty="0"/>
              <a:t>поражения, но и </a:t>
            </a:r>
            <a:r>
              <a:rPr lang="ru-RU" dirty="0" smtClean="0"/>
              <a:t>в области регионарных лимфатических узлов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Пальпация</a:t>
            </a:r>
            <a:endParaRPr lang="ru-RU" sz="6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3155150"/>
            <a:ext cx="3960442" cy="2971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1240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/>
          <a:lstStyle/>
          <a:p>
            <a:pPr eaLnBrk="1" hangingPunct="1">
              <a:defRPr/>
            </a:pPr>
            <a:r>
              <a:rPr lang="ru-RU" sz="2800" b="1" dirty="0" smtClean="0"/>
              <a:t>Внешний осмотр челюстно-лицевой области и пальпация регионарных лимфатических узлов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>
          <a:xfrm>
            <a:off x="0" y="1071563"/>
            <a:ext cx="9144000" cy="5786437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r>
              <a:rPr lang="ru-RU" sz="2400" dirty="0" smtClean="0"/>
              <a:t>Выявление: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Ø"/>
              <a:defRPr/>
            </a:pPr>
            <a:r>
              <a:rPr lang="ru-RU" sz="2400" dirty="0" smtClean="0"/>
              <a:t>Пальпация моторных точек жевательных мышц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Ø"/>
              <a:defRPr/>
            </a:pPr>
            <a:r>
              <a:rPr lang="ru-RU" sz="2400" dirty="0" smtClean="0"/>
              <a:t>Пальпация регионарных лимфатических узлов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Ø"/>
              <a:defRPr/>
            </a:pPr>
            <a:r>
              <a:rPr lang="ru-RU" sz="2400" dirty="0" smtClean="0"/>
              <a:t>Анализ движений нижней челюсти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Ø"/>
              <a:defRPr/>
            </a:pPr>
            <a:r>
              <a:rPr lang="ru-RU" sz="2400" dirty="0" smtClean="0"/>
              <a:t>Пальпация височно-нижнечелюстных суставов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Ø"/>
              <a:defRPr/>
            </a:pPr>
            <a:r>
              <a:rPr lang="ru-RU" sz="2400" dirty="0" smtClean="0"/>
              <a:t>Пальпация точек выхода периферических ветвей тройничного нерва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282" y="1000108"/>
            <a:ext cx="8929718" cy="571504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496944" cy="668592"/>
          </a:xfrm>
        </p:spPr>
        <p:txBody>
          <a:bodyPr>
            <a:normAutofit fontScale="90000"/>
          </a:bodyPr>
          <a:lstStyle/>
          <a:p>
            <a:r>
              <a:rPr lang="ru-RU" sz="3200" dirty="0" smtClean="0"/>
              <a:t>Обследование пациента с изменениями в мягких тканях головы и шеи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126328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20" y="1357298"/>
            <a:ext cx="8643998" cy="5500702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88640"/>
            <a:ext cx="9144000" cy="1228998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Обследование пациента с подозрением на травму ЧЛО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4739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3"/>
          <p:cNvSpPr>
            <a:spLocks noGrp="1" noChangeArrowheads="1"/>
          </p:cNvSpPr>
          <p:nvPr>
            <p:ph idx="1"/>
          </p:nvPr>
        </p:nvSpPr>
        <p:spPr>
          <a:xfrm>
            <a:off x="0" y="1052513"/>
            <a:ext cx="9324975" cy="5805487"/>
          </a:xfrm>
        </p:spPr>
        <p:txBody>
          <a:bodyPr/>
          <a:lstStyle/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800" b="1" i="1" dirty="0" smtClean="0"/>
              <a:t>Рентгенологический:</a:t>
            </a:r>
            <a:r>
              <a:rPr lang="ru-RU" sz="2800" dirty="0" smtClean="0"/>
              <a:t> </a:t>
            </a:r>
          </a:p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ru-RU" dirty="0" smtClean="0"/>
              <a:t>рентгенография в различных проекциях;</a:t>
            </a:r>
          </a:p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ru-RU" dirty="0" smtClean="0"/>
              <a:t>панорамная рентгенография (увеличение изображения); </a:t>
            </a:r>
          </a:p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ru-RU" dirty="0" smtClean="0"/>
              <a:t>томография (разная глубина срезов); </a:t>
            </a:r>
          </a:p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ru-RU" dirty="0" smtClean="0"/>
              <a:t>контрастная рентгенография (выводные протоки слюнных желез, верхнечелюстная пазуха; кистозные полости, свищи, сосуды (ангиография: флебография, </a:t>
            </a:r>
            <a:r>
              <a:rPr lang="ru-RU" dirty="0" err="1" smtClean="0"/>
              <a:t>артериография</a:t>
            </a:r>
            <a:r>
              <a:rPr lang="ru-RU" dirty="0" smtClean="0"/>
              <a:t>, </a:t>
            </a:r>
            <a:r>
              <a:rPr lang="ru-RU" dirty="0" err="1" smtClean="0"/>
              <a:t>лимфография</a:t>
            </a:r>
            <a:r>
              <a:rPr lang="ru-RU" dirty="0" smtClean="0"/>
              <a:t>)</a:t>
            </a:r>
          </a:p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ru-RU" dirty="0" smtClean="0"/>
              <a:t>сочетание </a:t>
            </a:r>
            <a:r>
              <a:rPr lang="ru-RU" dirty="0" err="1" smtClean="0"/>
              <a:t>контрастирования</a:t>
            </a:r>
            <a:r>
              <a:rPr lang="ru-RU" dirty="0" smtClean="0"/>
              <a:t> и томографии (контрастная </a:t>
            </a:r>
            <a:r>
              <a:rPr lang="ru-RU" dirty="0" err="1" smtClean="0"/>
              <a:t>сиалотомография</a:t>
            </a:r>
            <a:r>
              <a:rPr lang="ru-RU" dirty="0" smtClean="0"/>
              <a:t>); </a:t>
            </a:r>
          </a:p>
        </p:txBody>
      </p:sp>
      <p:sp>
        <p:nvSpPr>
          <p:cNvPr id="10240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847725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4000" smtClean="0"/>
              <a:t>Методы лучевой диагностики.</a:t>
            </a:r>
            <a:br>
              <a:rPr lang="ru-RU" sz="4000" smtClean="0"/>
            </a:br>
            <a:endParaRPr lang="ru-RU" sz="40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28625" y="1714500"/>
            <a:ext cx="4257675" cy="2286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ru-RU" dirty="0" smtClean="0"/>
              <a:t>Конусно-лучевая компьютерная томография  и КТ (преимущества)</a:t>
            </a:r>
            <a:endParaRPr lang="ru-RU" dirty="0"/>
          </a:p>
        </p:txBody>
      </p:sp>
      <p:pic>
        <p:nvPicPr>
          <p:cNvPr id="81924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5" y="1928813"/>
            <a:ext cx="425767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25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625" y="2143125"/>
            <a:ext cx="4257675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26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8625" y="2286000"/>
            <a:ext cx="4257675" cy="25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27" name="Picture 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8625" y="2500313"/>
            <a:ext cx="4257675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28" name="Picture 7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28625" y="2714625"/>
            <a:ext cx="4257675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29" name="Picture 8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28625" y="2928938"/>
            <a:ext cx="425767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30" name="Picture 9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28625" y="3214688"/>
            <a:ext cx="4257675" cy="214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31" name="Picture 10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428625" y="3429000"/>
            <a:ext cx="4257675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32" name="Picture 11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3714750" y="3786188"/>
            <a:ext cx="4981575" cy="1381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33" name="Picture 12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3714750" y="5143500"/>
            <a:ext cx="4981575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370" name="Text Box 2"/>
          <p:cNvSpPr txBox="1">
            <a:spLocks noChangeArrowheads="1"/>
          </p:cNvSpPr>
          <p:nvPr/>
        </p:nvSpPr>
        <p:spPr bwMode="auto">
          <a:xfrm>
            <a:off x="322263" y="5857875"/>
            <a:ext cx="8497887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2400" b="1">
                <a:latin typeface="Times New Roman" pitchFamily="18" charset="0"/>
              </a:rPr>
              <a:t>Невправляемое переднее смещение суставного диска, целостность задней диско-височной связки сохранена</a:t>
            </a:r>
            <a:endParaRPr lang="ru-RU" altLang="ru-RU" sz="2400">
              <a:latin typeface="Times New Roman" pitchFamily="18" charset="0"/>
            </a:endParaRPr>
          </a:p>
        </p:txBody>
      </p:sp>
      <p:sp>
        <p:nvSpPr>
          <p:cNvPr id="186371" name="Text Box 3"/>
          <p:cNvSpPr txBox="1">
            <a:spLocks noChangeArrowheads="1"/>
          </p:cNvSpPr>
          <p:nvPr/>
        </p:nvSpPr>
        <p:spPr bwMode="auto">
          <a:xfrm>
            <a:off x="388938" y="323850"/>
            <a:ext cx="5926137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altLang="ru-RU" sz="2800" b="1">
                <a:latin typeface="Times New Roman" pitchFamily="18" charset="0"/>
              </a:rPr>
              <a:t>Функциональная</a:t>
            </a:r>
          </a:p>
          <a:p>
            <a:r>
              <a:rPr lang="ru-RU" altLang="ru-RU" sz="2800" b="1">
                <a:latin typeface="Times New Roman" pitchFamily="18" charset="0"/>
              </a:rPr>
              <a:t>магнитно-резонансная томография</a:t>
            </a:r>
            <a:endParaRPr lang="ru-RU" altLang="ru-RU" sz="2400" b="1">
              <a:latin typeface="Times New Roman" pitchFamily="18" charset="0"/>
            </a:endParaRPr>
          </a:p>
        </p:txBody>
      </p:sp>
      <p:pic>
        <p:nvPicPr>
          <p:cNvPr id="186372" name="Picture 2" descr="C:\Documents and Settings\apdergilev\Рабочий стол\В командировку\Окончательный вариант\Иллюстрации для руководства\Рис.14.1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249238" y="1698625"/>
            <a:ext cx="4014787" cy="4016375"/>
          </a:xfrm>
        </p:spPr>
      </p:pic>
      <p:pic>
        <p:nvPicPr>
          <p:cNvPr id="186373" name="Picture 3" descr="C:\Documents and Settings\apdergilev\Рабочий стол\В командировку\Окончательный вариант\Иллюстрации для руководства\Рис.14.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/>
          <a:srcRect/>
          <a:stretch>
            <a:fillRect/>
          </a:stretch>
        </p:blipFill>
        <p:spPr>
          <a:xfrm>
            <a:off x="4846638" y="1703388"/>
            <a:ext cx="4011612" cy="4011612"/>
          </a:xfrm>
        </p:spPr>
      </p:pic>
      <p:sp>
        <p:nvSpPr>
          <p:cNvPr id="186374" name="Line 5"/>
          <p:cNvSpPr>
            <a:spLocks noChangeShapeType="1"/>
          </p:cNvSpPr>
          <p:nvPr/>
        </p:nvSpPr>
        <p:spPr bwMode="auto">
          <a:xfrm>
            <a:off x="2286000" y="3571875"/>
            <a:ext cx="1571625" cy="128587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triangle" w="med" len="med"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86375" name="Line 5"/>
          <p:cNvSpPr>
            <a:spLocks noChangeShapeType="1"/>
          </p:cNvSpPr>
          <p:nvPr/>
        </p:nvSpPr>
        <p:spPr bwMode="auto">
          <a:xfrm>
            <a:off x="6786563" y="4000500"/>
            <a:ext cx="1571625" cy="128587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triangle" w="med" len="med"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ru-RU" dirty="0" smtClean="0"/>
              <a:t>УЗИ и МРТ височно-нижнечелюстных суставов</a:t>
            </a:r>
            <a:endParaRPr lang="ru-RU" dirty="0"/>
          </a:p>
        </p:txBody>
      </p:sp>
      <p:pic>
        <p:nvPicPr>
          <p:cNvPr id="91139" name="Picture 2" descr="C:\Users\Анжелика\Pictures\P1010064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 l="7748" t="46883" r="8345" b="6357"/>
          <a:stretch>
            <a:fillRect/>
          </a:stretch>
        </p:blipFill>
        <p:spPr>
          <a:xfrm>
            <a:off x="0" y="1643063"/>
            <a:ext cx="8858250" cy="521493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600" dirty="0"/>
              <a:t>Магнитно-резонансная томография с внутривенным контрастированием (Т1, аксиальная плоскость). Опухоль свободной части языка. Исследование перед началом специализированного лечения.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8" y="1556792"/>
            <a:ext cx="4141140" cy="4320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9" y="1672016"/>
            <a:ext cx="4030698" cy="4205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073213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571625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ru-RU" sz="1600" dirty="0" err="1" smtClean="0"/>
              <a:t>Артикулятор</a:t>
            </a:r>
            <a:r>
              <a:rPr lang="ru-RU" sz="1600" dirty="0" smtClean="0"/>
              <a:t> является системой координат, с которой соотносится любое движение нижней челюсти. Устройство суставного механизма регулируемых </a:t>
            </a:r>
            <a:r>
              <a:rPr lang="ru-RU" sz="1600" dirty="0" err="1" smtClean="0"/>
              <a:t>артикуляторов</a:t>
            </a:r>
            <a:r>
              <a:rPr lang="ru-RU" sz="1600" dirty="0" smtClean="0"/>
              <a:t> позволяет разложить на составляющие и воспроизвести жевательные движения, а также осуществить равномерное контролируемое суставное и </a:t>
            </a:r>
            <a:r>
              <a:rPr lang="ru-RU" sz="1600" dirty="0" err="1" smtClean="0"/>
              <a:t>окклюзионное</a:t>
            </a:r>
            <a:r>
              <a:rPr lang="ru-RU" sz="1600" dirty="0" smtClean="0"/>
              <a:t> разобщение – </a:t>
            </a:r>
            <a:r>
              <a:rPr lang="ru-RU" sz="1600" dirty="0" err="1" smtClean="0"/>
              <a:t>дистракцию</a:t>
            </a:r>
            <a:endParaRPr lang="ru-RU" sz="1600" dirty="0"/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142875" y="1643063"/>
            <a:ext cx="4354513" cy="1000125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ru-RU" sz="2000" dirty="0" smtClean="0"/>
              <a:t>Имитация движений нижней челюсти в </a:t>
            </a:r>
            <a:r>
              <a:rPr lang="ru-RU" sz="2000" dirty="0" err="1" smtClean="0"/>
              <a:t>артикуляторе</a:t>
            </a:r>
            <a:r>
              <a:rPr lang="ru-RU" sz="2000" dirty="0" smtClean="0"/>
              <a:t> </a:t>
            </a:r>
            <a:r>
              <a:rPr lang="en-US" dirty="0" err="1" smtClean="0"/>
              <a:t>Protar</a:t>
            </a:r>
            <a:r>
              <a:rPr lang="en-US" dirty="0" smtClean="0"/>
              <a:t> 7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half" idx="3"/>
          </p:nvPr>
        </p:nvSpPr>
        <p:spPr>
          <a:xfrm>
            <a:off x="5072063" y="2928938"/>
            <a:ext cx="3929062" cy="1214437"/>
          </a:xfrm>
        </p:spPr>
        <p:txBody>
          <a:bodyPr>
            <a:normAutofit fontScale="92500"/>
          </a:bodyPr>
          <a:lstStyle/>
          <a:p>
            <a:pPr>
              <a:defRPr/>
            </a:pPr>
            <a:r>
              <a:rPr lang="ru-RU" dirty="0" smtClean="0"/>
              <a:t>Проекционные погрешности при воспроизведении угла </a:t>
            </a:r>
            <a:r>
              <a:rPr lang="en-US" dirty="0" smtClean="0"/>
              <a:t> Bennett</a:t>
            </a:r>
            <a:endParaRPr lang="ru-RU" dirty="0"/>
          </a:p>
        </p:txBody>
      </p:sp>
      <p:pic>
        <p:nvPicPr>
          <p:cNvPr id="94213" name="Picture 2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285750" y="2786063"/>
            <a:ext cx="4040188" cy="2905125"/>
          </a:xfrm>
        </p:spPr>
      </p:pic>
      <p:pic>
        <p:nvPicPr>
          <p:cNvPr id="94214" name="Picture 3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/>
          <a:srcRect/>
          <a:stretch>
            <a:fillRect/>
          </a:stretch>
        </p:blipFill>
        <p:spPr>
          <a:xfrm>
            <a:off x="6000750" y="1285875"/>
            <a:ext cx="2686050" cy="1698625"/>
          </a:xfrm>
        </p:spPr>
      </p:pic>
      <p:pic>
        <p:nvPicPr>
          <p:cNvPr id="94215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00688" y="4143375"/>
            <a:ext cx="3357562" cy="2517775"/>
          </a:xfrm>
          <a:prstGeom prst="rect">
            <a:avLst/>
          </a:prstGeom>
          <a:noFill/>
          <a:ln w="9525">
            <a:noFill/>
            <a:prstDash val="sysDash"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b="1" dirty="0" smtClean="0"/>
              <a:t>Электромиография</a:t>
            </a:r>
            <a:r>
              <a:rPr lang="ru-RU" dirty="0" smtClean="0"/>
              <a:t> (ЭМГ)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/>
          <a:lstStyle/>
          <a:p>
            <a:pPr>
              <a:buFont typeface="Wingdings" pitchFamily="2" charset="2"/>
              <a:buNone/>
              <a:defRPr/>
            </a:pPr>
            <a:r>
              <a:rPr lang="ru-RU" dirty="0" smtClean="0"/>
              <a:t>  </a:t>
            </a:r>
            <a:r>
              <a:rPr lang="ru-RU" sz="2800" dirty="0" smtClean="0"/>
              <a:t>комплекс методов оценки функционального состояния нервно-мышечной системы, основанный на регистрации и качественно-количественном анализе различных видов активности нервов и мышц.</a:t>
            </a:r>
            <a:endParaRPr lang="ru-RU" sz="2800" dirty="0"/>
          </a:p>
        </p:txBody>
      </p:sp>
      <p:pic>
        <p:nvPicPr>
          <p:cNvPr id="313348" name="Picture 4" descr="C:\Users\Анжела\Pictures\middle[1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25" y="4318000"/>
            <a:ext cx="3810000" cy="25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71563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err="1" smtClean="0"/>
              <a:t>Сиалоскопия</a:t>
            </a:r>
            <a:endParaRPr lang="ru-RU" dirty="0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0" y="1000125"/>
            <a:ext cx="4497388" cy="3929063"/>
          </a:xfrm>
        </p:spPr>
        <p:txBody>
          <a:bodyPr>
            <a:normAutofit fontScale="92500"/>
          </a:bodyPr>
          <a:lstStyle/>
          <a:p>
            <a:pPr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ru-RU" dirty="0" smtClean="0"/>
              <a:t>Диагностический эндоскоп диаметром 0,8 мм для ирригации и визуализации, а также эндоскопы диаметрами 1,1-1,6 мм с «рабочими каналами» для введения необходимых инструментов, в частности, малого ковшика для удаления камней, пинцета, лазера, </a:t>
            </a:r>
            <a:r>
              <a:rPr lang="ru-RU" dirty="0" err="1" smtClean="0"/>
              <a:t>микродрели</a:t>
            </a:r>
            <a:r>
              <a:rPr lang="ru-RU" dirty="0" smtClean="0"/>
              <a:t> и надувных баллонов для расширения канала при стенозе</a:t>
            </a:r>
            <a:endParaRPr lang="ru-RU" dirty="0"/>
          </a:p>
        </p:txBody>
      </p:sp>
      <p:sp>
        <p:nvSpPr>
          <p:cNvPr id="10" name="Текст 9"/>
          <p:cNvSpPr>
            <a:spLocks noGrp="1"/>
          </p:cNvSpPr>
          <p:nvPr>
            <p:ph type="body" sz="half" idx="3"/>
          </p:nvPr>
        </p:nvSpPr>
        <p:spPr>
          <a:xfrm>
            <a:off x="4645025" y="1000125"/>
            <a:ext cx="4041775" cy="3714750"/>
          </a:xfrm>
        </p:spPr>
        <p:txBody>
          <a:bodyPr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ru-RU" dirty="0" smtClean="0"/>
              <a:t>Показания</a:t>
            </a:r>
          </a:p>
          <a:p>
            <a:pPr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ru-RU" dirty="0" smtClean="0"/>
              <a:t>- </a:t>
            </a:r>
            <a:r>
              <a:rPr lang="ru-RU" dirty="0" err="1" smtClean="0"/>
              <a:t>сиаладенит</a:t>
            </a:r>
            <a:r>
              <a:rPr lang="ru-RU" dirty="0" smtClean="0"/>
              <a:t>;</a:t>
            </a:r>
          </a:p>
          <a:p>
            <a:pPr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ru-RU" dirty="0" smtClean="0"/>
              <a:t>– </a:t>
            </a:r>
            <a:r>
              <a:rPr lang="ru-RU" dirty="0" err="1" smtClean="0"/>
              <a:t>слюннокаменную</a:t>
            </a:r>
            <a:r>
              <a:rPr lang="ru-RU" dirty="0" smtClean="0"/>
              <a:t> болезнь (</a:t>
            </a:r>
            <a:r>
              <a:rPr lang="ru-RU" dirty="0" err="1" smtClean="0"/>
              <a:t>калькулезный</a:t>
            </a:r>
            <a:r>
              <a:rPr lang="ru-RU" dirty="0" smtClean="0"/>
              <a:t> </a:t>
            </a:r>
            <a:r>
              <a:rPr lang="ru-RU" dirty="0" err="1" smtClean="0"/>
              <a:t>сиаладенит</a:t>
            </a:r>
            <a:r>
              <a:rPr lang="ru-RU" dirty="0" smtClean="0"/>
              <a:t>);</a:t>
            </a:r>
          </a:p>
          <a:p>
            <a:pPr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ru-RU" dirty="0" smtClean="0"/>
              <a:t>– </a:t>
            </a:r>
            <a:r>
              <a:rPr lang="ru-RU" dirty="0" err="1" smtClean="0"/>
              <a:t>сиалодохит</a:t>
            </a:r>
            <a:r>
              <a:rPr lang="ru-RU" dirty="0" smtClean="0"/>
              <a:t>;</a:t>
            </a:r>
          </a:p>
          <a:p>
            <a:pPr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ru-RU" dirty="0" smtClean="0"/>
              <a:t>– </a:t>
            </a:r>
            <a:r>
              <a:rPr lang="ru-RU" dirty="0" err="1" smtClean="0"/>
              <a:t>сиаладеноз</a:t>
            </a:r>
            <a:r>
              <a:rPr lang="ru-RU" dirty="0" smtClean="0"/>
              <a:t> (в т.ч. болезнь и синдром </a:t>
            </a:r>
            <a:r>
              <a:rPr lang="ru-RU" dirty="0" err="1" smtClean="0"/>
              <a:t>Шегрена</a:t>
            </a:r>
            <a:r>
              <a:rPr lang="ru-RU" dirty="0" smtClean="0"/>
              <a:t>, болезнь Микулича и т.д.);</a:t>
            </a:r>
          </a:p>
          <a:p>
            <a:pPr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ru-RU" dirty="0" smtClean="0"/>
              <a:t>– опухоли слюнных желез</a:t>
            </a:r>
            <a:endParaRPr lang="ru-RU" dirty="0"/>
          </a:p>
        </p:txBody>
      </p:sp>
      <p:pic>
        <p:nvPicPr>
          <p:cNvPr id="74757" name="Picture 2" descr="C:\Users\Анжела\Pictures\s1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/>
          <a:srcRect b="17444"/>
          <a:stretch>
            <a:fillRect/>
          </a:stretch>
        </p:blipFill>
        <p:spPr>
          <a:xfrm>
            <a:off x="0" y="4857750"/>
            <a:ext cx="4643438" cy="2000250"/>
          </a:xfrm>
          <a:ln>
            <a:prstDash val="solid"/>
          </a:ln>
        </p:spPr>
      </p:pic>
      <p:pic>
        <p:nvPicPr>
          <p:cNvPr id="74758" name="Picture 3" descr="C:\Users\Анжела\Pictures\s4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/>
          <a:srcRect/>
          <a:stretch>
            <a:fillRect/>
          </a:stretch>
        </p:blipFill>
        <p:spPr>
          <a:xfrm>
            <a:off x="5580112" y="5013176"/>
            <a:ext cx="2133600" cy="1238250"/>
          </a:xfrm>
          <a:ln>
            <a:prstDash val="solid"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0" y="500042"/>
            <a:ext cx="7429520" cy="5507249"/>
          </a:xfrm>
        </p:spPr>
        <p:txBody>
          <a:bodyPr>
            <a:noAutofit/>
          </a:bodyPr>
          <a:lstStyle/>
          <a:p>
            <a:pPr marL="0" indent="0"/>
            <a:r>
              <a:rPr lang="ru-RU" sz="1600" b="1" dirty="0" smtClean="0">
                <a:solidFill>
                  <a:srgbClr val="0070C0"/>
                </a:solidFill>
              </a:rPr>
              <a:t>Люминесцентное исследование </a:t>
            </a:r>
            <a:r>
              <a:rPr lang="ru-RU" sz="1600" dirty="0" smtClean="0"/>
              <a:t>—Принцип действия основан на появлении свечения очагов поражения под действием длинноволнового УФ излучения диапазона 320- 400 нм. В зависимости от вида и степени поражения наблюдают различной окраски и интенсивности цветные картины на слизистой оболочке. </a:t>
            </a:r>
          </a:p>
          <a:p>
            <a:pPr marL="0" indent="0">
              <a:buNone/>
            </a:pPr>
            <a:r>
              <a:rPr lang="ru-RU" sz="1600" dirty="0" smtClean="0"/>
              <a:t>Это позволяет получать более детальную информацию об очаге поражения, особенно при различных кератозах. </a:t>
            </a:r>
          </a:p>
          <a:p>
            <a:pPr marL="0" indent="0"/>
            <a:r>
              <a:rPr lang="ru-RU" sz="1600" b="1" dirty="0" smtClean="0">
                <a:solidFill>
                  <a:schemeClr val="accent2">
                    <a:lumMod val="75000"/>
                  </a:schemeClr>
                </a:solidFill>
              </a:rPr>
              <a:t>Здоровая СОР отсвечивает бледным синевато-фиолетовым цветом; </a:t>
            </a:r>
            <a:r>
              <a:rPr lang="ru-RU" sz="1600" b="1" dirty="0" smtClean="0">
                <a:solidFill>
                  <a:schemeClr val="accent4">
                    <a:lumMod val="75000"/>
                  </a:schemeClr>
                </a:solidFill>
              </a:rPr>
              <a:t>кератоз – средней интенсивности свечение с тусклым желтоватым оттенком; </a:t>
            </a:r>
            <a:r>
              <a:rPr lang="ru-RU" sz="1600" b="1" dirty="0" smtClean="0">
                <a:solidFill>
                  <a:schemeClr val="accent2">
                    <a:lumMod val="50000"/>
                  </a:schemeClr>
                </a:solidFill>
              </a:rPr>
              <a:t>воспаление – интенсивное фиолетовое окрашивание; </a:t>
            </a:r>
            <a:r>
              <a:rPr lang="ru-RU" sz="1600" b="1" dirty="0" smtClean="0"/>
              <a:t>эрозии, язвы – черные пятна.</a:t>
            </a:r>
          </a:p>
          <a:p>
            <a:pPr marL="0" indent="0"/>
            <a:r>
              <a:rPr lang="ru-RU" sz="1600" b="1" dirty="0" smtClean="0">
                <a:solidFill>
                  <a:srgbClr val="0070C0"/>
                </a:solidFill>
              </a:rPr>
              <a:t>Постановление Правительства РФ No394 от 31.03.2017 о включении основного мероприятия 1.6 «Первичная профилактика стоматологических заболеваний среди населения </a:t>
            </a:r>
            <a:r>
              <a:rPr lang="ru-RU" sz="1600" b="1" dirty="0" err="1" smtClean="0">
                <a:solidFill>
                  <a:srgbClr val="0070C0"/>
                </a:solidFill>
              </a:rPr>
              <a:t>Российской</a:t>
            </a:r>
            <a:r>
              <a:rPr lang="ru-RU" sz="1600" b="1" dirty="0" smtClean="0">
                <a:solidFill>
                  <a:srgbClr val="0070C0"/>
                </a:solidFill>
              </a:rPr>
              <a:t> Федерации» в Государственную программу РФ «Развитие здравоохранения» на 2015 – 2020 годы. Одним из основных направлений реализации данной программы является внедрение метода диспансеризации для населения </a:t>
            </a:r>
            <a:r>
              <a:rPr lang="ru-RU" sz="1600" b="1" dirty="0" err="1" smtClean="0">
                <a:solidFill>
                  <a:srgbClr val="0070C0"/>
                </a:solidFill>
              </a:rPr>
              <a:t>Российской</a:t>
            </a:r>
            <a:r>
              <a:rPr lang="ru-RU" sz="1600" b="1" dirty="0" smtClean="0">
                <a:solidFill>
                  <a:srgbClr val="0070C0"/>
                </a:solidFill>
              </a:rPr>
              <a:t> Федерации с целью своевременного выявления ранних форм онкологических заболеваний органов и тканей рта.</a:t>
            </a:r>
          </a:p>
          <a:p>
            <a:pPr marL="0" indent="0" algn="ctr">
              <a:buNone/>
            </a:pPr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</a:rPr>
              <a:t>В Программе государственных гарантий в системе Обязательного Медицинского Страхования (ОМС) с целью активного выявления онкологических заболеваний и выполнения задач </a:t>
            </a:r>
            <a:r>
              <a:rPr lang="ru-RU" sz="1600" b="1" dirty="0" err="1" smtClean="0">
                <a:solidFill>
                  <a:schemeClr val="accent5">
                    <a:lumMod val="50000"/>
                  </a:schemeClr>
                </a:solidFill>
              </a:rPr>
              <a:t>Государственнои</a:t>
            </a:r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</a:rPr>
              <a:t>̆ Программы предусмотрена медицинская услуга:</a:t>
            </a:r>
            <a:r>
              <a:rPr lang="ru-RU" sz="1600" dirty="0" smtClean="0">
                <a:solidFill>
                  <a:srgbClr val="C00000"/>
                </a:solidFill>
              </a:rPr>
              <a:t> </a:t>
            </a:r>
            <a:r>
              <a:rPr lang="ru-RU" sz="1600" b="1" dirty="0" smtClean="0">
                <a:solidFill>
                  <a:srgbClr val="C00000"/>
                </a:solidFill>
              </a:rPr>
              <a:t>люминесцентная </a:t>
            </a:r>
            <a:r>
              <a:rPr lang="ru-RU" sz="1600" b="1" dirty="0" err="1" smtClean="0">
                <a:solidFill>
                  <a:srgbClr val="C00000"/>
                </a:solidFill>
              </a:rPr>
              <a:t>стоматоскопия</a:t>
            </a:r>
            <a:endParaRPr lang="ru-RU" sz="1600" dirty="0" smtClean="0">
              <a:solidFill>
                <a:srgbClr val="C00000"/>
              </a:solidFill>
            </a:endParaRPr>
          </a:p>
          <a:p>
            <a:endParaRPr lang="ru-RU" sz="16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0"/>
            <a:ext cx="8929718" cy="50004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dirty="0" smtClean="0"/>
              <a:t>Дополнительные методы исследования</a:t>
            </a:r>
            <a:endParaRPr lang="ru-RU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/>
          <a:srcRect l="31883" t="43361" r="44205" b="28582"/>
          <a:stretch>
            <a:fillRect/>
          </a:stretch>
        </p:blipFill>
        <p:spPr bwMode="auto">
          <a:xfrm>
            <a:off x="7143768" y="500042"/>
            <a:ext cx="2000232" cy="15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/>
          <a:srcRect l="25648" t="64715" r="65473" b="19501"/>
          <a:stretch>
            <a:fillRect/>
          </a:stretch>
        </p:blipFill>
        <p:spPr bwMode="auto">
          <a:xfrm>
            <a:off x="7786710" y="2357430"/>
            <a:ext cx="642942" cy="714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553452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3"/>
          <p:cNvSpPr>
            <a:spLocks noGrp="1" noChangeArrowheads="1"/>
          </p:cNvSpPr>
          <p:nvPr>
            <p:ph idx="1"/>
          </p:nvPr>
        </p:nvSpPr>
        <p:spPr>
          <a:xfrm>
            <a:off x="0" y="981075"/>
            <a:ext cx="9144000" cy="5876925"/>
          </a:xfrm>
        </p:spPr>
        <p:txBody>
          <a:bodyPr/>
          <a:lstStyle/>
          <a:p>
            <a:pPr eaLnBrk="1" hangingPunct="1">
              <a:buFontTx/>
              <a:buChar char="•"/>
            </a:pPr>
            <a:r>
              <a:rPr lang="ru-RU" smtClean="0"/>
              <a:t>Общеклинический анализ крови: анемия, лимфоцитопения, эозинофилия, моноцитоз).</a:t>
            </a:r>
          </a:p>
          <a:p>
            <a:pPr eaLnBrk="1" hangingPunct="1">
              <a:buFontTx/>
              <a:buChar char="•"/>
            </a:pPr>
            <a:r>
              <a:rPr lang="ru-RU" smtClean="0"/>
              <a:t>Общий анализ мочи: протеинурия.</a:t>
            </a:r>
          </a:p>
          <a:p>
            <a:pPr eaLnBrk="1" hangingPunct="1">
              <a:buFontTx/>
              <a:buChar char="•"/>
            </a:pPr>
            <a:r>
              <a:rPr lang="ru-RU" smtClean="0"/>
              <a:t> Биохимические анализы: снижение общего белка, снижение уровня железа, увеличение содержания мочевины идр.</a:t>
            </a:r>
          </a:p>
          <a:p>
            <a:pPr eaLnBrk="1" hangingPunct="1">
              <a:buFontTx/>
              <a:buChar char="•"/>
            </a:pPr>
            <a:r>
              <a:rPr lang="ru-RU" smtClean="0"/>
              <a:t>Определение уровня гормонов.</a:t>
            </a:r>
          </a:p>
          <a:p>
            <a:pPr eaLnBrk="1" hangingPunct="1">
              <a:buFontTx/>
              <a:buChar char="•"/>
            </a:pPr>
            <a:r>
              <a:rPr lang="ru-RU" smtClean="0"/>
              <a:t>Иммунологические исследования.</a:t>
            </a:r>
          </a:p>
        </p:txBody>
      </p:sp>
      <p:sp>
        <p:nvSpPr>
          <p:cNvPr id="10137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84772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mtClean="0"/>
              <a:t>Лабораторная диагностика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33230" t="13574" r="29283" b="10663"/>
          <a:stretch>
            <a:fillRect/>
          </a:stretch>
        </p:blipFill>
        <p:spPr bwMode="auto">
          <a:xfrm>
            <a:off x="0" y="142852"/>
            <a:ext cx="3857620" cy="5572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4000496" y="0"/>
            <a:ext cx="5143504" cy="72943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7. Прижизненные патологоанатомические исследования проводятся</a:t>
            </a:r>
          </a:p>
          <a:p>
            <a:r>
              <a:rPr lang="ru-RU" dirty="0" smtClean="0"/>
              <a:t>в следующих условиях:</a:t>
            </a:r>
          </a:p>
          <a:p>
            <a:r>
              <a:rPr lang="ru-RU" b="1" dirty="0" smtClean="0">
                <a:solidFill>
                  <a:srgbClr val="7030A0"/>
                </a:solidFill>
              </a:rPr>
              <a:t>1) </a:t>
            </a:r>
            <a:r>
              <a:rPr lang="ru-RU" b="1" dirty="0" err="1" smtClean="0">
                <a:solidFill>
                  <a:srgbClr val="7030A0"/>
                </a:solidFill>
              </a:rPr>
              <a:t>амбулаторно</a:t>
            </a:r>
            <a:r>
              <a:rPr lang="ru-RU" b="1" dirty="0" smtClean="0">
                <a:solidFill>
                  <a:srgbClr val="7030A0"/>
                </a:solidFill>
              </a:rPr>
              <a:t> (в условиях, не предусматривающих круглосуточного</a:t>
            </a:r>
          </a:p>
          <a:p>
            <a:r>
              <a:rPr lang="ru-RU" b="1" dirty="0" smtClean="0">
                <a:solidFill>
                  <a:srgbClr val="7030A0"/>
                </a:solidFill>
              </a:rPr>
              <a:t>медицинского наблюдения и лечения), кроме случаев вызова медицинского</a:t>
            </a:r>
          </a:p>
          <a:p>
            <a:r>
              <a:rPr lang="ru-RU" b="1" dirty="0" smtClean="0">
                <a:solidFill>
                  <a:srgbClr val="7030A0"/>
                </a:solidFill>
              </a:rPr>
              <a:t>работника на дом;</a:t>
            </a:r>
          </a:p>
          <a:p>
            <a:r>
              <a:rPr lang="ru-RU" dirty="0" smtClean="0"/>
              <a:t>2) в дневном стационаре (в условиях, предусматривающих медицинское</a:t>
            </a:r>
          </a:p>
          <a:p>
            <a:r>
              <a:rPr lang="ru-RU" dirty="0" smtClean="0"/>
              <a:t>наблюдение и лечение в дневное время, но не требующих круглосуточного</a:t>
            </a:r>
          </a:p>
          <a:p>
            <a:r>
              <a:rPr lang="ru-RU" dirty="0" smtClean="0"/>
              <a:t>медицинского наблюдения и лечения);</a:t>
            </a:r>
          </a:p>
          <a:p>
            <a:r>
              <a:rPr lang="ru-RU" dirty="0" smtClean="0"/>
              <a:t>3) стационарно (в условиях, обеспечивающих круглосуточное</a:t>
            </a:r>
          </a:p>
          <a:p>
            <a:r>
              <a:rPr lang="ru-RU" dirty="0" smtClean="0"/>
              <a:t>медицинское наблюдение и лечение).</a:t>
            </a:r>
            <a:r>
              <a:rPr lang="ru-RU" dirty="0" smtClean="0">
                <a:solidFill>
                  <a:srgbClr val="C00000"/>
                </a:solidFill>
              </a:rPr>
              <a:t> 9. Взятие </a:t>
            </a:r>
            <a:r>
              <a:rPr lang="ru-RU" dirty="0" err="1" smtClean="0">
                <a:solidFill>
                  <a:srgbClr val="C00000"/>
                </a:solidFill>
              </a:rPr>
              <a:t>биопсийного</a:t>
            </a:r>
            <a:r>
              <a:rPr lang="ru-RU" dirty="0" smtClean="0">
                <a:solidFill>
                  <a:srgbClr val="C00000"/>
                </a:solidFill>
              </a:rPr>
              <a:t> (операционного) материала производится по медицинским показаниям в рамках оказания пациенту медицинской помощи соответствующего профиля в соответствии с порядками оказания медицинской помощи, на основе стандартов медицинской помощи и с учетом клинических рекомендаций (протоколов лечения) по вопросам оказания медицинской помощи.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53160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3"/>
          <p:cNvSpPr>
            <a:spLocks noGrp="1" noChangeArrowheads="1"/>
          </p:cNvSpPr>
          <p:nvPr>
            <p:ph idx="1"/>
          </p:nvPr>
        </p:nvSpPr>
        <p:spPr>
          <a:xfrm>
            <a:off x="0" y="1052513"/>
            <a:ext cx="9144000" cy="5805487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ru-RU" smtClean="0"/>
              <a:t> </a:t>
            </a:r>
            <a:r>
              <a:rPr lang="ru-RU" b="1" i="1" smtClean="0"/>
              <a:t>Цитологическая диагностика:</a:t>
            </a:r>
            <a:r>
              <a:rPr lang="ru-RU" smtClean="0"/>
              <a:t> 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mtClean="0"/>
              <a:t> клеточный состав (мазок-отпечаток, соскоб, эксфолиативный метод, смыв и исследование промывных вод,  аспирационный метод), люминесцентно-цитологическая диагностика (акридиновый оранжевый и люминисцентный микроскоп). 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ru-RU" b="1" i="1" smtClean="0"/>
              <a:t>Гистологическая диагностика: 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mtClean="0"/>
              <a:t> исследование тканевого среза - инцизионная, эксцизионная, трепанобиопсия, пункционная.</a:t>
            </a:r>
          </a:p>
          <a:p>
            <a:pPr eaLnBrk="1" hangingPunct="1">
              <a:buFont typeface="Wingdings" pitchFamily="2" charset="2"/>
              <a:buNone/>
            </a:pPr>
            <a:endParaRPr lang="ru-RU" smtClean="0"/>
          </a:p>
        </p:txBody>
      </p:sp>
      <p:sp>
        <p:nvSpPr>
          <p:cNvPr id="1075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487362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600" smtClean="0"/>
              <a:t>Морфологическое исследование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42844" y="714356"/>
            <a:ext cx="8786874" cy="3278768"/>
          </a:xfrm>
        </p:spPr>
        <p:txBody>
          <a:bodyPr>
            <a:normAutofit/>
          </a:bodyPr>
          <a:lstStyle/>
          <a:p>
            <a:endParaRPr lang="ru-RU" sz="2000" b="1" dirty="0" smtClean="0">
              <a:solidFill>
                <a:srgbClr val="660033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Хирургическая </a:t>
            </a:r>
            <a:r>
              <a:rPr lang="ru-RU" sz="2000" b="1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стоматология. </a:t>
            </a:r>
            <a:r>
              <a:rPr lang="ru-RU" sz="2000" b="1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Национальное руководство / под ред. А.А. </a:t>
            </a:r>
            <a:r>
              <a:rPr lang="ru-RU" sz="2000" b="1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Кулакова. </a:t>
            </a:r>
            <a:r>
              <a:rPr lang="ru-RU" sz="2000" b="1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– М. : ГЭОТАР-Медиа, </a:t>
            </a:r>
            <a:r>
              <a:rPr lang="ru-RU" sz="2000" b="1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2021. </a:t>
            </a:r>
            <a:r>
              <a:rPr lang="ru-RU" sz="2000" b="1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– С. 235</a:t>
            </a:r>
            <a:r>
              <a:rPr lang="ru-RU" sz="2000" b="1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000" b="1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Челюстно-лицевая </a:t>
            </a:r>
            <a:r>
              <a:rPr lang="ru-RU" sz="2000" b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хирургия. Национальное руководство / под ред. А.А. </a:t>
            </a:r>
            <a:r>
              <a:rPr lang="ru-RU" sz="2000" b="1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Кулакова. </a:t>
            </a:r>
            <a:r>
              <a:rPr lang="ru-RU" sz="2000" b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– М. : ГЭОТАР-Медиа, 2021. – С. 235.</a:t>
            </a:r>
          </a:p>
          <a:p>
            <a:endParaRPr lang="ru-RU" sz="2000" b="1" dirty="0" smtClean="0">
              <a:solidFill>
                <a:srgbClr val="660033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1156"/>
          </a:xfrm>
        </p:spPr>
        <p:txBody>
          <a:bodyPr>
            <a:noAutofit/>
          </a:bodyPr>
          <a:lstStyle/>
          <a:p>
            <a:pPr algn="ctr"/>
            <a:r>
              <a:rPr lang="ru-RU" sz="2800" dirty="0" smtClean="0">
                <a:solidFill>
                  <a:srgbClr val="6600CC"/>
                </a:solidFill>
                <a:latin typeface="Times New Roman" pitchFamily="18" charset="0"/>
                <a:cs typeface="Times New Roman" pitchFamily="18" charset="0"/>
              </a:rPr>
              <a:t>Список литературы</a:t>
            </a:r>
            <a:endParaRPr lang="ru-RU" sz="2800" dirty="0">
              <a:solidFill>
                <a:srgbClr val="66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59832" y="3861048"/>
            <a:ext cx="3427412" cy="2864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511807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2401</TotalTime>
  <Words>2417</Words>
  <Application>Microsoft Office PowerPoint</Application>
  <PresentationFormat>Экран (4:3)</PresentationFormat>
  <Paragraphs>205</Paragraphs>
  <Slides>49</Slides>
  <Notes>12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49</vt:i4>
      </vt:variant>
    </vt:vector>
  </HeadingPairs>
  <TitlesOfParts>
    <vt:vector size="51" baseType="lpstr">
      <vt:lpstr>Тема Office</vt:lpstr>
      <vt:lpstr>Документ</vt:lpstr>
      <vt:lpstr>ВВЕДЕНИЕ В КУРС СТОМАТОЛОГИИ.  ОПРЕДЕЛЕНИЕ СТОМАТОЛОГИИ КАК НАУКИ.  РАЗДЕЛЫ СТОМАТОЛОГИИ, ИХ ЗАДАЧИ. ОБСЛЕДОВАНИЕ БОЛЬНЫХ </vt:lpstr>
      <vt:lpstr>Цель лекции:</vt:lpstr>
      <vt:lpstr>Стоматология</vt:lpstr>
      <vt:lpstr>Зубочелюстной аппарат</vt:lpstr>
      <vt:lpstr>Стоматология - это область медицины, изучающая профилактику, диагностику и лечение заболеваний зубов, полости рта и челюстно-лицевой области</vt:lpstr>
      <vt:lpstr>Стоматология как специальность  сложилась в результате клинического объединения болезней зубов, болезней слизистой оболочки полости рта и языка, болезней челюстей и окружающих их тканей, а также тесно связанных с ними областей лица и верхних отделов шеи. </vt:lpstr>
      <vt:lpstr>Задачи разделов стоматологии</vt:lpstr>
      <vt:lpstr>Задачи разделов стоматологии</vt:lpstr>
      <vt:lpstr>Задачи разделов стоматологии</vt:lpstr>
      <vt:lpstr>Лечение пациентов с нарушениями прикуса</vt:lpstr>
      <vt:lpstr>Задачи разделов стоматологии</vt:lpstr>
      <vt:lpstr>В зависимости от локализации и характера заболеваний, а также особенностей оперативных вмешательств хирургическая стоматология подразделяется на следующие основные разделы: </vt:lpstr>
      <vt:lpstr>Презентация PowerPoint</vt:lpstr>
      <vt:lpstr>Порядок оказания медицинской помощи населению Российской Федерации при стоматологических заболеваниях</vt:lpstr>
      <vt:lpstr>Презентация PowerPoint</vt:lpstr>
      <vt:lpstr>Положение  об организации деятельности в стационаре медицинской организации хирургического  челюстно-лицевого и/или стоматологического отделения с перевязочной и операционной  </vt:lpstr>
      <vt:lpstr>Отделение осуществляет следующие функции: </vt:lpstr>
      <vt:lpstr>Презентация PowerPoint</vt:lpstr>
      <vt:lpstr>Презентация PowerPoint</vt:lpstr>
      <vt:lpstr>Приказ</vt:lpstr>
      <vt:lpstr>  Методы обследования пациента </vt:lpstr>
      <vt:lpstr>Функции и составные части зубочелюстной системы </vt:lpstr>
      <vt:lpstr>СТРОЕНИЕ ЗУБА</vt:lpstr>
      <vt:lpstr>Основная составная часть зубочелюстной системы - полость рта (cavum oris) и ее органы.</vt:lpstr>
      <vt:lpstr>Слизистая оболочка полости рта</vt:lpstr>
      <vt:lpstr>ПРИКУС</vt:lpstr>
      <vt:lpstr>Презентация PowerPoint</vt:lpstr>
      <vt:lpstr>Клиническая диагностика: </vt:lpstr>
      <vt:lpstr>Внешний осмотр челюстно-лицевой области и пальпация регионарных лимфатических узлов</vt:lpstr>
      <vt:lpstr>Осмотр</vt:lpstr>
      <vt:lpstr>Презентация PowerPoint</vt:lpstr>
      <vt:lpstr>ЗОНДИРОВАНИЕ </vt:lpstr>
      <vt:lpstr>Пальпация</vt:lpstr>
      <vt:lpstr>Внешний осмотр челюстно-лицевой области и пальпация регионарных лимфатических узлов</vt:lpstr>
      <vt:lpstr>Обследование пациента с изменениями в мягких тканях головы и шеи</vt:lpstr>
      <vt:lpstr>Обследование пациента с подозрением на травму ЧЛО</vt:lpstr>
      <vt:lpstr>Методы лучевой диагностики. </vt:lpstr>
      <vt:lpstr>Конусно-лучевая компьютерная томография  и КТ (преимущества)</vt:lpstr>
      <vt:lpstr>Презентация PowerPoint</vt:lpstr>
      <vt:lpstr>УЗИ и МРТ височно-нижнечелюстных суставов</vt:lpstr>
      <vt:lpstr>Магнитно-резонансная томография с внутривенным контрастированием (Т1, аксиальная плоскость). Опухоль свободной части языка. Исследование перед началом специализированного лечения. </vt:lpstr>
      <vt:lpstr>Артикулятор является системой координат, с которой соотносится любое движение нижней челюсти. Устройство суставного механизма регулируемых артикуляторов позволяет разложить на составляющие и воспроизвести жевательные движения, а также осуществить равномерное контролируемое суставное и окклюзионное разобщение – дистракцию</vt:lpstr>
      <vt:lpstr>Электромиография (ЭМГ) </vt:lpstr>
      <vt:lpstr>Сиалоскопия</vt:lpstr>
      <vt:lpstr>Дополнительные методы исследования</vt:lpstr>
      <vt:lpstr>Лабораторная диагностика</vt:lpstr>
      <vt:lpstr>Презентация PowerPoint</vt:lpstr>
      <vt:lpstr>Морфологическое исследование</vt:lpstr>
      <vt:lpstr>Список литературы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ВВЕДЕНИЕ В СТОМАТОЛОГИЮ. ОБСЛЕДОВАНИЕ БОЛЬНЫХ</dc:title>
  <dc:creator>user</dc:creator>
  <cp:lastModifiedBy>Angel</cp:lastModifiedBy>
  <cp:revision>179</cp:revision>
  <dcterms:created xsi:type="dcterms:W3CDTF">2012-04-23T15:16:01Z</dcterms:created>
  <dcterms:modified xsi:type="dcterms:W3CDTF">2025-02-07T13:39:55Z</dcterms:modified>
</cp:coreProperties>
</file>