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428" r:id="rId2"/>
    <p:sldId id="429" r:id="rId3"/>
    <p:sldId id="430" r:id="rId4"/>
    <p:sldId id="296" r:id="rId5"/>
    <p:sldId id="457" r:id="rId6"/>
    <p:sldId id="458" r:id="rId7"/>
    <p:sldId id="459" r:id="rId8"/>
    <p:sldId id="416" r:id="rId9"/>
    <p:sldId id="372" r:id="rId10"/>
    <p:sldId id="460" r:id="rId11"/>
    <p:sldId id="461" r:id="rId12"/>
    <p:sldId id="410" r:id="rId13"/>
    <p:sldId id="275" r:id="rId14"/>
    <p:sldId id="274" r:id="rId15"/>
    <p:sldId id="294" r:id="rId16"/>
    <p:sldId id="295" r:id="rId17"/>
    <p:sldId id="267" r:id="rId18"/>
    <p:sldId id="433" r:id="rId19"/>
    <p:sldId id="412" r:id="rId20"/>
    <p:sldId id="411" r:id="rId21"/>
    <p:sldId id="268" r:id="rId22"/>
    <p:sldId id="421" r:id="rId23"/>
    <p:sldId id="432" r:id="rId24"/>
    <p:sldId id="270" r:id="rId25"/>
    <p:sldId id="271" r:id="rId26"/>
    <p:sldId id="283" r:id="rId27"/>
    <p:sldId id="273" r:id="rId28"/>
    <p:sldId id="278" r:id="rId29"/>
    <p:sldId id="277" r:id="rId30"/>
    <p:sldId id="276" r:id="rId31"/>
    <p:sldId id="284" r:id="rId32"/>
    <p:sldId id="422" r:id="rId33"/>
    <p:sldId id="286" r:id="rId34"/>
    <p:sldId id="287" r:id="rId35"/>
    <p:sldId id="288" r:id="rId36"/>
    <p:sldId id="424" r:id="rId37"/>
    <p:sldId id="289" r:id="rId38"/>
    <p:sldId id="290" r:id="rId39"/>
    <p:sldId id="425" r:id="rId40"/>
    <p:sldId id="297" r:id="rId41"/>
    <p:sldId id="306" r:id="rId42"/>
    <p:sldId id="299" r:id="rId43"/>
    <p:sldId id="298" r:id="rId44"/>
    <p:sldId id="426" r:id="rId45"/>
    <p:sldId id="300" r:id="rId46"/>
    <p:sldId id="307" r:id="rId47"/>
    <p:sldId id="301" r:id="rId48"/>
    <p:sldId id="308" r:id="rId49"/>
    <p:sldId id="302" r:id="rId50"/>
    <p:sldId id="317" r:id="rId51"/>
    <p:sldId id="318" r:id="rId52"/>
    <p:sldId id="321" r:id="rId53"/>
    <p:sldId id="322" r:id="rId54"/>
    <p:sldId id="323" r:id="rId55"/>
    <p:sldId id="338" r:id="rId56"/>
    <p:sldId id="339" r:id="rId57"/>
    <p:sldId id="340" r:id="rId58"/>
    <p:sldId id="341" r:id="rId59"/>
    <p:sldId id="362" r:id="rId60"/>
    <p:sldId id="431" r:id="rId6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CC"/>
    <a:srgbClr val="FFCCFF"/>
    <a:srgbClr val="990033"/>
    <a:srgbClr val="860000"/>
    <a:srgbClr val="660033"/>
    <a:srgbClr val="640000"/>
    <a:srgbClr val="6633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1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C6B48B-09C6-4822-B07F-9510BA9981EC}" type="datetimeFigureOut">
              <a:rPr lang="ru-RU" smtClean="0"/>
              <a:pPr/>
              <a:t>07.02.2025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41F3AE-1750-4C05-B9CF-DE2D740D1DE1}" type="slidenum">
              <a:rPr lang="ru-RU" smtClean="0"/>
              <a:pPr/>
              <a:t>‹#›</a:t>
            </a:fld>
            <a:endParaRPr lang="ru-RU"/>
          </a:p>
        </p:txBody>
      </p:sp>
    </p:spTree>
    <p:extLst>
      <p:ext uri="{BB962C8B-B14F-4D97-AF65-F5344CB8AC3E}">
        <p14:creationId xmlns:p14="http://schemas.microsoft.com/office/powerpoint/2010/main" val="15764862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2035"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smtClean="0"/>
          </a:p>
        </p:txBody>
      </p:sp>
      <p:sp>
        <p:nvSpPr>
          <p:cNvPr id="122884" name="Номер слайда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eaLnBrk="1" hangingPunct="1">
              <a:defRPr/>
            </a:pPr>
            <a:fld id="{9F410A07-2FBE-4DDF-9C50-1CB464621BB1}" type="slidenum">
              <a:rPr lang="ru-RU" smtClean="0"/>
              <a:pPr eaLnBrk="1" hangingPunct="1">
                <a:defRPr/>
              </a:pPr>
              <a:t>1</a:t>
            </a:fld>
            <a:endParaRPr lang="ru-R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Образ слайда 1"/>
          <p:cNvSpPr>
            <a:spLocks noGrp="1" noRot="1" noChangeAspect="1" noTextEdit="1"/>
          </p:cNvSpPr>
          <p:nvPr>
            <p:ph type="sldImg"/>
          </p:nvPr>
        </p:nvSpPr>
        <p:spPr bwMode="auto">
          <a:noFill/>
          <a:ln>
            <a:solidFill>
              <a:srgbClr val="000000"/>
            </a:solidFill>
            <a:miter lim="800000"/>
            <a:headEnd/>
            <a:tailEnd/>
          </a:ln>
        </p:spPr>
      </p:sp>
      <p:sp>
        <p:nvSpPr>
          <p:cNvPr id="1433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1433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D202305-B2A6-4E48-B4A2-A00BADA4311B}" type="slidenum">
              <a:rPr lang="ru-RU" smtClean="0">
                <a:latin typeface="Tahoma" pitchFamily="34" charset="0"/>
              </a:rPr>
              <a:pPr/>
              <a:t>52</a:t>
            </a:fld>
            <a:endParaRPr lang="ru-RU" smtClean="0">
              <a:latin typeface="Tahoma"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Образ слайда 1"/>
          <p:cNvSpPr>
            <a:spLocks noGrp="1" noRot="1" noChangeAspect="1" noTextEdit="1"/>
          </p:cNvSpPr>
          <p:nvPr>
            <p:ph type="sldImg"/>
          </p:nvPr>
        </p:nvSpPr>
        <p:spPr bwMode="auto">
          <a:noFill/>
          <a:ln>
            <a:solidFill>
              <a:srgbClr val="000000"/>
            </a:solidFill>
            <a:miter lim="800000"/>
            <a:headEnd/>
            <a:tailEnd/>
          </a:ln>
        </p:spPr>
      </p:sp>
      <p:sp>
        <p:nvSpPr>
          <p:cNvPr id="14336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1433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7729766-A1A5-4FC6-AE93-88938FC02950}" type="slidenum">
              <a:rPr lang="ru-RU" smtClean="0">
                <a:latin typeface="Tahoma" pitchFamily="34" charset="0"/>
              </a:rPr>
              <a:pPr/>
              <a:t>56</a:t>
            </a:fld>
            <a:endParaRPr lang="ru-RU" smtClean="0">
              <a:latin typeface="Tahoma"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Образ слайда 1"/>
          <p:cNvSpPr>
            <a:spLocks noGrp="1" noRot="1" noChangeAspect="1" noTextEdit="1"/>
          </p:cNvSpPr>
          <p:nvPr>
            <p:ph type="sldImg"/>
          </p:nvPr>
        </p:nvSpPr>
        <p:spPr bwMode="auto">
          <a:noFill/>
          <a:ln>
            <a:solidFill>
              <a:srgbClr val="000000"/>
            </a:solidFill>
            <a:miter lim="800000"/>
            <a:headEnd/>
            <a:tailEnd/>
          </a:ln>
        </p:spPr>
      </p:sp>
      <p:sp>
        <p:nvSpPr>
          <p:cNvPr id="15360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15360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A26AAA4-E5EE-46D3-AC30-6D1344F0EF1C}" type="slidenum">
              <a:rPr lang="ru-RU" smtClean="0">
                <a:latin typeface="Tahoma" pitchFamily="34" charset="0"/>
              </a:rPr>
              <a:pPr/>
              <a:t>58</a:t>
            </a:fld>
            <a:endParaRPr lang="ru-RU" smtClean="0">
              <a:latin typeface="Tahoma"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B43F223-7EF6-4512-9236-AE892AC6FACD}" type="datetimeFigureOut">
              <a:rPr lang="ru-RU" smtClean="0"/>
              <a:pPr/>
              <a:t>07.02.2025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264372-BD74-408C-B3CB-C942BD4171A5}" type="slidenum">
              <a:rPr lang="ru-RU" smtClean="0"/>
              <a:pPr/>
              <a:t>‹#›</a:t>
            </a:fld>
            <a:endParaRPr lang="ru-RU"/>
          </a:p>
        </p:txBody>
      </p:sp>
    </p:spTree>
    <p:extLst>
      <p:ext uri="{BB962C8B-B14F-4D97-AF65-F5344CB8AC3E}">
        <p14:creationId xmlns:p14="http://schemas.microsoft.com/office/powerpoint/2010/main" val="1424733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B43F223-7EF6-4512-9236-AE892AC6FACD}" type="datetimeFigureOut">
              <a:rPr lang="ru-RU" smtClean="0"/>
              <a:pPr/>
              <a:t>07.02.2025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264372-BD74-408C-B3CB-C942BD4171A5}" type="slidenum">
              <a:rPr lang="ru-RU" smtClean="0"/>
              <a:pPr/>
              <a:t>‹#›</a:t>
            </a:fld>
            <a:endParaRPr lang="ru-RU"/>
          </a:p>
        </p:txBody>
      </p:sp>
    </p:spTree>
    <p:extLst>
      <p:ext uri="{BB962C8B-B14F-4D97-AF65-F5344CB8AC3E}">
        <p14:creationId xmlns:p14="http://schemas.microsoft.com/office/powerpoint/2010/main" val="1679485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B43F223-7EF6-4512-9236-AE892AC6FACD}" type="datetimeFigureOut">
              <a:rPr lang="ru-RU" smtClean="0"/>
              <a:pPr/>
              <a:t>07.02.2025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264372-BD74-408C-B3CB-C942BD4171A5}" type="slidenum">
              <a:rPr lang="ru-RU" smtClean="0"/>
              <a:pPr/>
              <a:t>‹#›</a:t>
            </a:fld>
            <a:endParaRPr lang="ru-RU"/>
          </a:p>
        </p:txBody>
      </p:sp>
    </p:spTree>
    <p:extLst>
      <p:ext uri="{BB962C8B-B14F-4D97-AF65-F5344CB8AC3E}">
        <p14:creationId xmlns:p14="http://schemas.microsoft.com/office/powerpoint/2010/main" val="1660299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B43F223-7EF6-4512-9236-AE892AC6FACD}" type="datetimeFigureOut">
              <a:rPr lang="ru-RU" smtClean="0"/>
              <a:pPr/>
              <a:t>07.02.2025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B264372-BD74-408C-B3CB-C942BD4171A5}" type="slidenum">
              <a:rPr lang="ru-RU" smtClean="0"/>
              <a:pPr/>
              <a:t>‹#›</a:t>
            </a:fld>
            <a:endParaRPr lang="ru-RU"/>
          </a:p>
        </p:txBody>
      </p:sp>
    </p:spTree>
    <p:extLst>
      <p:ext uri="{BB962C8B-B14F-4D97-AF65-F5344CB8AC3E}">
        <p14:creationId xmlns:p14="http://schemas.microsoft.com/office/powerpoint/2010/main" val="309468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B43F223-7EF6-4512-9236-AE892AC6FACD}" type="datetimeFigureOut">
              <a:rPr lang="ru-RU" smtClean="0"/>
              <a:pPr/>
              <a:t>07.02.2025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B264372-BD74-408C-B3CB-C942BD4171A5}" type="slidenum">
              <a:rPr lang="ru-RU" smtClean="0"/>
              <a:pPr/>
              <a:t>‹#›</a:t>
            </a:fld>
            <a:endParaRPr lang="ru-RU"/>
          </a:p>
        </p:txBody>
      </p:sp>
    </p:spTree>
    <p:extLst>
      <p:ext uri="{BB962C8B-B14F-4D97-AF65-F5344CB8AC3E}">
        <p14:creationId xmlns:p14="http://schemas.microsoft.com/office/powerpoint/2010/main" val="860143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B43F223-7EF6-4512-9236-AE892AC6FACD}" type="datetimeFigureOut">
              <a:rPr lang="ru-RU" smtClean="0"/>
              <a:pPr/>
              <a:t>07.02.2025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B264372-BD74-408C-B3CB-C942BD4171A5}" type="slidenum">
              <a:rPr lang="ru-RU" smtClean="0"/>
              <a:pPr/>
              <a:t>‹#›</a:t>
            </a:fld>
            <a:endParaRPr lang="ru-RU"/>
          </a:p>
        </p:txBody>
      </p:sp>
    </p:spTree>
    <p:extLst>
      <p:ext uri="{BB962C8B-B14F-4D97-AF65-F5344CB8AC3E}">
        <p14:creationId xmlns:p14="http://schemas.microsoft.com/office/powerpoint/2010/main" val="2640966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B43F223-7EF6-4512-9236-AE892AC6FACD}" type="datetimeFigureOut">
              <a:rPr lang="ru-RU" smtClean="0"/>
              <a:pPr/>
              <a:t>07.02.2025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B264372-BD74-408C-B3CB-C942BD4171A5}" type="slidenum">
              <a:rPr lang="ru-RU" smtClean="0"/>
              <a:pPr/>
              <a:t>‹#›</a:t>
            </a:fld>
            <a:endParaRPr lang="ru-RU"/>
          </a:p>
        </p:txBody>
      </p:sp>
    </p:spTree>
    <p:extLst>
      <p:ext uri="{BB962C8B-B14F-4D97-AF65-F5344CB8AC3E}">
        <p14:creationId xmlns:p14="http://schemas.microsoft.com/office/powerpoint/2010/main" val="1692360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B43F223-7EF6-4512-9236-AE892AC6FACD}" type="datetimeFigureOut">
              <a:rPr lang="ru-RU" smtClean="0"/>
              <a:pPr/>
              <a:t>07.02.2025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B264372-BD74-408C-B3CB-C942BD4171A5}" type="slidenum">
              <a:rPr lang="ru-RU" smtClean="0"/>
              <a:pPr/>
              <a:t>‹#›</a:t>
            </a:fld>
            <a:endParaRPr lang="ru-RU"/>
          </a:p>
        </p:txBody>
      </p:sp>
    </p:spTree>
    <p:extLst>
      <p:ext uri="{BB962C8B-B14F-4D97-AF65-F5344CB8AC3E}">
        <p14:creationId xmlns:p14="http://schemas.microsoft.com/office/powerpoint/2010/main" val="293754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B43F223-7EF6-4512-9236-AE892AC6FACD}" type="datetimeFigureOut">
              <a:rPr lang="ru-RU" smtClean="0"/>
              <a:pPr/>
              <a:t>07.02.2025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B264372-BD74-408C-B3CB-C942BD4171A5}" type="slidenum">
              <a:rPr lang="ru-RU" smtClean="0"/>
              <a:pPr/>
              <a:t>‹#›</a:t>
            </a:fld>
            <a:endParaRPr lang="ru-RU"/>
          </a:p>
        </p:txBody>
      </p:sp>
    </p:spTree>
    <p:extLst>
      <p:ext uri="{BB962C8B-B14F-4D97-AF65-F5344CB8AC3E}">
        <p14:creationId xmlns:p14="http://schemas.microsoft.com/office/powerpoint/2010/main" val="2983060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B43F223-7EF6-4512-9236-AE892AC6FACD}" type="datetimeFigureOut">
              <a:rPr lang="ru-RU" smtClean="0"/>
              <a:pPr/>
              <a:t>07.02.2025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264372-BD74-408C-B3CB-C942BD4171A5}" type="slidenum">
              <a:rPr lang="ru-RU" smtClean="0"/>
              <a:pPr/>
              <a:t>‹#›</a:t>
            </a:fld>
            <a:endParaRPr lang="ru-RU"/>
          </a:p>
        </p:txBody>
      </p:sp>
    </p:spTree>
    <p:extLst>
      <p:ext uri="{BB962C8B-B14F-4D97-AF65-F5344CB8AC3E}">
        <p14:creationId xmlns:p14="http://schemas.microsoft.com/office/powerpoint/2010/main" val="2170219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B43F223-7EF6-4512-9236-AE892AC6FACD}" type="datetimeFigureOut">
              <a:rPr lang="ru-RU" smtClean="0"/>
              <a:pPr/>
              <a:t>07.02.2025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B264372-BD74-408C-B3CB-C942BD4171A5}" type="slidenum">
              <a:rPr lang="ru-RU" smtClean="0"/>
              <a:pPr/>
              <a:t>‹#›</a:t>
            </a:fld>
            <a:endParaRPr lang="ru-RU"/>
          </a:p>
        </p:txBody>
      </p:sp>
    </p:spTree>
    <p:extLst>
      <p:ext uri="{BB962C8B-B14F-4D97-AF65-F5344CB8AC3E}">
        <p14:creationId xmlns:p14="http://schemas.microsoft.com/office/powerpoint/2010/main" val="1426769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43F223-7EF6-4512-9236-AE892AC6FACD}" type="datetimeFigureOut">
              <a:rPr lang="ru-RU" smtClean="0"/>
              <a:pPr/>
              <a:t>07.02.2025</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264372-BD74-408C-B3CB-C942BD4171A5}" type="slidenum">
              <a:rPr lang="ru-RU" smtClean="0"/>
              <a:pPr/>
              <a:t>‹#›</a:t>
            </a:fld>
            <a:endParaRPr lang="ru-RU"/>
          </a:p>
        </p:txBody>
      </p:sp>
    </p:spTree>
    <p:extLst>
      <p:ext uri="{BB962C8B-B14F-4D97-AF65-F5344CB8AC3E}">
        <p14:creationId xmlns:p14="http://schemas.microsoft.com/office/powerpoint/2010/main" val="12760494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0" y="2"/>
            <a:ext cx="12192000" cy="1196751"/>
          </a:xfrm>
        </p:spPr>
        <p:txBody>
          <a:bodyPr anchorCtr="1">
            <a:normAutofit/>
          </a:bodyPr>
          <a:lstStyle/>
          <a:p>
            <a:pPr algn="ctr" eaLnBrk="1" hangingPunct="1">
              <a:defRPr/>
            </a:pPr>
            <a:r>
              <a:rPr lang="ru-RU" sz="2400" dirty="0" smtClean="0">
                <a:effectLst>
                  <a:outerShdw blurRad="38100" dist="38100" dir="2700000" algn="tl">
                    <a:srgbClr val="C0C0C0"/>
                  </a:outerShdw>
                </a:effectLst>
              </a:rPr>
              <a:t>ФГБОУ ВО НГМУ МЗ РФ</a:t>
            </a:r>
            <a:br>
              <a:rPr lang="ru-RU" sz="2400" dirty="0" smtClean="0">
                <a:effectLst>
                  <a:outerShdw blurRad="38100" dist="38100" dir="2700000" algn="tl">
                    <a:srgbClr val="C0C0C0"/>
                  </a:outerShdw>
                </a:effectLst>
              </a:rPr>
            </a:br>
            <a:r>
              <a:rPr lang="ru-RU" sz="2400" dirty="0" smtClean="0">
                <a:effectLst>
                  <a:outerShdw blurRad="38100" dist="38100" dir="2700000" algn="tl">
                    <a:srgbClr val="C0C0C0"/>
                  </a:outerShdw>
                </a:effectLst>
              </a:rPr>
              <a:t>Кафедра хирургической стоматологии, стоматологической имплантации и </a:t>
            </a:r>
            <a:br>
              <a:rPr lang="ru-RU" sz="2400" dirty="0" smtClean="0">
                <a:effectLst>
                  <a:outerShdw blurRad="38100" dist="38100" dir="2700000" algn="tl">
                    <a:srgbClr val="C0C0C0"/>
                  </a:outerShdw>
                </a:effectLst>
              </a:rPr>
            </a:br>
            <a:r>
              <a:rPr lang="ru-RU" sz="2400" dirty="0" smtClean="0">
                <a:effectLst>
                  <a:outerShdw blurRad="38100" dist="38100" dir="2700000" algn="tl">
                    <a:srgbClr val="C0C0C0"/>
                  </a:outerShdw>
                </a:effectLst>
              </a:rPr>
              <a:t>челюстно-лицевой хирургии</a:t>
            </a:r>
          </a:p>
        </p:txBody>
      </p:sp>
      <p:sp>
        <p:nvSpPr>
          <p:cNvPr id="2" name="Объект 1"/>
          <p:cNvSpPr>
            <a:spLocks noGrp="1"/>
          </p:cNvSpPr>
          <p:nvPr>
            <p:ph idx="1"/>
          </p:nvPr>
        </p:nvSpPr>
        <p:spPr>
          <a:xfrm>
            <a:off x="431800" y="1268413"/>
            <a:ext cx="11508317" cy="4864100"/>
          </a:xfrm>
        </p:spPr>
        <p:txBody>
          <a:bodyPr>
            <a:normAutofit/>
          </a:bodyPr>
          <a:lstStyle/>
          <a:p>
            <a:pPr marL="0" indent="0" algn="ctr" eaLnBrk="1" hangingPunct="1">
              <a:buFont typeface="Wingdings" pitchFamily="2" charset="2"/>
              <a:buNone/>
              <a:defRPr/>
            </a:pPr>
            <a:r>
              <a:rPr lang="ru-RU" b="1" dirty="0" smtClean="0">
                <a:effectLst>
                  <a:outerShdw blurRad="38100" dist="38100" dir="2700000" algn="tl">
                    <a:srgbClr val="C0C0C0"/>
                  </a:outerShdw>
                </a:effectLst>
              </a:rPr>
              <a:t>Тема лекции</a:t>
            </a:r>
          </a:p>
          <a:p>
            <a:pPr marL="0" indent="0" algn="ctr">
              <a:buNone/>
            </a:pPr>
            <a:r>
              <a:rPr lang="ru-RU" sz="3200" b="1" dirty="0" smtClean="0">
                <a:solidFill>
                  <a:srgbClr val="860000"/>
                </a:solidFill>
                <a:effectLst>
                  <a:outerShdw blurRad="38100" dist="38100" dir="2700000" algn="tl">
                    <a:srgbClr val="C0C0C0"/>
                  </a:outerShdw>
                </a:effectLst>
                <a:latin typeface="Times New Roman" pitchFamily="18" charset="0"/>
                <a:cs typeface="Times New Roman" pitchFamily="18" charset="0"/>
              </a:rPr>
              <a:t>«</a:t>
            </a:r>
            <a:r>
              <a:rPr lang="ru-RU" sz="3200" b="1" dirty="0">
                <a:solidFill>
                  <a:srgbClr val="860000"/>
                </a:solidFill>
                <a:latin typeface="Times New Roman" panose="02020603050405020304" pitchFamily="18" charset="0"/>
                <a:cs typeface="Times New Roman" panose="02020603050405020304" pitchFamily="18" charset="0"/>
              </a:rPr>
              <a:t>Кариес и его осложнения. </a:t>
            </a:r>
          </a:p>
          <a:p>
            <a:pPr marL="0" indent="0" algn="ctr">
              <a:buNone/>
            </a:pPr>
            <a:r>
              <a:rPr lang="ru-RU" sz="3200" b="1" dirty="0" smtClean="0">
                <a:solidFill>
                  <a:srgbClr val="860000"/>
                </a:solidFill>
                <a:latin typeface="Times New Roman" panose="02020603050405020304" pitchFamily="18" charset="0"/>
                <a:cs typeface="Times New Roman" panose="02020603050405020304" pitchFamily="18" charset="0"/>
              </a:rPr>
              <a:t>Показания </a:t>
            </a:r>
            <a:r>
              <a:rPr lang="ru-RU" sz="3200" b="1" dirty="0">
                <a:solidFill>
                  <a:srgbClr val="860000"/>
                </a:solidFill>
                <a:latin typeface="Times New Roman" panose="02020603050405020304" pitchFamily="18" charset="0"/>
                <a:cs typeface="Times New Roman" panose="02020603050405020304" pitchFamily="18" charset="0"/>
              </a:rPr>
              <a:t>и противопоказания </a:t>
            </a:r>
          </a:p>
          <a:p>
            <a:pPr marL="0" indent="0" algn="ctr">
              <a:buNone/>
            </a:pPr>
            <a:r>
              <a:rPr lang="ru-RU" sz="3200" b="1" dirty="0">
                <a:solidFill>
                  <a:srgbClr val="860000"/>
                </a:solidFill>
                <a:latin typeface="Times New Roman" panose="02020603050405020304" pitchFamily="18" charset="0"/>
                <a:cs typeface="Times New Roman" panose="02020603050405020304" pitchFamily="18" charset="0"/>
              </a:rPr>
              <a:t>к удалению зубов</a:t>
            </a:r>
            <a:r>
              <a:rPr lang="ru-RU" sz="3200" b="1" dirty="0" smtClean="0">
                <a:solidFill>
                  <a:srgbClr val="860000"/>
                </a:solidFill>
                <a:latin typeface="Times New Roman" panose="02020603050405020304" pitchFamily="18" charset="0"/>
                <a:cs typeface="Times New Roman" panose="02020603050405020304" pitchFamily="18" charset="0"/>
              </a:rPr>
              <a:t>,  </a:t>
            </a:r>
            <a:r>
              <a:rPr lang="ru-RU" sz="3200" b="1" dirty="0">
                <a:solidFill>
                  <a:srgbClr val="860000"/>
                </a:solidFill>
                <a:latin typeface="Times New Roman" panose="02020603050405020304" pitchFamily="18" charset="0"/>
                <a:cs typeface="Times New Roman" panose="02020603050405020304" pitchFamily="18" charset="0"/>
              </a:rPr>
              <a:t>методика, </a:t>
            </a:r>
            <a:r>
              <a:rPr lang="ru-RU" sz="3200" b="1" dirty="0" smtClean="0">
                <a:solidFill>
                  <a:srgbClr val="860000"/>
                </a:solidFill>
                <a:latin typeface="Times New Roman" panose="02020603050405020304" pitchFamily="18" charset="0"/>
                <a:cs typeface="Times New Roman" panose="02020603050405020304" pitchFamily="18" charset="0"/>
              </a:rPr>
              <a:t>осложнения»</a:t>
            </a:r>
            <a:endParaRPr lang="ru-RU" sz="3200" b="1" dirty="0">
              <a:solidFill>
                <a:srgbClr val="860000"/>
              </a:solidFill>
              <a:latin typeface="Times New Roman" panose="02020603050405020304" pitchFamily="18" charset="0"/>
              <a:cs typeface="Times New Roman" panose="02020603050405020304" pitchFamily="18" charset="0"/>
            </a:endParaRPr>
          </a:p>
          <a:p>
            <a:pPr marL="0" indent="0" algn="ctr" eaLnBrk="1" hangingPunct="1">
              <a:buFont typeface="Wingdings" pitchFamily="2" charset="2"/>
              <a:buNone/>
              <a:defRPr/>
            </a:pPr>
            <a:endParaRPr lang="ru-RU" b="1" dirty="0" smtClean="0">
              <a:effectLst>
                <a:outerShdw blurRad="38100" dist="38100" dir="2700000" algn="tl">
                  <a:srgbClr val="C0C0C0"/>
                </a:outerShdw>
              </a:effectLst>
            </a:endParaRPr>
          </a:p>
          <a:p>
            <a:pPr marL="0" indent="0" algn="ctr" eaLnBrk="1" hangingPunct="1">
              <a:buFont typeface="Wingdings" pitchFamily="2" charset="2"/>
              <a:buNone/>
              <a:defRPr/>
            </a:pPr>
            <a:r>
              <a:rPr lang="ru-RU" b="1" dirty="0" smtClean="0">
                <a:solidFill>
                  <a:srgbClr val="002060"/>
                </a:solidFill>
                <a:effectLst>
                  <a:outerShdw blurRad="38100" dist="38100" dir="2700000" algn="tl">
                    <a:srgbClr val="C0C0C0"/>
                  </a:outerShdw>
                </a:effectLst>
                <a:latin typeface="Times New Roman" pitchFamily="18" charset="0"/>
                <a:cs typeface="Times New Roman" pitchFamily="18" charset="0"/>
              </a:rPr>
              <a:t>Дисциплина: Стоматология. </a:t>
            </a:r>
            <a:endParaRPr lang="ru-RU" b="1" dirty="0">
              <a:solidFill>
                <a:srgbClr val="002060"/>
              </a:solidFill>
              <a:effectLst>
                <a:outerShdw blurRad="38100" dist="38100" dir="2700000" algn="tl">
                  <a:srgbClr val="C0C0C0"/>
                </a:outerShdw>
              </a:effectLst>
              <a:latin typeface="Times New Roman" pitchFamily="18" charset="0"/>
              <a:cs typeface="Times New Roman" pitchFamily="18" charset="0"/>
            </a:endParaRPr>
          </a:p>
        </p:txBody>
      </p:sp>
      <p:pic>
        <p:nvPicPr>
          <p:cNvPr id="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8728" t="18989" r="26708" b="20379"/>
          <a:stretch/>
        </p:blipFill>
        <p:spPr bwMode="auto">
          <a:xfrm>
            <a:off x="10235682" y="1054360"/>
            <a:ext cx="1548882" cy="1698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98220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Цель лекции:</a:t>
            </a:r>
            <a:endParaRPr lang="ru-RU" dirty="0"/>
          </a:p>
        </p:txBody>
      </p:sp>
      <p:sp>
        <p:nvSpPr>
          <p:cNvPr id="3" name="Объект 2"/>
          <p:cNvSpPr>
            <a:spLocks noGrp="1"/>
          </p:cNvSpPr>
          <p:nvPr>
            <p:ph idx="1"/>
          </p:nvPr>
        </p:nvSpPr>
        <p:spPr/>
        <p:txBody>
          <a:bodyPr/>
          <a:lstStyle/>
          <a:p>
            <a:pPr algn="ctr"/>
            <a:endParaRPr lang="ru-RU" b="1" dirty="0" smtClean="0">
              <a:solidFill>
                <a:srgbClr val="660033"/>
              </a:solidFill>
              <a:latin typeface="Times New Roman" pitchFamily="18" charset="0"/>
              <a:cs typeface="Times New Roman" pitchFamily="18" charset="0"/>
            </a:endParaRPr>
          </a:p>
          <a:p>
            <a:pPr marL="0" indent="0" algn="ctr">
              <a:buNone/>
            </a:pPr>
            <a:r>
              <a:rPr lang="ru-RU" b="1" dirty="0" smtClean="0">
                <a:solidFill>
                  <a:srgbClr val="660033"/>
                </a:solidFill>
                <a:latin typeface="Times New Roman" pitchFamily="18" charset="0"/>
                <a:cs typeface="Times New Roman" pitchFamily="18" charset="0"/>
              </a:rPr>
              <a:t>Изучение особенностей клинической картины</a:t>
            </a:r>
          </a:p>
          <a:p>
            <a:pPr marL="0" indent="0" algn="ctr">
              <a:buNone/>
            </a:pPr>
            <a:r>
              <a:rPr lang="ru-RU" b="1" dirty="0" smtClean="0">
                <a:solidFill>
                  <a:srgbClr val="660033"/>
                </a:solidFill>
                <a:latin typeface="Times New Roman" pitchFamily="18" charset="0"/>
                <a:cs typeface="Times New Roman" pitchFamily="18" charset="0"/>
              </a:rPr>
              <a:t> кариеса, пульпита и периодонтита, </a:t>
            </a:r>
          </a:p>
          <a:p>
            <a:pPr marL="0" indent="0" algn="ctr">
              <a:buNone/>
            </a:pPr>
            <a:r>
              <a:rPr lang="ru-RU" b="1" dirty="0" smtClean="0">
                <a:solidFill>
                  <a:srgbClr val="660033"/>
                </a:solidFill>
                <a:latin typeface="Times New Roman" pitchFamily="18" charset="0"/>
                <a:cs typeface="Times New Roman" pitchFamily="18" charset="0"/>
              </a:rPr>
              <a:t>показаний </a:t>
            </a:r>
            <a:r>
              <a:rPr lang="ru-RU" b="1" dirty="0">
                <a:solidFill>
                  <a:srgbClr val="660033"/>
                </a:solidFill>
                <a:latin typeface="Times New Roman" pitchFamily="18" charset="0"/>
                <a:cs typeface="Times New Roman" pitchFamily="18" charset="0"/>
              </a:rPr>
              <a:t>и </a:t>
            </a:r>
            <a:r>
              <a:rPr lang="ru-RU" b="1" dirty="0" smtClean="0">
                <a:solidFill>
                  <a:srgbClr val="660033"/>
                </a:solidFill>
                <a:latin typeface="Times New Roman" pitchFamily="18" charset="0"/>
                <a:cs typeface="Times New Roman" pitchFamily="18" charset="0"/>
              </a:rPr>
              <a:t>противопоказаний, методики удаления </a:t>
            </a:r>
            <a:r>
              <a:rPr lang="ru-RU" b="1" dirty="0">
                <a:solidFill>
                  <a:srgbClr val="660033"/>
                </a:solidFill>
                <a:latin typeface="Times New Roman" pitchFamily="18" charset="0"/>
                <a:cs typeface="Times New Roman" pitchFamily="18" charset="0"/>
              </a:rPr>
              <a:t>зуба</a:t>
            </a:r>
            <a:r>
              <a:rPr lang="ru-RU" b="1" dirty="0" smtClean="0">
                <a:solidFill>
                  <a:srgbClr val="660033"/>
                </a:solidFill>
                <a:latin typeface="Times New Roman" pitchFamily="18" charset="0"/>
                <a:cs typeface="Times New Roman" pitchFamily="18" charset="0"/>
              </a:rPr>
              <a:t>,</a:t>
            </a:r>
          </a:p>
          <a:p>
            <a:pPr marL="0" indent="0" algn="ctr">
              <a:buNone/>
            </a:pPr>
            <a:r>
              <a:rPr lang="ru-RU" b="1" dirty="0" smtClean="0">
                <a:solidFill>
                  <a:srgbClr val="660033"/>
                </a:solidFill>
                <a:latin typeface="Times New Roman" pitchFamily="18" charset="0"/>
                <a:cs typeface="Times New Roman" pitchFamily="18" charset="0"/>
              </a:rPr>
              <a:t> алгоритма гигиены полости рта </a:t>
            </a:r>
            <a:endParaRPr lang="ru-RU" b="1" dirty="0">
              <a:solidFill>
                <a:srgbClr val="660033"/>
              </a:solidFill>
              <a:latin typeface="Times New Roman" pitchFamily="18" charset="0"/>
              <a:cs typeface="Times New Roman" pitchFamily="18" charset="0"/>
            </a:endParaRPr>
          </a:p>
        </p:txBody>
      </p:sp>
    </p:spTree>
    <p:extLst>
      <p:ext uri="{BB962C8B-B14F-4D97-AF65-F5344CB8AC3E}">
        <p14:creationId xmlns:p14="http://schemas.microsoft.com/office/powerpoint/2010/main" val="1524511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План лекции:</a:t>
            </a:r>
            <a:endParaRPr lang="ru-RU" dirty="0"/>
          </a:p>
        </p:txBody>
      </p:sp>
      <p:sp>
        <p:nvSpPr>
          <p:cNvPr id="3" name="Объект 2"/>
          <p:cNvSpPr>
            <a:spLocks noGrp="1"/>
          </p:cNvSpPr>
          <p:nvPr>
            <p:ph idx="1"/>
          </p:nvPr>
        </p:nvSpPr>
        <p:spPr/>
        <p:txBody>
          <a:bodyPr/>
          <a:lstStyle/>
          <a:p>
            <a:pPr marL="0" indent="0">
              <a:buNone/>
            </a:pPr>
            <a:r>
              <a:rPr lang="ru-RU" b="1" dirty="0" smtClean="0">
                <a:solidFill>
                  <a:srgbClr val="640000"/>
                </a:solidFill>
                <a:latin typeface="Times New Roman" pitchFamily="18" charset="0"/>
                <a:cs typeface="Times New Roman" pitchFamily="18" charset="0"/>
              </a:rPr>
              <a:t>1.   Алгоритм гигиены полости рта.</a:t>
            </a:r>
          </a:p>
          <a:p>
            <a:pPr marL="514350" indent="-514350">
              <a:buAutoNum type="arabicPeriod" startAt="2"/>
            </a:pPr>
            <a:r>
              <a:rPr lang="ru-RU" b="1" dirty="0" smtClean="0">
                <a:solidFill>
                  <a:srgbClr val="640000"/>
                </a:solidFill>
                <a:latin typeface="Times New Roman" pitchFamily="18" charset="0"/>
                <a:cs typeface="Times New Roman" pitchFamily="18" charset="0"/>
              </a:rPr>
              <a:t>Клиническая картина кариеса зубов, диагностика, основные подходы к лечению.</a:t>
            </a:r>
          </a:p>
          <a:p>
            <a:pPr marL="514350" indent="-514350">
              <a:buFont typeface="Arial" panose="020B0604020202020204" pitchFamily="34" charset="0"/>
              <a:buAutoNum type="arabicPeriod" startAt="2"/>
            </a:pPr>
            <a:r>
              <a:rPr lang="ru-RU" b="1" dirty="0">
                <a:solidFill>
                  <a:srgbClr val="640000"/>
                </a:solidFill>
                <a:latin typeface="Times New Roman" pitchFamily="18" charset="0"/>
                <a:cs typeface="Times New Roman" pitchFamily="18" charset="0"/>
              </a:rPr>
              <a:t>Клиническая картина </a:t>
            </a:r>
            <a:r>
              <a:rPr lang="ru-RU" b="1" dirty="0" smtClean="0">
                <a:solidFill>
                  <a:srgbClr val="640000"/>
                </a:solidFill>
                <a:latin typeface="Times New Roman" pitchFamily="18" charset="0"/>
                <a:cs typeface="Times New Roman" pitchFamily="18" charset="0"/>
              </a:rPr>
              <a:t>пульпита. </a:t>
            </a:r>
            <a:r>
              <a:rPr lang="ru-RU" b="1" dirty="0">
                <a:solidFill>
                  <a:srgbClr val="640000"/>
                </a:solidFill>
                <a:latin typeface="Times New Roman" pitchFamily="18" charset="0"/>
                <a:cs typeface="Times New Roman" pitchFamily="18" charset="0"/>
              </a:rPr>
              <a:t>диагностика, основные подходы к лечению</a:t>
            </a:r>
            <a:r>
              <a:rPr lang="ru-RU" b="1" dirty="0" smtClean="0">
                <a:solidFill>
                  <a:srgbClr val="640000"/>
                </a:solidFill>
                <a:latin typeface="Times New Roman" pitchFamily="18" charset="0"/>
                <a:cs typeface="Times New Roman" pitchFamily="18" charset="0"/>
              </a:rPr>
              <a:t>.</a:t>
            </a:r>
          </a:p>
          <a:p>
            <a:pPr marL="514350" indent="-514350">
              <a:buFont typeface="Arial" panose="020B0604020202020204" pitchFamily="34" charset="0"/>
              <a:buAutoNum type="arabicPeriod" startAt="2"/>
            </a:pPr>
            <a:r>
              <a:rPr lang="ru-RU" b="1" dirty="0">
                <a:solidFill>
                  <a:srgbClr val="640000"/>
                </a:solidFill>
                <a:latin typeface="Times New Roman" pitchFamily="18" charset="0"/>
                <a:cs typeface="Times New Roman" pitchFamily="18" charset="0"/>
              </a:rPr>
              <a:t>Клиническая картина </a:t>
            </a:r>
            <a:r>
              <a:rPr lang="ru-RU" b="1" dirty="0" smtClean="0">
                <a:solidFill>
                  <a:srgbClr val="640000"/>
                </a:solidFill>
                <a:latin typeface="Times New Roman" pitchFamily="18" charset="0"/>
                <a:cs typeface="Times New Roman" pitchFamily="18" charset="0"/>
              </a:rPr>
              <a:t>периодонтита, </a:t>
            </a:r>
            <a:r>
              <a:rPr lang="ru-RU" b="1" dirty="0">
                <a:solidFill>
                  <a:srgbClr val="640000"/>
                </a:solidFill>
                <a:latin typeface="Times New Roman" pitchFamily="18" charset="0"/>
                <a:cs typeface="Times New Roman" pitchFamily="18" charset="0"/>
              </a:rPr>
              <a:t>диагностика, основные подходы к лечению</a:t>
            </a:r>
            <a:r>
              <a:rPr lang="ru-RU" b="1" dirty="0" smtClean="0">
                <a:solidFill>
                  <a:srgbClr val="640000"/>
                </a:solidFill>
                <a:latin typeface="Times New Roman" pitchFamily="18" charset="0"/>
                <a:cs typeface="Times New Roman" pitchFamily="18" charset="0"/>
              </a:rPr>
              <a:t>.</a:t>
            </a:r>
          </a:p>
          <a:p>
            <a:pPr marL="514350" indent="-514350">
              <a:buFont typeface="Arial" panose="020B0604020202020204" pitchFamily="34" charset="0"/>
              <a:buAutoNum type="arabicPeriod" startAt="2"/>
            </a:pPr>
            <a:r>
              <a:rPr lang="ru-RU" b="1" dirty="0" smtClean="0">
                <a:solidFill>
                  <a:srgbClr val="640000"/>
                </a:solidFill>
                <a:latin typeface="Times New Roman" pitchFamily="18" charset="0"/>
                <a:cs typeface="Times New Roman" pitchFamily="18" charset="0"/>
              </a:rPr>
              <a:t>Удаление зуба: показания, противопоказания, алгоритм проведения, осложнения и их профилактика.</a:t>
            </a:r>
            <a:endParaRPr lang="ru-RU" b="1" dirty="0">
              <a:solidFill>
                <a:srgbClr val="640000"/>
              </a:solidFill>
              <a:latin typeface="Times New Roman" pitchFamily="18" charset="0"/>
              <a:cs typeface="Times New Roman" pitchFamily="18" charset="0"/>
            </a:endParaRPr>
          </a:p>
          <a:p>
            <a:pPr marL="514350" indent="-514350">
              <a:buFont typeface="Arial" panose="020B0604020202020204" pitchFamily="34" charset="0"/>
              <a:buAutoNum type="arabicPeriod" startAt="2"/>
            </a:pPr>
            <a:endParaRPr lang="ru-RU" b="1" dirty="0">
              <a:solidFill>
                <a:srgbClr val="640000"/>
              </a:solidFill>
              <a:latin typeface="Times New Roman" pitchFamily="18" charset="0"/>
              <a:cs typeface="Times New Roman" pitchFamily="18" charset="0"/>
            </a:endParaRPr>
          </a:p>
          <a:p>
            <a:pPr marL="514350" indent="-514350">
              <a:buAutoNum type="arabicPeriod" startAt="2"/>
            </a:pPr>
            <a:endParaRPr lang="ru-RU" b="1" dirty="0" smtClean="0">
              <a:solidFill>
                <a:srgbClr val="640000"/>
              </a:solidFill>
              <a:latin typeface="Times New Roman" pitchFamily="18" charset="0"/>
              <a:cs typeface="Times New Roman" pitchFamily="18" charset="0"/>
            </a:endParaRPr>
          </a:p>
          <a:p>
            <a:pPr marL="514350" indent="-514350">
              <a:buAutoNum type="arabicPeriod" startAt="2"/>
            </a:pPr>
            <a:endParaRPr lang="ru-RU" dirty="0" smtClean="0"/>
          </a:p>
          <a:p>
            <a:pPr marL="514350" indent="-514350">
              <a:buAutoNum type="arabicPeriod" startAt="2"/>
            </a:pPr>
            <a:endParaRPr lang="ru-RU" dirty="0"/>
          </a:p>
        </p:txBody>
      </p:sp>
    </p:spTree>
    <p:extLst>
      <p:ext uri="{BB962C8B-B14F-4D97-AF65-F5344CB8AC3E}">
        <p14:creationId xmlns:p14="http://schemas.microsoft.com/office/powerpoint/2010/main" val="22470332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70329"/>
            <a:ext cx="10515600" cy="349625"/>
          </a:xfrm>
        </p:spPr>
        <p:txBody>
          <a:bodyPr>
            <a:noAutofit/>
          </a:bodyPr>
          <a:lstStyle/>
          <a:p>
            <a:pPr algn="ctr"/>
            <a:r>
              <a:rPr lang="ru-RU" sz="3200" b="1" i="1" dirty="0" smtClean="0"/>
              <a:t>Система обозначения зубов</a:t>
            </a:r>
            <a:endParaRPr lang="ru-RU" sz="3200" b="1" i="1" dirty="0"/>
          </a:p>
        </p:txBody>
      </p:sp>
      <p:sp>
        <p:nvSpPr>
          <p:cNvPr id="3" name="Содержимое 2"/>
          <p:cNvSpPr>
            <a:spLocks noGrp="1"/>
          </p:cNvSpPr>
          <p:nvPr>
            <p:ph idx="1"/>
          </p:nvPr>
        </p:nvSpPr>
        <p:spPr>
          <a:xfrm>
            <a:off x="116541" y="528919"/>
            <a:ext cx="11815483" cy="6221506"/>
          </a:xfrm>
        </p:spPr>
        <p:txBody>
          <a:bodyPr>
            <a:normAutofit fontScale="92500" lnSpcReduction="10000"/>
          </a:bodyPr>
          <a:lstStyle/>
          <a:p>
            <a:r>
              <a:rPr lang="ru-RU" sz="1800" dirty="0" smtClean="0">
                <a:latin typeface="Times New Roman" pitchFamily="18" charset="0"/>
                <a:cs typeface="Times New Roman" pitchFamily="18" charset="0"/>
              </a:rPr>
              <a:t>В настоящее время применяется международная </a:t>
            </a:r>
            <a:r>
              <a:rPr lang="ru-RU" sz="1800" dirty="0" err="1" smtClean="0">
                <a:latin typeface="Times New Roman" pitchFamily="18" charset="0"/>
                <a:cs typeface="Times New Roman" pitchFamily="18" charset="0"/>
              </a:rPr>
              <a:t>двухцифровая</a:t>
            </a:r>
            <a:r>
              <a:rPr lang="ru-RU" sz="1800" dirty="0" smtClean="0">
                <a:latin typeface="Times New Roman" pitchFamily="18" charset="0"/>
                <a:cs typeface="Times New Roman" pitchFamily="18" charset="0"/>
              </a:rPr>
              <a:t> система Виола, достоинство которой заключается в возможности передавать информацию по телефону, обрабатывать на компьютере и т. д. Эту систему предлагает использовать Международная организация стандартизации (ISO), Всемирная организация здравоохранения (ВОЗ) и Международная организация стоматологов (МОС ). </a:t>
            </a:r>
          </a:p>
          <a:p>
            <a:r>
              <a:rPr lang="ru-RU" sz="1800" dirty="0" smtClean="0">
                <a:latin typeface="Times New Roman" pitchFamily="18" charset="0"/>
                <a:cs typeface="Times New Roman" pitchFamily="18" charset="0"/>
              </a:rPr>
              <a:t>Стоматологическая Ассоциация России рекомендует данную систему для повсеместного внедрения.</a:t>
            </a:r>
          </a:p>
          <a:p>
            <a:pPr algn="ctr">
              <a:buNone/>
            </a:pPr>
            <a:r>
              <a:rPr lang="ru-RU" sz="1800" dirty="0" smtClean="0">
                <a:latin typeface="Times New Roman" pitchFamily="18" charset="0"/>
                <a:cs typeface="Times New Roman" pitchFamily="18" charset="0"/>
              </a:rPr>
              <a:t>Постоянные зубы</a:t>
            </a:r>
          </a:p>
          <a:p>
            <a:pPr marL="342900" indent="-342900" algn="ctr">
              <a:buAutoNum type="arabicPlain" startAt="18"/>
            </a:pPr>
            <a:r>
              <a:rPr lang="ru-RU" sz="1800" dirty="0" smtClean="0">
                <a:latin typeface="Times New Roman" pitchFamily="18" charset="0"/>
                <a:cs typeface="Times New Roman" pitchFamily="18" charset="0"/>
              </a:rPr>
              <a:t>17  16  15  14  13  12  11  21  22  23  24  25  26  27  28</a:t>
            </a:r>
          </a:p>
          <a:p>
            <a:pPr marL="342900" indent="-342900" algn="ctr">
              <a:buAutoNum type="arabicPlain" startAt="18"/>
            </a:pPr>
            <a:endParaRPr lang="ru-RU" sz="1800" dirty="0" smtClean="0">
              <a:latin typeface="Times New Roman" pitchFamily="18" charset="0"/>
              <a:cs typeface="Times New Roman" pitchFamily="18" charset="0"/>
            </a:endParaRPr>
          </a:p>
          <a:p>
            <a:pPr marL="342900" indent="-342900" algn="ctr">
              <a:buAutoNum type="arabicPlain" startAt="18"/>
            </a:pPr>
            <a:endParaRPr lang="ru-RU" sz="1800" dirty="0" smtClean="0">
              <a:latin typeface="Times New Roman" pitchFamily="18" charset="0"/>
              <a:cs typeface="Times New Roman" pitchFamily="18" charset="0"/>
            </a:endParaRPr>
          </a:p>
          <a:p>
            <a:pPr marL="342900" indent="-342900" algn="ctr">
              <a:buNone/>
            </a:pPr>
            <a:endParaRPr lang="ru-RU" sz="1800" dirty="0" smtClean="0">
              <a:latin typeface="Times New Roman" pitchFamily="18" charset="0"/>
              <a:cs typeface="Times New Roman" pitchFamily="18" charset="0"/>
            </a:endParaRPr>
          </a:p>
          <a:p>
            <a:pPr marL="342900" indent="-342900" algn="ctr">
              <a:buNone/>
            </a:pPr>
            <a:endParaRPr lang="ru-RU" sz="1800" dirty="0" smtClean="0">
              <a:latin typeface="Times New Roman" pitchFamily="18" charset="0"/>
              <a:cs typeface="Times New Roman" pitchFamily="18" charset="0"/>
            </a:endParaRPr>
          </a:p>
          <a:p>
            <a:pPr marL="342900" indent="-342900" algn="ctr">
              <a:buNone/>
            </a:pPr>
            <a:endParaRPr lang="ru-RU" sz="1800" dirty="0" smtClean="0">
              <a:latin typeface="Times New Roman" pitchFamily="18" charset="0"/>
              <a:cs typeface="Times New Roman" pitchFamily="18" charset="0"/>
            </a:endParaRPr>
          </a:p>
          <a:p>
            <a:pPr algn="ctr">
              <a:buNone/>
            </a:pPr>
            <a:r>
              <a:rPr lang="ru-RU" sz="1800" dirty="0" smtClean="0">
                <a:latin typeface="Times New Roman" pitchFamily="18" charset="0"/>
                <a:cs typeface="Times New Roman" pitchFamily="18" charset="0"/>
              </a:rPr>
              <a:t>48  47  46  45  44  43  42  41  31  32  33  34  35  36  37  38</a:t>
            </a:r>
          </a:p>
          <a:p>
            <a:pPr algn="ctr">
              <a:buNone/>
            </a:pPr>
            <a:r>
              <a:rPr lang="ru-RU" sz="1800" dirty="0" smtClean="0">
                <a:latin typeface="Times New Roman" pitchFamily="18" charset="0"/>
                <a:cs typeface="Times New Roman" pitchFamily="18" charset="0"/>
              </a:rPr>
              <a:t>временные зубы</a:t>
            </a:r>
          </a:p>
          <a:p>
            <a:pPr algn="ctr">
              <a:buNone/>
            </a:pPr>
            <a:r>
              <a:rPr lang="ru-RU" sz="1800" dirty="0" smtClean="0">
                <a:latin typeface="Times New Roman" pitchFamily="18" charset="0"/>
                <a:cs typeface="Times New Roman" pitchFamily="18" charset="0"/>
              </a:rPr>
              <a:t>55  54  53  52  51  61  62  63 64  65</a:t>
            </a:r>
          </a:p>
          <a:p>
            <a:pPr algn="ctr">
              <a:buNone/>
            </a:pPr>
            <a:r>
              <a:rPr lang="ru-RU" sz="1800" dirty="0" smtClean="0">
                <a:latin typeface="Times New Roman" pitchFamily="18" charset="0"/>
                <a:cs typeface="Times New Roman" pitchFamily="18" charset="0"/>
              </a:rPr>
              <a:t>   85  84  83  82 81  71  72  73 74  75</a:t>
            </a:r>
          </a:p>
          <a:p>
            <a:pPr>
              <a:buNone/>
            </a:pPr>
            <a:r>
              <a:rPr lang="ru-RU" sz="1800" dirty="0" smtClean="0">
                <a:latin typeface="Times New Roman" pitchFamily="18" charset="0"/>
                <a:cs typeface="Times New Roman" pitchFamily="18" charset="0"/>
              </a:rPr>
              <a:t>Состояние зубов: условные обозначения:</a:t>
            </a:r>
          </a:p>
          <a:p>
            <a:r>
              <a:rPr lang="ru-RU" sz="1800" dirty="0" smtClean="0">
                <a:latin typeface="Times New Roman" pitchFamily="18" charset="0"/>
                <a:cs typeface="Times New Roman" pitchFamily="18" charset="0"/>
              </a:rPr>
              <a:t>О–отсутствует;   С – кариес; </a:t>
            </a:r>
            <a:r>
              <a:rPr lang="en-US" sz="1800" dirty="0" smtClean="0">
                <a:latin typeface="Times New Roman" pitchFamily="18" charset="0"/>
                <a:cs typeface="Times New Roman" pitchFamily="18" charset="0"/>
              </a:rPr>
              <a:t>R</a:t>
            </a:r>
            <a:r>
              <a:rPr lang="ru-RU" sz="1800" dirty="0" smtClean="0">
                <a:latin typeface="Times New Roman" pitchFamily="18" charset="0"/>
                <a:cs typeface="Times New Roman" pitchFamily="18" charset="0"/>
              </a:rPr>
              <a:t>-корень;  </a:t>
            </a:r>
            <a:r>
              <a:rPr lang="ru-RU" sz="1800" dirty="0" err="1" smtClean="0">
                <a:latin typeface="Times New Roman" pitchFamily="18" charset="0"/>
                <a:cs typeface="Times New Roman" pitchFamily="18" charset="0"/>
              </a:rPr>
              <a:t>Р-пульпит</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Pt</a:t>
            </a:r>
            <a:r>
              <a:rPr lang="ru-RU" sz="1800" dirty="0" smtClean="0">
                <a:latin typeface="Times New Roman" pitchFamily="18" charset="0"/>
                <a:cs typeface="Times New Roman" pitchFamily="18" charset="0"/>
              </a:rPr>
              <a:t>-периодонтит; К-коронка; И- искусственный зуб; </a:t>
            </a:r>
            <a:r>
              <a:rPr lang="ru-RU" sz="1800" dirty="0" err="1" smtClean="0">
                <a:latin typeface="Times New Roman" pitchFamily="18" charset="0"/>
                <a:cs typeface="Times New Roman" pitchFamily="18" charset="0"/>
              </a:rPr>
              <a:t>П-пломба</a:t>
            </a:r>
            <a:r>
              <a:rPr lang="ru-RU" sz="1800" dirty="0" smtClean="0">
                <a:latin typeface="Times New Roman" pitchFamily="18" charset="0"/>
                <a:cs typeface="Times New Roman" pitchFamily="18" charset="0"/>
              </a:rPr>
              <a:t>; </a:t>
            </a:r>
          </a:p>
          <a:p>
            <a:pPr>
              <a:buNone/>
            </a:pPr>
            <a:r>
              <a:rPr lang="en-US" sz="1800" dirty="0" smtClean="0">
                <a:latin typeface="Times New Roman" pitchFamily="18" charset="0"/>
                <a:cs typeface="Times New Roman" pitchFamily="18" charset="0"/>
              </a:rPr>
              <a:t>I</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II</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III</a:t>
            </a:r>
            <a:r>
              <a:rPr lang="ru-RU" sz="1800" dirty="0" smtClean="0">
                <a:latin typeface="Times New Roman" pitchFamily="18" charset="0"/>
                <a:cs typeface="Times New Roman" pitchFamily="18" charset="0"/>
              </a:rPr>
              <a:t> – степень подвижности</a:t>
            </a:r>
          </a:p>
          <a:p>
            <a:pPr algn="ctr">
              <a:buNone/>
            </a:pPr>
            <a:endParaRPr lang="ru-RU" sz="1800" dirty="0" smtClean="0">
              <a:latin typeface="Times New Roman" pitchFamily="18" charset="0"/>
              <a:cs typeface="Times New Roman" pitchFamily="18" charset="0"/>
            </a:endParaRPr>
          </a:p>
          <a:p>
            <a:endParaRPr lang="ru-RU" sz="1800" dirty="0" smtClean="0">
              <a:latin typeface="Times New Roman" pitchFamily="18" charset="0"/>
              <a:cs typeface="Times New Roman" pitchFamily="18" charset="0"/>
            </a:endParaRPr>
          </a:p>
          <a:p>
            <a:endParaRPr lang="ru-RU" sz="1800" dirty="0" smtClean="0">
              <a:latin typeface="Times New Roman" pitchFamily="18" charset="0"/>
              <a:cs typeface="Times New Roman" pitchFamily="18" charset="0"/>
            </a:endParaRPr>
          </a:p>
          <a:p>
            <a:endParaRPr lang="ru-RU" sz="1800" dirty="0">
              <a:latin typeface="Times New Roman" pitchFamily="18" charset="0"/>
              <a:cs typeface="Times New Roman" pitchFamily="18" charset="0"/>
            </a:endParaRPr>
          </a:p>
        </p:txBody>
      </p:sp>
      <p:pic>
        <p:nvPicPr>
          <p:cNvPr id="4" name="Picture 2"/>
          <p:cNvPicPr>
            <a:picLocks noChangeAspect="1" noChangeArrowheads="1"/>
          </p:cNvPicPr>
          <p:nvPr/>
        </p:nvPicPr>
        <p:blipFill>
          <a:blip r:embed="rId2"/>
          <a:srcRect/>
          <a:stretch>
            <a:fillRect/>
          </a:stretch>
        </p:blipFill>
        <p:spPr bwMode="auto">
          <a:xfrm>
            <a:off x="3119719" y="2501153"/>
            <a:ext cx="5665693" cy="144811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26626" name="Picture 2"/>
          <p:cNvPicPr>
            <a:picLocks noGrp="1" noChangeAspect="1" noChangeArrowheads="1"/>
          </p:cNvPicPr>
          <p:nvPr>
            <p:ph idx="1"/>
          </p:nvPr>
        </p:nvPicPr>
        <p:blipFill>
          <a:blip r:embed="rId2"/>
          <a:srcRect l="20981" t="28461" r="50622" b="31723"/>
          <a:stretch>
            <a:fillRect/>
          </a:stretch>
        </p:blipFill>
        <p:spPr bwMode="auto">
          <a:xfrm>
            <a:off x="0" y="1"/>
            <a:ext cx="12288327"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7650" name="Picture 2"/>
          <p:cNvPicPr>
            <a:picLocks noGrp="1" noChangeAspect="1" noChangeArrowheads="1"/>
          </p:cNvPicPr>
          <p:nvPr>
            <p:ph idx="1"/>
          </p:nvPr>
        </p:nvPicPr>
        <p:blipFill>
          <a:blip r:embed="rId2"/>
          <a:srcRect l="20981" t="27723" r="50000" b="31531"/>
          <a:stretch>
            <a:fillRect/>
          </a:stretch>
        </p:blipFill>
        <p:spPr bwMode="auto">
          <a:xfrm>
            <a:off x="0" y="-104961"/>
            <a:ext cx="12253679" cy="663409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8674" name="Picture 2"/>
          <p:cNvPicPr>
            <a:picLocks noGrp="1" noChangeAspect="1" noChangeArrowheads="1"/>
          </p:cNvPicPr>
          <p:nvPr>
            <p:ph idx="1"/>
          </p:nvPr>
        </p:nvPicPr>
        <p:blipFill>
          <a:blip r:embed="rId2"/>
          <a:srcRect l="20567" t="28829" r="48549" b="34304"/>
          <a:stretch>
            <a:fillRect/>
          </a:stretch>
        </p:blipFill>
        <p:spPr bwMode="auto">
          <a:xfrm>
            <a:off x="192504" y="1"/>
            <a:ext cx="11999495"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0" y="254643"/>
            <a:ext cx="12192000" cy="648181"/>
          </a:xfrm>
        </p:spPr>
        <p:txBody>
          <a:bodyPr>
            <a:normAutofit fontScale="90000"/>
          </a:bodyPr>
          <a:lstStyle/>
          <a:p>
            <a:pPr algn="ctr">
              <a:defRPr/>
            </a:pPr>
            <a:r>
              <a:rPr lang="ru-RU" b="1" i="1" dirty="0" smtClean="0">
                <a:solidFill>
                  <a:srgbClr val="640000"/>
                </a:solidFill>
                <a:latin typeface="Times New Roman" pitchFamily="18" charset="0"/>
                <a:cs typeface="Times New Roman" pitchFamily="18" charset="0"/>
              </a:rPr>
              <a:t>Алгоритм обучения гигиене рта</a:t>
            </a:r>
            <a:endParaRPr lang="ru-RU" dirty="0"/>
          </a:p>
        </p:txBody>
      </p:sp>
      <p:pic>
        <p:nvPicPr>
          <p:cNvPr id="24579" name="Picture 4" descr="DSC03172"/>
          <p:cNvPicPr>
            <a:picLocks noGrp="1" noChangeAspect="1" noChangeArrowheads="1"/>
          </p:cNvPicPr>
          <p:nvPr>
            <p:ph sz="half" idx="1"/>
          </p:nvPr>
        </p:nvPicPr>
        <p:blipFill>
          <a:blip r:embed="rId2"/>
          <a:srcRect/>
          <a:stretch>
            <a:fillRect/>
          </a:stretch>
        </p:blipFill>
        <p:spPr>
          <a:xfrm>
            <a:off x="227878" y="2831276"/>
            <a:ext cx="5704416" cy="3860800"/>
          </a:xfrm>
          <a:noFill/>
        </p:spPr>
      </p:pic>
      <p:pic>
        <p:nvPicPr>
          <p:cNvPr id="24580" name="Picture 2" descr="D:\Pictures\P1040721.JPG"/>
          <p:cNvPicPr>
            <a:picLocks noGrp="1" noChangeAspect="1" noChangeArrowheads="1"/>
          </p:cNvPicPr>
          <p:nvPr>
            <p:ph sz="half" idx="2"/>
          </p:nvPr>
        </p:nvPicPr>
        <p:blipFill>
          <a:blip r:embed="rId3"/>
          <a:srcRect l="11656" t="20721" r="15541"/>
          <a:stretch>
            <a:fillRect/>
          </a:stretch>
        </p:blipFill>
        <p:spPr>
          <a:xfrm>
            <a:off x="6462775" y="3008875"/>
            <a:ext cx="5429249" cy="3686175"/>
          </a:xfrm>
          <a:noFill/>
        </p:spPr>
      </p:pic>
      <p:sp>
        <p:nvSpPr>
          <p:cNvPr id="5" name="Прямоугольник 4"/>
          <p:cNvSpPr/>
          <p:nvPr/>
        </p:nvSpPr>
        <p:spPr>
          <a:xfrm>
            <a:off x="358815" y="1173656"/>
            <a:ext cx="10972799" cy="1200329"/>
          </a:xfrm>
          <a:prstGeom prst="rect">
            <a:avLst/>
          </a:prstGeom>
        </p:spPr>
        <p:txBody>
          <a:bodyPr wrap="square">
            <a:spAutoFit/>
          </a:bodyPr>
          <a:lstStyle/>
          <a:p>
            <a:r>
              <a:rPr lang="ru-RU" sz="2400" dirty="0" smtClean="0">
                <a:latin typeface="Times New Roman" pitchFamily="18" charset="0"/>
                <a:cs typeface="Times New Roman" pitchFamily="18" charset="0"/>
              </a:rPr>
              <a:t>Чистку зубов начинают с участка в области верхних правых жевательных зубов, последовательно переходя от сегмента к сегменту. В таком же порядке проводят чистку зубов на нижней челюсти.</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0"/>
            <a:ext cx="10515600" cy="989045"/>
          </a:xfrm>
        </p:spPr>
        <p:txBody>
          <a:bodyPr>
            <a:normAutofit/>
          </a:bodyPr>
          <a:lstStyle/>
          <a:p>
            <a:r>
              <a:rPr lang="ru-RU" sz="3200" b="1" i="1" dirty="0" smtClean="0">
                <a:solidFill>
                  <a:srgbClr val="640000"/>
                </a:solidFill>
                <a:latin typeface="Times New Roman" pitchFamily="18" charset="0"/>
                <a:cs typeface="Times New Roman" pitchFamily="18" charset="0"/>
              </a:rPr>
              <a:t>Алгоритм обучения гигиене рта</a:t>
            </a:r>
            <a:r>
              <a:rPr lang="ru-RU" sz="2000" dirty="0" smtClean="0"/>
              <a:t/>
            </a:r>
            <a:br>
              <a:rPr lang="ru-RU" sz="2000" dirty="0" smtClean="0"/>
            </a:br>
            <a:endParaRPr lang="ru-RU" sz="2000" dirty="0"/>
          </a:p>
        </p:txBody>
      </p:sp>
      <p:sp>
        <p:nvSpPr>
          <p:cNvPr id="3" name="Содержимое 2"/>
          <p:cNvSpPr>
            <a:spLocks noGrp="1"/>
          </p:cNvSpPr>
          <p:nvPr>
            <p:ph idx="1"/>
          </p:nvPr>
        </p:nvSpPr>
        <p:spPr>
          <a:xfrm>
            <a:off x="128016" y="905070"/>
            <a:ext cx="8877088" cy="5843202"/>
          </a:xfrm>
        </p:spPr>
        <p:txBody>
          <a:bodyPr>
            <a:normAutofit lnSpcReduction="10000"/>
          </a:bodyPr>
          <a:lstStyle/>
          <a:p>
            <a:r>
              <a:rPr lang="ru-RU" sz="2400" b="1" dirty="0" smtClean="0">
                <a:latin typeface="Times New Roman" pitchFamily="18" charset="0"/>
                <a:cs typeface="Times New Roman" pitchFamily="18" charset="0"/>
              </a:rPr>
              <a:t>Рабочую часть зубной щетки следует располагать под углом 45° к зубу, производить очищающие движения от десны к зубу, одновременно удаляя налет с зубов и десен. </a:t>
            </a:r>
          </a:p>
          <a:p>
            <a:r>
              <a:rPr lang="ru-RU" sz="2400" b="1" dirty="0" smtClean="0">
                <a:latin typeface="Times New Roman" pitchFamily="18" charset="0"/>
                <a:cs typeface="Times New Roman" pitchFamily="18" charset="0"/>
              </a:rPr>
              <a:t>Жевательные поверхности зубов очищать горизонтальными (возвратно-поступательными) движениями так, чтобы волокна щетки проникали глубоко в </a:t>
            </a:r>
            <a:r>
              <a:rPr lang="ru-RU" sz="2400" b="1" dirty="0" err="1" smtClean="0">
                <a:latin typeface="Times New Roman" pitchFamily="18" charset="0"/>
                <a:cs typeface="Times New Roman" pitchFamily="18" charset="0"/>
              </a:rPr>
              <a:t>фиссуры</a:t>
            </a:r>
            <a:r>
              <a:rPr lang="ru-RU" sz="2400" b="1" dirty="0" smtClean="0">
                <a:latin typeface="Times New Roman" pitchFamily="18" charset="0"/>
                <a:cs typeface="Times New Roman" pitchFamily="18" charset="0"/>
              </a:rPr>
              <a:t> и межзубные промежутки.</a:t>
            </a:r>
          </a:p>
          <a:p>
            <a:r>
              <a:rPr lang="ru-RU" sz="2400" b="1" dirty="0" smtClean="0">
                <a:latin typeface="Times New Roman" pitchFamily="18" charset="0"/>
                <a:cs typeface="Times New Roman" pitchFamily="18" charset="0"/>
              </a:rPr>
              <a:t> Вестибулярную поверхность фронтальной группы зубов верхней и нижней челюстей очищать такими же движениями, как моляры и </a:t>
            </a:r>
            <a:r>
              <a:rPr lang="ru-RU" sz="2400" b="1" dirty="0" err="1" smtClean="0">
                <a:latin typeface="Times New Roman" pitchFamily="18" charset="0"/>
                <a:cs typeface="Times New Roman" pitchFamily="18" charset="0"/>
              </a:rPr>
              <a:t>премоляры</a:t>
            </a:r>
            <a:r>
              <a:rPr lang="ru-RU" sz="2400" b="1" dirty="0" smtClean="0">
                <a:latin typeface="Times New Roman" pitchFamily="18" charset="0"/>
                <a:cs typeface="Times New Roman" pitchFamily="18" charset="0"/>
              </a:rPr>
              <a:t>. </a:t>
            </a:r>
          </a:p>
          <a:p>
            <a:r>
              <a:rPr lang="ru-RU" sz="2400" b="1" dirty="0" smtClean="0">
                <a:latin typeface="Times New Roman" pitchFamily="18" charset="0"/>
                <a:cs typeface="Times New Roman" pitchFamily="18" charset="0"/>
              </a:rPr>
              <a:t>При чистке оральной поверхности ручку щетки располагать перпендикулярно к </a:t>
            </a:r>
            <a:r>
              <a:rPr lang="ru-RU" sz="2400" b="1" dirty="0" err="1" smtClean="0">
                <a:latin typeface="Times New Roman" pitchFamily="18" charset="0"/>
                <a:cs typeface="Times New Roman" pitchFamily="18" charset="0"/>
              </a:rPr>
              <a:t>окклюзионной</a:t>
            </a:r>
            <a:r>
              <a:rPr lang="ru-RU" sz="2400" b="1" dirty="0" smtClean="0">
                <a:latin typeface="Times New Roman" pitchFamily="18" charset="0"/>
                <a:cs typeface="Times New Roman" pitchFamily="18" charset="0"/>
              </a:rPr>
              <a:t> плоскости зубов, при этом волокна должны находиться под острым углом к зубам и захватывать не только зубы, но и десну.</a:t>
            </a:r>
          </a:p>
          <a:p>
            <a:r>
              <a:rPr lang="ru-RU" sz="2400" b="1" dirty="0" smtClean="0">
                <a:latin typeface="Times New Roman" pitchFamily="18" charset="0"/>
                <a:cs typeface="Times New Roman" pitchFamily="18" charset="0"/>
              </a:rPr>
              <a:t>Завершают чистку круговыми движениями зубной щетки при сомкнутых челюстях, осуществляя массаж десен справа налево.</a:t>
            </a:r>
          </a:p>
          <a:p>
            <a:endParaRPr lang="ru-RU" dirty="0">
              <a:latin typeface="Times New Roman" pitchFamily="18" charset="0"/>
              <a:cs typeface="Times New Roman" pitchFamily="18" charset="0"/>
            </a:endParaRPr>
          </a:p>
        </p:txBody>
      </p:sp>
      <p:pic>
        <p:nvPicPr>
          <p:cNvPr id="4" name="Picture 5" descr="DSC03181"/>
          <p:cNvPicPr>
            <a:picLocks noChangeAspect="1" noChangeArrowheads="1"/>
          </p:cNvPicPr>
          <p:nvPr/>
        </p:nvPicPr>
        <p:blipFill>
          <a:blip r:embed="rId2" cstate="print"/>
          <a:srcRect l="7765" r="19138"/>
          <a:stretch>
            <a:fillRect/>
          </a:stretch>
        </p:blipFill>
        <p:spPr bwMode="auto">
          <a:xfrm>
            <a:off x="9048751" y="0"/>
            <a:ext cx="3143249" cy="3147721"/>
          </a:xfrm>
          <a:prstGeom prst="rect">
            <a:avLst/>
          </a:prstGeom>
          <a:noFill/>
          <a:ln w="9525">
            <a:noFill/>
            <a:miter lim="800000"/>
            <a:headEnd/>
            <a:tailEnd/>
          </a:ln>
        </p:spPr>
      </p:pic>
      <p:pic>
        <p:nvPicPr>
          <p:cNvPr id="5" name="Picture 3" descr="D:\Pictures\P1040860.JPG"/>
          <p:cNvPicPr>
            <a:picLocks noChangeAspect="1" noChangeArrowheads="1"/>
          </p:cNvPicPr>
          <p:nvPr/>
        </p:nvPicPr>
        <p:blipFill>
          <a:blip r:embed="rId3" cstate="print"/>
          <a:srcRect t="41441" b="20721"/>
          <a:stretch>
            <a:fillRect/>
          </a:stretch>
        </p:blipFill>
        <p:spPr>
          <a:xfrm rot="5400000">
            <a:off x="9138294" y="4215263"/>
            <a:ext cx="3646488" cy="1638987"/>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9698" name="Picture 2"/>
          <p:cNvPicPr>
            <a:picLocks noGrp="1" noChangeAspect="1" noChangeArrowheads="1"/>
          </p:cNvPicPr>
          <p:nvPr>
            <p:ph idx="1"/>
          </p:nvPr>
        </p:nvPicPr>
        <p:blipFill>
          <a:blip r:embed="rId2"/>
          <a:srcRect l="20359" t="27723" r="48964" b="32460"/>
          <a:stretch>
            <a:fillRect/>
          </a:stretch>
        </p:blipFill>
        <p:spPr bwMode="auto">
          <a:xfrm>
            <a:off x="336884" y="0"/>
            <a:ext cx="11598442" cy="6858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0722" name="Picture 2"/>
          <p:cNvPicPr>
            <a:picLocks noGrp="1" noChangeAspect="1" noChangeArrowheads="1"/>
          </p:cNvPicPr>
          <p:nvPr>
            <p:ph idx="1"/>
          </p:nvPr>
        </p:nvPicPr>
        <p:blipFill>
          <a:blip r:embed="rId2"/>
          <a:srcRect l="19945" t="28829" r="48342" b="35041"/>
          <a:stretch>
            <a:fillRect/>
          </a:stretch>
        </p:blipFill>
        <p:spPr bwMode="auto">
          <a:xfrm>
            <a:off x="0" y="-33344"/>
            <a:ext cx="12086907" cy="689134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894" y="0"/>
            <a:ext cx="10515600" cy="890954"/>
          </a:xfrm>
        </p:spPr>
        <p:txBody>
          <a:bodyPr>
            <a:normAutofit/>
          </a:bodyPr>
          <a:lstStyle/>
          <a:p>
            <a:r>
              <a:rPr lang="ru-RU" sz="2800" b="1" i="1" dirty="0" smtClean="0">
                <a:solidFill>
                  <a:srgbClr val="640000"/>
                </a:solidFill>
                <a:latin typeface="Times New Roman" pitchFamily="18" charset="0"/>
                <a:cs typeface="Times New Roman" pitchFamily="18" charset="0"/>
              </a:rPr>
              <a:t>Алгоритм обучения гигиене рта</a:t>
            </a:r>
            <a:r>
              <a:rPr lang="ru-RU" sz="2800" dirty="0" smtClean="0"/>
              <a:t/>
            </a:r>
            <a:br>
              <a:rPr lang="ru-RU" sz="2800" dirty="0" smtClean="0"/>
            </a:br>
            <a:endParaRPr lang="ru-RU" sz="2800" dirty="0"/>
          </a:p>
        </p:txBody>
      </p:sp>
      <p:sp>
        <p:nvSpPr>
          <p:cNvPr id="3" name="Содержимое 2"/>
          <p:cNvSpPr>
            <a:spLocks noGrp="1"/>
          </p:cNvSpPr>
          <p:nvPr>
            <p:ph idx="1"/>
          </p:nvPr>
        </p:nvSpPr>
        <p:spPr>
          <a:xfrm>
            <a:off x="128016" y="737118"/>
            <a:ext cx="8904017" cy="6011153"/>
          </a:xfrm>
        </p:spPr>
        <p:txBody>
          <a:bodyPr>
            <a:normAutofit/>
          </a:bodyPr>
          <a:lstStyle/>
          <a:p>
            <a:pPr>
              <a:buFont typeface="Wingdings" pitchFamily="2" charset="2"/>
              <a:buChar char="Ø"/>
            </a:pPr>
            <a:r>
              <a:rPr lang="ru-RU" sz="2400" b="1" dirty="0" smtClean="0">
                <a:solidFill>
                  <a:srgbClr val="C00000"/>
                </a:solidFill>
                <a:latin typeface="Times New Roman" pitchFamily="18" charset="0"/>
                <a:cs typeface="Times New Roman" pitchFamily="18" charset="0"/>
              </a:rPr>
              <a:t>Длительность чистки составляет 3 мин.</a:t>
            </a:r>
          </a:p>
          <a:p>
            <a:pPr>
              <a:buFont typeface="Wingdings" pitchFamily="2" charset="2"/>
              <a:buChar char="Ø"/>
            </a:pPr>
            <a:r>
              <a:rPr lang="ru-RU" sz="2400" b="1" dirty="0" smtClean="0">
                <a:latin typeface="Times New Roman" pitchFamily="18" charset="0"/>
                <a:cs typeface="Times New Roman" pitchFamily="18" charset="0"/>
              </a:rPr>
              <a:t>Для качественной чистки контактных поверхностей зубов необходимо </a:t>
            </a:r>
            <a:r>
              <a:rPr lang="ru-RU" sz="2400" b="1" dirty="0" smtClean="0">
                <a:solidFill>
                  <a:srgbClr val="640000"/>
                </a:solidFill>
                <a:latin typeface="Times New Roman" pitchFamily="18" charset="0"/>
                <a:cs typeface="Times New Roman" pitchFamily="18" charset="0"/>
              </a:rPr>
              <a:t>использовать зубные нити.</a:t>
            </a:r>
          </a:p>
          <a:p>
            <a:pPr>
              <a:buFont typeface="Wingdings" pitchFamily="2" charset="2"/>
              <a:buChar char="Ø"/>
            </a:pPr>
            <a:r>
              <a:rPr lang="ru-RU" sz="2400" b="1" dirty="0" smtClean="0">
                <a:latin typeface="Times New Roman" pitchFamily="18" charset="0"/>
                <a:cs typeface="Times New Roman" pitchFamily="18" charset="0"/>
              </a:rPr>
              <a:t>Индивидуальный подбор средств гигиены рта осуществляется с учетом:</a:t>
            </a:r>
          </a:p>
          <a:p>
            <a:pPr marL="0" indent="0">
              <a:buNone/>
            </a:pPr>
            <a:r>
              <a:rPr lang="ru-RU" sz="2400" b="1" dirty="0" smtClean="0">
                <a:solidFill>
                  <a:srgbClr val="002060"/>
                </a:solidFill>
                <a:latin typeface="Times New Roman" pitchFamily="18" charset="0"/>
                <a:cs typeface="Times New Roman" pitchFamily="18" charset="0"/>
              </a:rPr>
              <a:t> - стоматологического статуса пациента (состояния твердых тканей зубов и тканей пародонта, </a:t>
            </a:r>
          </a:p>
          <a:p>
            <a:pPr marL="0" indent="0">
              <a:buNone/>
            </a:pPr>
            <a:r>
              <a:rPr lang="ru-RU" sz="2400" b="1" dirty="0" smtClean="0">
                <a:solidFill>
                  <a:srgbClr val="002060"/>
                </a:solidFill>
                <a:latin typeface="Times New Roman" pitchFamily="18" charset="0"/>
                <a:cs typeface="Times New Roman" pitchFamily="18" charset="0"/>
              </a:rPr>
              <a:t> - наличия зубочелюстных аномалий, </a:t>
            </a:r>
          </a:p>
          <a:p>
            <a:pPr marL="0" indent="0">
              <a:buNone/>
            </a:pPr>
            <a:r>
              <a:rPr lang="ru-RU" sz="2400" b="1" dirty="0" smtClean="0">
                <a:solidFill>
                  <a:srgbClr val="002060"/>
                </a:solidFill>
                <a:latin typeface="Times New Roman" pitchFamily="18" charset="0"/>
                <a:cs typeface="Times New Roman" pitchFamily="18" charset="0"/>
              </a:rPr>
              <a:t> - съемных и несъемных </a:t>
            </a:r>
            <a:r>
              <a:rPr lang="ru-RU" sz="2400" b="1" dirty="0" err="1" smtClean="0">
                <a:solidFill>
                  <a:srgbClr val="002060"/>
                </a:solidFill>
                <a:latin typeface="Times New Roman" pitchFamily="18" charset="0"/>
                <a:cs typeface="Times New Roman" pitchFamily="18" charset="0"/>
              </a:rPr>
              <a:t>ортодонтических</a:t>
            </a:r>
            <a:r>
              <a:rPr lang="ru-RU" sz="2400" b="1" dirty="0" smtClean="0">
                <a:solidFill>
                  <a:srgbClr val="002060"/>
                </a:solidFill>
                <a:latin typeface="Times New Roman" pitchFamily="18" charset="0"/>
                <a:cs typeface="Times New Roman" pitchFamily="18" charset="0"/>
              </a:rPr>
              <a:t> и ортопедических конструкций) .</a:t>
            </a:r>
          </a:p>
          <a:p>
            <a:pPr>
              <a:buFont typeface="Wingdings" pitchFamily="2" charset="2"/>
              <a:buChar char="Ø"/>
            </a:pPr>
            <a:r>
              <a:rPr lang="ru-RU" sz="2400" b="1" dirty="0" smtClean="0">
                <a:latin typeface="Times New Roman" pitchFamily="18" charset="0"/>
                <a:cs typeface="Times New Roman" pitchFamily="18" charset="0"/>
              </a:rPr>
              <a:t>С целью закрепления полученных навыков проводится контролируемая чистка зубов.</a:t>
            </a:r>
          </a:p>
          <a:p>
            <a:pPr>
              <a:buFont typeface="Wingdings" pitchFamily="2" charset="2"/>
              <a:buChar char="Ø"/>
            </a:pPr>
            <a:endParaRPr lang="ru-RU" sz="2400" b="1" dirty="0">
              <a:latin typeface="Times New Roman" pitchFamily="18" charset="0"/>
              <a:cs typeface="Times New Roman" pitchFamily="18" charset="0"/>
            </a:endParaRPr>
          </a:p>
        </p:txBody>
      </p:sp>
      <p:pic>
        <p:nvPicPr>
          <p:cNvPr id="4" name="Picture 4" descr="DSC03184"/>
          <p:cNvPicPr>
            <a:picLocks noChangeAspect="1" noChangeArrowheads="1"/>
          </p:cNvPicPr>
          <p:nvPr/>
        </p:nvPicPr>
        <p:blipFill>
          <a:blip r:embed="rId2" cstate="print"/>
          <a:srcRect l="11113" r="25100"/>
          <a:stretch>
            <a:fillRect/>
          </a:stretch>
        </p:blipFill>
        <p:spPr bwMode="auto">
          <a:xfrm>
            <a:off x="9282896" y="266218"/>
            <a:ext cx="2708476" cy="2946140"/>
          </a:xfrm>
          <a:prstGeom prst="rect">
            <a:avLst/>
          </a:prstGeom>
          <a:noFill/>
          <a:ln w="9525">
            <a:noFill/>
            <a:miter lim="800000"/>
            <a:headEnd/>
            <a:tailEnd/>
          </a:ln>
        </p:spPr>
      </p:pic>
      <p:pic>
        <p:nvPicPr>
          <p:cNvPr id="5" name="Picture 4" descr="DSC03185"/>
          <p:cNvPicPr>
            <a:picLocks noChangeAspect="1" noChangeArrowheads="1"/>
          </p:cNvPicPr>
          <p:nvPr/>
        </p:nvPicPr>
        <p:blipFill>
          <a:blip r:embed="rId3" cstate="print"/>
          <a:srcRect l="23678" r="33675"/>
          <a:stretch>
            <a:fillRect/>
          </a:stretch>
        </p:blipFill>
        <p:spPr bwMode="auto">
          <a:xfrm>
            <a:off x="9799297" y="3669175"/>
            <a:ext cx="2011788" cy="292260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000" b="1" dirty="0" smtClean="0">
                <a:latin typeface="Times New Roman" pitchFamily="18" charset="0"/>
                <a:cs typeface="Times New Roman" pitchFamily="18" charset="0"/>
              </a:rPr>
              <a:t>ОБЩИЕ РЕКОМЕНДАЦИИ ПО ПОДБОРУ СРЕДСТВ ГИГИЕНЫ В ЗАВИСИМОСТИ ОТ СТОМАТОЛОГИЧЕСКОГО СТАТУСА ПАЦИЕНТА</a:t>
            </a:r>
            <a:r>
              <a:rPr lang="ru-RU" sz="2000" b="1" dirty="0" smtClean="0"/>
              <a:t/>
            </a:r>
            <a:br>
              <a:rPr lang="ru-RU" sz="2000" b="1" dirty="0" smtClean="0"/>
            </a:br>
            <a:endParaRPr lang="ru-RU" sz="2000" dirty="0"/>
          </a:p>
        </p:txBody>
      </p:sp>
      <p:graphicFrame>
        <p:nvGraphicFramePr>
          <p:cNvPr id="5" name="Содержимое 4"/>
          <p:cNvGraphicFramePr>
            <a:graphicFrameLocks noGrp="1"/>
          </p:cNvGraphicFramePr>
          <p:nvPr>
            <p:ph idx="1"/>
            <p:extLst>
              <p:ext uri="{D42A27DB-BD31-4B8C-83A1-F6EECF244321}">
                <p14:modId xmlns:p14="http://schemas.microsoft.com/office/powerpoint/2010/main" val="2452795160"/>
              </p:ext>
            </p:extLst>
          </p:nvPr>
        </p:nvGraphicFramePr>
        <p:xfrm>
          <a:off x="257174" y="1200148"/>
          <a:ext cx="11458576" cy="5467351"/>
        </p:xfrm>
        <a:graphic>
          <a:graphicData uri="http://schemas.openxmlformats.org/drawingml/2006/table">
            <a:tbl>
              <a:tblPr firstRow="1" bandRow="1">
                <a:tableStyleId>{5C22544A-7EE6-4342-B048-85BDC9FD1C3A}</a:tableStyleId>
              </a:tblPr>
              <a:tblGrid>
                <a:gridCol w="5257218"/>
                <a:gridCol w="6201358"/>
              </a:tblGrid>
              <a:tr h="1222409">
                <a:tc>
                  <a:txBody>
                    <a:bodyPr/>
                    <a:lstStyle/>
                    <a:p>
                      <a:pPr>
                        <a:spcAft>
                          <a:spcPts val="0"/>
                        </a:spcAft>
                      </a:pPr>
                      <a:r>
                        <a:rPr lang="ru-RU" sz="2000" dirty="0">
                          <a:latin typeface="Times New Roman"/>
                          <a:ea typeface="MS Mincho"/>
                          <a:cs typeface="Times New Roman"/>
                        </a:rPr>
                        <a:t>Контингент пациентов</a:t>
                      </a:r>
                    </a:p>
                  </a:txBody>
                  <a:tcPr marL="47625" marR="47625" marT="47625" marB="47625" anchor="ctr"/>
                </a:tc>
                <a:tc>
                  <a:txBody>
                    <a:bodyPr/>
                    <a:lstStyle/>
                    <a:p>
                      <a:pPr>
                        <a:spcAft>
                          <a:spcPts val="0"/>
                        </a:spcAft>
                      </a:pPr>
                      <a:r>
                        <a:rPr lang="ru-RU" sz="2000">
                          <a:latin typeface="Times New Roman"/>
                          <a:ea typeface="MS Mincho"/>
                          <a:cs typeface="Times New Roman"/>
                        </a:rPr>
                        <a:t>Рекомендуемые средства гигиены</a:t>
                      </a:r>
                    </a:p>
                  </a:txBody>
                  <a:tcPr marL="47625" marR="47625" marT="47625" marB="47625" anchor="ctr"/>
                </a:tc>
              </a:tr>
              <a:tr h="2122471">
                <a:tc>
                  <a:txBody>
                    <a:bodyPr/>
                    <a:lstStyle/>
                    <a:p>
                      <a:pPr>
                        <a:spcAft>
                          <a:spcPts val="0"/>
                        </a:spcAft>
                      </a:pPr>
                      <a:r>
                        <a:rPr lang="ru-RU" sz="2000" b="1" dirty="0">
                          <a:latin typeface="Times New Roman"/>
                          <a:ea typeface="MS Mincho"/>
                          <a:cs typeface="Times New Roman"/>
                        </a:rPr>
                        <a:t>Население районов с содержанием </a:t>
                      </a:r>
                      <a:r>
                        <a:rPr lang="ru-RU" sz="2000" b="1" dirty="0">
                          <a:solidFill>
                            <a:srgbClr val="C00000"/>
                          </a:solidFill>
                          <a:latin typeface="Times New Roman"/>
                          <a:ea typeface="MS Mincho"/>
                          <a:cs typeface="Times New Roman"/>
                        </a:rPr>
                        <a:t>фторида в питьевой воде менее 1 мг/л.</a:t>
                      </a:r>
                      <a:r>
                        <a:rPr lang="ru-RU" sz="2000" b="1" dirty="0">
                          <a:latin typeface="Times New Roman"/>
                          <a:ea typeface="MS Mincho"/>
                          <a:cs typeface="Times New Roman"/>
                        </a:rPr>
                        <a:t> Наличие у пациента очагов </a:t>
                      </a:r>
                      <a:r>
                        <a:rPr lang="ru-RU" sz="2000" b="1" dirty="0" smtClean="0">
                          <a:latin typeface="Times New Roman"/>
                          <a:ea typeface="MS Mincho"/>
                          <a:cs typeface="Times New Roman"/>
                        </a:rPr>
                        <a:t>деминерализации, </a:t>
                      </a:r>
                      <a:r>
                        <a:rPr lang="ru-RU" sz="2000" b="1" dirty="0">
                          <a:latin typeface="Times New Roman"/>
                          <a:ea typeface="MS Mincho"/>
                          <a:cs typeface="Times New Roman"/>
                        </a:rPr>
                        <a:t>гипоплазии</a:t>
                      </a:r>
                    </a:p>
                  </a:txBody>
                  <a:tcPr marL="47625" marR="47625" marT="47625" marB="47625" anchor="ctr"/>
                </a:tc>
                <a:tc>
                  <a:txBody>
                    <a:bodyPr/>
                    <a:lstStyle/>
                    <a:p>
                      <a:pPr>
                        <a:spcAft>
                          <a:spcPts val="0"/>
                        </a:spcAft>
                      </a:pPr>
                      <a:r>
                        <a:rPr lang="ru-RU" sz="2000" b="1" dirty="0">
                          <a:latin typeface="Times New Roman"/>
                          <a:ea typeface="MS Mincho"/>
                          <a:cs typeface="Times New Roman"/>
                        </a:rPr>
                        <a:t>Зубная щетка мягкая или средней жесткости, </a:t>
                      </a:r>
                      <a:r>
                        <a:rPr lang="ru-RU" sz="2000" b="1" dirty="0" err="1">
                          <a:latin typeface="Times New Roman"/>
                          <a:ea typeface="MS Mincho"/>
                          <a:cs typeface="Times New Roman"/>
                        </a:rPr>
                        <a:t>противокариозные</a:t>
                      </a:r>
                      <a:r>
                        <a:rPr lang="ru-RU" sz="2000" b="1" dirty="0">
                          <a:latin typeface="Times New Roman"/>
                          <a:ea typeface="MS Mincho"/>
                          <a:cs typeface="Times New Roman"/>
                        </a:rPr>
                        <a:t> зубные пасты — фторид- и кальцийсодержащие (соответственно возрасту), зубные нити (</a:t>
                      </a:r>
                      <a:r>
                        <a:rPr lang="ru-RU" sz="2000" b="1" dirty="0" err="1">
                          <a:latin typeface="Times New Roman"/>
                          <a:ea typeface="MS Mincho"/>
                          <a:cs typeface="Times New Roman"/>
                        </a:rPr>
                        <a:t>флоссы</a:t>
                      </a:r>
                      <a:r>
                        <a:rPr lang="ru-RU" sz="2000" b="1" dirty="0">
                          <a:latin typeface="Times New Roman"/>
                          <a:ea typeface="MS Mincho"/>
                          <a:cs typeface="Times New Roman"/>
                        </a:rPr>
                        <a:t>), </a:t>
                      </a:r>
                      <a:endParaRPr lang="ru-RU" sz="2000" b="1" dirty="0" smtClean="0">
                        <a:latin typeface="Times New Roman"/>
                        <a:ea typeface="MS Mincho"/>
                        <a:cs typeface="Times New Roman"/>
                      </a:endParaRPr>
                    </a:p>
                    <a:p>
                      <a:pPr>
                        <a:spcAft>
                          <a:spcPts val="0"/>
                        </a:spcAft>
                      </a:pPr>
                      <a:r>
                        <a:rPr lang="ru-RU" sz="2000" b="1" dirty="0" err="1" smtClean="0">
                          <a:latin typeface="Times New Roman"/>
                          <a:ea typeface="MS Mincho"/>
                          <a:cs typeface="Times New Roman"/>
                        </a:rPr>
                        <a:t>фторидсодержащие</a:t>
                      </a:r>
                      <a:r>
                        <a:rPr lang="ru-RU" sz="2000" b="1" dirty="0" smtClean="0">
                          <a:latin typeface="Times New Roman"/>
                          <a:ea typeface="MS Mincho"/>
                          <a:cs typeface="Times New Roman"/>
                        </a:rPr>
                        <a:t> </a:t>
                      </a:r>
                      <a:r>
                        <a:rPr lang="ru-RU" sz="2000" b="1" dirty="0" err="1">
                          <a:latin typeface="Times New Roman"/>
                          <a:ea typeface="MS Mincho"/>
                          <a:cs typeface="Times New Roman"/>
                        </a:rPr>
                        <a:t>ополаскиватели</a:t>
                      </a:r>
                      <a:endParaRPr lang="ru-RU" sz="2000" b="1" dirty="0">
                        <a:latin typeface="Times New Roman"/>
                        <a:ea typeface="MS Mincho"/>
                        <a:cs typeface="Times New Roman"/>
                      </a:endParaRPr>
                    </a:p>
                  </a:txBody>
                  <a:tcPr marL="47625" marR="47625" marT="47625" marB="47625" anchor="ctr"/>
                </a:tc>
              </a:tr>
              <a:tr h="2122471">
                <a:tc>
                  <a:txBody>
                    <a:bodyPr/>
                    <a:lstStyle/>
                    <a:p>
                      <a:pPr>
                        <a:spcAft>
                          <a:spcPts val="0"/>
                        </a:spcAft>
                      </a:pPr>
                      <a:r>
                        <a:rPr lang="ru-RU" sz="2000" b="1" dirty="0">
                          <a:latin typeface="Times New Roman"/>
                          <a:ea typeface="MS Mincho"/>
                          <a:cs typeface="Times New Roman"/>
                        </a:rPr>
                        <a:t>Население районов с содержанием </a:t>
                      </a:r>
                      <a:r>
                        <a:rPr lang="ru-RU" sz="2000" b="1" dirty="0">
                          <a:solidFill>
                            <a:srgbClr val="7030A0"/>
                          </a:solidFill>
                          <a:latin typeface="Times New Roman"/>
                          <a:ea typeface="MS Mincho"/>
                          <a:cs typeface="Times New Roman"/>
                        </a:rPr>
                        <a:t>фторида в питьевой воде более 1 мг/л.</a:t>
                      </a:r>
                    </a:p>
                    <a:p>
                      <a:pPr indent="190500" algn="just"/>
                      <a:r>
                        <a:rPr lang="ru-RU" sz="2000" b="1" dirty="0">
                          <a:latin typeface="Calibri"/>
                          <a:ea typeface="Times New Roman"/>
                          <a:cs typeface="Times New Roman"/>
                        </a:rPr>
                        <a:t>Наличие у пациента проявлений флюороза</a:t>
                      </a:r>
                    </a:p>
                  </a:txBody>
                  <a:tcPr marL="47625" marR="47625" marT="47625" marB="47625" anchor="ctr"/>
                </a:tc>
                <a:tc>
                  <a:txBody>
                    <a:bodyPr/>
                    <a:lstStyle/>
                    <a:p>
                      <a:pPr>
                        <a:spcAft>
                          <a:spcPts val="0"/>
                        </a:spcAft>
                      </a:pPr>
                      <a:r>
                        <a:rPr lang="ru-RU" sz="2000" b="1" dirty="0">
                          <a:latin typeface="Times New Roman"/>
                          <a:ea typeface="MS Mincho"/>
                          <a:cs typeface="Times New Roman"/>
                        </a:rPr>
                        <a:t>Зубная щетка мягкая или средней жесткости, зубные пасты не содержащие фторид, кальцийсодержащие; </a:t>
                      </a:r>
                      <a:endParaRPr lang="ru-RU" sz="2000" b="1" dirty="0" smtClean="0">
                        <a:latin typeface="Times New Roman"/>
                        <a:ea typeface="MS Mincho"/>
                        <a:cs typeface="Times New Roman"/>
                      </a:endParaRPr>
                    </a:p>
                    <a:p>
                      <a:pPr>
                        <a:spcAft>
                          <a:spcPts val="0"/>
                        </a:spcAft>
                      </a:pPr>
                      <a:r>
                        <a:rPr lang="ru-RU" sz="2000" b="1" dirty="0" smtClean="0">
                          <a:latin typeface="Times New Roman"/>
                          <a:ea typeface="MS Mincho"/>
                          <a:cs typeface="Times New Roman"/>
                        </a:rPr>
                        <a:t>зубные </a:t>
                      </a:r>
                      <a:r>
                        <a:rPr lang="ru-RU" sz="2000" b="1" dirty="0">
                          <a:latin typeface="Times New Roman"/>
                          <a:ea typeface="MS Mincho"/>
                          <a:cs typeface="Times New Roman"/>
                        </a:rPr>
                        <a:t>нити (</a:t>
                      </a:r>
                      <a:r>
                        <a:rPr lang="ru-RU" sz="2000" b="1" dirty="0" err="1">
                          <a:latin typeface="Times New Roman"/>
                          <a:ea typeface="MS Mincho"/>
                          <a:cs typeface="Times New Roman"/>
                        </a:rPr>
                        <a:t>флоссы</a:t>
                      </a:r>
                      <a:r>
                        <a:rPr lang="ru-RU" sz="2000" b="1" dirty="0">
                          <a:latin typeface="Times New Roman"/>
                          <a:ea typeface="MS Mincho"/>
                          <a:cs typeface="Times New Roman"/>
                        </a:rPr>
                        <a:t>), не пропитанные фторидами, </a:t>
                      </a:r>
                      <a:r>
                        <a:rPr lang="ru-RU" sz="2000" b="1" dirty="0" err="1">
                          <a:latin typeface="Times New Roman"/>
                          <a:ea typeface="MS Mincho"/>
                          <a:cs typeface="Times New Roman"/>
                        </a:rPr>
                        <a:t>ополаскиватели</a:t>
                      </a:r>
                      <a:r>
                        <a:rPr lang="ru-RU" sz="2000" b="1" dirty="0">
                          <a:latin typeface="Times New Roman"/>
                          <a:ea typeface="MS Mincho"/>
                          <a:cs typeface="Times New Roman"/>
                        </a:rPr>
                        <a:t>, не содержащие фторид</a:t>
                      </a:r>
                    </a:p>
                  </a:txBody>
                  <a:tcPr marL="47625" marR="47625" marT="47625" marB="47625" anchor="ct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800" b="1" dirty="0" smtClean="0">
                <a:solidFill>
                  <a:srgbClr val="860000"/>
                </a:solidFill>
                <a:latin typeface="Times New Roman" pitchFamily="18" charset="0"/>
                <a:cs typeface="Times New Roman" pitchFamily="18" charset="0"/>
              </a:rPr>
              <a:t>ОБЩИЕ РЕКОМЕНДАЦИИ ПО ПОДБОРУ СРЕДСТВ ГИГИЕНЫ В ЗАВИСИМОСТИ ОТ СТОМАТОЛОГИЧЕСКОГО СТАТУСА ПАЦИЕНТА</a:t>
            </a:r>
            <a:endParaRPr lang="ru-RU" sz="2800" dirty="0">
              <a:solidFill>
                <a:srgbClr val="86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223431425"/>
              </p:ext>
            </p:extLst>
          </p:nvPr>
        </p:nvGraphicFramePr>
        <p:xfrm>
          <a:off x="343677" y="1816294"/>
          <a:ext cx="10515600" cy="4775200"/>
        </p:xfrm>
        <a:graphic>
          <a:graphicData uri="http://schemas.openxmlformats.org/drawingml/2006/table">
            <a:tbl>
              <a:tblPr firstRow="1" bandRow="1">
                <a:tableStyleId>{5C22544A-7EE6-4342-B048-85BDC9FD1C3A}</a:tableStyleId>
              </a:tblPr>
              <a:tblGrid>
                <a:gridCol w="4076700"/>
                <a:gridCol w="6438900"/>
              </a:tblGrid>
              <a:tr h="3144067">
                <a:tc>
                  <a:txBody>
                    <a:bodyPr/>
                    <a:lstStyle/>
                    <a:p>
                      <a:pPr>
                        <a:spcAft>
                          <a:spcPts val="0"/>
                        </a:spcAft>
                      </a:pPr>
                      <a:r>
                        <a:rPr lang="ru-RU" sz="2000" b="1" dirty="0">
                          <a:latin typeface="Times New Roman"/>
                          <a:ea typeface="MS Mincho"/>
                          <a:cs typeface="Times New Roman"/>
                        </a:rPr>
                        <a:t>Наличие у пациента воспалительных заболеваний пародонта (в период обострения)</a:t>
                      </a:r>
                    </a:p>
                  </a:txBody>
                  <a:tcPr marL="47625" marR="47625" marT="47625" marB="47625" anchor="ctr"/>
                </a:tc>
                <a:tc>
                  <a:txBody>
                    <a:bodyPr/>
                    <a:lstStyle/>
                    <a:p>
                      <a:pPr>
                        <a:spcAft>
                          <a:spcPts val="0"/>
                        </a:spcAft>
                      </a:pPr>
                      <a:r>
                        <a:rPr lang="ru-RU" sz="2000" b="1" dirty="0">
                          <a:latin typeface="Times New Roman"/>
                          <a:ea typeface="MS Mincho"/>
                          <a:cs typeface="Times New Roman"/>
                        </a:rPr>
                        <a:t>Зубная щетка с мягкой щетиной, противовоспалительные зубные пасты (с лекарственными травами, антисептиками*, солевыми добавками), зубные нити (</a:t>
                      </a:r>
                      <a:r>
                        <a:rPr lang="ru-RU" sz="2000" b="1" dirty="0" err="1">
                          <a:latin typeface="Times New Roman"/>
                          <a:ea typeface="MS Mincho"/>
                          <a:cs typeface="Times New Roman"/>
                        </a:rPr>
                        <a:t>флоссы</a:t>
                      </a:r>
                      <a:r>
                        <a:rPr lang="ru-RU" sz="2000" b="1" dirty="0">
                          <a:latin typeface="Times New Roman"/>
                          <a:ea typeface="MS Mincho"/>
                          <a:cs typeface="Times New Roman"/>
                        </a:rPr>
                        <a:t>), </a:t>
                      </a:r>
                      <a:r>
                        <a:rPr lang="ru-RU" sz="2000" b="1" dirty="0" err="1">
                          <a:latin typeface="Times New Roman"/>
                          <a:ea typeface="MS Mincho"/>
                          <a:cs typeface="Times New Roman"/>
                        </a:rPr>
                        <a:t>ополаскиватели</a:t>
                      </a:r>
                      <a:r>
                        <a:rPr lang="ru-RU" sz="2000" b="1" dirty="0">
                          <a:latin typeface="Times New Roman"/>
                          <a:ea typeface="MS Mincho"/>
                          <a:cs typeface="Times New Roman"/>
                        </a:rPr>
                        <a:t> с противовоспалительными компонентами</a:t>
                      </a:r>
                      <a:br>
                        <a:rPr lang="ru-RU" sz="2000" b="1" dirty="0">
                          <a:latin typeface="Times New Roman"/>
                          <a:ea typeface="MS Mincho"/>
                          <a:cs typeface="Times New Roman"/>
                        </a:rPr>
                      </a:br>
                      <a:r>
                        <a:rPr lang="ru-RU" sz="2000" b="1" i="1" dirty="0">
                          <a:latin typeface="Times New Roman"/>
                          <a:ea typeface="MS Mincho"/>
                          <a:cs typeface="Times New Roman"/>
                        </a:rPr>
                        <a:t>* Примечание: </a:t>
                      </a:r>
                      <a:r>
                        <a:rPr lang="ru-RU" sz="2000" b="1" dirty="0">
                          <a:latin typeface="Times New Roman"/>
                          <a:ea typeface="MS Mincho"/>
                          <a:cs typeface="Times New Roman"/>
                        </a:rPr>
                        <a:t>рекомендуемый курс использования зубных паст и </a:t>
                      </a:r>
                      <a:r>
                        <a:rPr lang="ru-RU" sz="2000" b="1" dirty="0" err="1">
                          <a:latin typeface="Times New Roman"/>
                          <a:ea typeface="MS Mincho"/>
                          <a:cs typeface="Times New Roman"/>
                        </a:rPr>
                        <a:t>ополаскивателей</a:t>
                      </a:r>
                      <a:r>
                        <a:rPr lang="ru-RU" sz="2000" b="1" dirty="0">
                          <a:latin typeface="Times New Roman"/>
                          <a:ea typeface="MS Mincho"/>
                          <a:cs typeface="Times New Roman"/>
                        </a:rPr>
                        <a:t> с антисептиками — 7—10 дней</a:t>
                      </a:r>
                    </a:p>
                  </a:txBody>
                  <a:tcPr marL="47625" marR="47625" marT="47625" marB="47625" anchor="ctr"/>
                </a:tc>
              </a:tr>
              <a:tr h="1631133">
                <a:tc>
                  <a:txBody>
                    <a:bodyPr/>
                    <a:lstStyle/>
                    <a:p>
                      <a:pPr>
                        <a:spcAft>
                          <a:spcPts val="0"/>
                        </a:spcAft>
                      </a:pPr>
                      <a:r>
                        <a:rPr lang="ru-RU" sz="2000" b="1" dirty="0">
                          <a:latin typeface="Times New Roman"/>
                          <a:ea typeface="MS Mincho"/>
                          <a:cs typeface="Times New Roman"/>
                        </a:rPr>
                        <a:t>Наличие у пациента зубочелюстных аномалии (скученность, </a:t>
                      </a:r>
                      <a:r>
                        <a:rPr lang="ru-RU" sz="2000" b="1" dirty="0" err="1">
                          <a:latin typeface="Times New Roman"/>
                          <a:ea typeface="MS Mincho"/>
                          <a:cs typeface="Times New Roman"/>
                        </a:rPr>
                        <a:t>дистопия</a:t>
                      </a:r>
                      <a:r>
                        <a:rPr lang="ru-RU" sz="2000" b="1" dirty="0">
                          <a:latin typeface="Times New Roman"/>
                          <a:ea typeface="MS Mincho"/>
                          <a:cs typeface="Times New Roman"/>
                        </a:rPr>
                        <a:t> зубов)</a:t>
                      </a:r>
                    </a:p>
                  </a:txBody>
                  <a:tcPr marL="47625" marR="47625" marT="47625" marB="47625" anchor="ctr"/>
                </a:tc>
                <a:tc>
                  <a:txBody>
                    <a:bodyPr/>
                    <a:lstStyle/>
                    <a:p>
                      <a:pPr>
                        <a:spcAft>
                          <a:spcPts val="0"/>
                        </a:spcAft>
                      </a:pPr>
                      <a:r>
                        <a:rPr lang="ru-RU" sz="2000" b="1" dirty="0">
                          <a:latin typeface="Times New Roman"/>
                          <a:ea typeface="MS Mincho"/>
                          <a:cs typeface="Times New Roman"/>
                        </a:rPr>
                        <a:t>Зубная щетка средней жесткости и лечебно-профилактическая зубная паста (соответственно возрасту), зубные нити (</a:t>
                      </a:r>
                      <a:r>
                        <a:rPr lang="ru-RU" sz="2000" b="1" dirty="0" err="1">
                          <a:latin typeface="Times New Roman"/>
                          <a:ea typeface="MS Mincho"/>
                          <a:cs typeface="Times New Roman"/>
                        </a:rPr>
                        <a:t>флоссы</a:t>
                      </a:r>
                      <a:r>
                        <a:rPr lang="ru-RU" sz="2000" b="1" dirty="0">
                          <a:latin typeface="Times New Roman"/>
                          <a:ea typeface="MS Mincho"/>
                          <a:cs typeface="Times New Roman"/>
                        </a:rPr>
                        <a:t>), зубные ершики, </a:t>
                      </a:r>
                      <a:r>
                        <a:rPr lang="ru-RU" sz="2000" b="1" dirty="0" err="1">
                          <a:latin typeface="Times New Roman"/>
                          <a:ea typeface="MS Mincho"/>
                          <a:cs typeface="Times New Roman"/>
                        </a:rPr>
                        <a:t>ополаскиватели</a:t>
                      </a:r>
                      <a:endParaRPr lang="ru-RU" sz="2000" b="1" dirty="0">
                        <a:latin typeface="Times New Roman"/>
                        <a:ea typeface="MS Mincho"/>
                        <a:cs typeface="Times New Roman"/>
                      </a:endParaRPr>
                    </a:p>
                  </a:txBody>
                  <a:tcPr marL="47625" marR="47625" marT="47625" marB="47625" anchor="ct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7175" y="365126"/>
            <a:ext cx="11096625" cy="673100"/>
          </a:xfrm>
        </p:spPr>
        <p:txBody>
          <a:bodyPr>
            <a:normAutofit fontScale="90000"/>
          </a:bodyPr>
          <a:lstStyle/>
          <a:p>
            <a:pPr algn="ctr"/>
            <a:r>
              <a:rPr lang="ru-RU" sz="2800" b="1" dirty="0" smtClean="0">
                <a:solidFill>
                  <a:srgbClr val="860000"/>
                </a:solidFill>
                <a:latin typeface="Times New Roman" pitchFamily="18" charset="0"/>
                <a:cs typeface="Times New Roman" pitchFamily="18" charset="0"/>
              </a:rPr>
              <a:t>ОБЩИЕ РЕКОМЕНДАЦИИ ПО ПОДБОРУ СРЕДСТВ ГИГИЕНЫ В ЗАВИСИМОСТИ ОТ СТОМАТОЛОГИЧЕСКОГО СТАТУСА ПАЦИЕНТА</a:t>
            </a:r>
            <a:endParaRPr lang="ru-RU" sz="2800" dirty="0">
              <a:solidFill>
                <a:srgbClr val="86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1758229856"/>
              </p:ext>
            </p:extLst>
          </p:nvPr>
        </p:nvGraphicFramePr>
        <p:xfrm>
          <a:off x="333372" y="1026367"/>
          <a:ext cx="11734802" cy="5934270"/>
        </p:xfrm>
        <a:graphic>
          <a:graphicData uri="http://schemas.openxmlformats.org/drawingml/2006/table">
            <a:tbl>
              <a:tblPr firstRow="1" bandRow="1">
                <a:tableStyleId>{5C22544A-7EE6-4342-B048-85BDC9FD1C3A}</a:tableStyleId>
              </a:tblPr>
              <a:tblGrid>
                <a:gridCol w="2638428"/>
                <a:gridCol w="9096374"/>
              </a:tblGrid>
              <a:tr h="2760043">
                <a:tc>
                  <a:txBody>
                    <a:bodyPr/>
                    <a:lstStyle/>
                    <a:p>
                      <a:pPr>
                        <a:spcAft>
                          <a:spcPts val="0"/>
                        </a:spcAft>
                      </a:pPr>
                      <a:r>
                        <a:rPr lang="ru-RU" sz="2000" dirty="0">
                          <a:latin typeface="Times New Roman"/>
                          <a:ea typeface="MS Mincho"/>
                          <a:cs typeface="Times New Roman"/>
                        </a:rPr>
                        <a:t>Наличие у пациента в полости рта </a:t>
                      </a:r>
                      <a:r>
                        <a:rPr lang="ru-RU" sz="2000" dirty="0" err="1">
                          <a:latin typeface="Times New Roman"/>
                          <a:ea typeface="MS Mincho"/>
                          <a:cs typeface="Times New Roman"/>
                        </a:rPr>
                        <a:t>брекет-систем</a:t>
                      </a:r>
                      <a:endParaRPr lang="ru-RU" sz="2000" dirty="0">
                        <a:latin typeface="Times New Roman"/>
                        <a:ea typeface="MS Mincho"/>
                        <a:cs typeface="Times New Roman"/>
                      </a:endParaRPr>
                    </a:p>
                  </a:txBody>
                  <a:tcPr marL="47625" marR="47625" marT="47625" marB="47625" anchor="ctr"/>
                </a:tc>
                <a:tc>
                  <a:txBody>
                    <a:bodyPr/>
                    <a:lstStyle/>
                    <a:p>
                      <a:pPr>
                        <a:spcAft>
                          <a:spcPts val="0"/>
                        </a:spcAft>
                      </a:pPr>
                      <a:r>
                        <a:rPr lang="ru-RU" sz="2000" dirty="0">
                          <a:latin typeface="Times New Roman"/>
                          <a:ea typeface="MS Mincho"/>
                          <a:cs typeface="Times New Roman"/>
                        </a:rPr>
                        <a:t>Зубная щетка </a:t>
                      </a:r>
                      <a:r>
                        <a:rPr lang="ru-RU" sz="2000" dirty="0" err="1">
                          <a:latin typeface="Times New Roman"/>
                          <a:ea typeface="MS Mincho"/>
                          <a:cs typeface="Times New Roman"/>
                        </a:rPr>
                        <a:t>ортодонтическая</a:t>
                      </a:r>
                      <a:r>
                        <a:rPr lang="ru-RU" sz="2000" dirty="0">
                          <a:latin typeface="Times New Roman"/>
                          <a:ea typeface="MS Mincho"/>
                          <a:cs typeface="Times New Roman"/>
                        </a:rPr>
                        <a:t> средней жесткости, </a:t>
                      </a:r>
                      <a:endParaRPr lang="ru-RU" sz="2000" dirty="0" smtClean="0">
                        <a:latin typeface="Times New Roman"/>
                        <a:ea typeface="MS Mincho"/>
                        <a:cs typeface="Times New Roman"/>
                      </a:endParaRPr>
                    </a:p>
                    <a:p>
                      <a:pPr>
                        <a:spcAft>
                          <a:spcPts val="0"/>
                        </a:spcAft>
                      </a:pPr>
                      <a:r>
                        <a:rPr lang="ru-RU" sz="2000" dirty="0" err="1" smtClean="0">
                          <a:latin typeface="Times New Roman"/>
                          <a:ea typeface="MS Mincho"/>
                          <a:cs typeface="Times New Roman"/>
                        </a:rPr>
                        <a:t>противокариозные</a:t>
                      </a:r>
                      <a:r>
                        <a:rPr lang="ru-RU" sz="2000" dirty="0" smtClean="0">
                          <a:latin typeface="Times New Roman"/>
                          <a:ea typeface="MS Mincho"/>
                          <a:cs typeface="Times New Roman"/>
                        </a:rPr>
                        <a:t> </a:t>
                      </a:r>
                      <a:r>
                        <a:rPr lang="ru-RU" sz="2000" dirty="0">
                          <a:latin typeface="Times New Roman"/>
                          <a:ea typeface="MS Mincho"/>
                          <a:cs typeface="Times New Roman"/>
                        </a:rPr>
                        <a:t>и противовоспалительные зубные пасты (чередование), зубные ершики, </a:t>
                      </a:r>
                      <a:endParaRPr lang="ru-RU" sz="2000" dirty="0" smtClean="0">
                        <a:latin typeface="Times New Roman"/>
                        <a:ea typeface="MS Mincho"/>
                        <a:cs typeface="Times New Roman"/>
                      </a:endParaRPr>
                    </a:p>
                    <a:p>
                      <a:pPr>
                        <a:spcAft>
                          <a:spcPts val="0"/>
                        </a:spcAft>
                      </a:pPr>
                      <a:r>
                        <a:rPr lang="ru-RU" sz="2000" dirty="0" err="1" smtClean="0">
                          <a:latin typeface="Times New Roman"/>
                          <a:ea typeface="MS Mincho"/>
                          <a:cs typeface="Times New Roman"/>
                        </a:rPr>
                        <a:t>монопучковые</a:t>
                      </a:r>
                      <a:r>
                        <a:rPr lang="ru-RU" sz="2000" dirty="0" smtClean="0">
                          <a:latin typeface="Times New Roman"/>
                          <a:ea typeface="MS Mincho"/>
                          <a:cs typeface="Times New Roman"/>
                        </a:rPr>
                        <a:t> </a:t>
                      </a:r>
                      <a:r>
                        <a:rPr lang="ru-RU" sz="2000" dirty="0">
                          <a:latin typeface="Times New Roman"/>
                          <a:ea typeface="MS Mincho"/>
                          <a:cs typeface="Times New Roman"/>
                        </a:rPr>
                        <a:t>щетки, зубные нити (</a:t>
                      </a:r>
                      <a:r>
                        <a:rPr lang="ru-RU" sz="2000" dirty="0" err="1">
                          <a:latin typeface="Times New Roman"/>
                          <a:ea typeface="MS Mincho"/>
                          <a:cs typeface="Times New Roman"/>
                        </a:rPr>
                        <a:t>флоссы</a:t>
                      </a:r>
                      <a:r>
                        <a:rPr lang="ru-RU" sz="2000" dirty="0">
                          <a:latin typeface="Times New Roman"/>
                          <a:ea typeface="MS Mincho"/>
                          <a:cs typeface="Times New Roman"/>
                        </a:rPr>
                        <a:t>), </a:t>
                      </a:r>
                      <a:endParaRPr lang="ru-RU" sz="2000" dirty="0" smtClean="0">
                        <a:latin typeface="Times New Roman"/>
                        <a:ea typeface="MS Mincho"/>
                        <a:cs typeface="Times New Roman"/>
                      </a:endParaRPr>
                    </a:p>
                    <a:p>
                      <a:pPr>
                        <a:spcAft>
                          <a:spcPts val="0"/>
                        </a:spcAft>
                      </a:pPr>
                      <a:r>
                        <a:rPr lang="ru-RU" sz="2000" dirty="0" err="1" smtClean="0">
                          <a:latin typeface="Times New Roman"/>
                          <a:ea typeface="MS Mincho"/>
                          <a:cs typeface="Times New Roman"/>
                        </a:rPr>
                        <a:t>ополаскиватели</a:t>
                      </a:r>
                      <a:r>
                        <a:rPr lang="ru-RU" sz="2000" dirty="0" smtClean="0">
                          <a:latin typeface="Times New Roman"/>
                          <a:ea typeface="MS Mincho"/>
                          <a:cs typeface="Times New Roman"/>
                        </a:rPr>
                        <a:t> </a:t>
                      </a:r>
                      <a:r>
                        <a:rPr lang="ru-RU" sz="2000" dirty="0">
                          <a:latin typeface="Times New Roman"/>
                          <a:ea typeface="MS Mincho"/>
                          <a:cs typeface="Times New Roman"/>
                        </a:rPr>
                        <a:t>с </a:t>
                      </a:r>
                      <a:r>
                        <a:rPr lang="ru-RU" sz="2000" dirty="0" err="1">
                          <a:latin typeface="Times New Roman"/>
                          <a:ea typeface="MS Mincho"/>
                          <a:cs typeface="Times New Roman"/>
                        </a:rPr>
                        <a:t>противокариозными</a:t>
                      </a:r>
                      <a:r>
                        <a:rPr lang="ru-RU" sz="2000" dirty="0">
                          <a:latin typeface="Times New Roman"/>
                          <a:ea typeface="MS Mincho"/>
                          <a:cs typeface="Times New Roman"/>
                        </a:rPr>
                        <a:t> и противовоспалительными компонентами, </a:t>
                      </a:r>
                      <a:endParaRPr lang="ru-RU" sz="2000" dirty="0" smtClean="0">
                        <a:latin typeface="Times New Roman"/>
                        <a:ea typeface="MS Mincho"/>
                        <a:cs typeface="Times New Roman"/>
                      </a:endParaRPr>
                    </a:p>
                    <a:p>
                      <a:pPr>
                        <a:spcAft>
                          <a:spcPts val="0"/>
                        </a:spcAft>
                      </a:pPr>
                      <a:r>
                        <a:rPr lang="ru-RU" sz="2000" dirty="0" smtClean="0">
                          <a:latin typeface="Times New Roman"/>
                          <a:ea typeface="MS Mincho"/>
                          <a:cs typeface="Times New Roman"/>
                        </a:rPr>
                        <a:t>ирригаторы</a:t>
                      </a:r>
                      <a:endParaRPr lang="ru-RU" sz="2000" dirty="0">
                        <a:latin typeface="Times New Roman"/>
                        <a:ea typeface="MS Mincho"/>
                        <a:cs typeface="Times New Roman"/>
                      </a:endParaRPr>
                    </a:p>
                  </a:txBody>
                  <a:tcPr marL="47625" marR="47625" marT="47625" marB="47625" anchor="ctr"/>
                </a:tc>
              </a:tr>
              <a:tr h="3174227">
                <a:tc>
                  <a:txBody>
                    <a:bodyPr/>
                    <a:lstStyle/>
                    <a:p>
                      <a:pPr>
                        <a:spcAft>
                          <a:spcPts val="0"/>
                        </a:spcAft>
                      </a:pPr>
                      <a:r>
                        <a:rPr lang="ru-RU" sz="2000" b="1" dirty="0">
                          <a:latin typeface="Times New Roman"/>
                          <a:ea typeface="MS Mincho"/>
                          <a:cs typeface="Times New Roman"/>
                        </a:rPr>
                        <a:t>Наличие у пациента стоматологических имплантатов</a:t>
                      </a:r>
                    </a:p>
                  </a:txBody>
                  <a:tcPr marL="47625" marR="47625" marT="47625" marB="47625" anchor="ctr"/>
                </a:tc>
                <a:tc>
                  <a:txBody>
                    <a:bodyPr/>
                    <a:lstStyle/>
                    <a:p>
                      <a:pPr>
                        <a:spcAft>
                          <a:spcPts val="0"/>
                        </a:spcAft>
                      </a:pPr>
                      <a:r>
                        <a:rPr lang="ru-RU" sz="2000" b="1" dirty="0">
                          <a:latin typeface="Times New Roman"/>
                          <a:ea typeface="MS Mincho"/>
                          <a:cs typeface="Times New Roman"/>
                        </a:rPr>
                        <a:t>Зубная щетка с различной высотой пучков щетины*, </a:t>
                      </a:r>
                      <a:endParaRPr lang="ru-RU" sz="2000" b="1" dirty="0" smtClean="0">
                        <a:latin typeface="Times New Roman"/>
                        <a:ea typeface="MS Mincho"/>
                        <a:cs typeface="Times New Roman"/>
                      </a:endParaRPr>
                    </a:p>
                    <a:p>
                      <a:pPr>
                        <a:spcAft>
                          <a:spcPts val="0"/>
                        </a:spcAft>
                      </a:pPr>
                      <a:r>
                        <a:rPr lang="ru-RU" sz="2000" b="1" dirty="0" err="1" smtClean="0">
                          <a:latin typeface="Times New Roman"/>
                          <a:ea typeface="MS Mincho"/>
                          <a:cs typeface="Times New Roman"/>
                        </a:rPr>
                        <a:t>противокариозные</a:t>
                      </a:r>
                      <a:r>
                        <a:rPr lang="ru-RU" sz="2000" b="1" dirty="0" smtClean="0">
                          <a:latin typeface="Times New Roman"/>
                          <a:ea typeface="MS Mincho"/>
                          <a:cs typeface="Times New Roman"/>
                        </a:rPr>
                        <a:t> </a:t>
                      </a:r>
                      <a:r>
                        <a:rPr lang="ru-RU" sz="2000" b="1" dirty="0">
                          <a:latin typeface="Times New Roman"/>
                          <a:ea typeface="MS Mincho"/>
                          <a:cs typeface="Times New Roman"/>
                        </a:rPr>
                        <a:t>и противовоспалительные зубные пасты (чередование), </a:t>
                      </a:r>
                      <a:endParaRPr lang="ru-RU" sz="2000" b="1" dirty="0" smtClean="0">
                        <a:latin typeface="Times New Roman"/>
                        <a:ea typeface="MS Mincho"/>
                        <a:cs typeface="Times New Roman"/>
                      </a:endParaRPr>
                    </a:p>
                    <a:p>
                      <a:pPr>
                        <a:spcAft>
                          <a:spcPts val="0"/>
                        </a:spcAft>
                      </a:pPr>
                      <a:r>
                        <a:rPr lang="ru-RU" sz="2000" b="1" dirty="0" smtClean="0">
                          <a:latin typeface="Times New Roman"/>
                          <a:ea typeface="MS Mincho"/>
                          <a:cs typeface="Times New Roman"/>
                        </a:rPr>
                        <a:t>зубные </a:t>
                      </a:r>
                      <a:r>
                        <a:rPr lang="ru-RU" sz="2000" b="1" dirty="0">
                          <a:latin typeface="Times New Roman"/>
                          <a:ea typeface="MS Mincho"/>
                          <a:cs typeface="Times New Roman"/>
                        </a:rPr>
                        <a:t>ершики, </a:t>
                      </a:r>
                      <a:endParaRPr lang="ru-RU" sz="2000" b="1" dirty="0" smtClean="0">
                        <a:latin typeface="Times New Roman"/>
                        <a:ea typeface="MS Mincho"/>
                        <a:cs typeface="Times New Roman"/>
                      </a:endParaRPr>
                    </a:p>
                    <a:p>
                      <a:pPr>
                        <a:spcAft>
                          <a:spcPts val="0"/>
                        </a:spcAft>
                      </a:pPr>
                      <a:r>
                        <a:rPr lang="ru-RU" sz="2000" b="1" dirty="0" err="1" smtClean="0">
                          <a:latin typeface="Times New Roman"/>
                          <a:ea typeface="MS Mincho"/>
                          <a:cs typeface="Times New Roman"/>
                        </a:rPr>
                        <a:t>монопучковые</a:t>
                      </a:r>
                      <a:r>
                        <a:rPr lang="ru-RU" sz="2000" b="1" dirty="0" smtClean="0">
                          <a:latin typeface="Times New Roman"/>
                          <a:ea typeface="MS Mincho"/>
                          <a:cs typeface="Times New Roman"/>
                        </a:rPr>
                        <a:t> </a:t>
                      </a:r>
                      <a:r>
                        <a:rPr lang="ru-RU" sz="2000" b="1" dirty="0">
                          <a:latin typeface="Times New Roman"/>
                          <a:ea typeface="MS Mincho"/>
                          <a:cs typeface="Times New Roman"/>
                        </a:rPr>
                        <a:t>щетки, зубные нити (</a:t>
                      </a:r>
                      <a:r>
                        <a:rPr lang="ru-RU" sz="2000" b="1" dirty="0" err="1">
                          <a:latin typeface="Times New Roman"/>
                          <a:ea typeface="MS Mincho"/>
                          <a:cs typeface="Times New Roman"/>
                        </a:rPr>
                        <a:t>флоссы</a:t>
                      </a:r>
                      <a:r>
                        <a:rPr lang="ru-RU" sz="2000" b="1" dirty="0">
                          <a:latin typeface="Times New Roman"/>
                          <a:ea typeface="MS Mincho"/>
                          <a:cs typeface="Times New Roman"/>
                        </a:rPr>
                        <a:t>), не содержащие спирта </a:t>
                      </a:r>
                      <a:r>
                        <a:rPr lang="ru-RU" sz="2000" b="1" dirty="0" err="1">
                          <a:latin typeface="Times New Roman"/>
                          <a:ea typeface="MS Mincho"/>
                          <a:cs typeface="Times New Roman"/>
                        </a:rPr>
                        <a:t>ополаскиватели</a:t>
                      </a:r>
                      <a:r>
                        <a:rPr lang="ru-RU" sz="2000" b="1" dirty="0">
                          <a:latin typeface="Times New Roman"/>
                          <a:ea typeface="MS Mincho"/>
                          <a:cs typeface="Times New Roman"/>
                        </a:rPr>
                        <a:t> с </a:t>
                      </a:r>
                      <a:r>
                        <a:rPr lang="ru-RU" sz="2000" b="1" dirty="0" err="1">
                          <a:latin typeface="Times New Roman"/>
                          <a:ea typeface="MS Mincho"/>
                          <a:cs typeface="Times New Roman"/>
                        </a:rPr>
                        <a:t>противокариозными</a:t>
                      </a:r>
                      <a:r>
                        <a:rPr lang="ru-RU" sz="2000" b="1" dirty="0">
                          <a:latin typeface="Times New Roman"/>
                          <a:ea typeface="MS Mincho"/>
                          <a:cs typeface="Times New Roman"/>
                        </a:rPr>
                        <a:t> и противовоспалительными компонентами, ирригаторы.</a:t>
                      </a:r>
                      <a:br>
                        <a:rPr lang="ru-RU" sz="2000" b="1" dirty="0">
                          <a:latin typeface="Times New Roman"/>
                          <a:ea typeface="MS Mincho"/>
                          <a:cs typeface="Times New Roman"/>
                        </a:rPr>
                      </a:br>
                      <a:r>
                        <a:rPr lang="ru-RU" sz="2000" b="1" dirty="0">
                          <a:latin typeface="Times New Roman"/>
                          <a:ea typeface="MS Mincho"/>
                          <a:cs typeface="Times New Roman"/>
                        </a:rPr>
                        <a:t>Не следует использовать зубочистки и жевательные резинки</a:t>
                      </a:r>
                      <a:br>
                        <a:rPr lang="ru-RU" sz="2000" b="1" dirty="0">
                          <a:latin typeface="Times New Roman"/>
                          <a:ea typeface="MS Mincho"/>
                          <a:cs typeface="Times New Roman"/>
                        </a:rPr>
                      </a:br>
                      <a:r>
                        <a:rPr lang="ru-RU" sz="2000" b="1" i="1" dirty="0">
                          <a:latin typeface="Times New Roman"/>
                          <a:ea typeface="MS Mincho"/>
                          <a:cs typeface="Times New Roman"/>
                        </a:rPr>
                        <a:t>* Примечание: </a:t>
                      </a:r>
                      <a:r>
                        <a:rPr lang="ru-RU" sz="2000" b="1" dirty="0">
                          <a:latin typeface="Times New Roman"/>
                          <a:ea typeface="MS Mincho"/>
                          <a:cs typeface="Times New Roman"/>
                        </a:rPr>
                        <a:t>зубные щетки с ровной подстрижкой щетины использовать не рекомендуется вследствие их более низкой очищающей эффективности</a:t>
                      </a:r>
                    </a:p>
                  </a:txBody>
                  <a:tcPr marL="47625" marR="47625" marT="47625" marB="47625" anchor="ct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0025" y="0"/>
            <a:ext cx="11153775" cy="838200"/>
          </a:xfrm>
        </p:spPr>
        <p:txBody>
          <a:bodyPr>
            <a:normAutofit/>
          </a:bodyPr>
          <a:lstStyle/>
          <a:p>
            <a:pPr algn="ctr"/>
            <a:r>
              <a:rPr lang="ru-RU" sz="2400" b="1" dirty="0" smtClean="0">
                <a:solidFill>
                  <a:srgbClr val="860000"/>
                </a:solidFill>
                <a:latin typeface="Times New Roman" pitchFamily="18" charset="0"/>
                <a:cs typeface="Times New Roman" pitchFamily="18" charset="0"/>
              </a:rPr>
              <a:t>ОБЩИЕ РЕКОМЕНДАЦИИ ПО ПОДБОРУ СРЕДСТВ ГИГИЕНЫ В ЗАВИСИМОСТИ ОТ СТОМАТОЛОГИЧЕСКОГО СТАТУСА ПАЦИЕНТА</a:t>
            </a:r>
            <a:endParaRPr lang="ru-RU" sz="2400" dirty="0">
              <a:solidFill>
                <a:srgbClr val="860000"/>
              </a:solidFill>
              <a:latin typeface="Times New Roman" pitchFamily="18" charset="0"/>
              <a:cs typeface="Times New Roman" pitchFamily="18" charset="0"/>
            </a:endParaRPr>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12358305"/>
              </p:ext>
            </p:extLst>
          </p:nvPr>
        </p:nvGraphicFramePr>
        <p:xfrm>
          <a:off x="209548" y="685801"/>
          <a:ext cx="11982452" cy="6172198"/>
        </p:xfrm>
        <a:graphic>
          <a:graphicData uri="http://schemas.openxmlformats.org/drawingml/2006/table">
            <a:tbl>
              <a:tblPr firstRow="1" bandRow="1">
                <a:tableStyleId>{5C22544A-7EE6-4342-B048-85BDC9FD1C3A}</a:tableStyleId>
              </a:tblPr>
              <a:tblGrid>
                <a:gridCol w="3036717"/>
                <a:gridCol w="8945735"/>
              </a:tblGrid>
              <a:tr h="2236945">
                <a:tc>
                  <a:txBody>
                    <a:bodyPr/>
                    <a:lstStyle/>
                    <a:p>
                      <a:pPr>
                        <a:spcAft>
                          <a:spcPts val="0"/>
                        </a:spcAft>
                      </a:pPr>
                      <a:r>
                        <a:rPr lang="ru-RU" sz="2400" dirty="0">
                          <a:latin typeface="Times New Roman"/>
                          <a:ea typeface="MS Mincho"/>
                          <a:cs typeface="Times New Roman"/>
                        </a:rPr>
                        <a:t>Наличие у пациента съемных ортопедических и </a:t>
                      </a:r>
                      <a:r>
                        <a:rPr lang="ru-RU" sz="2400" dirty="0" err="1">
                          <a:latin typeface="Times New Roman"/>
                          <a:ea typeface="MS Mincho"/>
                          <a:cs typeface="Times New Roman"/>
                        </a:rPr>
                        <a:t>ортодонтических</a:t>
                      </a:r>
                      <a:r>
                        <a:rPr lang="ru-RU" sz="2400" dirty="0">
                          <a:latin typeface="Times New Roman"/>
                          <a:ea typeface="MS Mincho"/>
                          <a:cs typeface="Times New Roman"/>
                        </a:rPr>
                        <a:t> конструкций</a:t>
                      </a:r>
                    </a:p>
                  </a:txBody>
                  <a:tcPr marL="47625" marR="47625" marT="47625" marB="47625" anchor="ctr"/>
                </a:tc>
                <a:tc>
                  <a:txBody>
                    <a:bodyPr/>
                    <a:lstStyle/>
                    <a:p>
                      <a:pPr>
                        <a:spcAft>
                          <a:spcPts val="0"/>
                        </a:spcAft>
                      </a:pPr>
                      <a:r>
                        <a:rPr lang="ru-RU" sz="2400" dirty="0">
                          <a:latin typeface="Times New Roman"/>
                          <a:ea typeface="MS Mincho"/>
                          <a:cs typeface="Times New Roman"/>
                        </a:rPr>
                        <a:t>Зубная щетка для съемных протезов (двусторонняя, с жесткой щетиной), </a:t>
                      </a:r>
                      <a:endParaRPr lang="ru-RU" sz="2400" dirty="0" smtClean="0">
                        <a:latin typeface="Times New Roman"/>
                        <a:ea typeface="MS Mincho"/>
                        <a:cs typeface="Times New Roman"/>
                      </a:endParaRPr>
                    </a:p>
                    <a:p>
                      <a:pPr>
                        <a:spcAft>
                          <a:spcPts val="0"/>
                        </a:spcAft>
                      </a:pPr>
                      <a:r>
                        <a:rPr lang="ru-RU" sz="2400" dirty="0" smtClean="0">
                          <a:latin typeface="Times New Roman"/>
                          <a:ea typeface="MS Mincho"/>
                          <a:cs typeface="Times New Roman"/>
                        </a:rPr>
                        <a:t>таблетки </a:t>
                      </a:r>
                      <a:r>
                        <a:rPr lang="ru-RU" sz="2400" dirty="0">
                          <a:latin typeface="Times New Roman"/>
                          <a:ea typeface="MS Mincho"/>
                          <a:cs typeface="Times New Roman"/>
                        </a:rPr>
                        <a:t>для очищения съемных протезов</a:t>
                      </a:r>
                    </a:p>
                  </a:txBody>
                  <a:tcPr marL="47625" marR="47625" marT="47625" marB="47625" anchor="ctr"/>
                </a:tc>
              </a:tr>
              <a:tr h="2027503">
                <a:tc>
                  <a:txBody>
                    <a:bodyPr/>
                    <a:lstStyle/>
                    <a:p>
                      <a:pPr>
                        <a:spcAft>
                          <a:spcPts val="0"/>
                        </a:spcAft>
                      </a:pPr>
                      <a:r>
                        <a:rPr lang="ru-RU" sz="2400" b="1" dirty="0">
                          <a:latin typeface="Times New Roman"/>
                          <a:ea typeface="MS Mincho"/>
                          <a:cs typeface="Times New Roman"/>
                        </a:rPr>
                        <a:t>Пациенты с повышенной чувствительностью зубов.</a:t>
                      </a:r>
                    </a:p>
                  </a:txBody>
                  <a:tcPr marL="47625" marR="47625" marT="47625" marB="47625" anchor="ctr"/>
                </a:tc>
                <a:tc>
                  <a:txBody>
                    <a:bodyPr/>
                    <a:lstStyle/>
                    <a:p>
                      <a:pPr>
                        <a:spcAft>
                          <a:spcPts val="0"/>
                        </a:spcAft>
                      </a:pPr>
                      <a:r>
                        <a:rPr lang="ru-RU" sz="2400" b="1" dirty="0">
                          <a:latin typeface="Times New Roman"/>
                          <a:ea typeface="MS Mincho"/>
                          <a:cs typeface="Times New Roman"/>
                        </a:rPr>
                        <a:t>Зубная щетка с мягкой щетиной, </a:t>
                      </a:r>
                      <a:endParaRPr lang="ru-RU" sz="2400" b="1" dirty="0" smtClean="0">
                        <a:latin typeface="Times New Roman"/>
                        <a:ea typeface="MS Mincho"/>
                        <a:cs typeface="Times New Roman"/>
                      </a:endParaRPr>
                    </a:p>
                    <a:p>
                      <a:pPr>
                        <a:spcAft>
                          <a:spcPts val="0"/>
                        </a:spcAft>
                      </a:pPr>
                      <a:r>
                        <a:rPr lang="ru-RU" sz="2400" b="1" dirty="0" smtClean="0">
                          <a:latin typeface="Times New Roman"/>
                          <a:ea typeface="MS Mincho"/>
                          <a:cs typeface="Times New Roman"/>
                        </a:rPr>
                        <a:t>зубные </a:t>
                      </a:r>
                      <a:r>
                        <a:rPr lang="ru-RU" sz="2400" b="1" dirty="0">
                          <a:latin typeface="Times New Roman"/>
                          <a:ea typeface="MS Mincho"/>
                          <a:cs typeface="Times New Roman"/>
                        </a:rPr>
                        <a:t>пасты для снижения чувствительности зубов (содержащие хлорид стронция, нитрат калия, хлорид калия, </a:t>
                      </a:r>
                      <a:r>
                        <a:rPr lang="ru-RU" sz="2400" b="1" dirty="0" err="1">
                          <a:latin typeface="Times New Roman"/>
                          <a:ea typeface="MS Mincho"/>
                          <a:cs typeface="Times New Roman"/>
                        </a:rPr>
                        <a:t>гидроксиапатит</a:t>
                      </a:r>
                      <a:r>
                        <a:rPr lang="ru-RU" sz="2400" b="1" dirty="0">
                          <a:latin typeface="Times New Roman"/>
                          <a:ea typeface="MS Mincho"/>
                          <a:cs typeface="Times New Roman"/>
                        </a:rPr>
                        <a:t>), зубные нити (</a:t>
                      </a:r>
                      <a:r>
                        <a:rPr lang="ru-RU" sz="2400" b="1" dirty="0" err="1">
                          <a:latin typeface="Times New Roman"/>
                          <a:ea typeface="MS Mincho"/>
                          <a:cs typeface="Times New Roman"/>
                        </a:rPr>
                        <a:t>флоссы</a:t>
                      </a:r>
                      <a:r>
                        <a:rPr lang="ru-RU" sz="2400" b="1" dirty="0">
                          <a:latin typeface="Times New Roman"/>
                          <a:ea typeface="MS Mincho"/>
                          <a:cs typeface="Times New Roman"/>
                        </a:rPr>
                        <a:t>), </a:t>
                      </a:r>
                      <a:endParaRPr lang="ru-RU" sz="2400" b="1" dirty="0" smtClean="0">
                        <a:latin typeface="Times New Roman"/>
                        <a:ea typeface="MS Mincho"/>
                        <a:cs typeface="Times New Roman"/>
                      </a:endParaRPr>
                    </a:p>
                    <a:p>
                      <a:pPr>
                        <a:spcAft>
                          <a:spcPts val="0"/>
                        </a:spcAft>
                      </a:pPr>
                      <a:r>
                        <a:rPr lang="ru-RU" sz="2400" b="1" dirty="0" err="1" smtClean="0">
                          <a:latin typeface="Times New Roman"/>
                          <a:ea typeface="MS Mincho"/>
                          <a:cs typeface="Times New Roman"/>
                        </a:rPr>
                        <a:t>ополаскиватели</a:t>
                      </a:r>
                      <a:r>
                        <a:rPr lang="ru-RU" sz="2400" b="1" dirty="0" smtClean="0">
                          <a:latin typeface="Times New Roman"/>
                          <a:ea typeface="MS Mincho"/>
                          <a:cs typeface="Times New Roman"/>
                        </a:rPr>
                        <a:t> </a:t>
                      </a:r>
                      <a:r>
                        <a:rPr lang="ru-RU" sz="2400" b="1" dirty="0">
                          <a:latin typeface="Times New Roman"/>
                          <a:ea typeface="MS Mincho"/>
                          <a:cs typeface="Times New Roman"/>
                        </a:rPr>
                        <a:t>для чувствительных зубов</a:t>
                      </a:r>
                    </a:p>
                  </a:txBody>
                  <a:tcPr marL="47625" marR="47625" marT="47625" marB="47625" anchor="ctr"/>
                </a:tc>
              </a:tr>
              <a:tr h="1907750">
                <a:tc>
                  <a:txBody>
                    <a:bodyPr/>
                    <a:lstStyle/>
                    <a:p>
                      <a:pPr>
                        <a:spcAft>
                          <a:spcPts val="0"/>
                        </a:spcAft>
                      </a:pPr>
                      <a:r>
                        <a:rPr lang="ru-RU" sz="2400" b="1">
                          <a:latin typeface="Times New Roman"/>
                          <a:ea typeface="MS Mincho"/>
                          <a:cs typeface="Times New Roman"/>
                        </a:rPr>
                        <a:t>Пациенты с ксеростомией</a:t>
                      </a:r>
                    </a:p>
                  </a:txBody>
                  <a:tcPr marL="47625" marR="47625" marT="47625" marB="47625" anchor="ctr"/>
                </a:tc>
                <a:tc>
                  <a:txBody>
                    <a:bodyPr/>
                    <a:lstStyle/>
                    <a:p>
                      <a:pPr>
                        <a:spcAft>
                          <a:spcPts val="0"/>
                        </a:spcAft>
                      </a:pPr>
                      <a:r>
                        <a:rPr lang="ru-RU" sz="2400" b="1" dirty="0">
                          <a:latin typeface="Times New Roman"/>
                          <a:ea typeface="MS Mincho"/>
                          <a:cs typeface="Times New Roman"/>
                        </a:rPr>
                        <a:t>Зубная щетка с очень мягкой щетиной, </a:t>
                      </a:r>
                      <a:endParaRPr lang="ru-RU" sz="2400" b="1" dirty="0" smtClean="0">
                        <a:latin typeface="Times New Roman"/>
                        <a:ea typeface="MS Mincho"/>
                        <a:cs typeface="Times New Roman"/>
                      </a:endParaRPr>
                    </a:p>
                    <a:p>
                      <a:pPr>
                        <a:spcAft>
                          <a:spcPts val="0"/>
                        </a:spcAft>
                      </a:pPr>
                      <a:r>
                        <a:rPr lang="ru-RU" sz="2400" b="1" dirty="0" smtClean="0">
                          <a:latin typeface="Times New Roman"/>
                          <a:ea typeface="MS Mincho"/>
                          <a:cs typeface="Times New Roman"/>
                        </a:rPr>
                        <a:t>зубная </a:t>
                      </a:r>
                      <a:r>
                        <a:rPr lang="ru-RU" sz="2400" b="1" dirty="0">
                          <a:latin typeface="Times New Roman"/>
                          <a:ea typeface="MS Mincho"/>
                          <a:cs typeface="Times New Roman"/>
                        </a:rPr>
                        <a:t>паста с ферментными системами и низким ценообразованием, </a:t>
                      </a:r>
                      <a:endParaRPr lang="ru-RU" sz="2400" b="1" dirty="0" smtClean="0">
                        <a:latin typeface="Times New Roman"/>
                        <a:ea typeface="MS Mincho"/>
                        <a:cs typeface="Times New Roman"/>
                      </a:endParaRPr>
                    </a:p>
                    <a:p>
                      <a:pPr>
                        <a:spcAft>
                          <a:spcPts val="0"/>
                        </a:spcAft>
                      </a:pPr>
                      <a:r>
                        <a:rPr lang="ru-RU" sz="2400" b="1" dirty="0" err="1" smtClean="0">
                          <a:latin typeface="Times New Roman"/>
                          <a:ea typeface="MS Mincho"/>
                          <a:cs typeface="Times New Roman"/>
                        </a:rPr>
                        <a:t>ополаскиватель</a:t>
                      </a:r>
                      <a:r>
                        <a:rPr lang="ru-RU" sz="2400" b="1" dirty="0" smtClean="0">
                          <a:latin typeface="Times New Roman"/>
                          <a:ea typeface="MS Mincho"/>
                          <a:cs typeface="Times New Roman"/>
                        </a:rPr>
                        <a:t> </a:t>
                      </a:r>
                      <a:r>
                        <a:rPr lang="ru-RU" sz="2400" b="1" dirty="0">
                          <a:latin typeface="Times New Roman"/>
                          <a:ea typeface="MS Mincho"/>
                          <a:cs typeface="Times New Roman"/>
                        </a:rPr>
                        <a:t>без спирта, увлажняющий гель, зубные </a:t>
                      </a:r>
                      <a:r>
                        <a:rPr lang="ru-RU" sz="2400" b="1" dirty="0" smtClean="0">
                          <a:latin typeface="Times New Roman"/>
                          <a:ea typeface="MS Mincho"/>
                          <a:cs typeface="Times New Roman"/>
                        </a:rPr>
                        <a:t>нити</a:t>
                      </a:r>
                      <a:endParaRPr lang="ru-RU" sz="2400" b="1" dirty="0">
                        <a:latin typeface="Times New Roman"/>
                        <a:ea typeface="MS Mincho"/>
                        <a:cs typeface="Times New Roman"/>
                      </a:endParaRPr>
                    </a:p>
                  </a:txBody>
                  <a:tcPr marL="47625" marR="47625" marT="47625" marB="47625" anchor="ct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1527857"/>
          </a:xfrm>
        </p:spPr>
        <p:txBody>
          <a:bodyPr/>
          <a:lstStyle/>
          <a:p>
            <a:pPr algn="ctr"/>
            <a:r>
              <a:rPr lang="ru-RU" sz="3600" b="1" dirty="0" smtClean="0">
                <a:latin typeface="Times New Roman" pitchFamily="18" charset="0"/>
                <a:cs typeface="Times New Roman" pitchFamily="18" charset="0"/>
              </a:rPr>
              <a:t>Кариес зубов (К02 по МКБ-10)</a:t>
            </a:r>
            <a:endParaRPr lang="ru-RU" sz="3600" b="1" dirty="0">
              <a:latin typeface="Times New Roman" pitchFamily="18" charset="0"/>
              <a:cs typeface="Times New Roman" pitchFamily="18" charset="0"/>
            </a:endParaRPr>
          </a:p>
        </p:txBody>
      </p:sp>
      <p:sp>
        <p:nvSpPr>
          <p:cNvPr id="3" name="Содержимое 2"/>
          <p:cNvSpPr>
            <a:spLocks noGrp="1"/>
          </p:cNvSpPr>
          <p:nvPr>
            <p:ph idx="1"/>
          </p:nvPr>
        </p:nvSpPr>
        <p:spPr>
          <a:xfrm>
            <a:off x="0" y="2083443"/>
            <a:ext cx="11905130" cy="4774557"/>
          </a:xfrm>
        </p:spPr>
        <p:txBody>
          <a:bodyPr>
            <a:normAutofit/>
          </a:bodyPr>
          <a:lstStyle/>
          <a:p>
            <a:pPr>
              <a:buNone/>
            </a:pPr>
            <a:r>
              <a:rPr lang="ru-RU" sz="3200" b="1" dirty="0" smtClean="0">
                <a:solidFill>
                  <a:srgbClr val="640000"/>
                </a:solidFill>
                <a:latin typeface="Times New Roman" pitchFamily="18" charset="0"/>
                <a:cs typeface="Times New Roman" pitchFamily="18" charset="0"/>
              </a:rPr>
              <a:t>   Инфекционный патологический процесс, </a:t>
            </a:r>
          </a:p>
          <a:p>
            <a:pPr>
              <a:buNone/>
            </a:pPr>
            <a:r>
              <a:rPr lang="ru-RU" sz="3200" b="1" dirty="0">
                <a:solidFill>
                  <a:srgbClr val="640000"/>
                </a:solidFill>
                <a:latin typeface="Times New Roman" pitchFamily="18" charset="0"/>
                <a:cs typeface="Times New Roman" pitchFamily="18" charset="0"/>
              </a:rPr>
              <a:t> </a:t>
            </a:r>
            <a:r>
              <a:rPr lang="ru-RU" sz="3200" b="1" dirty="0" smtClean="0">
                <a:solidFill>
                  <a:srgbClr val="640000"/>
                </a:solidFill>
                <a:latin typeface="Times New Roman" pitchFamily="18" charset="0"/>
                <a:cs typeface="Times New Roman" pitchFamily="18" charset="0"/>
              </a:rPr>
              <a:t>  проявляющийся после прорезывания зубов, </a:t>
            </a:r>
          </a:p>
          <a:p>
            <a:pPr>
              <a:buNone/>
            </a:pPr>
            <a:r>
              <a:rPr lang="ru-RU" sz="3200" b="1" dirty="0">
                <a:solidFill>
                  <a:srgbClr val="640000"/>
                </a:solidFill>
                <a:latin typeface="Times New Roman" pitchFamily="18" charset="0"/>
                <a:cs typeface="Times New Roman" pitchFamily="18" charset="0"/>
              </a:rPr>
              <a:t> </a:t>
            </a:r>
            <a:r>
              <a:rPr lang="ru-RU" sz="3200" b="1" dirty="0" smtClean="0">
                <a:solidFill>
                  <a:srgbClr val="640000"/>
                </a:solidFill>
                <a:latin typeface="Times New Roman" pitchFamily="18" charset="0"/>
                <a:cs typeface="Times New Roman" pitchFamily="18" charset="0"/>
              </a:rPr>
              <a:t>  при котором происходят деминерализация и размягчение твердых тканей зуба с последующим </a:t>
            </a:r>
          </a:p>
          <a:p>
            <a:pPr>
              <a:buNone/>
            </a:pPr>
            <a:r>
              <a:rPr lang="ru-RU" sz="3200" b="1" dirty="0">
                <a:solidFill>
                  <a:srgbClr val="640000"/>
                </a:solidFill>
                <a:latin typeface="Times New Roman" pitchFamily="18" charset="0"/>
                <a:cs typeface="Times New Roman" pitchFamily="18" charset="0"/>
              </a:rPr>
              <a:t> </a:t>
            </a:r>
            <a:r>
              <a:rPr lang="ru-RU" sz="3200" b="1" dirty="0" smtClean="0">
                <a:solidFill>
                  <a:srgbClr val="640000"/>
                </a:solidFill>
                <a:latin typeface="Times New Roman" pitchFamily="18" charset="0"/>
                <a:cs typeface="Times New Roman" pitchFamily="18" charset="0"/>
              </a:rPr>
              <a:t>  образованием дефекта в виде полости.</a:t>
            </a:r>
          </a:p>
          <a:p>
            <a:endParaRPr lang="ru-RU" sz="2000" dirty="0" smtClean="0">
              <a:latin typeface="Times New Roman" pitchFamily="18" charset="0"/>
              <a:cs typeface="Times New Roman" pitchFamily="18" charset="0"/>
            </a:endParaRPr>
          </a:p>
          <a:p>
            <a:endParaRPr lang="ru-RU" sz="1800" dirty="0"/>
          </a:p>
        </p:txBody>
      </p:sp>
      <p:pic>
        <p:nvPicPr>
          <p:cNvPr id="4" name="Picture 2"/>
          <p:cNvPicPr>
            <a:picLocks noChangeAspect="1" noChangeArrowheads="1"/>
          </p:cNvPicPr>
          <p:nvPr/>
        </p:nvPicPr>
        <p:blipFill>
          <a:blip r:embed="rId2"/>
          <a:srcRect l="15069" r="15131"/>
          <a:stretch>
            <a:fillRect/>
          </a:stretch>
        </p:blipFill>
        <p:spPr bwMode="auto">
          <a:xfrm>
            <a:off x="9606988" y="4004839"/>
            <a:ext cx="2233914" cy="2667965"/>
          </a:xfrm>
          <a:prstGeom prst="rect">
            <a:avLst/>
          </a:prstGeom>
          <a:noFill/>
          <a:ln w="9525">
            <a:noFill/>
            <a:round/>
            <a:headEnd/>
            <a:tailEnd/>
          </a:ln>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p:cNvPicPr>
            <a:picLocks noGrp="1" noChangeAspect="1" noChangeArrowheads="1"/>
          </p:cNvPicPr>
          <p:nvPr>
            <p:ph idx="1"/>
          </p:nvPr>
        </p:nvPicPr>
        <p:blipFill>
          <a:blip r:embed="rId2"/>
          <a:srcRect l="5643" t="43207" r="59949" b="10340"/>
          <a:stretch>
            <a:fillRect/>
          </a:stretch>
        </p:blipFill>
        <p:spPr bwMode="auto">
          <a:xfrm>
            <a:off x="0" y="4058"/>
            <a:ext cx="12192000" cy="685394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717175"/>
          </a:xfrm>
        </p:spPr>
        <p:txBody>
          <a:bodyPr/>
          <a:lstStyle/>
          <a:p>
            <a:pPr algn="ctr"/>
            <a:r>
              <a:rPr lang="ru-RU" sz="3600" b="1" dirty="0" smtClean="0">
                <a:latin typeface="Times New Roman" pitchFamily="18" charset="0"/>
                <a:cs typeface="Times New Roman" pitchFamily="18" charset="0"/>
              </a:rPr>
              <a:t>Кариес зубов (К02 по МКБ-10)</a:t>
            </a:r>
            <a:endParaRPr lang="ru-RU" sz="3600" b="1" dirty="0">
              <a:latin typeface="Times New Roman" pitchFamily="18" charset="0"/>
              <a:cs typeface="Times New Roman" pitchFamily="18" charset="0"/>
            </a:endParaRPr>
          </a:p>
        </p:txBody>
      </p:sp>
      <p:sp>
        <p:nvSpPr>
          <p:cNvPr id="3" name="Содержимое 2"/>
          <p:cNvSpPr>
            <a:spLocks noGrp="1"/>
          </p:cNvSpPr>
          <p:nvPr>
            <p:ph idx="1"/>
          </p:nvPr>
        </p:nvSpPr>
        <p:spPr>
          <a:xfrm>
            <a:off x="179294" y="699246"/>
            <a:ext cx="11905130" cy="6158753"/>
          </a:xfrm>
        </p:spPr>
        <p:txBody>
          <a:bodyPr>
            <a:normAutofit/>
          </a:bodyPr>
          <a:lstStyle/>
          <a:p>
            <a:pPr marL="514350" indent="-514350">
              <a:buFont typeface="Wingdings" pitchFamily="2" charset="2"/>
              <a:buChar char="Ø"/>
            </a:pPr>
            <a:r>
              <a:rPr lang="ru-RU" b="1" dirty="0" smtClean="0">
                <a:solidFill>
                  <a:srgbClr val="002060"/>
                </a:solidFill>
                <a:latin typeface="Times New Roman" pitchFamily="18" charset="0"/>
                <a:cs typeface="Times New Roman" pitchFamily="18" charset="0"/>
              </a:rPr>
              <a:t>В настоящее время кариес зубов является наиболее распространенным заболеванием зубочелюстной системы в РФ. Распространенность кариеса в нашей стране у взрослого населения </a:t>
            </a:r>
            <a:r>
              <a:rPr lang="ru-RU" b="1" dirty="0" smtClean="0">
                <a:solidFill>
                  <a:srgbClr val="C00000"/>
                </a:solidFill>
                <a:latin typeface="Times New Roman" pitchFamily="18" charset="0"/>
                <a:cs typeface="Times New Roman" pitchFamily="18" charset="0"/>
              </a:rPr>
              <a:t>в возрасте от 35 лет и старше составляет 98-99 %. </a:t>
            </a:r>
          </a:p>
          <a:p>
            <a:pPr marL="514350" indent="-514350">
              <a:buFont typeface="Wingdings" pitchFamily="2" charset="2"/>
              <a:buChar char="Ø"/>
            </a:pPr>
            <a:r>
              <a:rPr lang="ru-RU" b="1" dirty="0" smtClean="0">
                <a:solidFill>
                  <a:srgbClr val="660033"/>
                </a:solidFill>
                <a:latin typeface="Times New Roman" pitchFamily="18" charset="0"/>
                <a:cs typeface="Times New Roman" pitchFamily="18" charset="0"/>
              </a:rPr>
              <a:t>В общей структуре оказания медицинской помощи больным в лечебно-профилактических учреждениях стоматологического профиля это заболевание встречается во всех возрастных группах пациентов. </a:t>
            </a:r>
          </a:p>
          <a:p>
            <a:pPr marL="514350" indent="-514350">
              <a:buFont typeface="Wingdings" pitchFamily="2" charset="2"/>
              <a:buChar char="Ø"/>
            </a:pPr>
            <a:r>
              <a:rPr lang="ru-RU" b="1" dirty="0" smtClean="0">
                <a:solidFill>
                  <a:srgbClr val="860000"/>
                </a:solidFill>
                <a:latin typeface="Times New Roman" pitchFamily="18" charset="0"/>
                <a:cs typeface="Times New Roman" pitchFamily="18" charset="0"/>
              </a:rPr>
              <a:t>Кариес зубов при несвоевременном или неправильном лечении может стать причиной развития воспалительных заболеваний пульпы и периодонта, потери зубов, развития гнойно-воспалительных заболеваний челюстно-лицевой области. </a:t>
            </a:r>
          </a:p>
          <a:p>
            <a:pPr marL="514350" indent="-514350">
              <a:buFont typeface="Wingdings" pitchFamily="2" charset="2"/>
              <a:buChar char="Ø"/>
            </a:pPr>
            <a:r>
              <a:rPr lang="ru-RU" b="1" dirty="0" smtClean="0">
                <a:latin typeface="Times New Roman" pitchFamily="18" charset="0"/>
                <a:cs typeface="Times New Roman" pitchFamily="18" charset="0"/>
              </a:rPr>
              <a:t>Кариес зубов - это потенциальные очаги интоксикации и инфекционной сенсибилизации организма.</a:t>
            </a:r>
          </a:p>
          <a:p>
            <a:endParaRPr lang="ru-RU" sz="2000" dirty="0" smtClean="0">
              <a:latin typeface="Times New Roman" pitchFamily="18" charset="0"/>
              <a:cs typeface="Times New Roman" pitchFamily="18" charset="0"/>
            </a:endParaRPr>
          </a:p>
          <a:p>
            <a:endParaRPr lang="ru-RU" sz="18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717175"/>
          </a:xfrm>
        </p:spPr>
        <p:txBody>
          <a:bodyPr/>
          <a:lstStyle/>
          <a:p>
            <a:pPr algn="ctr"/>
            <a:r>
              <a:rPr lang="ru-RU" sz="3600" b="1" dirty="0" smtClean="0"/>
              <a:t>Кариес зубов</a:t>
            </a:r>
            <a:r>
              <a:rPr lang="ru-RU" sz="3600" dirty="0" smtClean="0"/>
              <a:t> (К02 по МКБ-10)</a:t>
            </a:r>
            <a:endParaRPr lang="ru-RU" sz="3600" dirty="0"/>
          </a:p>
        </p:txBody>
      </p:sp>
      <p:sp>
        <p:nvSpPr>
          <p:cNvPr id="3" name="Содержимое 2"/>
          <p:cNvSpPr>
            <a:spLocks noGrp="1"/>
          </p:cNvSpPr>
          <p:nvPr>
            <p:ph idx="1"/>
          </p:nvPr>
        </p:nvSpPr>
        <p:spPr>
          <a:xfrm>
            <a:off x="179294" y="699246"/>
            <a:ext cx="11905130" cy="6158753"/>
          </a:xfrm>
        </p:spPr>
        <p:txBody>
          <a:bodyPr>
            <a:normAutofit/>
          </a:bodyPr>
          <a:lstStyle/>
          <a:p>
            <a:r>
              <a:rPr lang="ru-RU" b="1" dirty="0" smtClean="0">
                <a:solidFill>
                  <a:srgbClr val="660033"/>
                </a:solidFill>
                <a:latin typeface="Times New Roman" pitchFamily="18" charset="0"/>
                <a:cs typeface="Times New Roman" pitchFamily="18" charset="0"/>
              </a:rPr>
              <a:t>Осложнения кариеса </a:t>
            </a:r>
            <a:r>
              <a:rPr lang="ru-RU" b="1" dirty="0" smtClean="0">
                <a:latin typeface="Times New Roman" pitchFamily="18" charset="0"/>
                <a:cs typeface="Times New Roman" pitchFamily="18" charset="0"/>
              </a:rPr>
              <a:t>-  </a:t>
            </a:r>
            <a:r>
              <a:rPr lang="ru-RU" b="1" dirty="0" smtClean="0">
                <a:solidFill>
                  <a:srgbClr val="860000"/>
                </a:solidFill>
                <a:latin typeface="Times New Roman" pitchFamily="18" charset="0"/>
                <a:cs typeface="Times New Roman" pitchFamily="18" charset="0"/>
              </a:rPr>
              <a:t>болезни пульпы </a:t>
            </a:r>
            <a:r>
              <a:rPr lang="ru-RU" b="1" dirty="0" smtClean="0">
                <a:latin typeface="Times New Roman" pitchFamily="18" charset="0"/>
                <a:cs typeface="Times New Roman" pitchFamily="18" charset="0"/>
              </a:rPr>
              <a:t>и </a:t>
            </a:r>
            <a:r>
              <a:rPr lang="ru-RU" b="1" dirty="0" err="1" smtClean="0">
                <a:solidFill>
                  <a:srgbClr val="7030A0"/>
                </a:solidFill>
                <a:latin typeface="Times New Roman" pitchFamily="18" charset="0"/>
                <a:cs typeface="Times New Roman" pitchFamily="18" charset="0"/>
              </a:rPr>
              <a:t>периапикальных</a:t>
            </a:r>
            <a:r>
              <a:rPr lang="ru-RU" b="1" dirty="0" smtClean="0">
                <a:solidFill>
                  <a:srgbClr val="7030A0"/>
                </a:solidFill>
                <a:latin typeface="Times New Roman" pitchFamily="18" charset="0"/>
                <a:cs typeface="Times New Roman" pitchFamily="18" charset="0"/>
              </a:rPr>
              <a:t> тканей </a:t>
            </a:r>
            <a:r>
              <a:rPr lang="ru-RU" b="1" dirty="0" smtClean="0">
                <a:latin typeface="Times New Roman" pitchFamily="18" charset="0"/>
                <a:cs typeface="Times New Roman" pitchFamily="18" charset="0"/>
              </a:rPr>
              <a:t>являются распространенным заболеванием зубочелюстной системы. </a:t>
            </a:r>
          </a:p>
          <a:p>
            <a:r>
              <a:rPr lang="ru-RU" b="1" dirty="0" smtClean="0">
                <a:latin typeface="Times New Roman" pitchFamily="18" charset="0"/>
                <a:cs typeface="Times New Roman" pitchFamily="18" charset="0"/>
              </a:rPr>
              <a:t>В общей структуре оказания медицинской помощи больным в лечебно-профилактических учреждениях стоматологического профиля </a:t>
            </a:r>
            <a:r>
              <a:rPr lang="ru-RU" b="1" dirty="0" smtClean="0">
                <a:solidFill>
                  <a:srgbClr val="860000"/>
                </a:solidFill>
                <a:latin typeface="Times New Roman" pitchFamily="18" charset="0"/>
                <a:cs typeface="Times New Roman" pitchFamily="18" charset="0"/>
              </a:rPr>
              <a:t>пульпит</a:t>
            </a:r>
            <a:r>
              <a:rPr lang="ru-RU" b="1" dirty="0" smtClean="0">
                <a:latin typeface="Times New Roman" pitchFamily="18" charset="0"/>
                <a:cs typeface="Times New Roman" pitchFamily="18" charset="0"/>
              </a:rPr>
              <a:t> встречается во всех возрастных группах пациентов и составляет 28-30% от общего числа обращений. </a:t>
            </a:r>
          </a:p>
          <a:p>
            <a:r>
              <a:rPr lang="ru-RU" b="1" dirty="0" smtClean="0">
                <a:solidFill>
                  <a:srgbClr val="860000"/>
                </a:solidFill>
                <a:latin typeface="Times New Roman" pitchFamily="18" charset="0"/>
                <a:cs typeface="Times New Roman" pitchFamily="18" charset="0"/>
              </a:rPr>
              <a:t>Пульпит</a:t>
            </a:r>
            <a:r>
              <a:rPr lang="ru-RU" b="1" dirty="0" smtClean="0">
                <a:latin typeface="Times New Roman" pitchFamily="18" charset="0"/>
                <a:cs typeface="Times New Roman" pitchFamily="18" charset="0"/>
              </a:rPr>
              <a:t> при несвоевременном и/или неправильном лечении и прогрессировании процесса может стать причиной  развития заболеваний периодонта, потери зубов, развития гнойно-воспалительных заболеваний челюстно-лицевой области. </a:t>
            </a:r>
          </a:p>
          <a:p>
            <a:r>
              <a:rPr lang="ru-RU" b="1" dirty="0" smtClean="0">
                <a:latin typeface="Times New Roman" pitchFamily="18" charset="0"/>
                <a:cs typeface="Times New Roman" pitchFamily="18" charset="0"/>
              </a:rPr>
              <a:t>Зубы с </a:t>
            </a:r>
            <a:r>
              <a:rPr lang="ru-RU" b="1" dirty="0" smtClean="0">
                <a:solidFill>
                  <a:srgbClr val="860000"/>
                </a:solidFill>
                <a:latin typeface="Times New Roman" pitchFamily="18" charset="0"/>
                <a:cs typeface="Times New Roman" pitchFamily="18" charset="0"/>
              </a:rPr>
              <a:t>хроническими формами пульпита </a:t>
            </a:r>
            <a:r>
              <a:rPr lang="ru-RU" b="1" dirty="0" smtClean="0">
                <a:latin typeface="Times New Roman" pitchFamily="18" charset="0"/>
                <a:cs typeface="Times New Roman" pitchFamily="18" charset="0"/>
              </a:rPr>
              <a:t>представляют собой  очаги интоксикации и инфекционной сенсибилизации организма.</a:t>
            </a:r>
          </a:p>
          <a:p>
            <a:endParaRPr lang="ru-RU" sz="2000" dirty="0" smtClean="0">
              <a:latin typeface="Times New Roman" pitchFamily="18" charset="0"/>
              <a:cs typeface="Times New Roman" pitchFamily="18" charset="0"/>
            </a:endParaRPr>
          </a:p>
          <a:p>
            <a:endParaRPr lang="ru-RU" sz="18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8259" y="161366"/>
            <a:ext cx="11869270" cy="788894"/>
          </a:xfrm>
        </p:spPr>
        <p:txBody>
          <a:bodyPr>
            <a:normAutofit/>
          </a:bodyPr>
          <a:lstStyle/>
          <a:p>
            <a:pPr algn="ctr"/>
            <a:r>
              <a:rPr lang="ru-RU" sz="2000" b="1" dirty="0" smtClean="0"/>
              <a:t>ЭТИОЛОГИЯ И ПАТОГЕНЕЗ КАРИЕСА</a:t>
            </a:r>
            <a:br>
              <a:rPr lang="ru-RU" sz="2000" b="1" dirty="0" smtClean="0"/>
            </a:br>
            <a:endParaRPr lang="ru-RU" sz="2000" dirty="0"/>
          </a:p>
        </p:txBody>
      </p:sp>
      <p:sp>
        <p:nvSpPr>
          <p:cNvPr id="3" name="Содержимое 2"/>
          <p:cNvSpPr>
            <a:spLocks noGrp="1"/>
          </p:cNvSpPr>
          <p:nvPr>
            <p:ph idx="1"/>
          </p:nvPr>
        </p:nvSpPr>
        <p:spPr>
          <a:xfrm>
            <a:off x="215153" y="609600"/>
            <a:ext cx="11743765" cy="6248400"/>
          </a:xfrm>
        </p:spPr>
        <p:txBody>
          <a:bodyPr>
            <a:normAutofit lnSpcReduction="10000"/>
          </a:bodyPr>
          <a:lstStyle/>
          <a:p>
            <a:pPr>
              <a:buNone/>
            </a:pPr>
            <a:r>
              <a:rPr lang="ru-RU"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Непосредственной причиной деминерализации эмали и образования кариозного очага являются органические кислоты (в основном молочная), которые образуются в процессе ферментации углеводов микроорганизмами зубного налета. </a:t>
            </a:r>
          </a:p>
          <a:p>
            <a:pPr algn="ctr">
              <a:buNone/>
            </a:pPr>
            <a:r>
              <a:rPr lang="ru-RU" b="1" dirty="0" smtClean="0">
                <a:solidFill>
                  <a:srgbClr val="C00000"/>
                </a:solidFill>
                <a:latin typeface="Times New Roman" pitchFamily="18" charset="0"/>
                <a:cs typeface="Times New Roman" pitchFamily="18" charset="0"/>
              </a:rPr>
              <a:t>          Кариес - процесс многофакторный:</a:t>
            </a:r>
          </a:p>
          <a:p>
            <a:pPr algn="ctr">
              <a:buFont typeface="Wingdings" pitchFamily="2" charset="2"/>
              <a:buChar char="Ø"/>
            </a:pPr>
            <a:r>
              <a:rPr lang="ru-RU" b="1" dirty="0" smtClean="0">
                <a:solidFill>
                  <a:srgbClr val="640000"/>
                </a:solidFill>
                <a:latin typeface="Times New Roman" pitchFamily="18" charset="0"/>
                <a:cs typeface="Times New Roman" pitchFamily="18" charset="0"/>
              </a:rPr>
              <a:t>микроорганизмы рта, </a:t>
            </a:r>
          </a:p>
          <a:p>
            <a:pPr algn="ctr">
              <a:buFont typeface="Wingdings" pitchFamily="2" charset="2"/>
              <a:buChar char="Ø"/>
            </a:pPr>
            <a:r>
              <a:rPr lang="ru-RU" b="1" dirty="0" smtClean="0">
                <a:solidFill>
                  <a:srgbClr val="640000"/>
                </a:solidFill>
                <a:latin typeface="Times New Roman" pitchFamily="18" charset="0"/>
                <a:cs typeface="Times New Roman" pitchFamily="18" charset="0"/>
              </a:rPr>
              <a:t>характер и режим питания, </a:t>
            </a:r>
          </a:p>
          <a:p>
            <a:pPr algn="ctr">
              <a:buFont typeface="Wingdings" pitchFamily="2" charset="2"/>
              <a:buChar char="Ø"/>
            </a:pPr>
            <a:r>
              <a:rPr lang="ru-RU" b="1" dirty="0" err="1" smtClean="0">
                <a:solidFill>
                  <a:srgbClr val="640000"/>
                </a:solidFill>
                <a:latin typeface="Times New Roman" pitchFamily="18" charset="0"/>
                <a:cs typeface="Times New Roman" pitchFamily="18" charset="0"/>
              </a:rPr>
              <a:t>резистентность</a:t>
            </a:r>
            <a:r>
              <a:rPr lang="ru-RU" b="1" dirty="0" smtClean="0">
                <a:solidFill>
                  <a:srgbClr val="640000"/>
                </a:solidFill>
                <a:latin typeface="Times New Roman" pitchFamily="18" charset="0"/>
                <a:cs typeface="Times New Roman" pitchFamily="18" charset="0"/>
              </a:rPr>
              <a:t> эмали,</a:t>
            </a:r>
          </a:p>
          <a:p>
            <a:pPr algn="ctr">
              <a:buFont typeface="Wingdings" pitchFamily="2" charset="2"/>
              <a:buChar char="Ø"/>
            </a:pPr>
            <a:r>
              <a:rPr lang="ru-RU" b="1" dirty="0" smtClean="0">
                <a:solidFill>
                  <a:srgbClr val="640000"/>
                </a:solidFill>
                <a:latin typeface="Times New Roman" pitchFamily="18" charset="0"/>
                <a:cs typeface="Times New Roman" pitchFamily="18" charset="0"/>
              </a:rPr>
              <a:t>количество и качество смешанной слюны, </a:t>
            </a:r>
          </a:p>
          <a:p>
            <a:pPr algn="ctr">
              <a:buFont typeface="Wingdings" pitchFamily="2" charset="2"/>
              <a:buChar char="Ø"/>
            </a:pPr>
            <a:r>
              <a:rPr lang="ru-RU" b="1" dirty="0" smtClean="0">
                <a:solidFill>
                  <a:srgbClr val="640000"/>
                </a:solidFill>
                <a:latin typeface="Times New Roman" pitchFamily="18" charset="0"/>
                <a:cs typeface="Times New Roman" pitchFamily="18" charset="0"/>
              </a:rPr>
              <a:t>общее состояние организма, </a:t>
            </a:r>
          </a:p>
          <a:p>
            <a:pPr algn="ctr">
              <a:buFont typeface="Wingdings" pitchFamily="2" charset="2"/>
              <a:buChar char="Ø"/>
            </a:pPr>
            <a:r>
              <a:rPr lang="ru-RU" b="1" dirty="0" smtClean="0">
                <a:solidFill>
                  <a:srgbClr val="640000"/>
                </a:solidFill>
                <a:latin typeface="Times New Roman" pitchFamily="18" charset="0"/>
                <a:cs typeface="Times New Roman" pitchFamily="18" charset="0"/>
              </a:rPr>
              <a:t>экзогенные воздействия на организм, </a:t>
            </a:r>
          </a:p>
          <a:p>
            <a:pPr algn="ctr">
              <a:buFont typeface="Wingdings" pitchFamily="2" charset="2"/>
              <a:buChar char="Ø"/>
            </a:pPr>
            <a:r>
              <a:rPr lang="ru-RU" b="1" dirty="0" smtClean="0">
                <a:solidFill>
                  <a:srgbClr val="640000"/>
                </a:solidFill>
                <a:latin typeface="Times New Roman" pitchFamily="18" charset="0"/>
                <a:cs typeface="Times New Roman" pitchFamily="18" charset="0"/>
              </a:rPr>
              <a:t>содержание фтора в питьевой воде </a:t>
            </a:r>
          </a:p>
          <a:p>
            <a:pPr>
              <a:buNone/>
            </a:pPr>
            <a:r>
              <a:rPr lang="ru-RU" b="1" dirty="0" smtClean="0">
                <a:latin typeface="Times New Roman" pitchFamily="18" charset="0"/>
                <a:cs typeface="Times New Roman" pitchFamily="18" charset="0"/>
              </a:rPr>
              <a:t>Все факторы влияют на возникновение очага деминерализации эмали, течение процесса и возможность его стабилизации. </a:t>
            </a:r>
          </a:p>
          <a:p>
            <a:pPr>
              <a:buFont typeface="Wingdings" pitchFamily="2" charset="2"/>
              <a:buChar char="Ø"/>
            </a:pPr>
            <a:endParaRPr lang="ru-RU" b="1" dirty="0" smtClean="0">
              <a:solidFill>
                <a:srgbClr val="640000"/>
              </a:solidFill>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202" t="26318" r="62730" b="34038"/>
          <a:stretch/>
        </p:blipFill>
        <p:spPr bwMode="auto">
          <a:xfrm>
            <a:off x="9640037" y="2659224"/>
            <a:ext cx="2551963" cy="2336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8259" y="161366"/>
            <a:ext cx="11869270" cy="788894"/>
          </a:xfrm>
        </p:spPr>
        <p:txBody>
          <a:bodyPr>
            <a:normAutofit/>
          </a:bodyPr>
          <a:lstStyle/>
          <a:p>
            <a:pPr algn="ctr"/>
            <a:r>
              <a:rPr lang="ru-RU" sz="2000" b="1" dirty="0" smtClean="0">
                <a:latin typeface="Times New Roman" pitchFamily="18" charset="0"/>
                <a:cs typeface="Times New Roman" pitchFamily="18" charset="0"/>
              </a:rPr>
              <a:t>ЭТИОЛОГИЯ И ПАТОГЕНЕЗ КАРИЕСА</a:t>
            </a:r>
            <a:br>
              <a:rPr lang="ru-RU" sz="2000" b="1" dirty="0" smtClean="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sp>
        <p:nvSpPr>
          <p:cNvPr id="3" name="Содержимое 2"/>
          <p:cNvSpPr>
            <a:spLocks noGrp="1"/>
          </p:cNvSpPr>
          <p:nvPr>
            <p:ph idx="1"/>
          </p:nvPr>
        </p:nvSpPr>
        <p:spPr>
          <a:xfrm>
            <a:off x="215153" y="609600"/>
            <a:ext cx="11743765" cy="6248400"/>
          </a:xfrm>
          <a:solidFill>
            <a:schemeClr val="accent6">
              <a:lumMod val="20000"/>
              <a:lumOff val="80000"/>
            </a:schemeClr>
          </a:solidFill>
        </p:spPr>
        <p:txBody>
          <a:bodyPr>
            <a:normAutofit/>
          </a:bodyPr>
          <a:lstStyle/>
          <a:p>
            <a:pPr algn="ctr">
              <a:buNone/>
            </a:pPr>
            <a:r>
              <a:rPr lang="ru-RU" sz="2400" b="1" dirty="0" smtClean="0">
                <a:solidFill>
                  <a:srgbClr val="002060"/>
                </a:solidFill>
                <a:latin typeface="Times New Roman" pitchFamily="18" charset="0"/>
                <a:cs typeface="Times New Roman" pitchFamily="18" charset="0"/>
              </a:rPr>
              <a:t>Изначально кариозное поражение возникает вследствие частого употребления углеводов и недостаточного ухода за ртом. </a:t>
            </a:r>
          </a:p>
          <a:p>
            <a:pPr algn="ctr">
              <a:buNone/>
            </a:pPr>
            <a:endParaRPr lang="ru-RU" sz="2400" dirty="0" smtClean="0">
              <a:latin typeface="Times New Roman" pitchFamily="18" charset="0"/>
              <a:cs typeface="Times New Roman" pitchFamily="18" charset="0"/>
            </a:endParaRPr>
          </a:p>
          <a:p>
            <a:pPr algn="ctr">
              <a:buNone/>
            </a:pPr>
            <a:r>
              <a:rPr lang="ru-RU" sz="2400" b="1" dirty="0" smtClean="0">
                <a:solidFill>
                  <a:srgbClr val="7030A0"/>
                </a:solidFill>
                <a:latin typeface="Times New Roman" pitchFamily="18" charset="0"/>
                <a:cs typeface="Times New Roman" pitchFamily="18" charset="0"/>
              </a:rPr>
              <a:t>В результате на поверхности зуба происходит адгезия и размножение </a:t>
            </a:r>
            <a:r>
              <a:rPr lang="ru-RU" sz="2400" b="1" dirty="0" err="1" smtClean="0">
                <a:solidFill>
                  <a:srgbClr val="7030A0"/>
                </a:solidFill>
                <a:latin typeface="Times New Roman" pitchFamily="18" charset="0"/>
                <a:cs typeface="Times New Roman" pitchFamily="18" charset="0"/>
              </a:rPr>
              <a:t>кариесогенных</a:t>
            </a:r>
            <a:r>
              <a:rPr lang="ru-RU" sz="2400" b="1" dirty="0" smtClean="0">
                <a:solidFill>
                  <a:srgbClr val="7030A0"/>
                </a:solidFill>
                <a:latin typeface="Times New Roman" pitchFamily="18" charset="0"/>
                <a:cs typeface="Times New Roman" pitchFamily="18" charset="0"/>
              </a:rPr>
              <a:t> микроорганизмов и формируется зубная бляшка. </a:t>
            </a:r>
          </a:p>
          <a:p>
            <a:pPr algn="ctr">
              <a:buNone/>
            </a:pPr>
            <a:endParaRPr lang="ru-RU" sz="2400" dirty="0" smtClean="0">
              <a:latin typeface="Times New Roman" pitchFamily="18" charset="0"/>
              <a:cs typeface="Times New Roman" pitchFamily="18" charset="0"/>
            </a:endParaRPr>
          </a:p>
          <a:p>
            <a:pPr algn="ctr">
              <a:buNone/>
            </a:pPr>
            <a:r>
              <a:rPr lang="ru-RU" sz="2400" b="1" dirty="0" smtClean="0">
                <a:solidFill>
                  <a:srgbClr val="660033"/>
                </a:solidFill>
                <a:latin typeface="Times New Roman" pitchFamily="18" charset="0"/>
                <a:cs typeface="Times New Roman" pitchFamily="18" charset="0"/>
              </a:rPr>
              <a:t>Дальнейшее поступление углеводов приводит к локальному изменению </a:t>
            </a:r>
            <a:r>
              <a:rPr lang="ru-RU" sz="2400" b="1" dirty="0" err="1" smtClean="0">
                <a:solidFill>
                  <a:srgbClr val="660033"/>
                </a:solidFill>
                <a:latin typeface="Times New Roman" pitchFamily="18" charset="0"/>
                <a:cs typeface="Times New Roman" pitchFamily="18" charset="0"/>
              </a:rPr>
              <a:t>рН</a:t>
            </a:r>
            <a:r>
              <a:rPr lang="ru-RU" sz="2400" b="1" dirty="0" smtClean="0">
                <a:solidFill>
                  <a:srgbClr val="660033"/>
                </a:solidFill>
                <a:latin typeface="Times New Roman" pitchFamily="18" charset="0"/>
                <a:cs typeface="Times New Roman" pitchFamily="18" charset="0"/>
              </a:rPr>
              <a:t> в кислую сторону, деминерализации и образованию микродефектов </a:t>
            </a:r>
            <a:r>
              <a:rPr lang="ru-RU" sz="2400" b="1" dirty="0" err="1" smtClean="0">
                <a:solidFill>
                  <a:srgbClr val="660033"/>
                </a:solidFill>
                <a:latin typeface="Times New Roman" pitchFamily="18" charset="0"/>
                <a:cs typeface="Times New Roman" pitchFamily="18" charset="0"/>
              </a:rPr>
              <a:t>подповерхностных</a:t>
            </a:r>
            <a:r>
              <a:rPr lang="ru-RU" sz="2400" b="1" dirty="0" smtClean="0">
                <a:solidFill>
                  <a:srgbClr val="660033"/>
                </a:solidFill>
                <a:latin typeface="Times New Roman" pitchFamily="18" charset="0"/>
                <a:cs typeface="Times New Roman" pitchFamily="18" charset="0"/>
              </a:rPr>
              <a:t> слоев эмали. Однако, если сохранена органическая матрица эмали, то кариозный процесс на этапе ее деминерализации может быть обратимым. </a:t>
            </a:r>
          </a:p>
          <a:p>
            <a:pPr algn="ctr">
              <a:buNone/>
            </a:pPr>
            <a:endParaRPr lang="ru-RU" sz="2400" dirty="0" smtClean="0">
              <a:latin typeface="Times New Roman" pitchFamily="18" charset="0"/>
              <a:cs typeface="Times New Roman" pitchFamily="18" charset="0"/>
            </a:endParaRPr>
          </a:p>
          <a:p>
            <a:pPr algn="ctr">
              <a:buNone/>
            </a:pPr>
            <a:r>
              <a:rPr lang="ru-RU" sz="2400" dirty="0" smtClean="0">
                <a:latin typeface="Times New Roman" pitchFamily="18" charset="0"/>
                <a:cs typeface="Times New Roman" pitchFamily="18" charset="0"/>
              </a:rPr>
              <a:t>     </a:t>
            </a:r>
            <a:r>
              <a:rPr lang="ru-RU" sz="2400" b="1" dirty="0" smtClean="0">
                <a:latin typeface="Times New Roman" pitchFamily="18" charset="0"/>
                <a:cs typeface="Times New Roman" pitchFamily="18" charset="0"/>
              </a:rPr>
              <a:t>Длительное существование очага деминерализации приводит к растворению поверхностного, более устойчивого, слоя эмали. Стабилизация данного процесса клинически может проявляться образованием пигментированного пятна, существующего годами.</a:t>
            </a:r>
          </a:p>
          <a:p>
            <a:pPr>
              <a:buNone/>
            </a:pPr>
            <a:endParaRPr lang="ru-RU" dirty="0">
              <a:latin typeface="Times New Roman" pitchFamily="18" charset="0"/>
              <a:cs typeface="Times New Roman" pitchFamily="18" charset="0"/>
            </a:endParaRPr>
          </a:p>
        </p:txBody>
      </p:sp>
      <p:sp>
        <p:nvSpPr>
          <p:cNvPr id="4" name="Стрелка вниз 3"/>
          <p:cNvSpPr/>
          <p:nvPr/>
        </p:nvSpPr>
        <p:spPr>
          <a:xfrm>
            <a:off x="6226629" y="1317171"/>
            <a:ext cx="315685" cy="54428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Стрелка вниз 4"/>
          <p:cNvSpPr/>
          <p:nvPr/>
        </p:nvSpPr>
        <p:spPr>
          <a:xfrm>
            <a:off x="6204857" y="2525486"/>
            <a:ext cx="370115" cy="67491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Стрелка вниз 5"/>
          <p:cNvSpPr/>
          <p:nvPr/>
        </p:nvSpPr>
        <p:spPr>
          <a:xfrm>
            <a:off x="6248399" y="4724399"/>
            <a:ext cx="391885" cy="71845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4580" t="29650" r="57108" b="26376"/>
          <a:stretch/>
        </p:blipFill>
        <p:spPr bwMode="auto">
          <a:xfrm>
            <a:off x="643811" y="256138"/>
            <a:ext cx="9983755" cy="6450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8249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 y="365125"/>
            <a:ext cx="11125200" cy="1325563"/>
          </a:xfrm>
        </p:spPr>
        <p:txBody>
          <a:bodyPr>
            <a:normAutofit fontScale="90000"/>
          </a:bodyPr>
          <a:lstStyle/>
          <a:p>
            <a:pPr algn="ctr"/>
            <a:r>
              <a:rPr lang="ru-RU" sz="2700" b="1" dirty="0" smtClean="0">
                <a:solidFill>
                  <a:srgbClr val="640000"/>
                </a:solidFill>
                <a:latin typeface="Times New Roman" pitchFamily="18" charset="0"/>
                <a:cs typeface="Times New Roman" pitchFamily="18" charset="0"/>
              </a:rPr>
              <a:t>КЛАССИФИКАЦИЯ КАРИЕСА ЗУБОВ</a:t>
            </a:r>
            <a:r>
              <a:rPr lang="ru-RU" sz="1800" b="1" dirty="0" smtClean="0">
                <a:solidFill>
                  <a:srgbClr val="640000"/>
                </a:solidFill>
                <a:latin typeface="Times New Roman" pitchFamily="18" charset="0"/>
                <a:cs typeface="Times New Roman" pitchFamily="18" charset="0"/>
              </a:rPr>
              <a:t/>
            </a:r>
            <a:br>
              <a:rPr lang="ru-RU" sz="1800" b="1" dirty="0" smtClean="0">
                <a:solidFill>
                  <a:srgbClr val="640000"/>
                </a:solidFill>
                <a:latin typeface="Times New Roman" pitchFamily="18" charset="0"/>
                <a:cs typeface="Times New Roman" pitchFamily="18" charset="0"/>
              </a:rPr>
            </a:br>
            <a:r>
              <a:rPr lang="ru-RU" sz="1800" b="1" dirty="0" smtClean="0">
                <a:solidFill>
                  <a:srgbClr val="640000"/>
                </a:solidFill>
                <a:latin typeface="Times New Roman" pitchFamily="18" charset="0"/>
                <a:cs typeface="Times New Roman" pitchFamily="18" charset="0"/>
              </a:rPr>
              <a:t/>
            </a:r>
            <a:br>
              <a:rPr lang="ru-RU" sz="1800" b="1" dirty="0" smtClean="0">
                <a:solidFill>
                  <a:srgbClr val="640000"/>
                </a:solidFill>
                <a:latin typeface="Times New Roman" pitchFamily="18" charset="0"/>
                <a:cs typeface="Times New Roman" pitchFamily="18" charset="0"/>
              </a:rPr>
            </a:br>
            <a:r>
              <a:rPr lang="ru-RU" sz="2200" b="1" dirty="0" smtClean="0">
                <a:solidFill>
                  <a:srgbClr val="002060"/>
                </a:solidFill>
              </a:rPr>
              <a:t>В международной статистической классификации болезней и проблем, связанных со здоровьем Всемирной организации здравоохранения десятого пересмотра (МКБ-10) кариес выделен в отдельную рубрикацию</a:t>
            </a:r>
            <a:endParaRPr lang="ru-RU" sz="2200" b="1" dirty="0">
              <a:solidFill>
                <a:srgbClr val="002060"/>
              </a:solidFill>
            </a:endParaRPr>
          </a:p>
        </p:txBody>
      </p:sp>
      <p:sp>
        <p:nvSpPr>
          <p:cNvPr id="3" name="Содержимое 2"/>
          <p:cNvSpPr>
            <a:spLocks noGrp="1"/>
          </p:cNvSpPr>
          <p:nvPr>
            <p:ph idx="1"/>
          </p:nvPr>
        </p:nvSpPr>
        <p:spPr>
          <a:xfrm>
            <a:off x="0" y="1713052"/>
            <a:ext cx="11353800" cy="5567423"/>
          </a:xfrm>
        </p:spPr>
        <p:txBody>
          <a:bodyPr>
            <a:normAutofit/>
          </a:bodyPr>
          <a:lstStyle/>
          <a:p>
            <a:pPr>
              <a:lnSpc>
                <a:spcPct val="100000"/>
              </a:lnSpc>
              <a:spcBef>
                <a:spcPts val="0"/>
              </a:spcBef>
              <a:buNone/>
            </a:pPr>
            <a:r>
              <a:rPr lang="ru-RU" sz="2400" b="1" dirty="0" smtClean="0">
                <a:latin typeface="Times New Roman" pitchFamily="18" charset="0"/>
                <a:cs typeface="Times New Roman" pitchFamily="18" charset="0"/>
              </a:rPr>
              <a:t>К02.0 Кариес эмали. Стадия "белого (мелового) пятна" </a:t>
            </a:r>
          </a:p>
          <a:p>
            <a:pPr>
              <a:lnSpc>
                <a:spcPct val="100000"/>
              </a:lnSpc>
              <a:spcBef>
                <a:spcPts val="0"/>
              </a:spcBef>
              <a:buNone/>
            </a:pPr>
            <a:r>
              <a:rPr lang="ru-RU" sz="2400" b="1" dirty="0" smtClean="0">
                <a:latin typeface="Times New Roman" pitchFamily="18" charset="0"/>
                <a:cs typeface="Times New Roman" pitchFamily="18" charset="0"/>
              </a:rPr>
              <a:t>   (начальный кариес)</a:t>
            </a:r>
          </a:p>
          <a:p>
            <a:pPr>
              <a:lnSpc>
                <a:spcPct val="100000"/>
              </a:lnSpc>
              <a:spcBef>
                <a:spcPts val="0"/>
              </a:spcBef>
              <a:buNone/>
            </a:pP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K02.I Кариес дентина</a:t>
            </a:r>
          </a:p>
          <a:p>
            <a:pPr>
              <a:lnSpc>
                <a:spcPct val="100000"/>
              </a:lnSpc>
              <a:spcBef>
                <a:spcPts val="0"/>
              </a:spcBef>
              <a:buNone/>
            </a:pP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К02.2 Кариес цемента</a:t>
            </a:r>
          </a:p>
          <a:p>
            <a:pPr>
              <a:lnSpc>
                <a:spcPct val="100000"/>
              </a:lnSpc>
              <a:spcBef>
                <a:spcPts val="0"/>
              </a:spcBef>
              <a:buNone/>
            </a:pP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К02.3 Приостановившийся кариес зубов</a:t>
            </a:r>
          </a:p>
          <a:p>
            <a:pPr>
              <a:lnSpc>
                <a:spcPct val="100000"/>
              </a:lnSpc>
              <a:spcBef>
                <a:spcPts val="0"/>
              </a:spcBef>
              <a:buNone/>
            </a:pP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К02.4 </a:t>
            </a:r>
            <a:r>
              <a:rPr lang="ru-RU" sz="2400" b="1" dirty="0" err="1" smtClean="0">
                <a:latin typeface="Times New Roman" pitchFamily="18" charset="0"/>
                <a:cs typeface="Times New Roman" pitchFamily="18" charset="0"/>
              </a:rPr>
              <a:t>Одонтоклазия</a:t>
            </a:r>
            <a:endParaRPr lang="ru-RU" sz="2400" b="1" dirty="0" smtClean="0">
              <a:latin typeface="Times New Roman" pitchFamily="18" charset="0"/>
              <a:cs typeface="Times New Roman" pitchFamily="18" charset="0"/>
            </a:endParaRPr>
          </a:p>
          <a:p>
            <a:pPr>
              <a:lnSpc>
                <a:spcPct val="100000"/>
              </a:lnSpc>
              <a:spcBef>
                <a:spcPts val="0"/>
              </a:spcBef>
              <a:buNone/>
            </a:pP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К02.8 Другой кариес зубов</a:t>
            </a:r>
          </a:p>
          <a:p>
            <a:pPr>
              <a:lnSpc>
                <a:spcPct val="100000"/>
              </a:lnSpc>
              <a:spcBef>
                <a:spcPts val="0"/>
              </a:spcBef>
              <a:buNone/>
            </a:pP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К02.9 Кариес зубов неуточненный</a:t>
            </a:r>
          </a:p>
          <a:p>
            <a:endParaRPr lang="ru-RU" dirty="0"/>
          </a:p>
        </p:txBody>
      </p:sp>
      <p:pic>
        <p:nvPicPr>
          <p:cNvPr id="5" name="Picture 2"/>
          <p:cNvPicPr>
            <a:picLocks noChangeAspect="1" noChangeArrowheads="1"/>
          </p:cNvPicPr>
          <p:nvPr/>
        </p:nvPicPr>
        <p:blipFill>
          <a:blip r:embed="rId2"/>
          <a:srcRect/>
          <a:stretch>
            <a:fillRect/>
          </a:stretch>
        </p:blipFill>
        <p:spPr bwMode="auto">
          <a:xfrm>
            <a:off x="9058274" y="2318684"/>
            <a:ext cx="2926025" cy="4351338"/>
          </a:xfrm>
          <a:prstGeom prst="rect">
            <a:avLst/>
          </a:prstGeom>
          <a:noFill/>
          <a:ln w="9525">
            <a:noFill/>
            <a:miter lim="800000"/>
            <a:headEnd/>
            <a:tailEnd/>
          </a:ln>
          <a:effectLst/>
        </p:spPr>
      </p:pic>
      <p:sp>
        <p:nvSpPr>
          <p:cNvPr id="6" name="Прямоугольник 5"/>
          <p:cNvSpPr/>
          <p:nvPr/>
        </p:nvSpPr>
        <p:spPr>
          <a:xfrm>
            <a:off x="9357905" y="5752733"/>
            <a:ext cx="600636" cy="179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14325" y="365125"/>
            <a:ext cx="11039475" cy="676597"/>
          </a:xfrm>
        </p:spPr>
        <p:txBody>
          <a:bodyPr>
            <a:normAutofit fontScale="90000"/>
          </a:bodyPr>
          <a:lstStyle/>
          <a:p>
            <a:pPr algn="ctr"/>
            <a:r>
              <a:rPr lang="ru-RU" sz="2800" b="1" dirty="0" smtClean="0">
                <a:solidFill>
                  <a:srgbClr val="860000"/>
                </a:solidFill>
              </a:rPr>
              <a:t>Модифицированная классификация кариозных поражений по локализации (по </a:t>
            </a:r>
            <a:r>
              <a:rPr lang="ru-RU" sz="2800" b="1" dirty="0" err="1" smtClean="0">
                <a:solidFill>
                  <a:srgbClr val="860000"/>
                </a:solidFill>
              </a:rPr>
              <a:t>Блеку</a:t>
            </a:r>
            <a:r>
              <a:rPr lang="ru-RU" sz="2800" b="1" dirty="0" smtClean="0">
                <a:solidFill>
                  <a:srgbClr val="860000"/>
                </a:solidFill>
              </a:rPr>
              <a:t>)</a:t>
            </a:r>
            <a:br>
              <a:rPr lang="ru-RU" sz="2800" b="1" dirty="0" smtClean="0">
                <a:solidFill>
                  <a:srgbClr val="860000"/>
                </a:solidFill>
              </a:rPr>
            </a:br>
            <a:endParaRPr lang="ru-RU" sz="2800" dirty="0">
              <a:solidFill>
                <a:srgbClr val="860000"/>
              </a:solidFill>
            </a:endParaRPr>
          </a:p>
        </p:txBody>
      </p:sp>
      <p:sp>
        <p:nvSpPr>
          <p:cNvPr id="3" name="Содержимое 2"/>
          <p:cNvSpPr>
            <a:spLocks noGrp="1"/>
          </p:cNvSpPr>
          <p:nvPr>
            <p:ph idx="1"/>
          </p:nvPr>
        </p:nvSpPr>
        <p:spPr>
          <a:xfrm>
            <a:off x="1" y="5428527"/>
            <a:ext cx="11933498" cy="1649392"/>
          </a:xfrm>
        </p:spPr>
        <p:txBody>
          <a:bodyPr>
            <a:noAutofit/>
          </a:bodyPr>
          <a:lstStyle/>
          <a:p>
            <a:pPr algn="ctr">
              <a:buNone/>
            </a:pP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r>
              <a:rPr lang="ru-RU" sz="2000" b="1" dirty="0" smtClean="0">
                <a:solidFill>
                  <a:srgbClr val="FF0066"/>
                </a:solidFill>
                <a:latin typeface="Times New Roman" pitchFamily="18" charset="0"/>
                <a:cs typeface="Times New Roman" pitchFamily="18" charset="0"/>
              </a:rPr>
              <a:t>Класс V - полости, расположенные в </a:t>
            </a:r>
            <a:r>
              <a:rPr lang="ru-RU" sz="2000" b="1" dirty="0" err="1" smtClean="0">
                <a:solidFill>
                  <a:srgbClr val="FF0066"/>
                </a:solidFill>
                <a:latin typeface="Times New Roman" pitchFamily="18" charset="0"/>
                <a:cs typeface="Times New Roman" pitchFamily="18" charset="0"/>
              </a:rPr>
              <a:t>пришеечной</a:t>
            </a:r>
            <a:r>
              <a:rPr lang="ru-RU" sz="2000" b="1" dirty="0" smtClean="0">
                <a:solidFill>
                  <a:srgbClr val="FF0066"/>
                </a:solidFill>
                <a:latin typeface="Times New Roman" pitchFamily="18" charset="0"/>
                <a:cs typeface="Times New Roman" pitchFamily="18" charset="0"/>
              </a:rPr>
              <a:t> области всех групп зубов.</a:t>
            </a: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r>
              <a:rPr lang="ru-RU" sz="2000" b="1" dirty="0" smtClean="0">
                <a:latin typeface="Times New Roman" pitchFamily="18" charset="0"/>
                <a:cs typeface="Times New Roman" pitchFamily="18" charset="0"/>
              </a:rPr>
              <a:t>Класс VI - полости, расположенные на буграх моляров и </a:t>
            </a:r>
            <a:r>
              <a:rPr lang="ru-RU" sz="2000" b="1" dirty="0" err="1" smtClean="0">
                <a:latin typeface="Times New Roman" pitchFamily="18" charset="0"/>
                <a:cs typeface="Times New Roman" pitchFamily="18" charset="0"/>
              </a:rPr>
              <a:t>премоляров</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a:t>
            </a:r>
            <a:r>
              <a:rPr lang="ru-RU" sz="2000" b="1" dirty="0" smtClean="0">
                <a:latin typeface="Times New Roman" pitchFamily="18" charset="0"/>
                <a:cs typeface="Times New Roman" pitchFamily="18" charset="0"/>
              </a:rPr>
              <a:t> режущих краях резцов и клыков</a:t>
            </a:r>
            <a:endParaRPr lang="ru-RU" sz="2000" b="1" dirty="0">
              <a:latin typeface="Times New Roman" pitchFamily="18" charset="0"/>
              <a:cs typeface="Times New Roman" pitchFamily="18" charset="0"/>
            </a:endParaRPr>
          </a:p>
        </p:txBody>
      </p:sp>
      <p:pic>
        <p:nvPicPr>
          <p:cNvPr id="4" name="Picture 2"/>
          <p:cNvPicPr>
            <a:picLocks noChangeAspect="1" noChangeArrowheads="1"/>
          </p:cNvPicPr>
          <p:nvPr/>
        </p:nvPicPr>
        <p:blipFill>
          <a:blip r:embed="rId2">
            <a:lum bright="-14000"/>
          </a:blip>
          <a:srcRect l="16777" t="6914" r="19783" b="11618"/>
          <a:stretch>
            <a:fillRect/>
          </a:stretch>
        </p:blipFill>
        <p:spPr bwMode="auto">
          <a:xfrm>
            <a:off x="3773348" y="1990844"/>
            <a:ext cx="4201610" cy="3483980"/>
          </a:xfrm>
          <a:prstGeom prst="rect">
            <a:avLst/>
          </a:prstGeom>
          <a:noFill/>
          <a:ln w="9525">
            <a:noFill/>
            <a:miter lim="800000"/>
            <a:headEnd/>
            <a:tailEnd/>
          </a:ln>
          <a:effectLst/>
        </p:spPr>
      </p:pic>
      <p:cxnSp>
        <p:nvCxnSpPr>
          <p:cNvPr id="6" name="Прямая со стрелкой 5"/>
          <p:cNvCxnSpPr/>
          <p:nvPr/>
        </p:nvCxnSpPr>
        <p:spPr>
          <a:xfrm>
            <a:off x="2997843" y="1736203"/>
            <a:ext cx="1527858" cy="752354"/>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8" name="Прямая со стрелкой 7"/>
          <p:cNvCxnSpPr/>
          <p:nvPr/>
        </p:nvCxnSpPr>
        <p:spPr>
          <a:xfrm>
            <a:off x="2233914" y="3483980"/>
            <a:ext cx="2615882" cy="1226915"/>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0" name="Прямая со стрелкой 9"/>
          <p:cNvCxnSpPr/>
          <p:nvPr/>
        </p:nvCxnSpPr>
        <p:spPr>
          <a:xfrm rot="10800000" flipV="1">
            <a:off x="7106859" y="1828799"/>
            <a:ext cx="1643603" cy="544009"/>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3" name="Прямоугольник 12"/>
          <p:cNvSpPr/>
          <p:nvPr/>
        </p:nvSpPr>
        <p:spPr>
          <a:xfrm>
            <a:off x="0" y="895167"/>
            <a:ext cx="3429945" cy="1477328"/>
          </a:xfrm>
          <a:prstGeom prst="rect">
            <a:avLst/>
          </a:prstGeom>
        </p:spPr>
        <p:txBody>
          <a:bodyPr wrap="square">
            <a:spAutoFit/>
          </a:bodyPr>
          <a:lstStyle/>
          <a:p>
            <a:r>
              <a:rPr lang="ru-RU" b="1" dirty="0" smtClean="0">
                <a:solidFill>
                  <a:srgbClr val="7030A0"/>
                </a:solidFill>
                <a:latin typeface="Times New Roman" pitchFamily="18" charset="0"/>
                <a:cs typeface="Times New Roman" pitchFamily="18" charset="0"/>
              </a:rPr>
              <a:t>Класс I - полости, локализующиеся в области </a:t>
            </a:r>
            <a:r>
              <a:rPr lang="ru-RU" b="1" dirty="0" err="1" smtClean="0">
                <a:solidFill>
                  <a:srgbClr val="7030A0"/>
                </a:solidFill>
                <a:latin typeface="Times New Roman" pitchFamily="18" charset="0"/>
                <a:cs typeface="Times New Roman" pitchFamily="18" charset="0"/>
              </a:rPr>
              <a:t>фиссур</a:t>
            </a:r>
            <a:r>
              <a:rPr lang="ru-RU" b="1" dirty="0" smtClean="0">
                <a:solidFill>
                  <a:srgbClr val="7030A0"/>
                </a:solidFill>
                <a:latin typeface="Times New Roman" pitchFamily="18" charset="0"/>
                <a:cs typeface="Times New Roman" pitchFamily="18" charset="0"/>
              </a:rPr>
              <a:t> и естественных углублений резцов, клыков, моляров и </a:t>
            </a:r>
            <a:r>
              <a:rPr lang="ru-RU" b="1" dirty="0" err="1" smtClean="0">
                <a:solidFill>
                  <a:srgbClr val="7030A0"/>
                </a:solidFill>
                <a:latin typeface="Times New Roman" pitchFamily="18" charset="0"/>
                <a:cs typeface="Times New Roman" pitchFamily="18" charset="0"/>
              </a:rPr>
              <a:t>премоляров</a:t>
            </a:r>
            <a:r>
              <a:rPr lang="ru-RU" b="1" dirty="0" smtClean="0">
                <a:solidFill>
                  <a:srgbClr val="7030A0"/>
                </a:solidFill>
                <a:latin typeface="Times New Roman" pitchFamily="18" charset="0"/>
                <a:cs typeface="Times New Roman" pitchFamily="18" charset="0"/>
              </a:rPr>
              <a:t>.</a:t>
            </a:r>
            <a:endParaRPr lang="ru-RU" dirty="0"/>
          </a:p>
        </p:txBody>
      </p:sp>
      <p:sp>
        <p:nvSpPr>
          <p:cNvPr id="14" name="Прямоугольник 13"/>
          <p:cNvSpPr/>
          <p:nvPr/>
        </p:nvSpPr>
        <p:spPr>
          <a:xfrm>
            <a:off x="0" y="3128985"/>
            <a:ext cx="3287210" cy="1200329"/>
          </a:xfrm>
          <a:prstGeom prst="rect">
            <a:avLst/>
          </a:prstGeom>
        </p:spPr>
        <p:txBody>
          <a:bodyPr wrap="square">
            <a:spAutoFit/>
          </a:bodyPr>
          <a:lstStyle/>
          <a:p>
            <a:r>
              <a:rPr lang="ru-RU" b="1" dirty="0" smtClean="0">
                <a:solidFill>
                  <a:srgbClr val="002060"/>
                </a:solidFill>
                <a:latin typeface="Times New Roman" pitchFamily="18" charset="0"/>
                <a:cs typeface="Times New Roman" pitchFamily="18" charset="0"/>
              </a:rPr>
              <a:t>Класс II - полости, расположенные на контактной поверхности моляров и </a:t>
            </a:r>
            <a:r>
              <a:rPr lang="ru-RU" b="1" dirty="0" err="1" smtClean="0">
                <a:solidFill>
                  <a:srgbClr val="002060"/>
                </a:solidFill>
                <a:latin typeface="Times New Roman" pitchFamily="18" charset="0"/>
                <a:cs typeface="Times New Roman" pitchFamily="18" charset="0"/>
              </a:rPr>
              <a:t>премоляров</a:t>
            </a:r>
            <a:r>
              <a:rPr lang="ru-RU" b="1" dirty="0" smtClean="0">
                <a:solidFill>
                  <a:srgbClr val="002060"/>
                </a:solidFill>
                <a:latin typeface="Times New Roman" pitchFamily="18" charset="0"/>
                <a:cs typeface="Times New Roman" pitchFamily="18" charset="0"/>
              </a:rPr>
              <a:t>.</a:t>
            </a:r>
            <a:endParaRPr lang="ru-RU" dirty="0"/>
          </a:p>
        </p:txBody>
      </p:sp>
      <p:sp>
        <p:nvSpPr>
          <p:cNvPr id="15" name="Прямоугольник 14"/>
          <p:cNvSpPr/>
          <p:nvPr/>
        </p:nvSpPr>
        <p:spPr>
          <a:xfrm>
            <a:off x="8623139" y="894811"/>
            <a:ext cx="3048000" cy="1938992"/>
          </a:xfrm>
          <a:prstGeom prst="rect">
            <a:avLst/>
          </a:prstGeom>
        </p:spPr>
        <p:txBody>
          <a:bodyPr>
            <a:spAutoFit/>
          </a:bodyPr>
          <a:lstStyle/>
          <a:p>
            <a:r>
              <a:rPr lang="ru-RU" sz="2000" b="1" dirty="0" smtClean="0">
                <a:solidFill>
                  <a:srgbClr val="00B050"/>
                </a:solidFill>
                <a:latin typeface="Times New Roman" pitchFamily="18" charset="0"/>
                <a:cs typeface="Times New Roman" pitchFamily="18" charset="0"/>
              </a:rPr>
              <a:t>Класс III - полости, расположенные на контактной поверхности резцов и клыков без нарушения режущего края.</a:t>
            </a:r>
            <a:endParaRPr lang="ru-RU" dirty="0"/>
          </a:p>
        </p:txBody>
      </p:sp>
      <p:cxnSp>
        <p:nvCxnSpPr>
          <p:cNvPr id="27" name="Прямая со стрелкой 26"/>
          <p:cNvCxnSpPr/>
          <p:nvPr/>
        </p:nvCxnSpPr>
        <p:spPr>
          <a:xfrm>
            <a:off x="3009418" y="1724628"/>
            <a:ext cx="2141316" cy="1909823"/>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28" name="Прямоугольник 27"/>
          <p:cNvSpPr/>
          <p:nvPr/>
        </p:nvSpPr>
        <p:spPr>
          <a:xfrm>
            <a:off x="8634714" y="2986268"/>
            <a:ext cx="3557286" cy="2246769"/>
          </a:xfrm>
          <a:prstGeom prst="rect">
            <a:avLst/>
          </a:prstGeom>
        </p:spPr>
        <p:txBody>
          <a:bodyPr wrap="square">
            <a:spAutoFit/>
          </a:bodyPr>
          <a:lstStyle/>
          <a:p>
            <a:r>
              <a:rPr lang="ru-RU" sz="2000" b="1" dirty="0" smtClean="0">
                <a:solidFill>
                  <a:srgbClr val="640000"/>
                </a:solidFill>
                <a:latin typeface="Times New Roman" pitchFamily="18" charset="0"/>
                <a:cs typeface="Times New Roman" pitchFamily="18" charset="0"/>
              </a:rPr>
              <a:t>Класс IV - полости, расположенные на контактной поверхности резцов и клыков с нарушением угла </a:t>
            </a:r>
            <a:r>
              <a:rPr lang="ru-RU" sz="2000" b="1" dirty="0" err="1" smtClean="0">
                <a:solidFill>
                  <a:srgbClr val="640000"/>
                </a:solidFill>
                <a:latin typeface="Times New Roman" pitchFamily="18" charset="0"/>
                <a:cs typeface="Times New Roman" pitchFamily="18" charset="0"/>
              </a:rPr>
              <a:t>коронковой</a:t>
            </a:r>
            <a:r>
              <a:rPr lang="ru-RU" sz="2000" b="1" dirty="0" smtClean="0">
                <a:solidFill>
                  <a:srgbClr val="640000"/>
                </a:solidFill>
                <a:latin typeface="Times New Roman" pitchFamily="18" charset="0"/>
                <a:cs typeface="Times New Roman" pitchFamily="18" charset="0"/>
              </a:rPr>
              <a:t> части зуба и его режущего края.</a:t>
            </a:r>
            <a:endParaRPr lang="ru-RU" dirty="0">
              <a:solidFill>
                <a:srgbClr val="640000"/>
              </a:solidFill>
            </a:endParaRPr>
          </a:p>
        </p:txBody>
      </p:sp>
      <p:cxnSp>
        <p:nvCxnSpPr>
          <p:cNvPr id="30" name="Прямая со стрелкой 29"/>
          <p:cNvCxnSpPr/>
          <p:nvPr/>
        </p:nvCxnSpPr>
        <p:spPr>
          <a:xfrm rot="10800000">
            <a:off x="6690168" y="3669176"/>
            <a:ext cx="1909823" cy="266217"/>
          </a:xfrm>
          <a:prstGeom prst="straightConnector1">
            <a:avLst/>
          </a:prstGeom>
          <a:ln w="28575">
            <a:solidFill>
              <a:srgbClr val="640000"/>
            </a:solidFill>
            <a:tailEnd type="arrow"/>
          </a:ln>
        </p:spPr>
        <p:style>
          <a:lnRef idx="1">
            <a:schemeClr val="accent1"/>
          </a:lnRef>
          <a:fillRef idx="0">
            <a:schemeClr val="accent1"/>
          </a:fillRef>
          <a:effectRef idx="0">
            <a:schemeClr val="accent1"/>
          </a:effectRef>
          <a:fontRef idx="minor">
            <a:schemeClr val="tx1"/>
          </a:fontRef>
        </p:style>
      </p:cxnSp>
      <p:cxnSp>
        <p:nvCxnSpPr>
          <p:cNvPr id="33" name="Прямая со стрелкой 32"/>
          <p:cNvCxnSpPr/>
          <p:nvPr/>
        </p:nvCxnSpPr>
        <p:spPr>
          <a:xfrm rot="16200000" flipV="1">
            <a:off x="5735256" y="4982902"/>
            <a:ext cx="1099595" cy="509286"/>
          </a:xfrm>
          <a:prstGeom prst="straightConnector1">
            <a:avLst/>
          </a:prstGeom>
          <a:ln w="28575">
            <a:solidFill>
              <a:srgbClr val="FF0066"/>
            </a:solidFill>
            <a:tailEnd type="arrow"/>
          </a:ln>
        </p:spPr>
        <p:style>
          <a:lnRef idx="1">
            <a:schemeClr val="accent1"/>
          </a:lnRef>
          <a:fillRef idx="0">
            <a:schemeClr val="accent1"/>
          </a:fillRef>
          <a:effectRef idx="0">
            <a:schemeClr val="accent1"/>
          </a:effectRef>
          <a:fontRef idx="minor">
            <a:schemeClr val="tx1"/>
          </a:fontRef>
        </p:style>
      </p:cxnSp>
      <p:cxnSp>
        <p:nvCxnSpPr>
          <p:cNvPr id="35" name="Прямая со стрелкой 34"/>
          <p:cNvCxnSpPr/>
          <p:nvPr/>
        </p:nvCxnSpPr>
        <p:spPr>
          <a:xfrm rot="5400000" flipH="1" flipV="1">
            <a:off x="6140370" y="5156522"/>
            <a:ext cx="1064870" cy="219919"/>
          </a:xfrm>
          <a:prstGeom prst="straightConnector1">
            <a:avLst/>
          </a:prstGeom>
          <a:ln w="28575">
            <a:solidFill>
              <a:srgbClr val="FF0066"/>
            </a:solidFill>
            <a:tailEnd type="arrow"/>
          </a:ln>
        </p:spPr>
        <p:style>
          <a:lnRef idx="1">
            <a:schemeClr val="accent1"/>
          </a:lnRef>
          <a:fillRef idx="0">
            <a:schemeClr val="accent1"/>
          </a:fillRef>
          <a:effectRef idx="0">
            <a:schemeClr val="accent1"/>
          </a:effectRef>
          <a:fontRef idx="minor">
            <a:schemeClr val="tx1"/>
          </a:fontRef>
        </p:style>
      </p:cxnSp>
      <p:cxnSp>
        <p:nvCxnSpPr>
          <p:cNvPr id="37" name="Прямая со стрелкой 36"/>
          <p:cNvCxnSpPr/>
          <p:nvPr/>
        </p:nvCxnSpPr>
        <p:spPr>
          <a:xfrm rot="5400000" flipH="1" flipV="1">
            <a:off x="6539696" y="4849792"/>
            <a:ext cx="972274" cy="902826"/>
          </a:xfrm>
          <a:prstGeom prst="straightConnector1">
            <a:avLst/>
          </a:prstGeom>
          <a:ln w="28575">
            <a:solidFill>
              <a:srgbClr val="FF0066"/>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0025" y="365125"/>
            <a:ext cx="11153775" cy="1325563"/>
          </a:xfrm>
        </p:spPr>
        <p:txBody>
          <a:bodyPr>
            <a:noAutofit/>
          </a:bodyPr>
          <a:lstStyle/>
          <a:p>
            <a:r>
              <a:rPr lang="ru-RU" sz="3200" b="1" i="1" dirty="0" smtClean="0">
                <a:solidFill>
                  <a:srgbClr val="860000"/>
                </a:solidFill>
                <a:latin typeface="Times New Roman" pitchFamily="18" charset="0"/>
                <a:cs typeface="Times New Roman" pitchFamily="18" charset="0"/>
              </a:rPr>
              <a:t>Требования к диагностике амбулаторно-поликлинической</a:t>
            </a:r>
            <a:r>
              <a:rPr lang="ru-RU" sz="3200" b="1" dirty="0" smtClean="0">
                <a:latin typeface="Times New Roman" pitchFamily="18" charset="0"/>
                <a:cs typeface="Times New Roman" pitchFamily="18" charset="0"/>
              </a:rPr>
              <a:t/>
            </a:r>
            <a:br>
              <a:rPr lang="ru-RU" sz="3200" b="1" dirty="0" smtClean="0">
                <a:latin typeface="Times New Roman" pitchFamily="18" charset="0"/>
                <a:cs typeface="Times New Roman" pitchFamily="18" charset="0"/>
              </a:rPr>
            </a:br>
            <a:endParaRPr lang="ru-RU" sz="3200" dirty="0">
              <a:latin typeface="Times New Roman" pitchFamily="18" charset="0"/>
              <a:cs typeface="Times New Roman" pitchFamily="18" charset="0"/>
            </a:endParaRPr>
          </a:p>
        </p:txBody>
      </p:sp>
      <p:sp>
        <p:nvSpPr>
          <p:cNvPr id="3" name="Содержимое 2"/>
          <p:cNvSpPr>
            <a:spLocks noGrp="1"/>
          </p:cNvSpPr>
          <p:nvPr>
            <p:ph idx="1"/>
          </p:nvPr>
        </p:nvSpPr>
        <p:spPr>
          <a:xfrm>
            <a:off x="333375" y="1209675"/>
            <a:ext cx="11020425" cy="5467350"/>
          </a:xfrm>
        </p:spPr>
        <p:txBody>
          <a:bodyPr>
            <a:normAutofit fontScale="85000" lnSpcReduction="20000"/>
          </a:bodyPr>
          <a:lstStyle/>
          <a:p>
            <a:pPr>
              <a:buFont typeface="Wingdings" pitchFamily="2" charset="2"/>
              <a:buChar char="Ø"/>
            </a:pPr>
            <a:r>
              <a:rPr lang="ru-RU" b="1" dirty="0" smtClean="0">
                <a:solidFill>
                  <a:srgbClr val="C00000"/>
                </a:solidFill>
                <a:latin typeface="Times New Roman" pitchFamily="18" charset="0"/>
                <a:cs typeface="Times New Roman" pitchFamily="18" charset="0"/>
              </a:rPr>
              <a:t>Сбор анамнеза и жалоб при патологии полости рта</a:t>
            </a:r>
          </a:p>
          <a:p>
            <a:pPr>
              <a:buFont typeface="Wingdings" pitchFamily="2" charset="2"/>
              <a:buChar char="Ø"/>
            </a:pPr>
            <a:r>
              <a:rPr lang="ru-RU" b="1" dirty="0" smtClean="0">
                <a:solidFill>
                  <a:srgbClr val="C00000"/>
                </a:solidFill>
                <a:latin typeface="Times New Roman" pitchFamily="18" charset="0"/>
                <a:cs typeface="Times New Roman" pitchFamily="18" charset="0"/>
              </a:rPr>
              <a:t>Визуальное исследование при патологии полости рта</a:t>
            </a:r>
          </a:p>
          <a:p>
            <a:pPr>
              <a:buFont typeface="Wingdings" pitchFamily="2" charset="2"/>
              <a:buChar char="Ø"/>
            </a:pPr>
            <a:r>
              <a:rPr lang="ru-RU" b="1" dirty="0" smtClean="0">
                <a:solidFill>
                  <a:srgbClr val="C00000"/>
                </a:solidFill>
                <a:latin typeface="Times New Roman" pitchFamily="18" charset="0"/>
                <a:cs typeface="Times New Roman" pitchFamily="18" charset="0"/>
              </a:rPr>
              <a:t>Внешний осмотр челюстно-лицевой области</a:t>
            </a:r>
          </a:p>
          <a:p>
            <a:pPr>
              <a:buFont typeface="Wingdings" pitchFamily="2" charset="2"/>
              <a:buChar char="Ø"/>
            </a:pPr>
            <a:r>
              <a:rPr lang="ru-RU" b="1" dirty="0" smtClean="0">
                <a:solidFill>
                  <a:srgbClr val="002060"/>
                </a:solidFill>
                <a:latin typeface="Times New Roman" pitchFamily="18" charset="0"/>
                <a:cs typeface="Times New Roman" pitchFamily="18" charset="0"/>
              </a:rPr>
              <a:t>Осмотр полости рта с помощью дополнительных инструментов</a:t>
            </a:r>
          </a:p>
          <a:p>
            <a:pPr>
              <a:buFont typeface="Wingdings" pitchFamily="2" charset="2"/>
              <a:buChar char="Ø"/>
            </a:pPr>
            <a:r>
              <a:rPr lang="ru-RU" b="1" dirty="0" err="1" smtClean="0">
                <a:solidFill>
                  <a:srgbClr val="002060"/>
                </a:solidFill>
                <a:latin typeface="Times New Roman" pitchFamily="18" charset="0"/>
                <a:cs typeface="Times New Roman" pitchFamily="18" charset="0"/>
              </a:rPr>
              <a:t>Термодиагностика</a:t>
            </a:r>
            <a:r>
              <a:rPr lang="ru-RU" b="1" dirty="0" smtClean="0">
                <a:solidFill>
                  <a:srgbClr val="002060"/>
                </a:solidFill>
                <a:latin typeface="Times New Roman" pitchFamily="18" charset="0"/>
                <a:cs typeface="Times New Roman" pitchFamily="18" charset="0"/>
              </a:rPr>
              <a:t> зуба</a:t>
            </a:r>
          </a:p>
          <a:p>
            <a:pPr>
              <a:buFont typeface="Wingdings" pitchFamily="2" charset="2"/>
              <a:buChar char="Ø"/>
            </a:pPr>
            <a:r>
              <a:rPr lang="ru-RU" b="1" dirty="0" smtClean="0">
                <a:solidFill>
                  <a:srgbClr val="C00000"/>
                </a:solidFill>
                <a:latin typeface="Times New Roman" pitchFamily="18" charset="0"/>
                <a:cs typeface="Times New Roman" pitchFamily="18" charset="0"/>
              </a:rPr>
              <a:t>Перкуссия зубов</a:t>
            </a:r>
          </a:p>
          <a:p>
            <a:pPr>
              <a:buFont typeface="Wingdings" pitchFamily="2" charset="2"/>
              <a:buChar char="Ø"/>
            </a:pPr>
            <a:r>
              <a:rPr lang="ru-RU" b="1" dirty="0" smtClean="0">
                <a:solidFill>
                  <a:srgbClr val="C00000"/>
                </a:solidFill>
                <a:latin typeface="Times New Roman" pitchFamily="18" charset="0"/>
                <a:cs typeface="Times New Roman" pitchFamily="18" charset="0"/>
              </a:rPr>
              <a:t>Определение прикуса</a:t>
            </a:r>
          </a:p>
          <a:p>
            <a:pPr>
              <a:buFont typeface="Wingdings" pitchFamily="2" charset="2"/>
              <a:buChar char="Ø"/>
            </a:pPr>
            <a:r>
              <a:rPr lang="ru-RU" b="1" dirty="0" smtClean="0">
                <a:solidFill>
                  <a:srgbClr val="002060"/>
                </a:solidFill>
                <a:latin typeface="Times New Roman" pitchFamily="18" charset="0"/>
                <a:cs typeface="Times New Roman" pitchFamily="18" charset="0"/>
              </a:rPr>
              <a:t>Люминесцентная </a:t>
            </a:r>
            <a:r>
              <a:rPr lang="ru-RU" b="1" dirty="0" err="1" smtClean="0">
                <a:solidFill>
                  <a:srgbClr val="002060"/>
                </a:solidFill>
                <a:latin typeface="Times New Roman" pitchFamily="18" charset="0"/>
                <a:cs typeface="Times New Roman" pitchFamily="18" charset="0"/>
              </a:rPr>
              <a:t>стоматоскопия</a:t>
            </a:r>
            <a:endParaRPr lang="ru-RU" b="1" dirty="0" smtClean="0">
              <a:solidFill>
                <a:srgbClr val="002060"/>
              </a:solidFill>
              <a:latin typeface="Times New Roman" pitchFamily="18" charset="0"/>
              <a:cs typeface="Times New Roman" pitchFamily="18" charset="0"/>
            </a:endParaRPr>
          </a:p>
          <a:p>
            <a:pPr>
              <a:buFont typeface="Wingdings" pitchFamily="2" charset="2"/>
              <a:buChar char="Ø"/>
            </a:pPr>
            <a:r>
              <a:rPr lang="ru-RU" b="1" dirty="0" smtClean="0">
                <a:solidFill>
                  <a:srgbClr val="002060"/>
                </a:solidFill>
                <a:latin typeface="Times New Roman" pitchFamily="18" charset="0"/>
                <a:cs typeface="Times New Roman" pitchFamily="18" charset="0"/>
              </a:rPr>
              <a:t>Диагностика состояния зубочелюстной системы с помощью методов и средств лучевой визуализации</a:t>
            </a:r>
          </a:p>
          <a:p>
            <a:pPr>
              <a:buFont typeface="Wingdings" pitchFamily="2" charset="2"/>
              <a:buChar char="Ø"/>
            </a:pPr>
            <a:r>
              <a:rPr lang="ru-RU" b="1" dirty="0" smtClean="0">
                <a:solidFill>
                  <a:srgbClr val="002060"/>
                </a:solidFill>
                <a:latin typeface="Times New Roman" pitchFamily="18" charset="0"/>
                <a:cs typeface="Times New Roman" pitchFamily="18" charset="0"/>
              </a:rPr>
              <a:t>Прицельная </a:t>
            </a:r>
            <a:r>
              <a:rPr lang="ru-RU" b="1" dirty="0" err="1" smtClean="0">
                <a:solidFill>
                  <a:srgbClr val="002060"/>
                </a:solidFill>
                <a:latin typeface="Times New Roman" pitchFamily="18" charset="0"/>
                <a:cs typeface="Times New Roman" pitchFamily="18" charset="0"/>
              </a:rPr>
              <a:t>внутриротовая</a:t>
            </a:r>
            <a:r>
              <a:rPr lang="ru-RU" b="1" dirty="0" smtClean="0">
                <a:solidFill>
                  <a:srgbClr val="002060"/>
                </a:solidFill>
                <a:latin typeface="Times New Roman" pitchFamily="18" charset="0"/>
                <a:cs typeface="Times New Roman" pitchFamily="18" charset="0"/>
              </a:rPr>
              <a:t> контактная рентгенография</a:t>
            </a:r>
          </a:p>
          <a:p>
            <a:pPr>
              <a:buFont typeface="Wingdings" pitchFamily="2" charset="2"/>
              <a:buChar char="Ø"/>
            </a:pPr>
            <a:r>
              <a:rPr lang="ru-RU" b="1" dirty="0" smtClean="0">
                <a:solidFill>
                  <a:srgbClr val="002060"/>
                </a:solidFill>
                <a:latin typeface="Times New Roman" pitchFamily="18" charset="0"/>
                <a:cs typeface="Times New Roman" pitchFamily="18" charset="0"/>
              </a:rPr>
              <a:t>Витальное окрашивание твердых тканей зуба</a:t>
            </a:r>
          </a:p>
          <a:p>
            <a:pPr>
              <a:buFont typeface="Wingdings" pitchFamily="2" charset="2"/>
              <a:buChar char="Ø"/>
            </a:pPr>
            <a:r>
              <a:rPr lang="ru-RU" b="1" dirty="0" smtClean="0">
                <a:solidFill>
                  <a:srgbClr val="002060"/>
                </a:solidFill>
                <a:latin typeface="Times New Roman" pitchFamily="18" charset="0"/>
                <a:cs typeface="Times New Roman" pitchFamily="18" charset="0"/>
              </a:rPr>
              <a:t>Определение индексов гигиены полости рта</a:t>
            </a:r>
          </a:p>
          <a:p>
            <a:pPr>
              <a:buFont typeface="Wingdings" pitchFamily="2" charset="2"/>
              <a:buChar char="Ø"/>
            </a:pPr>
            <a:r>
              <a:rPr lang="ru-RU" b="1" dirty="0" smtClean="0">
                <a:solidFill>
                  <a:srgbClr val="002060"/>
                </a:solidFill>
                <a:latin typeface="Times New Roman" pitchFamily="18" charset="0"/>
                <a:cs typeface="Times New Roman" pitchFamily="18" charset="0"/>
              </a:rPr>
              <a:t>Определение </a:t>
            </a:r>
            <a:r>
              <a:rPr lang="ru-RU" b="1" dirty="0" err="1" smtClean="0">
                <a:solidFill>
                  <a:srgbClr val="002060"/>
                </a:solidFill>
                <a:latin typeface="Times New Roman" pitchFamily="18" charset="0"/>
                <a:cs typeface="Times New Roman" pitchFamily="18" charset="0"/>
              </a:rPr>
              <a:t>пародонтальных</a:t>
            </a:r>
            <a:r>
              <a:rPr lang="ru-RU" b="1" dirty="0" smtClean="0">
                <a:solidFill>
                  <a:srgbClr val="002060"/>
                </a:solidFill>
                <a:latin typeface="Times New Roman" pitchFamily="18" charset="0"/>
                <a:cs typeface="Times New Roman" pitchFamily="18" charset="0"/>
              </a:rPr>
              <a:t> индексов</a:t>
            </a:r>
          </a:p>
          <a:p>
            <a:endParaRPr lang="ru-RU"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46045"/>
          </a:xfrm>
        </p:spPr>
        <p:txBody>
          <a:bodyPr>
            <a:noAutofit/>
          </a:bodyPr>
          <a:lstStyle/>
          <a:p>
            <a:pPr algn="ctr"/>
            <a:r>
              <a:rPr lang="ru-RU" sz="2000" b="1" dirty="0" smtClean="0">
                <a:solidFill>
                  <a:srgbClr val="860000"/>
                </a:solidFill>
                <a:latin typeface="Times New Roman" pitchFamily="18" charset="0"/>
                <a:cs typeface="Times New Roman" pitchFamily="18" charset="0"/>
              </a:rPr>
              <a:t>Диагностика проводится для каждого зуба и направлена на выявление факторов, которые препятствуют немедленному началу лечения. </a:t>
            </a:r>
            <a:br>
              <a:rPr lang="ru-RU" sz="2000" b="1" dirty="0" smtClean="0">
                <a:solidFill>
                  <a:srgbClr val="860000"/>
                </a:solidFill>
                <a:latin typeface="Times New Roman" pitchFamily="18" charset="0"/>
                <a:cs typeface="Times New Roman" pitchFamily="18" charset="0"/>
              </a:rPr>
            </a:br>
            <a:r>
              <a:rPr lang="ru-RU" sz="2000" b="1" dirty="0" smtClean="0">
                <a:solidFill>
                  <a:srgbClr val="860000"/>
                </a:solidFill>
                <a:latin typeface="Times New Roman" pitchFamily="18" charset="0"/>
                <a:cs typeface="Times New Roman" pitchFamily="18" charset="0"/>
              </a:rPr>
              <a:t>Такими факторами могут быть:</a:t>
            </a:r>
            <a:br>
              <a:rPr lang="ru-RU" sz="2000" b="1" dirty="0" smtClean="0">
                <a:solidFill>
                  <a:srgbClr val="860000"/>
                </a:solidFill>
                <a:latin typeface="Times New Roman" pitchFamily="18" charset="0"/>
                <a:cs typeface="Times New Roman" pitchFamily="18" charset="0"/>
              </a:rPr>
            </a:br>
            <a:endParaRPr lang="ru-RU" sz="2000" b="1" dirty="0">
              <a:solidFill>
                <a:srgbClr val="860000"/>
              </a:solidFill>
              <a:latin typeface="Times New Roman" pitchFamily="18" charset="0"/>
              <a:cs typeface="Times New Roman" pitchFamily="18" charset="0"/>
            </a:endParaRPr>
          </a:p>
        </p:txBody>
      </p:sp>
      <p:sp>
        <p:nvSpPr>
          <p:cNvPr id="3" name="Содержимое 2"/>
          <p:cNvSpPr>
            <a:spLocks noGrp="1"/>
          </p:cNvSpPr>
          <p:nvPr>
            <p:ph idx="1"/>
          </p:nvPr>
        </p:nvSpPr>
        <p:spPr>
          <a:xfrm>
            <a:off x="162046" y="1006998"/>
            <a:ext cx="12029954" cy="5851002"/>
          </a:xfrm>
        </p:spPr>
        <p:txBody>
          <a:bodyPr>
            <a:normAutofit fontScale="55000" lnSpcReduction="20000"/>
          </a:bodyPr>
          <a:lstStyle/>
          <a:p>
            <a:pPr>
              <a:lnSpc>
                <a:spcPct val="170000"/>
              </a:lnSpc>
              <a:buNone/>
            </a:pPr>
            <a:r>
              <a:rPr lang="ru-RU" dirty="0" smtClean="0"/>
              <a:t>   - </a:t>
            </a:r>
            <a:r>
              <a:rPr lang="ru-RU" sz="3600" b="1" dirty="0" smtClean="0">
                <a:solidFill>
                  <a:srgbClr val="FF0066"/>
                </a:solidFill>
                <a:latin typeface="Times New Roman" pitchFamily="18" charset="0"/>
                <a:cs typeface="Times New Roman" pitchFamily="18" charset="0"/>
              </a:rPr>
              <a:t>наличие непереносимости лекарственных препаратов и материалов, используемых на данном этапе лечения;</a:t>
            </a:r>
            <a:r>
              <a:rPr lang="ru-RU" sz="3600" b="1" dirty="0" smtClean="0">
                <a:latin typeface="Times New Roman" pitchFamily="18" charset="0"/>
                <a:cs typeface="Times New Roman" pitchFamily="18" charset="0"/>
              </a:rPr>
              <a:t/>
            </a:r>
            <a:br>
              <a:rPr lang="ru-RU" sz="3600" b="1" dirty="0" smtClean="0">
                <a:latin typeface="Times New Roman" pitchFamily="18" charset="0"/>
                <a:cs typeface="Times New Roman" pitchFamily="18" charset="0"/>
              </a:rPr>
            </a:br>
            <a:r>
              <a:rPr lang="ru-RU" sz="3600" b="1" dirty="0" smtClean="0">
                <a:latin typeface="Times New Roman" pitchFamily="18" charset="0"/>
                <a:cs typeface="Times New Roman" pitchFamily="18" charset="0"/>
              </a:rPr>
              <a:t>- </a:t>
            </a:r>
            <a:r>
              <a:rPr lang="ru-RU" sz="3600" b="1" dirty="0" smtClean="0">
                <a:solidFill>
                  <a:srgbClr val="640000"/>
                </a:solidFill>
                <a:latin typeface="Times New Roman" pitchFamily="18" charset="0"/>
                <a:cs typeface="Times New Roman" pitchFamily="18" charset="0"/>
              </a:rPr>
              <a:t>сопутствующие заболевания, отягощающие лечение;</a:t>
            </a:r>
            <a:r>
              <a:rPr lang="ru-RU" sz="3600" b="1" dirty="0" smtClean="0">
                <a:latin typeface="Times New Roman" pitchFamily="18" charset="0"/>
                <a:cs typeface="Times New Roman" pitchFamily="18" charset="0"/>
              </a:rPr>
              <a:t/>
            </a:r>
            <a:br>
              <a:rPr lang="ru-RU" sz="3600" b="1" dirty="0" smtClean="0">
                <a:latin typeface="Times New Roman" pitchFamily="18" charset="0"/>
                <a:cs typeface="Times New Roman" pitchFamily="18" charset="0"/>
              </a:rPr>
            </a:br>
            <a:r>
              <a:rPr lang="ru-RU" sz="3600" b="1" dirty="0" smtClean="0">
                <a:latin typeface="Times New Roman" pitchFamily="18" charset="0"/>
                <a:cs typeface="Times New Roman" pitchFamily="18" charset="0"/>
              </a:rPr>
              <a:t>- </a:t>
            </a:r>
            <a:r>
              <a:rPr lang="ru-RU" sz="3600" b="1" dirty="0" smtClean="0">
                <a:solidFill>
                  <a:srgbClr val="FF0066"/>
                </a:solidFill>
                <a:latin typeface="Times New Roman" pitchFamily="18" charset="0"/>
                <a:cs typeface="Times New Roman" pitchFamily="18" charset="0"/>
              </a:rPr>
              <a:t>неадекватное </a:t>
            </a:r>
            <a:r>
              <a:rPr lang="ru-RU" sz="3600" b="1" dirty="0" err="1" smtClean="0">
                <a:solidFill>
                  <a:srgbClr val="FF0066"/>
                </a:solidFill>
                <a:latin typeface="Times New Roman" pitchFamily="18" charset="0"/>
                <a:cs typeface="Times New Roman" pitchFamily="18" charset="0"/>
              </a:rPr>
              <a:t>психоэмоциональное</a:t>
            </a:r>
            <a:r>
              <a:rPr lang="ru-RU" sz="3600" b="1" dirty="0" smtClean="0">
                <a:solidFill>
                  <a:srgbClr val="FF0066"/>
                </a:solidFill>
                <a:latin typeface="Times New Roman" pitchFamily="18" charset="0"/>
                <a:cs typeface="Times New Roman" pitchFamily="18" charset="0"/>
              </a:rPr>
              <a:t> состояние пациента перед лечением;</a:t>
            </a:r>
            <a:r>
              <a:rPr lang="ru-RU" sz="3600" b="1" dirty="0" smtClean="0">
                <a:latin typeface="Times New Roman" pitchFamily="18" charset="0"/>
                <a:cs typeface="Times New Roman" pitchFamily="18" charset="0"/>
              </a:rPr>
              <a:t/>
            </a:r>
            <a:br>
              <a:rPr lang="ru-RU" sz="3600" b="1" dirty="0" smtClean="0">
                <a:latin typeface="Times New Roman" pitchFamily="18" charset="0"/>
                <a:cs typeface="Times New Roman" pitchFamily="18" charset="0"/>
              </a:rPr>
            </a:br>
            <a:r>
              <a:rPr lang="ru-RU" sz="3600" b="1" dirty="0" smtClean="0">
                <a:latin typeface="Times New Roman" pitchFamily="18" charset="0"/>
                <a:cs typeface="Times New Roman" pitchFamily="18" charset="0"/>
              </a:rPr>
              <a:t>- острые поражения слизистой оболочки рта и красной каймы губ;</a:t>
            </a:r>
            <a:br>
              <a:rPr lang="ru-RU" sz="3600" b="1" dirty="0" smtClean="0">
                <a:latin typeface="Times New Roman" pitchFamily="18" charset="0"/>
                <a:cs typeface="Times New Roman" pitchFamily="18" charset="0"/>
              </a:rPr>
            </a:br>
            <a:r>
              <a:rPr lang="ru-RU" sz="3600" b="1" dirty="0" smtClean="0">
                <a:latin typeface="Times New Roman" pitchFamily="18" charset="0"/>
                <a:cs typeface="Times New Roman" pitchFamily="18" charset="0"/>
              </a:rPr>
              <a:t>- острые воспалительные заболевания органов и тканей рта;</a:t>
            </a:r>
            <a:br>
              <a:rPr lang="ru-RU" sz="3600" b="1" dirty="0" smtClean="0">
                <a:latin typeface="Times New Roman" pitchFamily="18" charset="0"/>
                <a:cs typeface="Times New Roman" pitchFamily="18" charset="0"/>
              </a:rPr>
            </a:br>
            <a:r>
              <a:rPr lang="ru-RU" sz="3600" b="1" dirty="0" smtClean="0">
                <a:latin typeface="Times New Roman" pitchFamily="18" charset="0"/>
                <a:cs typeface="Times New Roman" pitchFamily="18" charset="0"/>
              </a:rPr>
              <a:t>- </a:t>
            </a:r>
            <a:r>
              <a:rPr lang="ru-RU" sz="3600" b="1" dirty="0" smtClean="0">
                <a:solidFill>
                  <a:srgbClr val="C00000"/>
                </a:solidFill>
                <a:latin typeface="Times New Roman" pitchFamily="18" charset="0"/>
                <a:cs typeface="Times New Roman" pitchFamily="18" charset="0"/>
              </a:rPr>
              <a:t>угрожающие жизни острое состояние/заболевание или обострение хронического заболевания (в том числе инфаркт миокарда, острое нарушение мозгового кровообращения), развившиеся менее чем за 6 мес. до момента обращения за данной стоматологической помощью;</a:t>
            </a:r>
            <a:br>
              <a:rPr lang="ru-RU" sz="3600" b="1" dirty="0" smtClean="0">
                <a:solidFill>
                  <a:srgbClr val="C00000"/>
                </a:solidFill>
                <a:latin typeface="Times New Roman" pitchFamily="18" charset="0"/>
                <a:cs typeface="Times New Roman" pitchFamily="18" charset="0"/>
              </a:rPr>
            </a:br>
            <a:r>
              <a:rPr lang="ru-RU" sz="3600" b="1" dirty="0" smtClean="0">
                <a:latin typeface="Times New Roman" pitchFamily="18" charset="0"/>
                <a:cs typeface="Times New Roman" pitchFamily="18" charset="0"/>
              </a:rPr>
              <a:t>- заболевания тканей пародонта в стадии обострения;</a:t>
            </a:r>
            <a:br>
              <a:rPr lang="ru-RU" sz="3600" b="1" dirty="0" smtClean="0">
                <a:latin typeface="Times New Roman" pitchFamily="18" charset="0"/>
                <a:cs typeface="Times New Roman" pitchFamily="18" charset="0"/>
              </a:rPr>
            </a:br>
            <a:r>
              <a:rPr lang="ru-RU" sz="3600" b="1" dirty="0" smtClean="0">
                <a:latin typeface="Times New Roman" pitchFamily="18" charset="0"/>
                <a:cs typeface="Times New Roman" pitchFamily="18" charset="0"/>
              </a:rPr>
              <a:t>- неудовлетворительное гигиеническое состояние рта;</a:t>
            </a:r>
            <a:br>
              <a:rPr lang="ru-RU" sz="3600" b="1" dirty="0" smtClean="0">
                <a:latin typeface="Times New Roman" pitchFamily="18" charset="0"/>
                <a:cs typeface="Times New Roman" pitchFamily="18" charset="0"/>
              </a:rPr>
            </a:br>
            <a:r>
              <a:rPr lang="ru-RU" sz="3600" b="1" dirty="0" smtClean="0">
                <a:latin typeface="Times New Roman" pitchFamily="18" charset="0"/>
                <a:cs typeface="Times New Roman" pitchFamily="18" charset="0"/>
              </a:rPr>
              <a:t>- отказ от лечения.</a:t>
            </a:r>
            <a:endParaRPr lang="ru-RU"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6300" y="355600"/>
            <a:ext cx="10515600" cy="1325563"/>
          </a:xfrm>
        </p:spPr>
        <p:txBody>
          <a:bodyPr>
            <a:normAutofit fontScale="90000"/>
          </a:bodyPr>
          <a:lstStyle/>
          <a:p>
            <a:r>
              <a:rPr lang="ru-RU" sz="3600" b="1" dirty="0" smtClean="0">
                <a:solidFill>
                  <a:srgbClr val="C00000"/>
                </a:solidFill>
                <a:latin typeface="Times New Roman" pitchFamily="18" charset="0"/>
                <a:cs typeface="Times New Roman" pitchFamily="18" charset="0"/>
              </a:rPr>
              <a:t>ОБЩИЕ ПОДХОДЫ К ЛЕЧЕНИЮ КАРИЕСА ЗУБОВ</a:t>
            </a:r>
            <a:br>
              <a:rPr lang="ru-RU" sz="3600" b="1" dirty="0" smtClean="0">
                <a:solidFill>
                  <a:srgbClr val="C00000"/>
                </a:solidFill>
                <a:latin typeface="Times New Roman" pitchFamily="18" charset="0"/>
                <a:cs typeface="Times New Roman" pitchFamily="18" charset="0"/>
              </a:rPr>
            </a:br>
            <a:endParaRPr lang="ru-RU" sz="3600" b="1"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a:xfrm>
            <a:off x="304800" y="1436914"/>
            <a:ext cx="11049000" cy="4740049"/>
          </a:xfrm>
        </p:spPr>
        <p:txBody>
          <a:bodyPr>
            <a:normAutofit lnSpcReduction="10000"/>
          </a:bodyPr>
          <a:lstStyle/>
          <a:p>
            <a:pPr>
              <a:buNone/>
            </a:pPr>
            <a:r>
              <a:rPr lang="ru-RU" b="1" dirty="0" smtClean="0">
                <a:latin typeface="Times New Roman" pitchFamily="18" charset="0"/>
                <a:cs typeface="Times New Roman" pitchFamily="18" charset="0"/>
              </a:rPr>
              <a:t>Принципы лечения больных с кариесом зубов предусматривают одновременное решение нескольких задач:</a:t>
            </a:r>
          </a:p>
          <a:p>
            <a:pPr>
              <a:buNone/>
            </a:pPr>
            <a:r>
              <a:rPr lang="ru-RU" b="1" dirty="0" smtClean="0">
                <a:latin typeface="Times New Roman" pitchFamily="18" charset="0"/>
                <a:cs typeface="Times New Roman" pitchFamily="18" charset="0"/>
              </a:rPr>
              <a:t>- </a:t>
            </a:r>
            <a:r>
              <a:rPr lang="ru-RU" b="1" dirty="0" smtClean="0">
                <a:solidFill>
                  <a:srgbClr val="C00000"/>
                </a:solidFill>
                <a:latin typeface="Times New Roman" pitchFamily="18" charset="0"/>
                <a:cs typeface="Times New Roman" pitchFamily="18" charset="0"/>
              </a:rPr>
              <a:t>устранение факторов, обусловливающих процесс деминерализации;</a:t>
            </a:r>
            <a:br>
              <a:rPr lang="ru-RU" b="1" dirty="0" smtClean="0">
                <a:solidFill>
                  <a:srgbClr val="C00000"/>
                </a:solidFill>
                <a:latin typeface="Times New Roman" pitchFamily="18" charset="0"/>
                <a:cs typeface="Times New Roman" pitchFamily="18" charset="0"/>
              </a:rPr>
            </a:br>
            <a:r>
              <a:rPr lang="ru-RU" b="1" dirty="0" smtClean="0">
                <a:solidFill>
                  <a:srgbClr val="C00000"/>
                </a:solidFill>
                <a:latin typeface="Times New Roman" pitchFamily="18" charset="0"/>
                <a:cs typeface="Times New Roman" pitchFamily="18" charset="0"/>
              </a:rPr>
              <a:t>- предупреждение дальнейшего развития патологического кариозного процесса;</a:t>
            </a:r>
            <a:br>
              <a:rPr lang="ru-RU" b="1" dirty="0" smtClean="0">
                <a:solidFill>
                  <a:srgbClr val="C00000"/>
                </a:solidFill>
                <a:latin typeface="Times New Roman" pitchFamily="18" charset="0"/>
                <a:cs typeface="Times New Roman" pitchFamily="18" charset="0"/>
              </a:rPr>
            </a:br>
            <a:r>
              <a:rPr lang="ru-RU" b="1" dirty="0" smtClean="0">
                <a:solidFill>
                  <a:srgbClr val="002060"/>
                </a:solidFill>
                <a:latin typeface="Times New Roman" pitchFamily="18" charset="0"/>
                <a:cs typeface="Times New Roman" pitchFamily="18" charset="0"/>
              </a:rPr>
              <a:t>- сохранение и восстановление анатомической формы пораженного кариесом зуба и функциональной способности всей зубочелюстной системы;</a:t>
            </a:r>
            <a:br>
              <a:rPr lang="ru-RU" b="1" dirty="0" smtClean="0">
                <a:solidFill>
                  <a:srgbClr val="002060"/>
                </a:solidFill>
                <a:latin typeface="Times New Roman" pitchFamily="18" charset="0"/>
                <a:cs typeface="Times New Roman" pitchFamily="18" charset="0"/>
              </a:rPr>
            </a:br>
            <a:r>
              <a:rPr lang="ru-RU" b="1" dirty="0" smtClean="0">
                <a:solidFill>
                  <a:srgbClr val="002060"/>
                </a:solidFill>
                <a:latin typeface="Times New Roman" pitchFamily="18" charset="0"/>
                <a:cs typeface="Times New Roman" pitchFamily="18" charset="0"/>
              </a:rPr>
              <a:t>- предупреждение развития патологических процессов и осложнений;</a:t>
            </a:r>
          </a:p>
          <a:p>
            <a:pPr>
              <a:buNone/>
            </a:pPr>
            <a:r>
              <a:rPr lang="ru-RU" b="1" dirty="0" smtClean="0">
                <a:solidFill>
                  <a:srgbClr val="002060"/>
                </a:solidFill>
                <a:latin typeface="Times New Roman" pitchFamily="18" charset="0"/>
                <a:cs typeface="Times New Roman" pitchFamily="18" charset="0"/>
              </a:rPr>
              <a:t>   - повышение качества жизни пациентов.</a:t>
            </a:r>
            <a:endParaRPr lang="ru-RU"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C00000"/>
                </a:solidFill>
                <a:latin typeface="Times New Roman" pitchFamily="18" charset="0"/>
                <a:cs typeface="Times New Roman" pitchFamily="18" charset="0"/>
              </a:rPr>
              <a:t>Лечение кариеса может включать:</a:t>
            </a:r>
            <a:br>
              <a:rPr lang="ru-RU" b="1" dirty="0" smtClean="0">
                <a:solidFill>
                  <a:srgbClr val="C00000"/>
                </a:solidFill>
                <a:latin typeface="Times New Roman" pitchFamily="18" charset="0"/>
                <a:cs typeface="Times New Roman" pitchFamily="18" charset="0"/>
              </a:rPr>
            </a:br>
            <a:endParaRPr lang="ru-RU" b="1"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a:xfrm>
            <a:off x="838200" y="1192192"/>
            <a:ext cx="10515600" cy="4984771"/>
          </a:xfrm>
        </p:spPr>
        <p:txBody>
          <a:bodyPr>
            <a:normAutofit fontScale="85000" lnSpcReduction="10000"/>
          </a:bodyPr>
          <a:lstStyle/>
          <a:p>
            <a:pPr>
              <a:buFont typeface="Wingdings" pitchFamily="2" charset="2"/>
              <a:buChar char="Ø"/>
            </a:pPr>
            <a:r>
              <a:rPr lang="ru-RU" dirty="0" smtClean="0"/>
              <a:t>- </a:t>
            </a:r>
            <a:r>
              <a:rPr lang="ru-RU" b="1" dirty="0" smtClean="0">
                <a:latin typeface="Times New Roman" pitchFamily="18" charset="0"/>
                <a:cs typeface="Times New Roman" pitchFamily="18" charset="0"/>
              </a:rPr>
              <a:t>устранение микроорганизмов с поверхности зубов;</a:t>
            </a:r>
            <a:br>
              <a:rPr lang="ru-RU" b="1"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реминерализирующую</a:t>
            </a:r>
            <a:r>
              <a:rPr lang="ru-RU" b="1" dirty="0" smtClean="0">
                <a:latin typeface="Times New Roman" pitchFamily="18" charset="0"/>
                <a:cs typeface="Times New Roman" pitchFamily="18" charset="0"/>
              </a:rPr>
              <a:t> терапию на стадии "белого (мелового) пятна";</a:t>
            </a:r>
            <a:br>
              <a:rPr lang="ru-RU" b="1"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 фторирование твердых тканей зубов при приостановившемся кариесе;</a:t>
            </a:r>
            <a:br>
              <a:rPr lang="ru-RU" b="1"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 сохранение по мере возможности здоровых твердых тканей зуба, при необходимости иссечение патологически измененных тканей с последующим восстановлением коронки зуба;</a:t>
            </a:r>
            <a:br>
              <a:rPr lang="ru-RU" b="1" dirty="0" smtClean="0">
                <a:latin typeface="Times New Roman" pitchFamily="18" charset="0"/>
                <a:cs typeface="Times New Roman" pitchFamily="18" charset="0"/>
              </a:rPr>
            </a:br>
            <a:r>
              <a:rPr lang="ru-RU" b="1" dirty="0" smtClean="0">
                <a:latin typeface="Times New Roman" pitchFamily="18" charset="0"/>
                <a:cs typeface="Times New Roman" pitchFamily="18" charset="0"/>
              </a:rPr>
              <a:t>- выдачу рекомендаций по срокам повторного обращения.</a:t>
            </a:r>
          </a:p>
          <a:p>
            <a:pPr>
              <a:buFont typeface="Wingdings" pitchFamily="2" charset="2"/>
              <a:buChar char="Ø"/>
            </a:pPr>
            <a:r>
              <a:rPr lang="ru-RU" b="1" dirty="0" smtClean="0">
                <a:solidFill>
                  <a:srgbClr val="002060"/>
                </a:solidFill>
                <a:latin typeface="Times New Roman" pitchFamily="18" charset="0"/>
                <a:cs typeface="Times New Roman" pitchFamily="18" charset="0"/>
              </a:rPr>
              <a:t>Процесс лечения завершается рекомендациями пациенту по срокам повторного обращения и профилактике.</a:t>
            </a:r>
          </a:p>
          <a:p>
            <a:pPr>
              <a:buFont typeface="Wingdings" pitchFamily="2" charset="2"/>
              <a:buChar char="Ø"/>
            </a:pPr>
            <a:r>
              <a:rPr lang="ru-RU" b="1" dirty="0" smtClean="0">
                <a:latin typeface="Times New Roman" pitchFamily="18" charset="0"/>
                <a:cs typeface="Times New Roman" pitchFamily="18" charset="0"/>
              </a:rPr>
              <a:t>Лечение проводится для каждого пораженного кариесом зуба независимо от степени поражения и проведенного лечения других зубов.</a:t>
            </a:r>
          </a:p>
          <a:p>
            <a:pPr>
              <a:buFont typeface="Wingdings" pitchFamily="2" charset="2"/>
              <a:buChar char="Ø"/>
            </a:pPr>
            <a:r>
              <a:rPr lang="ru-RU" b="1" dirty="0" smtClean="0">
                <a:latin typeface="Times New Roman" pitchFamily="18" charset="0"/>
                <a:cs typeface="Times New Roman" pitchFamily="18" charset="0"/>
              </a:rPr>
              <a:t>При лечении кариеса зубов применяются только те стоматологические материалы и лекарственные средства, которые разрешены к применению на территории Российской Федерации в установленном порядке.</a:t>
            </a:r>
          </a:p>
          <a:p>
            <a:endParaRPr lang="ru-RU"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7175" y="365125"/>
            <a:ext cx="11734800" cy="1325563"/>
          </a:xfrm>
        </p:spPr>
        <p:txBody>
          <a:bodyPr>
            <a:normAutofit fontScale="90000"/>
          </a:bodyPr>
          <a:lstStyle/>
          <a:p>
            <a:pPr algn="ctr"/>
            <a:r>
              <a:rPr lang="ru-RU" sz="4000" b="1" i="1" dirty="0" smtClean="0">
                <a:solidFill>
                  <a:srgbClr val="C00000"/>
                </a:solidFill>
                <a:latin typeface="Times New Roman" pitchFamily="18" charset="0"/>
                <a:cs typeface="Times New Roman" pitchFamily="18" charset="0"/>
              </a:rPr>
              <a:t>Требования к амбулаторно-поликлиническому лечению </a:t>
            </a:r>
            <a:r>
              <a:rPr lang="ru-RU" b="1" dirty="0" smtClean="0"/>
              <a:t/>
            </a:r>
            <a:br>
              <a:rPr lang="ru-RU" b="1" dirty="0" smtClean="0"/>
            </a:br>
            <a:endParaRPr lang="ru-RU" dirty="0"/>
          </a:p>
        </p:txBody>
      </p:sp>
      <p:sp>
        <p:nvSpPr>
          <p:cNvPr id="3" name="Содержимое 2"/>
          <p:cNvSpPr>
            <a:spLocks noGrp="1"/>
          </p:cNvSpPr>
          <p:nvPr>
            <p:ph idx="1"/>
          </p:nvPr>
        </p:nvSpPr>
        <p:spPr>
          <a:xfrm>
            <a:off x="742950" y="1228725"/>
            <a:ext cx="11201400" cy="4862513"/>
          </a:xfrm>
        </p:spPr>
        <p:txBody>
          <a:bodyPr>
            <a:normAutofit lnSpcReduction="10000"/>
          </a:bodyPr>
          <a:lstStyle/>
          <a:p>
            <a:pPr>
              <a:buFont typeface="Wingdings" pitchFamily="2" charset="2"/>
              <a:buChar char="Ø"/>
            </a:pPr>
            <a:r>
              <a:rPr lang="ru-RU" sz="3000" b="1" dirty="0" smtClean="0">
                <a:solidFill>
                  <a:srgbClr val="FF0066"/>
                </a:solidFill>
                <a:latin typeface="Times New Roman" pitchFamily="18" charset="0"/>
                <a:cs typeface="Times New Roman" pitchFamily="18" charset="0"/>
              </a:rPr>
              <a:t>Обучение гигиене полости рта</a:t>
            </a:r>
          </a:p>
          <a:p>
            <a:pPr>
              <a:buFont typeface="Wingdings" pitchFamily="2" charset="2"/>
              <a:buChar char="Ø"/>
            </a:pPr>
            <a:r>
              <a:rPr lang="ru-RU" sz="3000" b="1" dirty="0" smtClean="0">
                <a:latin typeface="Times New Roman" pitchFamily="18" charset="0"/>
                <a:cs typeface="Times New Roman" pitchFamily="18" charset="0"/>
              </a:rPr>
              <a:t>Контролируемая чистка зубов</a:t>
            </a:r>
          </a:p>
          <a:p>
            <a:pPr>
              <a:buFont typeface="Wingdings" pitchFamily="2" charset="2"/>
              <a:buChar char="Ø"/>
            </a:pPr>
            <a:r>
              <a:rPr lang="ru-RU" sz="3000" b="1" dirty="0" err="1" smtClean="0">
                <a:latin typeface="Times New Roman" pitchFamily="18" charset="0"/>
                <a:cs typeface="Times New Roman" pitchFamily="18" charset="0"/>
              </a:rPr>
              <a:t>Сошлифовывание</a:t>
            </a:r>
            <a:r>
              <a:rPr lang="ru-RU" sz="3000" b="1" dirty="0" smtClean="0">
                <a:latin typeface="Times New Roman" pitchFamily="18" charset="0"/>
                <a:cs typeface="Times New Roman" pitchFamily="18" charset="0"/>
              </a:rPr>
              <a:t> твердых тканей зуба</a:t>
            </a:r>
          </a:p>
          <a:p>
            <a:pPr>
              <a:buFont typeface="Wingdings" pitchFamily="2" charset="2"/>
              <a:buChar char="Ø"/>
            </a:pPr>
            <a:r>
              <a:rPr lang="ru-RU" sz="3000" b="1" dirty="0" smtClean="0">
                <a:latin typeface="Times New Roman" pitchFamily="18" charset="0"/>
                <a:cs typeface="Times New Roman" pitchFamily="18" charset="0"/>
              </a:rPr>
              <a:t>Профессиональная гигиена полости рта и зубов</a:t>
            </a:r>
          </a:p>
          <a:p>
            <a:pPr>
              <a:buFont typeface="Wingdings" pitchFamily="2" charset="2"/>
              <a:buChar char="Ø"/>
            </a:pPr>
            <a:r>
              <a:rPr lang="ru-RU" sz="3000" b="1" dirty="0" smtClean="0">
                <a:latin typeface="Times New Roman" pitchFamily="18" charset="0"/>
                <a:cs typeface="Times New Roman" pitchFamily="18" charset="0"/>
              </a:rPr>
              <a:t>Глубокое фторирование твердых тканей зубов</a:t>
            </a:r>
          </a:p>
          <a:p>
            <a:pPr>
              <a:buFont typeface="Wingdings" pitchFamily="2" charset="2"/>
              <a:buChar char="Ø"/>
            </a:pPr>
            <a:r>
              <a:rPr lang="ru-RU" sz="3000" b="1" dirty="0" smtClean="0">
                <a:latin typeface="Times New Roman" pitchFamily="18" charset="0"/>
                <a:cs typeface="Times New Roman" pitchFamily="18" charset="0"/>
              </a:rPr>
              <a:t>Запечатывание </a:t>
            </a:r>
            <a:r>
              <a:rPr lang="ru-RU" sz="3000" b="1" dirty="0" err="1" smtClean="0">
                <a:latin typeface="Times New Roman" pitchFamily="18" charset="0"/>
                <a:cs typeface="Times New Roman" pitchFamily="18" charset="0"/>
              </a:rPr>
              <a:t>фиссуры</a:t>
            </a:r>
            <a:r>
              <a:rPr lang="ru-RU" sz="3000" b="1" dirty="0" smtClean="0">
                <a:latin typeface="Times New Roman" pitchFamily="18" charset="0"/>
                <a:cs typeface="Times New Roman" pitchFamily="18" charset="0"/>
              </a:rPr>
              <a:t> зуба </a:t>
            </a:r>
            <a:r>
              <a:rPr lang="ru-RU" sz="3000" b="1" dirty="0" err="1" smtClean="0">
                <a:latin typeface="Times New Roman" pitchFamily="18" charset="0"/>
                <a:cs typeface="Times New Roman" pitchFamily="18" charset="0"/>
              </a:rPr>
              <a:t>герметиком</a:t>
            </a:r>
            <a:endParaRPr lang="ru-RU" sz="3000" b="1" dirty="0" smtClean="0">
              <a:latin typeface="Times New Roman" pitchFamily="18" charset="0"/>
              <a:cs typeface="Times New Roman" pitchFamily="18" charset="0"/>
            </a:endParaRPr>
          </a:p>
          <a:p>
            <a:pPr>
              <a:buFont typeface="Wingdings" pitchFamily="2" charset="2"/>
              <a:buChar char="Ø"/>
            </a:pPr>
            <a:r>
              <a:rPr lang="ru-RU" sz="3000" b="1" dirty="0" smtClean="0">
                <a:latin typeface="Times New Roman" pitchFamily="18" charset="0"/>
                <a:cs typeface="Times New Roman" pitchFamily="18" charset="0"/>
              </a:rPr>
              <a:t>Назначение лекарственной терапии при заболеваниях полости рта и зубов</a:t>
            </a:r>
          </a:p>
          <a:p>
            <a:pPr>
              <a:buFont typeface="Wingdings" pitchFamily="2" charset="2"/>
              <a:buChar char="Ø"/>
            </a:pPr>
            <a:r>
              <a:rPr lang="ru-RU" sz="3000" b="1" dirty="0" smtClean="0">
                <a:solidFill>
                  <a:srgbClr val="FF0066"/>
                </a:solidFill>
                <a:latin typeface="Times New Roman" pitchFamily="18" charset="0"/>
                <a:cs typeface="Times New Roman" pitchFamily="18" charset="0"/>
              </a:rPr>
              <a:t>Назначение диетической терапии при заболеваниях полости рта и зубов</a:t>
            </a:r>
          </a:p>
          <a:p>
            <a:endParaRPr lang="ru-RU"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0975" y="1"/>
            <a:ext cx="11658600" cy="1690688"/>
          </a:xfrm>
        </p:spPr>
        <p:txBody>
          <a:bodyPr>
            <a:normAutofit/>
          </a:bodyPr>
          <a:lstStyle/>
          <a:p>
            <a:pPr algn="ctr"/>
            <a:r>
              <a:rPr lang="ru-RU" sz="2800" b="1" dirty="0" smtClean="0">
                <a:solidFill>
                  <a:srgbClr val="C00000"/>
                </a:solidFill>
                <a:latin typeface="Times New Roman" pitchFamily="18" charset="0"/>
                <a:cs typeface="Times New Roman" pitchFamily="18" charset="0"/>
              </a:rPr>
              <a:t>Пульпит (К04.0 по МКБ-10) – это воспалительный процесс, проявляющийся после прорезывания зубов, при котором происходит ряд изменений в пульпе зуба.</a:t>
            </a:r>
            <a:r>
              <a:rPr lang="ru-RU" sz="1800" dirty="0" smtClean="0"/>
              <a:t/>
            </a:r>
            <a:br>
              <a:rPr lang="ru-RU" sz="1800" dirty="0" smtClean="0"/>
            </a:br>
            <a:endParaRPr lang="ru-RU" sz="1800" dirty="0"/>
          </a:p>
        </p:txBody>
      </p:sp>
      <p:sp>
        <p:nvSpPr>
          <p:cNvPr id="3" name="Содержимое 2"/>
          <p:cNvSpPr>
            <a:spLocks noGrp="1"/>
          </p:cNvSpPr>
          <p:nvPr>
            <p:ph idx="1"/>
          </p:nvPr>
        </p:nvSpPr>
        <p:spPr>
          <a:xfrm>
            <a:off x="1" y="1306286"/>
            <a:ext cx="11961844" cy="5332639"/>
          </a:xfrm>
        </p:spPr>
        <p:txBody>
          <a:bodyPr>
            <a:normAutofit/>
          </a:bodyPr>
          <a:lstStyle/>
          <a:p>
            <a:pPr algn="just">
              <a:buNone/>
            </a:pPr>
            <a:r>
              <a:rPr lang="ru-RU" b="1" dirty="0" smtClean="0"/>
              <a:t>         ЭТИОЛОГИЯ И ПАТОГЕНЕЗ</a:t>
            </a:r>
            <a:endParaRPr lang="ru-RU" dirty="0" smtClean="0"/>
          </a:p>
          <a:p>
            <a:pPr algn="just">
              <a:buNone/>
            </a:pPr>
            <a:r>
              <a:rPr lang="ru-RU" dirty="0" smtClean="0"/>
              <a:t>         </a:t>
            </a:r>
            <a:r>
              <a:rPr lang="ru-RU" b="1" dirty="0" smtClean="0">
                <a:latin typeface="Times New Roman" pitchFamily="18" charset="0"/>
                <a:cs typeface="Times New Roman" pitchFamily="18" charset="0"/>
              </a:rPr>
              <a:t>Воспалительный процесс в пульпе зуба является результатом ее реакции на различные раздражители. </a:t>
            </a:r>
          </a:p>
          <a:p>
            <a:pPr algn="just">
              <a:buNone/>
            </a:pPr>
            <a:r>
              <a:rPr lang="ru-RU" b="1" dirty="0" smtClean="0">
                <a:latin typeface="Times New Roman" pitchFamily="18" charset="0"/>
                <a:cs typeface="Times New Roman" pitchFamily="18" charset="0"/>
              </a:rPr>
              <a:t>Наиболее часто  </a:t>
            </a:r>
            <a:r>
              <a:rPr lang="ru-RU" b="1" dirty="0" smtClean="0">
                <a:solidFill>
                  <a:srgbClr val="FF0066"/>
                </a:solidFill>
                <a:latin typeface="Times New Roman" pitchFamily="18" charset="0"/>
                <a:cs typeface="Times New Roman" pitchFamily="18" charset="0"/>
              </a:rPr>
              <a:t>причиной</a:t>
            </a:r>
            <a:r>
              <a:rPr lang="ru-RU" b="1" dirty="0" smtClean="0">
                <a:latin typeface="Times New Roman" pitchFamily="18" charset="0"/>
                <a:cs typeface="Times New Roman" pitchFamily="18" charset="0"/>
              </a:rPr>
              <a:t> воспаления в пульпе являются </a:t>
            </a:r>
            <a:r>
              <a:rPr lang="ru-RU" b="1" dirty="0" smtClean="0">
                <a:solidFill>
                  <a:srgbClr val="FF0066"/>
                </a:solidFill>
                <a:latin typeface="Times New Roman" pitchFamily="18" charset="0"/>
                <a:cs typeface="Times New Roman" pitchFamily="18" charset="0"/>
              </a:rPr>
              <a:t>микроорганизмы и их токсины, </a:t>
            </a:r>
            <a:r>
              <a:rPr lang="ru-RU" b="1" dirty="0" smtClean="0">
                <a:latin typeface="Times New Roman" pitchFamily="18" charset="0"/>
                <a:cs typeface="Times New Roman" pitchFamily="18" charset="0"/>
              </a:rPr>
              <a:t>попадающие в пульпу из кариозной полости через дентинные трубочки, из инфицированных </a:t>
            </a:r>
            <a:r>
              <a:rPr lang="ru-RU" b="1" dirty="0" err="1" smtClean="0">
                <a:latin typeface="Times New Roman" pitchFamily="18" charset="0"/>
                <a:cs typeface="Times New Roman" pitchFamily="18" charset="0"/>
              </a:rPr>
              <a:t>пародонтальных</a:t>
            </a:r>
            <a:r>
              <a:rPr lang="ru-RU" b="1" dirty="0" smtClean="0">
                <a:latin typeface="Times New Roman" pitchFamily="18" charset="0"/>
                <a:cs typeface="Times New Roman" pitchFamily="18" charset="0"/>
              </a:rPr>
              <a:t> карманов, или с </a:t>
            </a:r>
            <a:r>
              <a:rPr lang="ru-RU" b="1" dirty="0" err="1" smtClean="0">
                <a:latin typeface="Times New Roman" pitchFamily="18" charset="0"/>
                <a:cs typeface="Times New Roman" pitchFamily="18" charset="0"/>
              </a:rPr>
              <a:t>крово</a:t>
            </a:r>
            <a:r>
              <a:rPr lang="ru-RU" b="1" dirty="0" smtClean="0">
                <a:latin typeface="Times New Roman" pitchFamily="18" charset="0"/>
                <a:cs typeface="Times New Roman" pitchFamily="18" charset="0"/>
              </a:rPr>
              <a:t>- и </a:t>
            </a:r>
            <a:r>
              <a:rPr lang="ru-RU" b="1" dirty="0" err="1" smtClean="0">
                <a:latin typeface="Times New Roman" pitchFamily="18" charset="0"/>
                <a:cs typeface="Times New Roman" pitchFamily="18" charset="0"/>
              </a:rPr>
              <a:t>лимфотоком</a:t>
            </a:r>
            <a:r>
              <a:rPr lang="ru-RU" b="1" dirty="0" smtClean="0">
                <a:latin typeface="Times New Roman" pitchFamily="18" charset="0"/>
                <a:cs typeface="Times New Roman" pitchFamily="18" charset="0"/>
              </a:rPr>
              <a:t> при острых воспалительных заболеваниях. </a:t>
            </a:r>
          </a:p>
          <a:p>
            <a:pPr>
              <a:buNone/>
            </a:pPr>
            <a:endParaRPr lang="ru-RU" b="1"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0975" y="1"/>
            <a:ext cx="11658600" cy="1690688"/>
          </a:xfrm>
        </p:spPr>
        <p:txBody>
          <a:bodyPr>
            <a:normAutofit/>
          </a:bodyPr>
          <a:lstStyle/>
          <a:p>
            <a:pPr algn="ctr"/>
            <a:r>
              <a:rPr lang="ru-RU" sz="2800" b="1" dirty="0" smtClean="0">
                <a:solidFill>
                  <a:srgbClr val="C00000"/>
                </a:solidFill>
                <a:latin typeface="Times New Roman" pitchFamily="18" charset="0"/>
                <a:cs typeface="Times New Roman" pitchFamily="18" charset="0"/>
              </a:rPr>
              <a:t>Пульпит (К04.0 по МКБ-10) – это воспалительный процесс, проявляющийся после прорезывания зубов, при котором происходит ряд изменений в пульпе зуба.</a:t>
            </a:r>
            <a:r>
              <a:rPr lang="ru-RU" sz="1800" dirty="0" smtClean="0"/>
              <a:t/>
            </a:r>
            <a:br>
              <a:rPr lang="ru-RU" sz="1800" dirty="0" smtClean="0"/>
            </a:br>
            <a:endParaRPr lang="ru-RU" sz="1800" dirty="0"/>
          </a:p>
        </p:txBody>
      </p:sp>
      <p:sp>
        <p:nvSpPr>
          <p:cNvPr id="3" name="Содержимое 2"/>
          <p:cNvSpPr>
            <a:spLocks noGrp="1"/>
          </p:cNvSpPr>
          <p:nvPr>
            <p:ph idx="1"/>
          </p:nvPr>
        </p:nvSpPr>
        <p:spPr>
          <a:xfrm>
            <a:off x="266700" y="1466850"/>
            <a:ext cx="11087100" cy="5172075"/>
          </a:xfrm>
        </p:spPr>
        <p:txBody>
          <a:bodyPr>
            <a:normAutofit lnSpcReduction="10000"/>
          </a:bodyPr>
          <a:lstStyle/>
          <a:p>
            <a:pPr algn="just">
              <a:buNone/>
            </a:pPr>
            <a:r>
              <a:rPr lang="ru-RU" b="1" dirty="0" smtClean="0"/>
              <a:t>         ЭТИОЛОГИЯ И ПАТОГЕНЕЗ</a:t>
            </a:r>
            <a:endParaRPr lang="ru-RU" dirty="0" smtClean="0"/>
          </a:p>
          <a:p>
            <a:pPr algn="just">
              <a:buNone/>
            </a:pPr>
            <a:r>
              <a:rPr lang="ru-RU" dirty="0" smtClean="0">
                <a:latin typeface="Times New Roman" pitchFamily="18" charset="0"/>
                <a:cs typeface="Times New Roman" pitchFamily="18" charset="0"/>
              </a:rPr>
              <a:t>Этиологическими факторами, вызывающими пульпит, могут быть:</a:t>
            </a:r>
          </a:p>
          <a:p>
            <a:pPr algn="just">
              <a:buFont typeface="Wingdings" pitchFamily="2" charset="2"/>
              <a:buChar char="Ø"/>
            </a:pPr>
            <a:r>
              <a:rPr lang="ru-RU" b="1" dirty="0" smtClean="0">
                <a:solidFill>
                  <a:srgbClr val="990033"/>
                </a:solidFill>
                <a:latin typeface="Times New Roman" pitchFamily="18" charset="0"/>
                <a:cs typeface="Times New Roman" pitchFamily="18" charset="0"/>
              </a:rPr>
              <a:t> </a:t>
            </a:r>
            <a:r>
              <a:rPr lang="ru-RU" b="1" dirty="0" smtClean="0">
                <a:latin typeface="Times New Roman" pitchFamily="18" charset="0"/>
                <a:cs typeface="Times New Roman" pitchFamily="18" charset="0"/>
              </a:rPr>
              <a:t>микроорганизмы кариозной полости, </a:t>
            </a:r>
          </a:p>
          <a:p>
            <a:pPr algn="just">
              <a:buFont typeface="Wingdings" pitchFamily="2" charset="2"/>
              <a:buChar char="Ø"/>
            </a:pPr>
            <a:r>
              <a:rPr lang="ru-RU" b="1" dirty="0" smtClean="0">
                <a:latin typeface="Times New Roman" pitchFamily="18" charset="0"/>
                <a:cs typeface="Times New Roman" pitchFamily="18" charset="0"/>
              </a:rPr>
              <a:t>химические вещества (ингредиенты пломбировочных материалов),</a:t>
            </a:r>
          </a:p>
          <a:p>
            <a:pPr algn="just">
              <a:buFont typeface="Wingdings" pitchFamily="2" charset="2"/>
              <a:buChar char="Ø"/>
            </a:pPr>
            <a:r>
              <a:rPr lang="ru-RU" b="1" dirty="0" smtClean="0">
                <a:latin typeface="Times New Roman" pitchFamily="18" charset="0"/>
                <a:cs typeface="Times New Roman" pitchFamily="18" charset="0"/>
              </a:rPr>
              <a:t> температурные (препарирование зубов без охлаждения),</a:t>
            </a:r>
          </a:p>
          <a:p>
            <a:pPr algn="just">
              <a:buFont typeface="Wingdings" pitchFamily="2" charset="2"/>
              <a:buChar char="Ø"/>
            </a:pPr>
            <a:r>
              <a:rPr lang="ru-RU" b="1" dirty="0" smtClean="0">
                <a:latin typeface="Times New Roman" pitchFamily="18" charset="0"/>
                <a:cs typeface="Times New Roman" pitchFamily="18" charset="0"/>
              </a:rPr>
              <a:t>механические воздействия (травма зуба, случайное вскрытие полости зуба, </a:t>
            </a:r>
          </a:p>
          <a:p>
            <a:pPr algn="just">
              <a:buFont typeface="Wingdings" pitchFamily="2" charset="2"/>
              <a:buChar char="Ø"/>
            </a:pPr>
            <a:r>
              <a:rPr lang="ru-RU" b="1" dirty="0" smtClean="0">
                <a:latin typeface="Times New Roman" pitchFamily="18" charset="0"/>
                <a:cs typeface="Times New Roman" pitchFamily="18" charset="0"/>
              </a:rPr>
              <a:t>перемещение зубов при </a:t>
            </a:r>
            <a:r>
              <a:rPr lang="ru-RU" b="1" dirty="0" err="1" smtClean="0">
                <a:latin typeface="Times New Roman" pitchFamily="18" charset="0"/>
                <a:cs typeface="Times New Roman" pitchFamily="18" charset="0"/>
              </a:rPr>
              <a:t>ортодонтическом</a:t>
            </a:r>
            <a:r>
              <a:rPr lang="ru-RU" b="1" dirty="0" smtClean="0">
                <a:latin typeface="Times New Roman" pitchFamily="18" charset="0"/>
                <a:cs typeface="Times New Roman" pitchFamily="18" charset="0"/>
              </a:rPr>
              <a:t> лечении).  </a:t>
            </a:r>
          </a:p>
          <a:p>
            <a:pPr algn="just">
              <a:buNone/>
            </a:pPr>
            <a:r>
              <a:rPr lang="ru-RU" b="1" dirty="0" smtClean="0">
                <a:latin typeface="Times New Roman" pitchFamily="18" charset="0"/>
                <a:cs typeface="Times New Roman" pitchFamily="18" charset="0"/>
              </a:rPr>
              <a:t>Воспаление пульпы может развиться в </a:t>
            </a:r>
            <a:r>
              <a:rPr lang="ru-RU" b="1" dirty="0" err="1" smtClean="0">
                <a:latin typeface="Times New Roman" pitchFamily="18" charset="0"/>
                <a:cs typeface="Times New Roman" pitchFamily="18" charset="0"/>
              </a:rPr>
              <a:t>интактных</a:t>
            </a:r>
            <a:r>
              <a:rPr lang="ru-RU" b="1" dirty="0" smtClean="0">
                <a:latin typeface="Times New Roman" pitchFamily="18" charset="0"/>
                <a:cs typeface="Times New Roman" pitchFamily="18" charset="0"/>
              </a:rPr>
              <a:t> зубах в связи с проникновением микроорганизмов из ближайших инфекционных очагов.</a:t>
            </a:r>
          </a:p>
          <a:p>
            <a:pPr>
              <a:buNone/>
            </a:pPr>
            <a:endParaRPr lang="ru-RU"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3375" y="152401"/>
            <a:ext cx="11344275" cy="1538288"/>
          </a:xfrm>
        </p:spPr>
        <p:txBody>
          <a:bodyPr>
            <a:normAutofit/>
          </a:bodyPr>
          <a:lstStyle/>
          <a:p>
            <a:pPr algn="ctr"/>
            <a:r>
              <a:rPr lang="ru-RU" sz="2800" b="1" i="1" dirty="0" smtClean="0">
                <a:solidFill>
                  <a:srgbClr val="860000"/>
                </a:solidFill>
                <a:latin typeface="Times New Roman" pitchFamily="18" charset="0"/>
                <a:cs typeface="Times New Roman" pitchFamily="18" charset="0"/>
              </a:rPr>
              <a:t>Воспалительный процесс в пульпе, как и в других соединительных тканях организма, протекает по общим закономерностям. Однако  есть и особенности:</a:t>
            </a:r>
            <a:r>
              <a:rPr lang="ru-RU" sz="1800" b="1" dirty="0" smtClean="0">
                <a:latin typeface="Times New Roman" pitchFamily="18" charset="0"/>
                <a:cs typeface="Times New Roman" pitchFamily="18" charset="0"/>
              </a:rPr>
              <a:t/>
            </a:r>
            <a:br>
              <a:rPr lang="ru-RU" sz="1800" b="1" dirty="0" smtClean="0">
                <a:latin typeface="Times New Roman" pitchFamily="18" charset="0"/>
                <a:cs typeface="Times New Roman" pitchFamily="18" charset="0"/>
              </a:rPr>
            </a:br>
            <a:endParaRPr lang="ru-RU" sz="1800" b="1" dirty="0">
              <a:latin typeface="Times New Roman" pitchFamily="18" charset="0"/>
              <a:cs typeface="Times New Roman" pitchFamily="18" charset="0"/>
            </a:endParaRPr>
          </a:p>
        </p:txBody>
      </p:sp>
      <p:sp>
        <p:nvSpPr>
          <p:cNvPr id="3" name="Содержимое 2"/>
          <p:cNvSpPr>
            <a:spLocks noGrp="1"/>
          </p:cNvSpPr>
          <p:nvPr>
            <p:ph idx="1"/>
          </p:nvPr>
        </p:nvSpPr>
        <p:spPr>
          <a:xfrm>
            <a:off x="390525" y="1458686"/>
            <a:ext cx="11525250" cy="4718277"/>
          </a:xfrm>
        </p:spPr>
        <p:txBody>
          <a:bodyPr>
            <a:normAutofit fontScale="92500" lnSpcReduction="10000"/>
          </a:bodyPr>
          <a:lstStyle/>
          <a:p>
            <a:pPr lvl="1"/>
            <a:r>
              <a:rPr lang="ru-RU" sz="2600" b="1" dirty="0" smtClean="0">
                <a:latin typeface="Times New Roman" pitchFamily="18" charset="0"/>
                <a:cs typeface="Times New Roman" pitchFamily="18" charset="0"/>
              </a:rPr>
              <a:t>Пульпа является соединительной тканью, окруженной дентином, который ограничивает возможность расширения пульпы.</a:t>
            </a:r>
          </a:p>
          <a:p>
            <a:pPr lvl="1"/>
            <a:r>
              <a:rPr lang="ru-RU" sz="2600" dirty="0" smtClean="0">
                <a:latin typeface="Times New Roman" pitchFamily="18" charset="0"/>
                <a:cs typeface="Times New Roman" pitchFamily="18" charset="0"/>
              </a:rPr>
              <a:t> </a:t>
            </a:r>
            <a:r>
              <a:rPr lang="ru-RU" sz="2600" b="1" dirty="0" smtClean="0">
                <a:latin typeface="Times New Roman" pitchFamily="18" charset="0"/>
                <a:cs typeface="Times New Roman" pitchFamily="18" charset="0"/>
              </a:rPr>
              <a:t>Почти полное отсутствие коллатерального  кровотока ограничивает способность пульпы к восстановлению после купирования воспаления.</a:t>
            </a:r>
          </a:p>
          <a:p>
            <a:pPr lvl="1"/>
            <a:r>
              <a:rPr lang="ru-RU" sz="2600" b="1" dirty="0" smtClean="0">
                <a:latin typeface="Times New Roman" pitchFamily="18" charset="0"/>
                <a:cs typeface="Times New Roman" pitchFamily="18" charset="0"/>
              </a:rPr>
              <a:t>Пульпа является единственным органом, способным вырабатывать </a:t>
            </a:r>
            <a:r>
              <a:rPr lang="ru-RU" sz="2600" b="1" dirty="0" err="1" smtClean="0">
                <a:latin typeface="Times New Roman" pitchFamily="18" charset="0"/>
                <a:cs typeface="Times New Roman" pitchFamily="18" charset="0"/>
              </a:rPr>
              <a:t>репаративный</a:t>
            </a:r>
            <a:r>
              <a:rPr lang="ru-RU" sz="2600" b="1" dirty="0" smtClean="0">
                <a:latin typeface="Times New Roman" pitchFamily="18" charset="0"/>
                <a:cs typeface="Times New Roman" pitchFamily="18" charset="0"/>
              </a:rPr>
              <a:t> дентин для своей защиты от повреждения. </a:t>
            </a:r>
          </a:p>
          <a:p>
            <a:pPr>
              <a:buNone/>
            </a:pPr>
            <a:r>
              <a:rPr lang="ru-RU" sz="2600" b="1" i="1" dirty="0" smtClean="0">
                <a:latin typeface="Times New Roman" pitchFamily="18" charset="0"/>
                <a:cs typeface="Times New Roman" pitchFamily="18" charset="0"/>
              </a:rPr>
              <a:t>Основными возбудителями пульпита является гемолитические и </a:t>
            </a:r>
            <a:r>
              <a:rPr lang="ru-RU" sz="2600" b="1" i="1" dirty="0" err="1" smtClean="0">
                <a:latin typeface="Times New Roman" pitchFamily="18" charset="0"/>
                <a:cs typeface="Times New Roman" pitchFamily="18" charset="0"/>
              </a:rPr>
              <a:t>негемолитические</a:t>
            </a:r>
            <a:r>
              <a:rPr lang="ru-RU" sz="2600" b="1" i="1" dirty="0" smtClean="0">
                <a:latin typeface="Times New Roman" pitchFamily="18" charset="0"/>
                <a:cs typeface="Times New Roman" pitchFamily="18" charset="0"/>
              </a:rPr>
              <a:t> стрептококки, обнаруживаются так же грамположительные палочки, </a:t>
            </a:r>
            <a:r>
              <a:rPr lang="ru-RU" sz="2600" b="1" i="1" dirty="0" err="1" smtClean="0">
                <a:latin typeface="Times New Roman" pitchFamily="18" charset="0"/>
                <a:cs typeface="Times New Roman" pitchFamily="18" charset="0"/>
              </a:rPr>
              <a:t>фузоспирохеты</a:t>
            </a:r>
            <a:r>
              <a:rPr lang="ru-RU" sz="2600" b="1" i="1" dirty="0" smtClean="0">
                <a:latin typeface="Times New Roman" pitchFamily="18" charset="0"/>
                <a:cs typeface="Times New Roman" pitchFamily="18" charset="0"/>
              </a:rPr>
              <a:t> и грибы</a:t>
            </a:r>
            <a:r>
              <a:rPr lang="ru-RU" sz="2600" i="1" dirty="0" smtClean="0">
                <a:latin typeface="Times New Roman" pitchFamily="18" charset="0"/>
                <a:cs typeface="Times New Roman" pitchFamily="18" charset="0"/>
              </a:rPr>
              <a:t>. </a:t>
            </a:r>
          </a:p>
          <a:p>
            <a:pPr>
              <a:buNone/>
            </a:pPr>
            <a:r>
              <a:rPr lang="ru-RU" sz="2600" b="1" dirty="0" smtClean="0">
                <a:latin typeface="Times New Roman" pitchFamily="18" charset="0"/>
                <a:cs typeface="Times New Roman" pitchFamily="18" charset="0"/>
              </a:rPr>
              <a:t>При острых формах пульпита чаще обнаруживаются </a:t>
            </a:r>
            <a:r>
              <a:rPr lang="ru-RU" sz="2600" b="1" dirty="0" err="1" smtClean="0">
                <a:latin typeface="Times New Roman" pitchFamily="18" charset="0"/>
                <a:cs typeface="Times New Roman" pitchFamily="18" charset="0"/>
              </a:rPr>
              <a:t>негемолитические</a:t>
            </a:r>
            <a:r>
              <a:rPr lang="ru-RU" sz="2600" b="1" dirty="0" smtClean="0">
                <a:latin typeface="Times New Roman" pitchFamily="18" charset="0"/>
                <a:cs typeface="Times New Roman" pitchFamily="18" charset="0"/>
              </a:rPr>
              <a:t> стрептококки группы </a:t>
            </a:r>
            <a:r>
              <a:rPr lang="en-US" sz="2600" b="1" dirty="0" smtClean="0">
                <a:latin typeface="Times New Roman" pitchFamily="18" charset="0"/>
                <a:cs typeface="Times New Roman" pitchFamily="18" charset="0"/>
              </a:rPr>
              <a:t>D</a:t>
            </a:r>
            <a:r>
              <a:rPr lang="ru-RU" sz="2600" b="1" dirty="0" smtClean="0">
                <a:latin typeface="Times New Roman" pitchFamily="18" charset="0"/>
                <a:cs typeface="Times New Roman" pitchFamily="18" charset="0"/>
              </a:rPr>
              <a:t>, стафилококки, </a:t>
            </a:r>
            <a:r>
              <a:rPr lang="ru-RU" sz="2600" b="1" dirty="0" err="1" smtClean="0">
                <a:latin typeface="Times New Roman" pitchFamily="18" charset="0"/>
                <a:cs typeface="Times New Roman" pitchFamily="18" charset="0"/>
              </a:rPr>
              <a:t>лактобактерии</a:t>
            </a:r>
            <a:r>
              <a:rPr lang="ru-RU" sz="2600" b="1" dirty="0" smtClean="0">
                <a:latin typeface="Times New Roman" pitchFamily="18" charset="0"/>
                <a:cs typeface="Times New Roman" pitchFamily="18" charset="0"/>
              </a:rPr>
              <a:t>, </a:t>
            </a:r>
          </a:p>
          <a:p>
            <a:pPr>
              <a:buNone/>
            </a:pPr>
            <a:r>
              <a:rPr lang="ru-RU" sz="2600" b="1" i="1" dirty="0" smtClean="0">
                <a:latin typeface="Times New Roman" pitchFamily="18" charset="0"/>
                <a:cs typeface="Times New Roman" pitchFamily="18" charset="0"/>
              </a:rPr>
              <a:t>при переходе процесса в хроническую форму – ассоциации из 2 и более культур (стафилококки, стрептококки, кишечная палочка, микрококки, актиномицеты, грибковая флора и др.).</a:t>
            </a:r>
          </a:p>
          <a:p>
            <a:pPr lvl="1"/>
            <a:endParaRPr lang="ru-RU" sz="2600" dirty="0" smtClean="0">
              <a:latin typeface="Times New Roman" pitchFamily="18" charset="0"/>
              <a:cs typeface="Times New Roman" pitchFamily="18" charset="0"/>
            </a:endParaRPr>
          </a:p>
          <a:p>
            <a:pPr>
              <a:buNone/>
            </a:pPr>
            <a:endParaRPr lang="ru-RU"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smtClean="0">
                <a:latin typeface="Times New Roman" pitchFamily="18" charset="0"/>
                <a:cs typeface="Times New Roman" pitchFamily="18" charset="0"/>
              </a:rPr>
              <a:t> </a:t>
            </a:r>
            <a:r>
              <a:rPr lang="ru-RU" sz="2400" b="1" dirty="0" smtClean="0">
                <a:solidFill>
                  <a:srgbClr val="860000"/>
                </a:solidFill>
                <a:latin typeface="Times New Roman" pitchFamily="18" charset="0"/>
                <a:cs typeface="Times New Roman" pitchFamily="18" charset="0"/>
              </a:rPr>
              <a:t>КЛАССИФИКАЦИЯ   ПУЛЬПИТА.</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a:bodyPr>
          <a:lstStyle/>
          <a:p>
            <a:r>
              <a:rPr lang="ru-RU" b="1" dirty="0" smtClean="0">
                <a:latin typeface="Times New Roman" pitchFamily="18" charset="0"/>
                <a:cs typeface="Times New Roman" pitchFamily="18" charset="0"/>
              </a:rPr>
              <a:t>В классификации ВОЗ (10 пересмотр)  пульпит выделен в отдельную рубрикацию.</a:t>
            </a:r>
          </a:p>
          <a:p>
            <a:r>
              <a:rPr lang="ru-RU" b="1" u="sng" dirty="0" smtClean="0">
                <a:latin typeface="Times New Roman" pitchFamily="18" charset="0"/>
                <a:cs typeface="Times New Roman" pitchFamily="18" charset="0"/>
              </a:rPr>
              <a:t>Классификация  пульпита (МКБ-10)</a:t>
            </a:r>
            <a:endParaRPr lang="ru-RU" b="1" dirty="0" smtClean="0">
              <a:latin typeface="Times New Roman" pitchFamily="18" charset="0"/>
              <a:cs typeface="Times New Roman" pitchFamily="18" charset="0"/>
            </a:endParaRPr>
          </a:p>
          <a:p>
            <a:r>
              <a:rPr lang="ru-RU" b="1" dirty="0" smtClean="0">
                <a:latin typeface="Times New Roman" pitchFamily="18" charset="0"/>
                <a:cs typeface="Times New Roman" pitchFamily="18" charset="0"/>
              </a:rPr>
              <a:t>К 04.00  Начальный пульпит [гиперемия]</a:t>
            </a:r>
          </a:p>
          <a:p>
            <a:r>
              <a:rPr lang="ru-RU" b="1" dirty="0" smtClean="0">
                <a:latin typeface="Times New Roman" pitchFamily="18" charset="0"/>
                <a:cs typeface="Times New Roman" pitchFamily="18" charset="0"/>
              </a:rPr>
              <a:t>К 04.0.1 Острый</a:t>
            </a:r>
          </a:p>
          <a:p>
            <a:r>
              <a:rPr lang="ru-RU" b="1" dirty="0" smtClean="0">
                <a:latin typeface="Times New Roman" pitchFamily="18" charset="0"/>
                <a:cs typeface="Times New Roman" pitchFamily="18" charset="0"/>
              </a:rPr>
              <a:t>К 04.02  Гнойный [пульпарный абсцесс]</a:t>
            </a:r>
          </a:p>
          <a:p>
            <a:r>
              <a:rPr lang="ru-RU" b="1" dirty="0" smtClean="0">
                <a:latin typeface="Times New Roman" pitchFamily="18" charset="0"/>
                <a:cs typeface="Times New Roman" pitchFamily="18" charset="0"/>
              </a:rPr>
              <a:t>К 04.03 Хронический </a:t>
            </a:r>
          </a:p>
          <a:p>
            <a:r>
              <a:rPr lang="ru-RU" b="1" dirty="0" smtClean="0">
                <a:latin typeface="Times New Roman" pitchFamily="18" charset="0"/>
                <a:cs typeface="Times New Roman" pitchFamily="18" charset="0"/>
              </a:rPr>
              <a:t>К 04.04  Хронический язвенный   </a:t>
            </a:r>
          </a:p>
          <a:p>
            <a:r>
              <a:rPr lang="ru-RU" b="1" dirty="0" smtClean="0">
                <a:latin typeface="Times New Roman" pitchFamily="18" charset="0"/>
                <a:cs typeface="Times New Roman" pitchFamily="18" charset="0"/>
              </a:rPr>
              <a:t>К 04.05  Хронический гиперпластический [пульпарный полип] </a:t>
            </a:r>
          </a:p>
          <a:p>
            <a:pPr>
              <a:buNone/>
            </a:pPr>
            <a:endParaRPr lang="ru-RU"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6902" y="0"/>
            <a:ext cx="10515600" cy="739775"/>
          </a:xfrm>
        </p:spPr>
        <p:txBody>
          <a:bodyPr>
            <a:normAutofit fontScale="90000"/>
          </a:bodyPr>
          <a:lstStyle/>
          <a:p>
            <a:pPr algn="ctr"/>
            <a:r>
              <a:rPr lang="ru-RU" sz="2400" b="1" dirty="0" smtClean="0">
                <a:solidFill>
                  <a:srgbClr val="860000"/>
                </a:solidFill>
              </a:rPr>
              <a:t>КЛИНИЧЕСКАЯ КАРТИНА   ПУЛЬПИТА</a:t>
            </a:r>
            <a:r>
              <a:rPr lang="ru-RU" sz="2400" b="1" dirty="0" smtClean="0"/>
              <a:t>.</a:t>
            </a:r>
            <a:r>
              <a:rPr lang="ru-RU" sz="2400" dirty="0" smtClean="0"/>
              <a:t/>
            </a:r>
            <a:br>
              <a:rPr lang="ru-RU" sz="2400" dirty="0" smtClean="0"/>
            </a:br>
            <a:endParaRPr lang="ru-RU" sz="2400" dirty="0"/>
          </a:p>
        </p:txBody>
      </p:sp>
      <p:sp>
        <p:nvSpPr>
          <p:cNvPr id="3" name="Содержимое 2"/>
          <p:cNvSpPr>
            <a:spLocks noGrp="1"/>
          </p:cNvSpPr>
          <p:nvPr>
            <p:ph idx="1"/>
          </p:nvPr>
        </p:nvSpPr>
        <p:spPr>
          <a:xfrm>
            <a:off x="285749" y="771524"/>
            <a:ext cx="8998411" cy="6086475"/>
          </a:xfrm>
        </p:spPr>
        <p:txBody>
          <a:bodyPr>
            <a:normAutofit/>
          </a:bodyPr>
          <a:lstStyle/>
          <a:p>
            <a:r>
              <a:rPr lang="ru-RU" sz="2000" b="1" dirty="0" smtClean="0">
                <a:latin typeface="Times New Roman" pitchFamily="18" charset="0"/>
                <a:cs typeface="Times New Roman" pitchFamily="18" charset="0"/>
              </a:rPr>
              <a:t>Клиническая картина </a:t>
            </a:r>
            <a:r>
              <a:rPr lang="ru-RU" sz="2000" b="1" dirty="0" smtClean="0">
                <a:solidFill>
                  <a:srgbClr val="0070C0"/>
                </a:solidFill>
                <a:latin typeface="Times New Roman" pitchFamily="18" charset="0"/>
                <a:cs typeface="Times New Roman" pitchFamily="18" charset="0"/>
              </a:rPr>
              <a:t>начальной формы пульпита </a:t>
            </a:r>
            <a:r>
              <a:rPr lang="ru-RU" sz="2000" b="1" dirty="0" smtClean="0">
                <a:latin typeface="Times New Roman" pitchFamily="18" charset="0"/>
                <a:cs typeface="Times New Roman" pitchFamily="18" charset="0"/>
              </a:rPr>
              <a:t>проявляется быстро проходящими болевыми ощущениями от разных видов раздражителей. Самопроизвольные боли в анамнезе отсутствуют. </a:t>
            </a:r>
          </a:p>
          <a:p>
            <a:r>
              <a:rPr lang="ru-RU" sz="2000" b="1" dirty="0" smtClean="0">
                <a:solidFill>
                  <a:srgbClr val="C00000"/>
                </a:solidFill>
                <a:latin typeface="Times New Roman" pitchFamily="18" charset="0"/>
                <a:cs typeface="Times New Roman" pitchFamily="18" charset="0"/>
              </a:rPr>
              <a:t>Острый пульпит</a:t>
            </a:r>
            <a:r>
              <a:rPr lang="ru-RU" sz="2000" b="1" dirty="0" smtClean="0">
                <a:latin typeface="Times New Roman" pitchFamily="18" charset="0"/>
                <a:cs typeface="Times New Roman" pitchFamily="18" charset="0"/>
              </a:rPr>
              <a:t> характеризуется впервые появившимися болями, которые продолжаются в течение первых двух суток, боль часто возникает в ночное время. </a:t>
            </a:r>
          </a:p>
          <a:p>
            <a:r>
              <a:rPr lang="ru-RU" sz="2000" b="1" dirty="0" smtClean="0">
                <a:latin typeface="Times New Roman" pitchFamily="18" charset="0"/>
                <a:cs typeface="Times New Roman" pitchFamily="18" charset="0"/>
              </a:rPr>
              <a:t>Провоцируют болевой приступ температурные раздражители (холодное и горячее), как правило, пациент указывает на причинный зуб. </a:t>
            </a:r>
          </a:p>
          <a:p>
            <a:r>
              <a:rPr lang="ru-RU" sz="2000" b="1" dirty="0" smtClean="0">
                <a:latin typeface="Times New Roman" pitchFamily="18" charset="0"/>
                <a:cs typeface="Times New Roman" pitchFamily="18" charset="0"/>
              </a:rPr>
              <a:t>При осмотре определяется глубокая кариозная полость, зондирование болезненно в одной или нескольких точках, полость зуба не вскрыта, перкуссия безболезненна. </a:t>
            </a:r>
          </a:p>
          <a:p>
            <a:r>
              <a:rPr lang="ru-RU" sz="2000" b="1" dirty="0" smtClean="0">
                <a:latin typeface="Times New Roman" pitchFamily="18" charset="0"/>
                <a:cs typeface="Times New Roman" pitchFamily="18" charset="0"/>
              </a:rPr>
              <a:t>При проведении </a:t>
            </a:r>
            <a:r>
              <a:rPr lang="ru-RU" sz="2000" b="1" dirty="0" err="1" smtClean="0">
                <a:latin typeface="Times New Roman" pitchFamily="18" charset="0"/>
                <a:cs typeface="Times New Roman" pitchFamily="18" charset="0"/>
              </a:rPr>
              <a:t>электроодонтометрии</a:t>
            </a:r>
            <a:r>
              <a:rPr lang="ru-RU" sz="2000" b="1" dirty="0" smtClean="0">
                <a:latin typeface="Times New Roman" pitchFamily="18" charset="0"/>
                <a:cs typeface="Times New Roman" pitchFamily="18" charset="0"/>
              </a:rPr>
              <a:t> определяется снижение порога  возбудимости, рентгенологических изменений не выявляется. </a:t>
            </a:r>
          </a:p>
          <a:p>
            <a:r>
              <a:rPr lang="ru-RU" sz="2000" b="1" dirty="0" smtClean="0">
                <a:latin typeface="Times New Roman" pitchFamily="18" charset="0"/>
                <a:cs typeface="Times New Roman" pitchFamily="18" charset="0"/>
              </a:rPr>
              <a:t>При вовлечении в процесс всей пульпы происходит иррадиация болей по ходу тройничного нерва, пациент не может указать причинный зуб, боль возникает чаще от температурных раздражителей, перкуссия может быть болезненной, порог </a:t>
            </a:r>
            <a:r>
              <a:rPr lang="ru-RU" sz="2000" b="1" dirty="0" err="1" smtClean="0">
                <a:latin typeface="Times New Roman" pitchFamily="18" charset="0"/>
                <a:cs typeface="Times New Roman" pitchFamily="18" charset="0"/>
              </a:rPr>
              <a:t>электровозбудимости</a:t>
            </a:r>
            <a:r>
              <a:rPr lang="ru-RU" sz="2000" b="1" dirty="0" smtClean="0">
                <a:latin typeface="Times New Roman" pitchFamily="18" charset="0"/>
                <a:cs typeface="Times New Roman" pitchFamily="18" charset="0"/>
              </a:rPr>
              <a:t> снижен, герметичность полости зуба не нарушена.</a:t>
            </a:r>
            <a:endParaRPr lang="ru-RU" sz="2000" b="1" dirty="0"/>
          </a:p>
        </p:txBody>
      </p:sp>
      <p:pic>
        <p:nvPicPr>
          <p:cNvPr id="4" name="Picture 4" descr="DSC03302"/>
          <p:cNvPicPr>
            <a:picLocks noChangeAspect="1" noChangeArrowheads="1"/>
          </p:cNvPicPr>
          <p:nvPr/>
        </p:nvPicPr>
        <p:blipFill>
          <a:blip r:embed="rId2" cstate="print"/>
          <a:srcRect/>
          <a:stretch>
            <a:fillRect/>
          </a:stretch>
        </p:blipFill>
        <p:spPr bwMode="auto">
          <a:xfrm>
            <a:off x="9284161" y="4161452"/>
            <a:ext cx="2724135" cy="2509935"/>
          </a:xfrm>
          <a:prstGeom prst="rect">
            <a:avLst/>
          </a:prstGeom>
          <a:noFill/>
          <a:ln w="9525">
            <a:noFill/>
            <a:miter lim="800000"/>
            <a:headEnd/>
            <a:tailEnd/>
          </a:ln>
        </p:spPr>
      </p:pic>
      <p:pic>
        <p:nvPicPr>
          <p:cNvPr id="5" name="Picture 2"/>
          <p:cNvPicPr>
            <a:picLocks noChangeAspect="1" noChangeArrowheads="1"/>
          </p:cNvPicPr>
          <p:nvPr/>
        </p:nvPicPr>
        <p:blipFill>
          <a:blip r:embed="rId3"/>
          <a:srcRect l="9022" t="7341" r="3717" b="12767"/>
          <a:stretch>
            <a:fillRect/>
          </a:stretch>
        </p:blipFill>
        <p:spPr bwMode="auto">
          <a:xfrm>
            <a:off x="9699171" y="1894114"/>
            <a:ext cx="2188028" cy="2013857"/>
          </a:xfrm>
          <a:prstGeom prst="rect">
            <a:avLst/>
          </a:prstGeom>
          <a:noFill/>
          <a:ln w="9525">
            <a:noFill/>
            <a:miter lim="800000"/>
            <a:headEnd/>
            <a:tailEnd/>
          </a:ln>
          <a:effectLst/>
        </p:spPr>
      </p:pic>
      <p:pic>
        <p:nvPicPr>
          <p:cNvPr id="6" name="Picture 2"/>
          <p:cNvPicPr>
            <a:picLocks noChangeAspect="1" noChangeArrowheads="1"/>
          </p:cNvPicPr>
          <p:nvPr/>
        </p:nvPicPr>
        <p:blipFill>
          <a:blip r:embed="rId4"/>
          <a:srcRect l="6968" t="14549" r="24063" b="15953"/>
          <a:stretch>
            <a:fillRect/>
          </a:stretch>
        </p:blipFill>
        <p:spPr bwMode="auto">
          <a:xfrm>
            <a:off x="9644744" y="174171"/>
            <a:ext cx="2002971" cy="179614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39775"/>
          </a:xfrm>
        </p:spPr>
        <p:txBody>
          <a:bodyPr>
            <a:normAutofit fontScale="90000"/>
          </a:bodyPr>
          <a:lstStyle/>
          <a:p>
            <a:pPr algn="ctr"/>
            <a:r>
              <a:rPr lang="ru-RU" sz="2400" b="1" dirty="0" smtClean="0">
                <a:solidFill>
                  <a:srgbClr val="860000"/>
                </a:solidFill>
              </a:rPr>
              <a:t>КЛИНИЧЕСКАЯ КАРТИНА   ПУЛЬПИТА</a:t>
            </a:r>
            <a:r>
              <a:rPr lang="ru-RU" sz="2400" b="1" dirty="0" smtClean="0"/>
              <a:t>.</a:t>
            </a:r>
            <a:r>
              <a:rPr lang="ru-RU" sz="2400" dirty="0" smtClean="0"/>
              <a:t/>
            </a:r>
            <a:br>
              <a:rPr lang="ru-RU" sz="2400" dirty="0" smtClean="0"/>
            </a:br>
            <a:endParaRPr lang="ru-RU" sz="2400" dirty="0"/>
          </a:p>
        </p:txBody>
      </p:sp>
      <p:sp>
        <p:nvSpPr>
          <p:cNvPr id="3" name="Содержимое 2"/>
          <p:cNvSpPr>
            <a:spLocks noGrp="1"/>
          </p:cNvSpPr>
          <p:nvPr>
            <p:ph idx="1"/>
          </p:nvPr>
        </p:nvSpPr>
        <p:spPr>
          <a:xfrm>
            <a:off x="285750" y="771524"/>
            <a:ext cx="11459936" cy="6086475"/>
          </a:xfrm>
        </p:spPr>
        <p:txBody>
          <a:bodyPr>
            <a:normAutofit lnSpcReduction="10000"/>
          </a:bodyPr>
          <a:lstStyle/>
          <a:p>
            <a:r>
              <a:rPr lang="ru-RU" b="1" dirty="0" smtClean="0">
                <a:latin typeface="Times New Roman" pitchFamily="18" charset="0"/>
                <a:cs typeface="Times New Roman" pitchFamily="18" charset="0"/>
              </a:rPr>
              <a:t>Хроническая форма пульпита может протекать бессимптомно, иногда отмечаются ноющие боли, боли при приеме горячей или твердой пищи. При осмотре может выявляться глубокая кариозная полость, герметичность может быть нарушена или нет. </a:t>
            </a:r>
          </a:p>
          <a:p>
            <a:r>
              <a:rPr lang="ru-RU" b="1" dirty="0" smtClean="0">
                <a:latin typeface="Times New Roman" pitchFamily="18" charset="0"/>
                <a:cs typeface="Times New Roman" pitchFamily="18" charset="0"/>
              </a:rPr>
              <a:t>При гиперпластическом пульпите в раскрытой полости зуба определяется кровоточащая грануляционная ткань, которая вызывает боли при приеме пищи. При  данной форме пульпита определяется расширение </a:t>
            </a:r>
            <a:r>
              <a:rPr lang="ru-RU" b="1" dirty="0" err="1" smtClean="0">
                <a:latin typeface="Times New Roman" pitchFamily="18" charset="0"/>
                <a:cs typeface="Times New Roman" pitchFamily="18" charset="0"/>
              </a:rPr>
              <a:t>периодонтальной</a:t>
            </a:r>
            <a:r>
              <a:rPr lang="ru-RU" b="1" dirty="0" smtClean="0">
                <a:latin typeface="Times New Roman" pitchFamily="18" charset="0"/>
                <a:cs typeface="Times New Roman" pitchFamily="18" charset="0"/>
              </a:rPr>
              <a:t> щели. </a:t>
            </a:r>
          </a:p>
          <a:p>
            <a:r>
              <a:rPr lang="ru-RU" b="1" dirty="0" smtClean="0">
                <a:latin typeface="Times New Roman" pitchFamily="18" charset="0"/>
                <a:cs typeface="Times New Roman" pitchFamily="18" charset="0"/>
              </a:rPr>
              <a:t>Язвенная форма пульпита может протекать как при открытой полости зуба, так и  при сохранении герметичности полости. При зондировании отмечается отсутствие реакции, что указывает на гибель </a:t>
            </a:r>
            <a:r>
              <a:rPr lang="ru-RU" b="1" dirty="0" err="1" smtClean="0">
                <a:latin typeface="Times New Roman" pitchFamily="18" charset="0"/>
                <a:cs typeface="Times New Roman" pitchFamily="18" charset="0"/>
              </a:rPr>
              <a:t>коронковой</a:t>
            </a:r>
            <a:r>
              <a:rPr lang="ru-RU" b="1" dirty="0" smtClean="0">
                <a:latin typeface="Times New Roman" pitchFamily="18" charset="0"/>
                <a:cs typeface="Times New Roman" pitchFamily="18" charset="0"/>
              </a:rPr>
              <a:t> части пульпы, однако глубокое зондирование вызывает боль. </a:t>
            </a:r>
            <a:r>
              <a:rPr lang="ru-RU" b="1" dirty="0" err="1" smtClean="0">
                <a:latin typeface="Times New Roman" pitchFamily="18" charset="0"/>
                <a:cs typeface="Times New Roman" pitchFamily="18" charset="0"/>
              </a:rPr>
              <a:t>Электровозбудимость</a:t>
            </a:r>
            <a:r>
              <a:rPr lang="ru-RU" b="1" dirty="0" smtClean="0">
                <a:latin typeface="Times New Roman" pitchFamily="18" charset="0"/>
                <a:cs typeface="Times New Roman" pitchFamily="18" charset="0"/>
              </a:rPr>
              <a:t> пульпы резко снижена – до 100мкА, рентгенологически выявляется расширение </a:t>
            </a:r>
            <a:r>
              <a:rPr lang="ru-RU" b="1" dirty="0" err="1" smtClean="0">
                <a:latin typeface="Times New Roman" pitchFamily="18" charset="0"/>
                <a:cs typeface="Times New Roman" pitchFamily="18" charset="0"/>
              </a:rPr>
              <a:t>периодонтальной</a:t>
            </a:r>
            <a:r>
              <a:rPr lang="ru-RU" b="1" dirty="0" smtClean="0">
                <a:latin typeface="Times New Roman" pitchFamily="18" charset="0"/>
                <a:cs typeface="Times New Roman" pitchFamily="18" charset="0"/>
              </a:rPr>
              <a:t> щели, иногда с разряжением костной ткани.  </a:t>
            </a:r>
          </a:p>
          <a:p>
            <a:pPr>
              <a:buNone/>
            </a:pPr>
            <a:endParaRPr lang="ru-RU"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06450"/>
          </a:xfrm>
        </p:spPr>
        <p:txBody>
          <a:bodyPr>
            <a:normAutofit/>
          </a:bodyPr>
          <a:lstStyle/>
          <a:p>
            <a:pPr algn="ctr"/>
            <a:r>
              <a:rPr lang="ru-RU" sz="2400" b="1" dirty="0" smtClean="0">
                <a:solidFill>
                  <a:srgbClr val="860000"/>
                </a:solidFill>
                <a:latin typeface="Times New Roman" pitchFamily="18" charset="0"/>
                <a:cs typeface="Times New Roman" pitchFamily="18" charset="0"/>
              </a:rPr>
              <a:t>ОБЩИЕ ПОДХОДЫ К ДИАГНОСТИКЕ ПУЛЬПИТА.</a:t>
            </a:r>
            <a:r>
              <a:rPr lang="ru-RU" sz="2000" dirty="0" smtClean="0"/>
              <a:t/>
            </a:r>
            <a:br>
              <a:rPr lang="ru-RU" sz="2000" dirty="0" smtClean="0"/>
            </a:br>
            <a:endParaRPr lang="ru-RU" sz="2000" dirty="0"/>
          </a:p>
        </p:txBody>
      </p:sp>
      <p:sp>
        <p:nvSpPr>
          <p:cNvPr id="3" name="Содержимое 2"/>
          <p:cNvSpPr>
            <a:spLocks noGrp="1"/>
          </p:cNvSpPr>
          <p:nvPr>
            <p:ph idx="1"/>
          </p:nvPr>
        </p:nvSpPr>
        <p:spPr>
          <a:xfrm>
            <a:off x="171450" y="914400"/>
            <a:ext cx="11753850" cy="5819775"/>
          </a:xfrm>
        </p:spPr>
        <p:txBody>
          <a:bodyPr>
            <a:normAutofit fontScale="77500" lnSpcReduction="20000"/>
          </a:bodyPr>
          <a:lstStyle/>
          <a:p>
            <a:r>
              <a:rPr lang="ru-RU" dirty="0" smtClean="0">
                <a:latin typeface="Times New Roman" pitchFamily="18" charset="0"/>
                <a:cs typeface="Times New Roman" pitchFamily="18" charset="0"/>
              </a:rPr>
              <a:t>Диагностика пульпита производится путем сбора анамнеза, клинического осмотра, дополнительных методов обследования и направлена  на определение состояния пульпы и </a:t>
            </a:r>
            <a:r>
              <a:rPr lang="ru-RU" dirty="0" err="1" smtClean="0">
                <a:latin typeface="Times New Roman" pitchFamily="18" charset="0"/>
                <a:cs typeface="Times New Roman" pitchFamily="18" charset="0"/>
              </a:rPr>
              <a:t>периапикальных</a:t>
            </a:r>
            <a:r>
              <a:rPr lang="ru-RU" dirty="0" smtClean="0">
                <a:latin typeface="Times New Roman" pitchFamily="18" charset="0"/>
                <a:cs typeface="Times New Roman" pitchFamily="18" charset="0"/>
              </a:rPr>
              <a:t> тканей и показаний к лечению, а также на выявление в анамнезе факторов, которые препятствуют немедленному началу лечения. Такими факторами могут быть:</a:t>
            </a:r>
          </a:p>
          <a:p>
            <a:pPr lvl="0"/>
            <a:r>
              <a:rPr lang="ru-RU" b="1" dirty="0" smtClean="0">
                <a:solidFill>
                  <a:srgbClr val="860000"/>
                </a:solidFill>
                <a:latin typeface="Times New Roman" pitchFamily="18" charset="0"/>
                <a:cs typeface="Times New Roman" pitchFamily="18" charset="0"/>
              </a:rPr>
              <a:t>Наличие непереносимости лекарственных препаратов и материалов, используемых на данном этапе лечения</a:t>
            </a:r>
          </a:p>
          <a:p>
            <a:pPr lvl="0"/>
            <a:r>
              <a:rPr lang="ru-RU" b="1" dirty="0" smtClean="0">
                <a:solidFill>
                  <a:srgbClr val="860000"/>
                </a:solidFill>
                <a:latin typeface="Times New Roman" pitchFamily="18" charset="0"/>
                <a:cs typeface="Times New Roman" pitchFamily="18" charset="0"/>
              </a:rPr>
              <a:t>Неадекватное </a:t>
            </a:r>
            <a:r>
              <a:rPr lang="ru-RU" b="1" dirty="0" err="1" smtClean="0">
                <a:solidFill>
                  <a:srgbClr val="860000"/>
                </a:solidFill>
                <a:latin typeface="Times New Roman" pitchFamily="18" charset="0"/>
                <a:cs typeface="Times New Roman" pitchFamily="18" charset="0"/>
              </a:rPr>
              <a:t>психо-эмоциональное</a:t>
            </a:r>
            <a:r>
              <a:rPr lang="ru-RU" b="1" dirty="0" smtClean="0">
                <a:solidFill>
                  <a:srgbClr val="860000"/>
                </a:solidFill>
                <a:latin typeface="Times New Roman" pitchFamily="18" charset="0"/>
                <a:cs typeface="Times New Roman" pitchFamily="18" charset="0"/>
              </a:rPr>
              <a:t>  состояние пациента перед  лечением</a:t>
            </a:r>
          </a:p>
          <a:p>
            <a:pPr lvl="0"/>
            <a:r>
              <a:rPr lang="ru-RU" dirty="0" smtClean="0">
                <a:latin typeface="Times New Roman" pitchFamily="18" charset="0"/>
                <a:cs typeface="Times New Roman" pitchFamily="18" charset="0"/>
              </a:rPr>
              <a:t>Острые поражения слизистой оболочки рта и красной каймы губ</a:t>
            </a:r>
          </a:p>
          <a:p>
            <a:pPr lvl="0"/>
            <a:r>
              <a:rPr lang="ru-RU" dirty="0" smtClean="0">
                <a:latin typeface="Times New Roman" pitchFamily="18" charset="0"/>
                <a:cs typeface="Times New Roman" pitchFamily="18" charset="0"/>
              </a:rPr>
              <a:t>Острые воспалительные заболевания органов и тканей рта</a:t>
            </a:r>
          </a:p>
          <a:p>
            <a:pPr lvl="0"/>
            <a:r>
              <a:rPr lang="ru-RU" b="1" dirty="0" smtClean="0">
                <a:solidFill>
                  <a:srgbClr val="860000"/>
                </a:solidFill>
                <a:latin typeface="Times New Roman" pitchFamily="18" charset="0"/>
                <a:cs typeface="Times New Roman" pitchFamily="18" charset="0"/>
              </a:rPr>
              <a:t>Угрожающие жизни острое состояние/заболевание или обострение хронического заболевания (в том числе инфаркт миокарда, острое нарушение мозгового кровообращения и т.п.), развившееся менее чем за 6 месяцев до момента обращения за данной стоматологической помощью</a:t>
            </a:r>
          </a:p>
          <a:p>
            <a:pPr lvl="0"/>
            <a:r>
              <a:rPr lang="ru-RU" dirty="0" smtClean="0">
                <a:latin typeface="Times New Roman" pitchFamily="18" charset="0"/>
                <a:cs typeface="Times New Roman" pitchFamily="18" charset="0"/>
              </a:rPr>
              <a:t>Отказ от  лечения. </a:t>
            </a:r>
          </a:p>
          <a:p>
            <a:r>
              <a:rPr lang="ru-RU" dirty="0" smtClean="0">
                <a:latin typeface="Times New Roman" pitchFamily="18" charset="0"/>
                <a:cs typeface="Times New Roman" pitchFamily="18" charset="0"/>
              </a:rPr>
              <a:t>     Из клинических данных болевая реакция является наиболее важным критерием оценки состояния пульпы, хотя нет прямой взаимосвязи между гистологической картиной и клиническим проявлениями. Зубная боль может служить показателем необратимости произошедших в пульпе изменений.</a:t>
            </a:r>
          </a:p>
          <a:p>
            <a:r>
              <a:rPr lang="ru-RU" dirty="0" smtClean="0">
                <a:latin typeface="Times New Roman" pitchFamily="18" charset="0"/>
                <a:cs typeface="Times New Roman" pitchFamily="18" charset="0"/>
              </a:rPr>
              <a:t>    Рентгенологическое исследование помогает провести дифференциальную диагностику с другими заболеваниями с аналогичной симптоматикой. </a:t>
            </a:r>
          </a:p>
          <a:p>
            <a:pPr>
              <a:buNone/>
            </a:pP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0"/>
            <a:ext cx="10515600" cy="695326"/>
          </a:xfrm>
        </p:spPr>
        <p:txBody>
          <a:bodyPr>
            <a:normAutofit/>
          </a:bodyPr>
          <a:lstStyle/>
          <a:p>
            <a:pPr algn="ctr"/>
            <a:endParaRPr lang="ru-RU" sz="2000" dirty="0">
              <a:solidFill>
                <a:srgbClr val="860000"/>
              </a:solidFill>
              <a:latin typeface="Times New Roman" pitchFamily="18" charset="0"/>
              <a:cs typeface="Times New Roman" pitchFamily="18" charset="0"/>
            </a:endParaRPr>
          </a:p>
        </p:txBody>
      </p:sp>
      <p:sp>
        <p:nvSpPr>
          <p:cNvPr id="3" name="Содержимое 2"/>
          <p:cNvSpPr>
            <a:spLocks noGrp="1"/>
          </p:cNvSpPr>
          <p:nvPr>
            <p:ph idx="1"/>
          </p:nvPr>
        </p:nvSpPr>
        <p:spPr>
          <a:xfrm>
            <a:off x="285750" y="600074"/>
            <a:ext cx="11068050" cy="6257926"/>
          </a:xfrm>
        </p:spPr>
        <p:txBody>
          <a:bodyPr>
            <a:normAutofit/>
          </a:bodyPr>
          <a:lstStyle/>
          <a:p>
            <a:pPr>
              <a:buNone/>
            </a:pPr>
            <a:r>
              <a:rPr lang="ru-RU" sz="3400" b="1" dirty="0" smtClean="0">
                <a:solidFill>
                  <a:srgbClr val="640000"/>
                </a:solidFill>
                <a:latin typeface="Times New Roman" pitchFamily="18" charset="0"/>
                <a:cs typeface="Times New Roman" pitchFamily="18" charset="0"/>
              </a:rPr>
              <a:t>Принципы лечения больных с пульпитом предусматривают одновременное решение нескольких задач:</a:t>
            </a:r>
          </a:p>
          <a:p>
            <a:pPr lvl="0"/>
            <a:r>
              <a:rPr lang="ru-RU" sz="3400" dirty="0" smtClean="0">
                <a:latin typeface="Times New Roman" pitchFamily="18" charset="0"/>
                <a:cs typeface="Times New Roman" pitchFamily="18" charset="0"/>
              </a:rPr>
              <a:t>предупреждение дальнейшего развития патологического   процесса;  </a:t>
            </a:r>
          </a:p>
          <a:p>
            <a:pPr lvl="0"/>
            <a:r>
              <a:rPr lang="ru-RU" sz="3400" dirty="0" smtClean="0">
                <a:latin typeface="Times New Roman" pitchFamily="18" charset="0"/>
                <a:cs typeface="Times New Roman" pitchFamily="18" charset="0"/>
              </a:rPr>
              <a:t>сохранение и восстановление анатомической формы пораженного зуба и функциональной способности всей зубочелюстной системы;</a:t>
            </a:r>
          </a:p>
          <a:p>
            <a:pPr lvl="0"/>
            <a:r>
              <a:rPr lang="ru-RU" sz="3400" dirty="0" smtClean="0">
                <a:latin typeface="Times New Roman" pitchFamily="18" charset="0"/>
                <a:cs typeface="Times New Roman" pitchFamily="18" charset="0"/>
              </a:rPr>
              <a:t>предупреждение развития патологических процессов и осложнений в </a:t>
            </a:r>
            <a:r>
              <a:rPr lang="ru-RU" sz="3400" dirty="0" err="1" smtClean="0">
                <a:latin typeface="Times New Roman" pitchFamily="18" charset="0"/>
                <a:cs typeface="Times New Roman" pitchFamily="18" charset="0"/>
              </a:rPr>
              <a:t>периапикальных</a:t>
            </a:r>
            <a:r>
              <a:rPr lang="ru-RU" sz="3400" dirty="0" smtClean="0">
                <a:latin typeface="Times New Roman" pitchFamily="18" charset="0"/>
                <a:cs typeface="Times New Roman" pitchFamily="18" charset="0"/>
              </a:rPr>
              <a:t> тканях;</a:t>
            </a:r>
          </a:p>
          <a:p>
            <a:pPr lvl="0"/>
            <a:r>
              <a:rPr lang="ru-RU" sz="3400" dirty="0" smtClean="0">
                <a:latin typeface="Times New Roman" pitchFamily="18" charset="0"/>
                <a:cs typeface="Times New Roman" pitchFamily="18" charset="0"/>
              </a:rPr>
              <a:t>повышение качества жизни пациентов.</a:t>
            </a:r>
          </a:p>
          <a:p>
            <a:pPr lvl="0"/>
            <a:endParaRPr lang="ru-RU" sz="3400" dirty="0" smtClean="0">
              <a:latin typeface="Times New Roman" pitchFamily="18" charset="0"/>
              <a:cs typeface="Times New Roman" pitchFamily="18" charset="0"/>
            </a:endParaRPr>
          </a:p>
          <a:p>
            <a:pPr>
              <a:buNone/>
            </a:pPr>
            <a:endParaRPr lang="ru-RU"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0"/>
            <a:ext cx="10515600" cy="695326"/>
          </a:xfrm>
        </p:spPr>
        <p:txBody>
          <a:bodyPr>
            <a:normAutofit/>
          </a:bodyPr>
          <a:lstStyle/>
          <a:p>
            <a:pPr algn="ctr"/>
            <a:r>
              <a:rPr lang="ru-RU" sz="2000" b="1" dirty="0" smtClean="0"/>
              <a:t> </a:t>
            </a:r>
            <a:r>
              <a:rPr lang="ru-RU" sz="2000" b="1" dirty="0" smtClean="0">
                <a:solidFill>
                  <a:srgbClr val="860000"/>
                </a:solidFill>
                <a:latin typeface="Times New Roman" pitchFamily="18" charset="0"/>
                <a:cs typeface="Times New Roman" pitchFamily="18" charset="0"/>
              </a:rPr>
              <a:t>ОБЩИЕ ПОДХОДЫ К ЛЕЧЕНИЮ  ПУЛЬПИТА.</a:t>
            </a:r>
            <a:endParaRPr lang="ru-RU" sz="2000" dirty="0">
              <a:solidFill>
                <a:srgbClr val="860000"/>
              </a:solidFill>
              <a:latin typeface="Times New Roman" pitchFamily="18" charset="0"/>
              <a:cs typeface="Times New Roman" pitchFamily="18" charset="0"/>
            </a:endParaRPr>
          </a:p>
        </p:txBody>
      </p:sp>
      <p:sp>
        <p:nvSpPr>
          <p:cNvPr id="3" name="Содержимое 2"/>
          <p:cNvSpPr>
            <a:spLocks noGrp="1"/>
          </p:cNvSpPr>
          <p:nvPr>
            <p:ph idx="1"/>
          </p:nvPr>
        </p:nvSpPr>
        <p:spPr>
          <a:xfrm>
            <a:off x="285750" y="600074"/>
            <a:ext cx="11068050" cy="6257926"/>
          </a:xfrm>
        </p:spPr>
        <p:txBody>
          <a:bodyPr>
            <a:normAutofit fontScale="70000" lnSpcReduction="20000"/>
          </a:bodyPr>
          <a:lstStyle/>
          <a:p>
            <a:pPr>
              <a:buNone/>
            </a:pPr>
            <a:r>
              <a:rPr lang="ru-RU" sz="3400" b="1" dirty="0" smtClean="0">
                <a:solidFill>
                  <a:srgbClr val="640000"/>
                </a:solidFill>
                <a:latin typeface="Times New Roman" pitchFamily="18" charset="0"/>
                <a:cs typeface="Times New Roman" pitchFamily="18" charset="0"/>
              </a:rPr>
              <a:t>Лечение пульпита включает:</a:t>
            </a:r>
          </a:p>
          <a:p>
            <a:pPr lvl="0"/>
            <a:r>
              <a:rPr lang="ru-RU" sz="3400" dirty="0" smtClean="0">
                <a:latin typeface="Times New Roman" pitchFamily="18" charset="0"/>
                <a:cs typeface="Times New Roman" pitchFamily="18" charset="0"/>
              </a:rPr>
              <a:t>мероприятия, направленные на сохранение жизнеспособности пульпы (по возможности)</a:t>
            </a:r>
          </a:p>
          <a:p>
            <a:pPr lvl="0"/>
            <a:r>
              <a:rPr lang="ru-RU" sz="3400" dirty="0" smtClean="0">
                <a:latin typeface="Times New Roman" pitchFamily="18" charset="0"/>
                <a:cs typeface="Times New Roman" pitchFamily="18" charset="0"/>
              </a:rPr>
              <a:t>проведение местной анестезии </a:t>
            </a:r>
            <a:r>
              <a:rPr lang="ru-RU" sz="3400" b="1" dirty="0" smtClean="0">
                <a:solidFill>
                  <a:srgbClr val="860000"/>
                </a:solidFill>
                <a:latin typeface="Times New Roman" pitchFamily="18" charset="0"/>
                <a:cs typeface="Times New Roman" pitchFamily="18" charset="0"/>
              </a:rPr>
              <a:t>(при отсутствии общих противопоказаний)</a:t>
            </a:r>
          </a:p>
          <a:p>
            <a:pPr lvl="0"/>
            <a:r>
              <a:rPr lang="ru-RU" sz="3400" dirty="0" smtClean="0">
                <a:latin typeface="Times New Roman" pitchFamily="18" charset="0"/>
                <a:cs typeface="Times New Roman" pitchFamily="18" charset="0"/>
              </a:rPr>
              <a:t>создание доступа к полости зуба</a:t>
            </a:r>
          </a:p>
          <a:p>
            <a:pPr lvl="0"/>
            <a:r>
              <a:rPr lang="ru-RU" sz="3400" dirty="0" smtClean="0">
                <a:latin typeface="Times New Roman" pitchFamily="18" charset="0"/>
                <a:cs typeface="Times New Roman" pitchFamily="18" charset="0"/>
              </a:rPr>
              <a:t>раскрытие полости зуба</a:t>
            </a:r>
          </a:p>
          <a:p>
            <a:pPr lvl="0"/>
            <a:r>
              <a:rPr lang="ru-RU" sz="3400" dirty="0" smtClean="0">
                <a:latin typeface="Times New Roman" pitchFamily="18" charset="0"/>
                <a:cs typeface="Times New Roman" pitchFamily="18" charset="0"/>
              </a:rPr>
              <a:t>создание прямолинейного доступа к корневым каналам</a:t>
            </a:r>
          </a:p>
          <a:p>
            <a:pPr lvl="0"/>
            <a:r>
              <a:rPr lang="ru-RU" sz="3400" dirty="0" smtClean="0">
                <a:latin typeface="Times New Roman" pitchFamily="18" charset="0"/>
                <a:cs typeface="Times New Roman" pitchFamily="18" charset="0"/>
              </a:rPr>
              <a:t>удаление пульпы</a:t>
            </a:r>
          </a:p>
          <a:p>
            <a:pPr lvl="0"/>
            <a:r>
              <a:rPr lang="ru-RU" sz="3400" dirty="0" smtClean="0">
                <a:latin typeface="Times New Roman" pitchFamily="18" charset="0"/>
                <a:cs typeface="Times New Roman" pitchFamily="18" charset="0"/>
              </a:rPr>
              <a:t>прохождение  корневого канала</a:t>
            </a:r>
          </a:p>
          <a:p>
            <a:pPr lvl="0"/>
            <a:r>
              <a:rPr lang="ru-RU" sz="3400" dirty="0" smtClean="0">
                <a:latin typeface="Times New Roman" pitchFamily="18" charset="0"/>
                <a:cs typeface="Times New Roman" pitchFamily="18" charset="0"/>
              </a:rPr>
              <a:t>определение рабочей длины корневого канала</a:t>
            </a:r>
          </a:p>
          <a:p>
            <a:pPr lvl="0"/>
            <a:r>
              <a:rPr lang="ru-RU" sz="3400" dirty="0" smtClean="0">
                <a:latin typeface="Times New Roman" pitchFamily="18" charset="0"/>
                <a:cs typeface="Times New Roman" pitchFamily="18" charset="0"/>
              </a:rPr>
              <a:t>обработку корневых каналов (механическую и медикаментозную)</a:t>
            </a:r>
          </a:p>
          <a:p>
            <a:pPr lvl="0"/>
            <a:r>
              <a:rPr lang="ru-RU" sz="3400" dirty="0" smtClean="0">
                <a:latin typeface="Times New Roman" pitchFamily="18" charset="0"/>
                <a:cs typeface="Times New Roman" pitchFamily="18" charset="0"/>
              </a:rPr>
              <a:t>пломбирование корневых каналов</a:t>
            </a:r>
          </a:p>
          <a:p>
            <a:pPr lvl="0"/>
            <a:r>
              <a:rPr lang="ru-RU" sz="3400" dirty="0" smtClean="0">
                <a:latin typeface="Times New Roman" pitchFamily="18" charset="0"/>
                <a:cs typeface="Times New Roman" pitchFamily="18" charset="0"/>
              </a:rPr>
              <a:t>контроль</a:t>
            </a:r>
            <a:r>
              <a:rPr lang="ru-RU" sz="3400" strike="sngStrike" dirty="0" smtClean="0">
                <a:latin typeface="Times New Roman" pitchFamily="18" charset="0"/>
                <a:cs typeface="Times New Roman" pitchFamily="18" charset="0"/>
              </a:rPr>
              <a:t> </a:t>
            </a:r>
            <a:r>
              <a:rPr lang="ru-RU" sz="3400" dirty="0" smtClean="0">
                <a:latin typeface="Times New Roman" pitchFamily="18" charset="0"/>
                <a:cs typeface="Times New Roman" pitchFamily="18" charset="0"/>
              </a:rPr>
              <a:t>с помощью методов лучевой визуализации</a:t>
            </a:r>
          </a:p>
          <a:p>
            <a:pPr lvl="0"/>
            <a:r>
              <a:rPr lang="ru-RU" sz="3400" dirty="0" smtClean="0">
                <a:latin typeface="Times New Roman" pitchFamily="18" charset="0"/>
                <a:cs typeface="Times New Roman" pitchFamily="18" charset="0"/>
              </a:rPr>
              <a:t>применение физических методов (по </a:t>
            </a:r>
            <a:r>
              <a:rPr lang="ru-RU" sz="3400" dirty="0" err="1" smtClean="0">
                <a:latin typeface="Times New Roman" pitchFamily="18" charset="0"/>
                <a:cs typeface="Times New Roman" pitchFamily="18" charset="0"/>
              </a:rPr>
              <a:t>потебности</a:t>
            </a:r>
            <a:r>
              <a:rPr lang="ru-RU" sz="3400" dirty="0" smtClean="0">
                <a:latin typeface="Times New Roman" pitchFamily="18" charset="0"/>
                <a:cs typeface="Times New Roman" pitchFamily="18" charset="0"/>
              </a:rPr>
              <a:t>)</a:t>
            </a:r>
          </a:p>
          <a:p>
            <a:pPr lvl="0"/>
            <a:r>
              <a:rPr lang="ru-RU" sz="3400" dirty="0" smtClean="0">
                <a:latin typeface="Times New Roman" pitchFamily="18" charset="0"/>
                <a:cs typeface="Times New Roman" pitchFamily="18" charset="0"/>
              </a:rPr>
              <a:t>реставрацию зубов после </a:t>
            </a:r>
            <a:r>
              <a:rPr lang="ru-RU" sz="3400" dirty="0" err="1" smtClean="0">
                <a:latin typeface="Times New Roman" pitchFamily="18" charset="0"/>
                <a:cs typeface="Times New Roman" pitchFamily="18" charset="0"/>
              </a:rPr>
              <a:t>эндодонтического</a:t>
            </a:r>
            <a:r>
              <a:rPr lang="ru-RU" sz="3400" dirty="0" smtClean="0">
                <a:latin typeface="Times New Roman" pitchFamily="18" charset="0"/>
                <a:cs typeface="Times New Roman" pitchFamily="18" charset="0"/>
              </a:rPr>
              <a:t> лечения.</a:t>
            </a:r>
          </a:p>
          <a:p>
            <a:pPr>
              <a:buNone/>
            </a:pPr>
            <a:r>
              <a:rPr lang="ru-RU" sz="3400" dirty="0" smtClean="0">
                <a:latin typeface="Times New Roman" pitchFamily="18" charset="0"/>
                <a:cs typeface="Times New Roman" pitchFamily="18" charset="0"/>
              </a:rPr>
              <a:t>В случае безуспешного консервативного лечения  или его невозможности рассматривается вопрос об удалении зуба.</a:t>
            </a:r>
          </a:p>
          <a:p>
            <a:pPr lvl="0"/>
            <a:endParaRPr lang="ru-RU" sz="3400" dirty="0" smtClean="0">
              <a:latin typeface="Times New Roman" pitchFamily="18" charset="0"/>
              <a:cs typeface="Times New Roman" pitchFamily="18" charset="0"/>
            </a:endParaRPr>
          </a:p>
          <a:p>
            <a:pPr>
              <a:buNone/>
            </a:pPr>
            <a:endParaRPr lang="ru-RU"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b="1" dirty="0" smtClean="0">
                <a:solidFill>
                  <a:srgbClr val="860000"/>
                </a:solidFill>
                <a:latin typeface="Times New Roman" pitchFamily="18" charset="0"/>
                <a:cs typeface="Times New Roman" pitchFamily="18" charset="0"/>
              </a:rPr>
              <a:t>БОЛЕЗНИ ПЕРИАПИКАЛЬНЫХ ТКАНЕЙ</a:t>
            </a:r>
            <a:br>
              <a:rPr lang="ru-RU" sz="2400" b="1" dirty="0" smtClean="0">
                <a:solidFill>
                  <a:srgbClr val="860000"/>
                </a:solidFill>
                <a:latin typeface="Times New Roman" pitchFamily="18" charset="0"/>
                <a:cs typeface="Times New Roman" pitchFamily="18" charset="0"/>
              </a:rPr>
            </a:br>
            <a:endParaRPr lang="ru-RU" sz="2400" b="1" dirty="0">
              <a:solidFill>
                <a:srgbClr val="860000"/>
              </a:solidFill>
              <a:latin typeface="Times New Roman" pitchFamily="18" charset="0"/>
              <a:cs typeface="Times New Roman" pitchFamily="18" charset="0"/>
            </a:endParaRPr>
          </a:p>
        </p:txBody>
      </p:sp>
      <p:sp>
        <p:nvSpPr>
          <p:cNvPr id="3" name="Содержимое 2"/>
          <p:cNvSpPr>
            <a:spLocks noGrp="1"/>
          </p:cNvSpPr>
          <p:nvPr>
            <p:ph idx="1"/>
          </p:nvPr>
        </p:nvSpPr>
        <p:spPr>
          <a:xfrm>
            <a:off x="161925" y="1825625"/>
            <a:ext cx="11191875" cy="4351338"/>
          </a:xfrm>
        </p:spPr>
        <p:txBody>
          <a:bodyPr/>
          <a:lstStyle/>
          <a:p>
            <a:pPr>
              <a:buNone/>
            </a:pPr>
            <a:r>
              <a:rPr lang="ru-RU" b="1" dirty="0" smtClean="0">
                <a:solidFill>
                  <a:srgbClr val="002060"/>
                </a:solidFill>
                <a:latin typeface="Times New Roman" pitchFamily="18" charset="0"/>
                <a:cs typeface="Times New Roman" pitchFamily="18" charset="0"/>
              </a:rPr>
              <a:t>Периодонтит (К04.4 – К04.9 по МКБ-10) –  </a:t>
            </a:r>
          </a:p>
          <a:p>
            <a:pPr>
              <a:buNone/>
            </a:pPr>
            <a:r>
              <a:rPr lang="ru-RU" b="1" dirty="0" smtClean="0">
                <a:solidFill>
                  <a:srgbClr val="002060"/>
                </a:solidFill>
                <a:latin typeface="Times New Roman" pitchFamily="18" charset="0"/>
                <a:cs typeface="Times New Roman" pitchFamily="18" charset="0"/>
              </a:rPr>
              <a:t>воспаление периодонта.</a:t>
            </a:r>
          </a:p>
          <a:p>
            <a:pPr>
              <a:buNone/>
            </a:pPr>
            <a:endParaRPr lang="ru-RU" b="1" dirty="0" smtClean="0">
              <a:solidFill>
                <a:srgbClr val="002060"/>
              </a:solidFill>
              <a:latin typeface="Times New Roman" pitchFamily="18" charset="0"/>
              <a:cs typeface="Times New Roman" pitchFamily="18" charset="0"/>
            </a:endParaRPr>
          </a:p>
          <a:p>
            <a:r>
              <a:rPr lang="ru-RU" b="1" dirty="0" smtClean="0">
                <a:solidFill>
                  <a:srgbClr val="002060"/>
                </a:solidFill>
                <a:latin typeface="Times New Roman" pitchFamily="18" charset="0"/>
                <a:cs typeface="Times New Roman" pitchFamily="18" charset="0"/>
              </a:rPr>
              <a:t> Периодонт – сложное анатомическое образование соединительнотканного происхождения, </a:t>
            </a:r>
          </a:p>
          <a:p>
            <a:pPr>
              <a:buNone/>
            </a:pPr>
            <a:r>
              <a:rPr lang="ru-RU" b="1" dirty="0" smtClean="0">
                <a:solidFill>
                  <a:srgbClr val="002060"/>
                </a:solidFill>
                <a:latin typeface="Times New Roman" pitchFamily="18" charset="0"/>
                <a:cs typeface="Times New Roman" pitchFamily="18" charset="0"/>
              </a:rPr>
              <a:t>расположенное между компактной пластинкой </a:t>
            </a:r>
          </a:p>
          <a:p>
            <a:pPr>
              <a:buNone/>
            </a:pPr>
            <a:r>
              <a:rPr lang="ru-RU" b="1" dirty="0" smtClean="0">
                <a:solidFill>
                  <a:srgbClr val="002060"/>
                </a:solidFill>
                <a:latin typeface="Times New Roman" pitchFamily="18" charset="0"/>
                <a:cs typeface="Times New Roman" pitchFamily="18" charset="0"/>
              </a:rPr>
              <a:t>зубной ячейки и цементом корня зуба. </a:t>
            </a:r>
            <a:endParaRPr lang="ru-RU" b="1" dirty="0">
              <a:solidFill>
                <a:srgbClr val="002060"/>
              </a:solidFill>
              <a:latin typeface="Times New Roman" pitchFamily="18" charset="0"/>
              <a:cs typeface="Times New Roman" pitchFamily="18" charset="0"/>
            </a:endParaRPr>
          </a:p>
        </p:txBody>
      </p:sp>
      <p:pic>
        <p:nvPicPr>
          <p:cNvPr id="4" name="Picture 2"/>
          <p:cNvPicPr>
            <a:picLocks noChangeAspect="1" noChangeArrowheads="1"/>
          </p:cNvPicPr>
          <p:nvPr/>
        </p:nvPicPr>
        <p:blipFill>
          <a:blip r:embed="rId2" cstate="print"/>
          <a:srcRect l="30728"/>
          <a:stretch>
            <a:fillRect/>
          </a:stretch>
        </p:blipFill>
        <p:spPr bwMode="auto">
          <a:xfrm>
            <a:off x="9601200" y="285750"/>
            <a:ext cx="2447925" cy="6572250"/>
          </a:xfrm>
          <a:prstGeom prst="rect">
            <a:avLst/>
          </a:prstGeom>
          <a:noFill/>
          <a:ln w="9525">
            <a:noFill/>
            <a:miter lim="800000"/>
            <a:headEnd/>
            <a:tailEnd/>
          </a:ln>
          <a:effectLst/>
        </p:spPr>
      </p:pic>
      <p:sp>
        <p:nvSpPr>
          <p:cNvPr id="5" name="Прямоугольник 4"/>
          <p:cNvSpPr/>
          <p:nvPr/>
        </p:nvSpPr>
        <p:spPr>
          <a:xfrm>
            <a:off x="9557657" y="3287486"/>
            <a:ext cx="2394857"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Прямоугольник 5"/>
          <p:cNvSpPr/>
          <p:nvPr/>
        </p:nvSpPr>
        <p:spPr>
          <a:xfrm>
            <a:off x="9633857" y="6400800"/>
            <a:ext cx="2394857"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73100"/>
          </a:xfrm>
        </p:spPr>
        <p:txBody>
          <a:bodyPr>
            <a:normAutofit fontScale="90000"/>
          </a:bodyPr>
          <a:lstStyle/>
          <a:p>
            <a:pPr algn="ctr"/>
            <a:r>
              <a:rPr lang="ru-RU" sz="3600" b="1" dirty="0" smtClean="0">
                <a:solidFill>
                  <a:srgbClr val="860000"/>
                </a:solidFill>
              </a:rPr>
              <a:t>ЭТИОЛОГИЯ И ПАТОГЕНЕЗ</a:t>
            </a:r>
            <a:r>
              <a:rPr lang="ru-RU" sz="3600" dirty="0" smtClean="0">
                <a:solidFill>
                  <a:srgbClr val="860000"/>
                </a:solidFill>
              </a:rPr>
              <a:t/>
            </a:r>
            <a:br>
              <a:rPr lang="ru-RU" sz="3600" dirty="0" smtClean="0">
                <a:solidFill>
                  <a:srgbClr val="860000"/>
                </a:solidFill>
              </a:rPr>
            </a:br>
            <a:endParaRPr lang="ru-RU" sz="3600" dirty="0">
              <a:solidFill>
                <a:srgbClr val="860000"/>
              </a:solidFill>
            </a:endParaRPr>
          </a:p>
        </p:txBody>
      </p:sp>
      <p:sp>
        <p:nvSpPr>
          <p:cNvPr id="3" name="Содержимое 2"/>
          <p:cNvSpPr>
            <a:spLocks noGrp="1"/>
          </p:cNvSpPr>
          <p:nvPr>
            <p:ph idx="1"/>
          </p:nvPr>
        </p:nvSpPr>
        <p:spPr>
          <a:xfrm>
            <a:off x="352425" y="723900"/>
            <a:ext cx="11229975" cy="6000750"/>
          </a:xfrm>
        </p:spPr>
        <p:txBody>
          <a:bodyPr>
            <a:normAutofit fontScale="92500" lnSpcReduction="20000"/>
          </a:bodyPr>
          <a:lstStyle/>
          <a:p>
            <a:pPr>
              <a:buNone/>
            </a:pPr>
            <a:r>
              <a:rPr lang="ru-RU" dirty="0" smtClean="0"/>
              <a:t>  </a:t>
            </a:r>
            <a:r>
              <a:rPr lang="ru-RU" dirty="0" smtClean="0">
                <a:latin typeface="Times New Roman" pitchFamily="18" charset="0"/>
                <a:cs typeface="Times New Roman" pitchFamily="18" charset="0"/>
              </a:rPr>
              <a:t>Воспалительный процесс в периодонте зуба является результатом его реакции на различные раздражители. </a:t>
            </a:r>
          </a:p>
          <a:p>
            <a:pPr>
              <a:buNone/>
            </a:pPr>
            <a:r>
              <a:rPr lang="ru-RU" dirty="0" smtClean="0">
                <a:latin typeface="Times New Roman" pitchFamily="18" charset="0"/>
                <a:cs typeface="Times New Roman" pitchFamily="18" charset="0"/>
              </a:rPr>
              <a:t>   Этиологическими факторами, вызывающими периодонтит, могут быть: </a:t>
            </a:r>
          </a:p>
          <a:p>
            <a:pPr>
              <a:buFont typeface="Wingdings" pitchFamily="2" charset="2"/>
              <a:buChar char="Ø"/>
            </a:pPr>
            <a:r>
              <a:rPr lang="ru-RU" b="1" dirty="0" smtClean="0">
                <a:latin typeface="Times New Roman" pitchFamily="18" charset="0"/>
                <a:cs typeface="Times New Roman" pitchFamily="18" charset="0"/>
              </a:rPr>
              <a:t>  микроорганизмы и их токсины, попадающие в периодонт в следствие гибели пульпы из кариозной полости через канал зуба и дентинные трубочки, из инфицированных </a:t>
            </a:r>
            <a:r>
              <a:rPr lang="ru-RU" b="1" dirty="0" err="1" smtClean="0">
                <a:latin typeface="Times New Roman" pitchFamily="18" charset="0"/>
                <a:cs typeface="Times New Roman" pitchFamily="18" charset="0"/>
              </a:rPr>
              <a:t>пародонтальных</a:t>
            </a:r>
            <a:r>
              <a:rPr lang="ru-RU" b="1" dirty="0" smtClean="0">
                <a:latin typeface="Times New Roman" pitchFamily="18" charset="0"/>
                <a:cs typeface="Times New Roman" pitchFamily="18" charset="0"/>
              </a:rPr>
              <a:t> карманов или с </a:t>
            </a:r>
            <a:r>
              <a:rPr lang="ru-RU" b="1" dirty="0" err="1" smtClean="0">
                <a:latin typeface="Times New Roman" pitchFamily="18" charset="0"/>
                <a:cs typeface="Times New Roman" pitchFamily="18" charset="0"/>
              </a:rPr>
              <a:t>крово</a:t>
            </a:r>
            <a:r>
              <a:rPr lang="ru-RU" b="1" dirty="0" smtClean="0">
                <a:latin typeface="Times New Roman" pitchFamily="18" charset="0"/>
                <a:cs typeface="Times New Roman" pitchFamily="18" charset="0"/>
              </a:rPr>
              <a:t>- и </a:t>
            </a:r>
            <a:r>
              <a:rPr lang="ru-RU" b="1" dirty="0" err="1" smtClean="0">
                <a:latin typeface="Times New Roman" pitchFamily="18" charset="0"/>
                <a:cs typeface="Times New Roman" pitchFamily="18" charset="0"/>
              </a:rPr>
              <a:t>лимфотоком</a:t>
            </a:r>
            <a:r>
              <a:rPr lang="ru-RU" b="1" dirty="0" smtClean="0">
                <a:latin typeface="Times New Roman" pitchFamily="18" charset="0"/>
                <a:cs typeface="Times New Roman" pitchFamily="18" charset="0"/>
              </a:rPr>
              <a:t> при острых и хронических воспалительных заболеваниях (наиболее частая  причина - основными возбудителями периодонтита являются стрептококки: гемолитические – 12% и </a:t>
            </a:r>
            <a:r>
              <a:rPr lang="ru-RU" b="1" dirty="0" err="1" smtClean="0">
                <a:latin typeface="Times New Roman" pitchFamily="18" charset="0"/>
                <a:cs typeface="Times New Roman" pitchFamily="18" charset="0"/>
              </a:rPr>
              <a:t>негемолитические</a:t>
            </a:r>
            <a:r>
              <a:rPr lang="ru-RU" b="1" dirty="0" smtClean="0">
                <a:latin typeface="Times New Roman" pitchFamily="18" charset="0"/>
                <a:cs typeface="Times New Roman" pitchFamily="18" charset="0"/>
              </a:rPr>
              <a:t> – 62%; обнаруживаются  так же грамположительные палочки, </a:t>
            </a:r>
            <a:r>
              <a:rPr lang="ru-RU" b="1" dirty="0" err="1" smtClean="0">
                <a:latin typeface="Times New Roman" pitchFamily="18" charset="0"/>
                <a:cs typeface="Times New Roman" pitchFamily="18" charset="0"/>
              </a:rPr>
              <a:t>фузоспирохеты</a:t>
            </a:r>
            <a:r>
              <a:rPr lang="ru-RU" b="1" dirty="0" smtClean="0">
                <a:latin typeface="Times New Roman" pitchFamily="18" charset="0"/>
                <a:cs typeface="Times New Roman" pitchFamily="18" charset="0"/>
              </a:rPr>
              <a:t> и грибы. </a:t>
            </a:r>
          </a:p>
          <a:p>
            <a:pPr>
              <a:buFont typeface="Wingdings" pitchFamily="2" charset="2"/>
              <a:buChar char="Ø"/>
            </a:pPr>
            <a:r>
              <a:rPr lang="ru-RU" b="1" dirty="0" smtClean="0">
                <a:latin typeface="Times New Roman" pitchFamily="18" charset="0"/>
                <a:cs typeface="Times New Roman" pitchFamily="18" charset="0"/>
              </a:rPr>
              <a:t>химические вещества (ингредиенты пломбировочных материалов, мышьяковистая паста),  </a:t>
            </a:r>
          </a:p>
          <a:p>
            <a:pPr>
              <a:buFont typeface="Wingdings" pitchFamily="2" charset="2"/>
              <a:buChar char="Ø"/>
            </a:pPr>
            <a:r>
              <a:rPr lang="ru-RU" b="1" dirty="0" smtClean="0">
                <a:latin typeface="Times New Roman" pitchFamily="18" charset="0"/>
                <a:cs typeface="Times New Roman" pitchFamily="18" charset="0"/>
              </a:rPr>
              <a:t>механические воздействия (острая или  хроническая травма зуба, </a:t>
            </a:r>
          </a:p>
          <a:p>
            <a:pPr>
              <a:buFont typeface="Wingdings" pitchFamily="2" charset="2"/>
              <a:buChar char="Ø"/>
            </a:pPr>
            <a:r>
              <a:rPr lang="ru-RU" b="1" dirty="0" smtClean="0">
                <a:latin typeface="Times New Roman" pitchFamily="18" charset="0"/>
                <a:cs typeface="Times New Roman" pitchFamily="18" charset="0"/>
              </a:rPr>
              <a:t>перемещение зубов при </a:t>
            </a:r>
            <a:r>
              <a:rPr lang="ru-RU" b="1" dirty="0" err="1" smtClean="0">
                <a:latin typeface="Times New Roman" pitchFamily="18" charset="0"/>
                <a:cs typeface="Times New Roman" pitchFamily="18" charset="0"/>
              </a:rPr>
              <a:t>ортодонтическом</a:t>
            </a:r>
            <a:r>
              <a:rPr lang="ru-RU" b="1" dirty="0" smtClean="0">
                <a:latin typeface="Times New Roman" pitchFamily="18" charset="0"/>
                <a:cs typeface="Times New Roman" pitchFamily="18" charset="0"/>
              </a:rPr>
              <a:t> лечении).  </a:t>
            </a:r>
          </a:p>
          <a:p>
            <a:pPr algn="ctr">
              <a:buNone/>
            </a:pPr>
            <a:endParaRPr lang="ru-RU" dirty="0" smtClean="0">
              <a:latin typeface="Times New Roman" pitchFamily="18" charset="0"/>
              <a:cs typeface="Times New Roman" pitchFamily="18" charset="0"/>
            </a:endParaRPr>
          </a:p>
          <a:p>
            <a:pPr algn="ctr">
              <a:buNone/>
            </a:pPr>
            <a:r>
              <a:rPr lang="ru-RU" b="1" dirty="0" smtClean="0">
                <a:latin typeface="Times New Roman" pitchFamily="18" charset="0"/>
                <a:cs typeface="Times New Roman" pitchFamily="18" charset="0"/>
              </a:rPr>
              <a:t>Воспалительный процесс в периодонте, как и в других соединительных тканях организма, протекает по общим закономерностям. </a:t>
            </a:r>
          </a:p>
          <a:p>
            <a:pPr>
              <a:buNone/>
            </a:pPr>
            <a:endParaRPr lang="ru-RU"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1800" b="1" dirty="0" smtClean="0"/>
              <a:t>КЛАССИФИКАЦИЯ   ПЕРИОДОНТИТА</a:t>
            </a:r>
            <a:r>
              <a:rPr lang="ru-RU" sz="1800" dirty="0" smtClean="0"/>
              <a:t/>
            </a:r>
            <a:br>
              <a:rPr lang="ru-RU" sz="1800" dirty="0" smtClean="0"/>
            </a:br>
            <a:endParaRPr lang="ru-RU" sz="1800" dirty="0"/>
          </a:p>
        </p:txBody>
      </p:sp>
      <p:sp>
        <p:nvSpPr>
          <p:cNvPr id="3" name="Содержимое 2"/>
          <p:cNvSpPr>
            <a:spLocks noGrp="1"/>
          </p:cNvSpPr>
          <p:nvPr>
            <p:ph idx="1"/>
          </p:nvPr>
        </p:nvSpPr>
        <p:spPr/>
        <p:txBody>
          <a:bodyPr>
            <a:normAutofit lnSpcReduction="10000"/>
          </a:bodyPr>
          <a:lstStyle/>
          <a:p>
            <a:pPr>
              <a:buNone/>
            </a:pPr>
            <a:r>
              <a:rPr lang="ru-RU" b="1" dirty="0" smtClean="0">
                <a:latin typeface="Times New Roman" pitchFamily="18" charset="0"/>
                <a:cs typeface="Times New Roman" pitchFamily="18" charset="0"/>
              </a:rPr>
              <a:t>В классификации ВОЗ (10й пересмотр)  периодонтит выделен в отдельную рубрикацию.</a:t>
            </a:r>
          </a:p>
          <a:p>
            <a:r>
              <a:rPr lang="ru-RU" b="1" u="sng" dirty="0" smtClean="0">
                <a:latin typeface="Times New Roman" pitchFamily="18" charset="0"/>
                <a:cs typeface="Times New Roman" pitchFamily="18" charset="0"/>
              </a:rPr>
              <a:t>Классификация  периодонтита (МКБ-10)</a:t>
            </a:r>
            <a:endParaRPr lang="ru-RU" b="1" dirty="0" smtClean="0">
              <a:latin typeface="Times New Roman" pitchFamily="18" charset="0"/>
              <a:cs typeface="Times New Roman" pitchFamily="18" charset="0"/>
            </a:endParaRPr>
          </a:p>
          <a:p>
            <a:r>
              <a:rPr lang="ru-RU" b="1" dirty="0" smtClean="0">
                <a:latin typeface="Times New Roman" pitchFamily="18" charset="0"/>
                <a:cs typeface="Times New Roman" pitchFamily="18" charset="0"/>
              </a:rPr>
              <a:t>К 04.4           – острый апикальный периодонтит</a:t>
            </a:r>
          </a:p>
          <a:p>
            <a:r>
              <a:rPr lang="ru-RU" b="1" dirty="0" smtClean="0">
                <a:latin typeface="Times New Roman" pitchFamily="18" charset="0"/>
                <a:cs typeface="Times New Roman" pitchFamily="18" charset="0"/>
              </a:rPr>
              <a:t>К 04.5           – хронический апикальный периодонтит</a:t>
            </a:r>
          </a:p>
          <a:p>
            <a:r>
              <a:rPr lang="ru-RU" b="1" dirty="0" smtClean="0">
                <a:latin typeface="Times New Roman" pitchFamily="18" charset="0"/>
                <a:cs typeface="Times New Roman" pitchFamily="18" charset="0"/>
              </a:rPr>
              <a:t>К 04.6           – </a:t>
            </a:r>
            <a:r>
              <a:rPr lang="ru-RU" b="1" dirty="0" err="1" smtClean="0">
                <a:latin typeface="Times New Roman" pitchFamily="18" charset="0"/>
                <a:cs typeface="Times New Roman" pitchFamily="18" charset="0"/>
              </a:rPr>
              <a:t>периапикальный</a:t>
            </a:r>
            <a:r>
              <a:rPr lang="ru-RU" b="1" dirty="0" smtClean="0">
                <a:latin typeface="Times New Roman" pitchFamily="18" charset="0"/>
                <a:cs typeface="Times New Roman" pitchFamily="18" charset="0"/>
              </a:rPr>
              <a:t> абсцесс со свищом</a:t>
            </a:r>
          </a:p>
          <a:p>
            <a:r>
              <a:rPr lang="ru-RU" b="1" dirty="0" smtClean="0">
                <a:latin typeface="Times New Roman" pitchFamily="18" charset="0"/>
                <a:cs typeface="Times New Roman" pitchFamily="18" charset="0"/>
              </a:rPr>
              <a:t>К 04.7           – </a:t>
            </a:r>
            <a:r>
              <a:rPr lang="ru-RU" b="1" dirty="0" err="1" smtClean="0">
                <a:latin typeface="Times New Roman" pitchFamily="18" charset="0"/>
                <a:cs typeface="Times New Roman" pitchFamily="18" charset="0"/>
              </a:rPr>
              <a:t>периапикальный</a:t>
            </a:r>
            <a:r>
              <a:rPr lang="ru-RU" b="1" dirty="0" smtClean="0">
                <a:latin typeface="Times New Roman" pitchFamily="18" charset="0"/>
                <a:cs typeface="Times New Roman" pitchFamily="18" charset="0"/>
              </a:rPr>
              <a:t> абсцесс без свища</a:t>
            </a:r>
          </a:p>
          <a:p>
            <a:r>
              <a:rPr lang="ru-RU" b="1" dirty="0" smtClean="0">
                <a:latin typeface="Times New Roman" pitchFamily="18" charset="0"/>
                <a:cs typeface="Times New Roman" pitchFamily="18" charset="0"/>
              </a:rPr>
              <a:t>К 04.8           – корневая киста апикальная и боковая</a:t>
            </a:r>
          </a:p>
          <a:p>
            <a:r>
              <a:rPr lang="ru-RU" b="1" dirty="0" smtClean="0">
                <a:latin typeface="Times New Roman" pitchFamily="18" charset="0"/>
                <a:cs typeface="Times New Roman" pitchFamily="18" charset="0"/>
              </a:rPr>
              <a:t>К 04.8           – корневая киста </a:t>
            </a:r>
            <a:r>
              <a:rPr lang="ru-RU" b="1" dirty="0" err="1" smtClean="0">
                <a:latin typeface="Times New Roman" pitchFamily="18" charset="0"/>
                <a:cs typeface="Times New Roman" pitchFamily="18" charset="0"/>
              </a:rPr>
              <a:t>периапикальная</a:t>
            </a:r>
            <a:endParaRPr lang="ru-RU" b="1" dirty="0" smtClean="0">
              <a:latin typeface="Times New Roman" pitchFamily="18" charset="0"/>
              <a:cs typeface="Times New Roman" pitchFamily="18" charset="0"/>
            </a:endParaRPr>
          </a:p>
          <a:p>
            <a:pPr>
              <a:buNone/>
            </a:pPr>
            <a:endParaRPr lang="ru-RU"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9550" y="365126"/>
            <a:ext cx="11144250" cy="768350"/>
          </a:xfrm>
        </p:spPr>
        <p:txBody>
          <a:bodyPr>
            <a:normAutofit/>
          </a:bodyPr>
          <a:lstStyle/>
          <a:p>
            <a:pPr algn="ctr"/>
            <a:r>
              <a:rPr lang="ru-RU" sz="2800" b="1" dirty="0" smtClean="0">
                <a:solidFill>
                  <a:srgbClr val="860000"/>
                </a:solidFill>
              </a:rPr>
              <a:t>КЛИНИЧЕСКАЯ КАРТИНА   ПЕРИОДОНТИТА</a:t>
            </a:r>
            <a:r>
              <a:rPr lang="ru-RU" sz="2000" dirty="0" smtClean="0"/>
              <a:t/>
            </a:r>
            <a:br>
              <a:rPr lang="ru-RU" sz="2000" dirty="0" smtClean="0"/>
            </a:br>
            <a:endParaRPr lang="ru-RU" sz="2000" dirty="0"/>
          </a:p>
        </p:txBody>
      </p:sp>
      <p:sp>
        <p:nvSpPr>
          <p:cNvPr id="3" name="Содержимое 2"/>
          <p:cNvSpPr>
            <a:spLocks noGrp="1"/>
          </p:cNvSpPr>
          <p:nvPr>
            <p:ph idx="1"/>
          </p:nvPr>
        </p:nvSpPr>
        <p:spPr>
          <a:xfrm>
            <a:off x="209550" y="1057274"/>
            <a:ext cx="7475764" cy="5610225"/>
          </a:xfrm>
        </p:spPr>
        <p:txBody>
          <a:bodyPr>
            <a:normAutofit fontScale="92500"/>
          </a:bodyPr>
          <a:lstStyle/>
          <a:p>
            <a:r>
              <a:rPr lang="ru-RU" b="1" dirty="0" smtClean="0">
                <a:latin typeface="Times New Roman" pitchFamily="18" charset="0"/>
                <a:cs typeface="Times New Roman" pitchFamily="18" charset="0"/>
              </a:rPr>
              <a:t>Клиническая картина острого периодонтита проявляется прогрессирующими воспалительными явлениями с быстрой сменой одних симптомов другими. </a:t>
            </a:r>
          </a:p>
          <a:p>
            <a:r>
              <a:rPr lang="ru-RU" b="1" dirty="0" smtClean="0">
                <a:latin typeface="Times New Roman" pitchFamily="18" charset="0"/>
                <a:cs typeface="Times New Roman" pitchFamily="18" charset="0"/>
              </a:rPr>
              <a:t>В анамнезе могут быть самопроизвольные боли. </a:t>
            </a:r>
          </a:p>
          <a:p>
            <a:r>
              <a:rPr lang="ru-RU" b="1" dirty="0" smtClean="0">
                <a:latin typeface="Times New Roman" pitchFamily="18" charset="0"/>
                <a:cs typeface="Times New Roman" pitchFamily="18" charset="0"/>
              </a:rPr>
              <a:t>Острый периодонтит характеризуется болями, которые продолжаются от 2–3 </a:t>
            </a:r>
            <a:r>
              <a:rPr lang="ru-RU" b="1" dirty="0" err="1" smtClean="0">
                <a:latin typeface="Times New Roman" pitchFamily="18" charset="0"/>
                <a:cs typeface="Times New Roman" pitchFamily="18" charset="0"/>
              </a:rPr>
              <a:t>сут</a:t>
            </a:r>
            <a:r>
              <a:rPr lang="ru-RU" b="1" dirty="0" smtClean="0">
                <a:latin typeface="Times New Roman" pitchFamily="18" charset="0"/>
                <a:cs typeface="Times New Roman" pitchFamily="18" charset="0"/>
              </a:rPr>
              <a:t> до 2 </a:t>
            </a:r>
            <a:r>
              <a:rPr lang="ru-RU" b="1" dirty="0" err="1" smtClean="0">
                <a:latin typeface="Times New Roman" pitchFamily="18" charset="0"/>
                <a:cs typeface="Times New Roman" pitchFamily="18" charset="0"/>
              </a:rPr>
              <a:t>нед</a:t>
            </a:r>
            <a:r>
              <a:rPr lang="ru-RU" b="1" dirty="0" smtClean="0">
                <a:latin typeface="Times New Roman" pitchFamily="18" charset="0"/>
                <a:cs typeface="Times New Roman" pitchFamily="18" charset="0"/>
              </a:rPr>
              <a:t>. Боли, как правило, постоянные, пациент может указать на причинный зуб. При осмотре возможна глубокая кариозная полость, перкуссия зуба резко болезненна в вертикальном, а затем в любом направлении, появляется симптом «выросшего зуба». </a:t>
            </a:r>
          </a:p>
          <a:p>
            <a:pPr>
              <a:buNone/>
            </a:pPr>
            <a:endParaRPr lang="ru-RU" dirty="0"/>
          </a:p>
        </p:txBody>
      </p:sp>
      <p:pic>
        <p:nvPicPr>
          <p:cNvPr id="4" name="Picture 2"/>
          <p:cNvPicPr>
            <a:picLocks noChangeAspect="1" noChangeArrowheads="1"/>
          </p:cNvPicPr>
          <p:nvPr/>
        </p:nvPicPr>
        <p:blipFill>
          <a:blip r:embed="rId2"/>
          <a:srcRect l="12406" r="17857" b="24040"/>
          <a:stretch>
            <a:fillRect/>
          </a:stretch>
        </p:blipFill>
        <p:spPr bwMode="auto">
          <a:xfrm>
            <a:off x="7913915" y="2563931"/>
            <a:ext cx="4038600" cy="233464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9550" y="365126"/>
            <a:ext cx="11144250" cy="768350"/>
          </a:xfrm>
        </p:spPr>
        <p:txBody>
          <a:bodyPr>
            <a:normAutofit/>
          </a:bodyPr>
          <a:lstStyle/>
          <a:p>
            <a:pPr algn="ctr"/>
            <a:r>
              <a:rPr lang="ru-RU" sz="2800" b="1" dirty="0" smtClean="0">
                <a:solidFill>
                  <a:srgbClr val="860000"/>
                </a:solidFill>
              </a:rPr>
              <a:t>КЛИНИЧЕСКАЯ КАРТИНА   ПЕРИОДОНТИТА</a:t>
            </a:r>
            <a:r>
              <a:rPr lang="ru-RU" sz="2000" dirty="0" smtClean="0"/>
              <a:t/>
            </a:r>
            <a:br>
              <a:rPr lang="ru-RU" sz="2000" dirty="0" smtClean="0"/>
            </a:br>
            <a:endParaRPr lang="ru-RU" sz="2000" dirty="0"/>
          </a:p>
        </p:txBody>
      </p:sp>
      <p:sp>
        <p:nvSpPr>
          <p:cNvPr id="3" name="Содержимое 2"/>
          <p:cNvSpPr>
            <a:spLocks noGrp="1"/>
          </p:cNvSpPr>
          <p:nvPr>
            <p:ph idx="1"/>
          </p:nvPr>
        </p:nvSpPr>
        <p:spPr>
          <a:xfrm>
            <a:off x="209550" y="1057274"/>
            <a:ext cx="11601450" cy="5610225"/>
          </a:xfrm>
        </p:spPr>
        <p:txBody>
          <a:bodyPr>
            <a:normAutofit/>
          </a:bodyPr>
          <a:lstStyle/>
          <a:p>
            <a:r>
              <a:rPr lang="ru-RU" b="1" dirty="0" smtClean="0">
                <a:latin typeface="Times New Roman" pitchFamily="18" charset="0"/>
                <a:cs typeface="Times New Roman" pitchFamily="18" charset="0"/>
              </a:rPr>
              <a:t>Хронические  формы периодонтита могут протекать бессимптомно, иногда отмечаются ноющие боли, образование свищевого хода, боли при приеме горячей или твердой пищи. При осмотре могут выявляться глубокая кариозная полость, обширная пломба, подвижность зуба, зуб покрыт коронкой.  Чаще всего  хронические  формы периодонтита выявляются при рентгенологическом исследовании. </a:t>
            </a:r>
          </a:p>
          <a:p>
            <a:r>
              <a:rPr lang="ru-RU" b="1" dirty="0" smtClean="0">
                <a:latin typeface="Times New Roman" pitchFamily="18" charset="0"/>
                <a:cs typeface="Times New Roman" pitchFamily="18" charset="0"/>
              </a:rPr>
              <a:t>При проведении </a:t>
            </a:r>
            <a:r>
              <a:rPr lang="ru-RU" b="1" dirty="0" err="1" smtClean="0">
                <a:latin typeface="Times New Roman" pitchFamily="18" charset="0"/>
                <a:cs typeface="Times New Roman" pitchFamily="18" charset="0"/>
              </a:rPr>
              <a:t>электродонтометрии</a:t>
            </a:r>
            <a:r>
              <a:rPr lang="ru-RU" b="1" dirty="0" smtClean="0">
                <a:latin typeface="Times New Roman" pitchFamily="18" charset="0"/>
                <a:cs typeface="Times New Roman" pitchFamily="18" charset="0"/>
              </a:rPr>
              <a:t> определяется снижение </a:t>
            </a:r>
            <a:r>
              <a:rPr lang="ru-RU" b="1" dirty="0" err="1" smtClean="0">
                <a:latin typeface="Times New Roman" pitchFamily="18" charset="0"/>
                <a:cs typeface="Times New Roman" pitchFamily="18" charset="0"/>
              </a:rPr>
              <a:t>электровозбудимости</a:t>
            </a:r>
            <a:r>
              <a:rPr lang="ru-RU" b="1" dirty="0" smtClean="0">
                <a:latin typeface="Times New Roman" pitchFamily="18" charset="0"/>
                <a:cs typeface="Times New Roman" pitchFamily="18" charset="0"/>
              </a:rPr>
              <a:t>  пульпы свыше 100 мкА, при этом на ток реагируют рецепторы периодонта. При наличии </a:t>
            </a:r>
            <a:r>
              <a:rPr lang="ru-RU" b="1" dirty="0" err="1" smtClean="0">
                <a:latin typeface="Times New Roman" pitchFamily="18" charset="0"/>
                <a:cs typeface="Times New Roman" pitchFamily="18" charset="0"/>
              </a:rPr>
              <a:t>периапикальных</a:t>
            </a:r>
            <a:r>
              <a:rPr lang="ru-RU" b="1" dirty="0" smtClean="0">
                <a:latin typeface="Times New Roman" pitchFamily="18" charset="0"/>
                <a:cs typeface="Times New Roman" pitchFamily="18" charset="0"/>
              </a:rPr>
              <a:t> изменений </a:t>
            </a:r>
            <a:r>
              <a:rPr lang="ru-RU" b="1" dirty="0" err="1" smtClean="0">
                <a:latin typeface="Times New Roman" pitchFamily="18" charset="0"/>
                <a:cs typeface="Times New Roman" pitchFamily="18" charset="0"/>
              </a:rPr>
              <a:t>электровозбудимость</a:t>
            </a:r>
            <a:r>
              <a:rPr lang="ru-RU" b="1" dirty="0" smtClean="0">
                <a:latin typeface="Times New Roman" pitchFamily="18" charset="0"/>
                <a:cs typeface="Times New Roman" pitchFamily="18" charset="0"/>
              </a:rPr>
              <a:t> может полностью отсутствовать.</a:t>
            </a:r>
          </a:p>
          <a:p>
            <a:r>
              <a:rPr lang="ru-RU" b="1" dirty="0" smtClean="0">
                <a:latin typeface="Times New Roman" pitchFamily="18" charset="0"/>
                <a:cs typeface="Times New Roman" pitchFamily="18" charset="0"/>
              </a:rPr>
              <a:t>Хронический периодонтит   сопровождается   изменениями в костной ткани. </a:t>
            </a:r>
          </a:p>
          <a:p>
            <a:pPr>
              <a:buNone/>
            </a:pPr>
            <a:endParaRPr lang="ru-RU"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587375"/>
          </a:xfrm>
        </p:spPr>
        <p:txBody>
          <a:bodyPr>
            <a:normAutofit fontScale="90000"/>
          </a:bodyPr>
          <a:lstStyle/>
          <a:p>
            <a:r>
              <a:rPr lang="ru-RU" sz="3200" b="1" dirty="0" smtClean="0">
                <a:solidFill>
                  <a:srgbClr val="640000"/>
                </a:solidFill>
              </a:rPr>
              <a:t>ОБЩИЕ ПОДХОДЫ К ДИАГНОСТИКЕ ПЕРИОДОНТИТА</a:t>
            </a:r>
            <a:r>
              <a:rPr lang="ru-RU" sz="3200" dirty="0" smtClean="0">
                <a:solidFill>
                  <a:srgbClr val="640000"/>
                </a:solidFill>
              </a:rPr>
              <a:t/>
            </a:r>
            <a:br>
              <a:rPr lang="ru-RU" sz="3200" dirty="0" smtClean="0">
                <a:solidFill>
                  <a:srgbClr val="640000"/>
                </a:solidFill>
              </a:rPr>
            </a:br>
            <a:endParaRPr lang="ru-RU" sz="3200" dirty="0">
              <a:solidFill>
                <a:srgbClr val="640000"/>
              </a:solidFill>
            </a:endParaRPr>
          </a:p>
        </p:txBody>
      </p:sp>
      <p:sp>
        <p:nvSpPr>
          <p:cNvPr id="3" name="Содержимое 2"/>
          <p:cNvSpPr>
            <a:spLocks noGrp="1"/>
          </p:cNvSpPr>
          <p:nvPr>
            <p:ph idx="1"/>
          </p:nvPr>
        </p:nvSpPr>
        <p:spPr>
          <a:xfrm>
            <a:off x="228600" y="723900"/>
            <a:ext cx="11715750" cy="6019800"/>
          </a:xfrm>
        </p:spPr>
        <p:txBody>
          <a:bodyPr>
            <a:normAutofit fontScale="85000" lnSpcReduction="20000"/>
          </a:bodyPr>
          <a:lstStyle/>
          <a:p>
            <a:r>
              <a:rPr lang="ru-RU" dirty="0" smtClean="0">
                <a:latin typeface="Times New Roman" pitchFamily="18" charset="0"/>
                <a:cs typeface="Times New Roman" pitchFamily="18" charset="0"/>
              </a:rPr>
              <a:t>Диагностика периодонтита производится путем сбора анамнеза, клинического осмотра, дополнительных методов обследования и направлена  на определение состояния </a:t>
            </a:r>
            <a:r>
              <a:rPr lang="ru-RU" dirty="0" err="1" smtClean="0">
                <a:latin typeface="Times New Roman" pitchFamily="18" charset="0"/>
                <a:cs typeface="Times New Roman" pitchFamily="18" charset="0"/>
              </a:rPr>
              <a:t>периапикальных</a:t>
            </a:r>
            <a:r>
              <a:rPr lang="ru-RU" dirty="0" smtClean="0">
                <a:latin typeface="Times New Roman" pitchFamily="18" charset="0"/>
                <a:cs typeface="Times New Roman" pitchFamily="18" charset="0"/>
              </a:rPr>
              <a:t> тканей и показаний к лечению, а также на выявление в анамнезе факторов, которые препятствуют немедленному началу лечения. Такими факторами могут быть:</a:t>
            </a:r>
          </a:p>
          <a:p>
            <a:pPr lvl="0"/>
            <a:r>
              <a:rPr lang="ru-RU" b="1" dirty="0" smtClean="0">
                <a:solidFill>
                  <a:srgbClr val="990033"/>
                </a:solidFill>
                <a:latin typeface="Times New Roman" pitchFamily="18" charset="0"/>
                <a:cs typeface="Times New Roman" pitchFamily="18" charset="0"/>
              </a:rPr>
              <a:t>наличие непереносимости лекарственных препаратов и материалов, используемых на данном этапе лечения;</a:t>
            </a:r>
          </a:p>
          <a:p>
            <a:pPr lvl="0"/>
            <a:r>
              <a:rPr lang="ru-RU" b="1" dirty="0" smtClean="0">
                <a:solidFill>
                  <a:srgbClr val="990033"/>
                </a:solidFill>
                <a:latin typeface="Times New Roman" pitchFamily="18" charset="0"/>
                <a:cs typeface="Times New Roman" pitchFamily="18" charset="0"/>
              </a:rPr>
              <a:t>неадекватное </a:t>
            </a:r>
            <a:r>
              <a:rPr lang="ru-RU" b="1" dirty="0" err="1" smtClean="0">
                <a:solidFill>
                  <a:srgbClr val="990033"/>
                </a:solidFill>
                <a:latin typeface="Times New Roman" pitchFamily="18" charset="0"/>
                <a:cs typeface="Times New Roman" pitchFamily="18" charset="0"/>
              </a:rPr>
              <a:t>психо</a:t>
            </a:r>
            <a:r>
              <a:rPr lang="ru-RU" b="1" dirty="0" smtClean="0">
                <a:solidFill>
                  <a:srgbClr val="990033"/>
                </a:solidFill>
                <a:latin typeface="Times New Roman" pitchFamily="18" charset="0"/>
                <a:cs typeface="Times New Roman" pitchFamily="18" charset="0"/>
              </a:rPr>
              <a:t>–эмоциональное  состояние пациента перед  лечением;</a:t>
            </a:r>
          </a:p>
          <a:p>
            <a:pPr lvl="0"/>
            <a:r>
              <a:rPr lang="ru-RU" dirty="0" smtClean="0">
                <a:latin typeface="Times New Roman" pitchFamily="18" charset="0"/>
                <a:cs typeface="Times New Roman" pitchFamily="18" charset="0"/>
              </a:rPr>
              <a:t>острые поражения слизистой оболочки рта и красной каймы губ;</a:t>
            </a:r>
          </a:p>
          <a:p>
            <a:pPr lvl="0"/>
            <a:r>
              <a:rPr lang="ru-RU" dirty="0" smtClean="0">
                <a:latin typeface="Times New Roman" pitchFamily="18" charset="0"/>
                <a:cs typeface="Times New Roman" pitchFamily="18" charset="0"/>
              </a:rPr>
              <a:t>острые воспалительные заболевания органов и тканей рта;</a:t>
            </a:r>
          </a:p>
          <a:p>
            <a:pPr lvl="0"/>
            <a:r>
              <a:rPr lang="ru-RU" b="1" dirty="0" smtClean="0">
                <a:solidFill>
                  <a:srgbClr val="990033"/>
                </a:solidFill>
                <a:latin typeface="Times New Roman" pitchFamily="18" charset="0"/>
                <a:cs typeface="Times New Roman" pitchFamily="18" charset="0"/>
              </a:rPr>
              <a:t>угрожающие жизни острое состояние/заболевание или обострение хронического заболевания (в том числе инфаркт миокарда, острое нарушение мозгового кровообращения и т.п.), развившиеся менее чем за 6 </a:t>
            </a:r>
            <a:r>
              <a:rPr lang="ru-RU" b="1" dirty="0" err="1" smtClean="0">
                <a:solidFill>
                  <a:srgbClr val="990033"/>
                </a:solidFill>
                <a:latin typeface="Times New Roman" pitchFamily="18" charset="0"/>
                <a:cs typeface="Times New Roman" pitchFamily="18" charset="0"/>
              </a:rPr>
              <a:t>мес</a:t>
            </a:r>
            <a:r>
              <a:rPr lang="ru-RU" b="1" dirty="0" smtClean="0">
                <a:solidFill>
                  <a:srgbClr val="990033"/>
                </a:solidFill>
                <a:latin typeface="Times New Roman" pitchFamily="18" charset="0"/>
                <a:cs typeface="Times New Roman" pitchFamily="18" charset="0"/>
              </a:rPr>
              <a:t> до момента обращения за данной стоматологической помощью;</a:t>
            </a:r>
          </a:p>
          <a:p>
            <a:pPr lvl="0"/>
            <a:r>
              <a:rPr lang="ru-RU" dirty="0" smtClean="0">
                <a:latin typeface="Times New Roman" pitchFamily="18" charset="0"/>
                <a:cs typeface="Times New Roman" pitchFamily="18" charset="0"/>
              </a:rPr>
              <a:t>отказ от  лечения. </a:t>
            </a:r>
          </a:p>
          <a:p>
            <a:r>
              <a:rPr lang="ru-RU" dirty="0" smtClean="0">
                <a:latin typeface="Times New Roman" pitchFamily="18" charset="0"/>
                <a:cs typeface="Times New Roman" pitchFamily="18" charset="0"/>
              </a:rPr>
              <a:t>         На рентгенологическое исследование возлагается основная нагрузка при постановке правильного диагноза и дифференциальной диагностике с другими заболеваниями с аналогичной симптоматикой. </a:t>
            </a:r>
          </a:p>
          <a:p>
            <a:pPr>
              <a:buNone/>
            </a:pPr>
            <a:endParaRPr lang="ru-RU"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35025"/>
          </a:xfrm>
        </p:spPr>
        <p:txBody>
          <a:bodyPr/>
          <a:lstStyle/>
          <a:p>
            <a:r>
              <a:rPr lang="ru-RU" dirty="0" smtClean="0"/>
              <a:t>Тактика лечения</a:t>
            </a:r>
            <a:endParaRPr lang="ru-RU" dirty="0"/>
          </a:p>
        </p:txBody>
      </p:sp>
      <p:sp>
        <p:nvSpPr>
          <p:cNvPr id="3" name="Содержимое 2"/>
          <p:cNvSpPr>
            <a:spLocks noGrp="1"/>
          </p:cNvSpPr>
          <p:nvPr>
            <p:ph idx="1"/>
          </p:nvPr>
        </p:nvSpPr>
        <p:spPr>
          <a:xfrm>
            <a:off x="295275" y="1162050"/>
            <a:ext cx="10953750" cy="5529263"/>
          </a:xfrm>
        </p:spPr>
        <p:txBody>
          <a:bodyPr>
            <a:normAutofit/>
          </a:bodyPr>
          <a:lstStyle/>
          <a:p>
            <a:r>
              <a:rPr lang="ru-RU" b="1" dirty="0" smtClean="0"/>
              <a:t>При медикаментозном периодонтите следует удалить препарат, явившийся причиной развития воспаления, промыть операционное поле растворами антисептиков     и/или ферментами; если есть возможность применить антидот и/или препарат, оказывающий выраженное </a:t>
            </a:r>
            <a:r>
              <a:rPr lang="ru-RU" b="1" dirty="0" err="1" smtClean="0"/>
              <a:t>противоэкссудативное</a:t>
            </a:r>
            <a:r>
              <a:rPr lang="ru-RU" b="1" dirty="0" smtClean="0"/>
              <a:t> действие, и закрыть полость временной герметичной повязкой.</a:t>
            </a:r>
          </a:p>
          <a:p>
            <a:r>
              <a:rPr lang="ru-RU" b="1" dirty="0" smtClean="0"/>
              <a:t>При травматическом периодонтите удаляется причина, приведшая к развитию патологического процесса (пломба, коронка, вкладка). </a:t>
            </a:r>
          </a:p>
          <a:p>
            <a:r>
              <a:rPr lang="ru-RU" b="1" dirty="0" smtClean="0"/>
              <a:t>При инфекционном, медикаментозном и травматическом  периодонтите проводят </a:t>
            </a:r>
            <a:r>
              <a:rPr lang="ru-RU" b="1" dirty="0" err="1" smtClean="0"/>
              <a:t>некрэктомию</a:t>
            </a:r>
            <a:r>
              <a:rPr lang="ru-RU" b="1" dirty="0" smtClean="0"/>
              <a:t> –  удаление всех </a:t>
            </a:r>
            <a:r>
              <a:rPr lang="ru-RU" b="1" dirty="0" err="1" smtClean="0"/>
              <a:t>некротизированных</a:t>
            </a:r>
            <a:r>
              <a:rPr lang="ru-RU" b="1" dirty="0" smtClean="0"/>
              <a:t> тканей. </a:t>
            </a:r>
          </a:p>
          <a:p>
            <a:pPr>
              <a:buNone/>
            </a:pPr>
            <a:endParaRPr lang="ru-RU"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914400"/>
          </a:xfrm>
        </p:spPr>
        <p:txBody>
          <a:bodyPr>
            <a:normAutofit/>
          </a:bodyPr>
          <a:lstStyle/>
          <a:p>
            <a:r>
              <a:rPr lang="ru-RU" sz="2000" b="1" dirty="0" smtClean="0">
                <a:solidFill>
                  <a:srgbClr val="860000"/>
                </a:solidFill>
              </a:rPr>
              <a:t>ОБЩИЕ ПОДХОДЫ К ЛЕЧЕНИЮ  ПЕРИОДОНТИТА</a:t>
            </a:r>
            <a:r>
              <a:rPr lang="ru-RU" sz="2000" dirty="0" smtClean="0"/>
              <a:t/>
            </a:r>
            <a:br>
              <a:rPr lang="ru-RU" sz="2000" dirty="0" smtClean="0"/>
            </a:br>
            <a:endParaRPr lang="ru-RU" sz="2000" dirty="0"/>
          </a:p>
        </p:txBody>
      </p:sp>
      <p:sp>
        <p:nvSpPr>
          <p:cNvPr id="3" name="Содержимое 2"/>
          <p:cNvSpPr>
            <a:spLocks noGrp="1"/>
          </p:cNvSpPr>
          <p:nvPr>
            <p:ph idx="1"/>
          </p:nvPr>
        </p:nvSpPr>
        <p:spPr>
          <a:xfrm>
            <a:off x="114300" y="581025"/>
            <a:ext cx="11849100" cy="6134100"/>
          </a:xfrm>
        </p:spPr>
        <p:txBody>
          <a:bodyPr>
            <a:normAutofit fontScale="70000" lnSpcReduction="20000"/>
          </a:bodyPr>
          <a:lstStyle/>
          <a:p>
            <a:pPr lvl="0"/>
            <a:r>
              <a:rPr lang="ru-RU" dirty="0" smtClean="0"/>
              <a:t>проведение местной анестезии (</a:t>
            </a:r>
            <a:r>
              <a:rPr lang="ru-RU" b="1" dirty="0" smtClean="0">
                <a:solidFill>
                  <a:srgbClr val="C00000"/>
                </a:solidFill>
              </a:rPr>
              <a:t>при необходимости и при отсутствии общих противопоказаний);</a:t>
            </a:r>
          </a:p>
          <a:p>
            <a:pPr lvl="0"/>
            <a:r>
              <a:rPr lang="ru-RU" dirty="0" smtClean="0"/>
              <a:t>создание доступа к полости зуба;</a:t>
            </a:r>
          </a:p>
          <a:p>
            <a:pPr lvl="0"/>
            <a:r>
              <a:rPr lang="ru-RU" dirty="0" smtClean="0"/>
              <a:t>раскрытие полости зуба;</a:t>
            </a:r>
          </a:p>
          <a:p>
            <a:pPr lvl="0"/>
            <a:r>
              <a:rPr lang="ru-RU" dirty="0" smtClean="0"/>
              <a:t>создание прямого доступа к корневым каналам;</a:t>
            </a:r>
          </a:p>
          <a:p>
            <a:pPr lvl="0"/>
            <a:r>
              <a:rPr lang="ru-RU" dirty="0" smtClean="0"/>
              <a:t>прохождение канала или его </a:t>
            </a:r>
            <a:r>
              <a:rPr lang="ru-RU" dirty="0" err="1" smtClean="0"/>
              <a:t>распломбирование</a:t>
            </a:r>
            <a:r>
              <a:rPr lang="ru-RU" dirty="0" smtClean="0"/>
              <a:t> в ранее </a:t>
            </a:r>
            <a:r>
              <a:rPr lang="ru-RU" dirty="0" err="1" smtClean="0"/>
              <a:t>депульпированных</a:t>
            </a:r>
            <a:r>
              <a:rPr lang="ru-RU" dirty="0" smtClean="0"/>
              <a:t> зубах;</a:t>
            </a:r>
          </a:p>
          <a:p>
            <a:pPr lvl="0"/>
            <a:r>
              <a:rPr lang="ru-RU" dirty="0" smtClean="0"/>
              <a:t>определение рабочей длины корневого канала; </a:t>
            </a:r>
          </a:p>
          <a:p>
            <a:pPr lvl="0"/>
            <a:r>
              <a:rPr lang="ru-RU" dirty="0" smtClean="0"/>
              <a:t>обработку корневых каналов (механическую и медикаментозную);</a:t>
            </a:r>
          </a:p>
          <a:p>
            <a:pPr lvl="0"/>
            <a:r>
              <a:rPr lang="ru-RU" dirty="0" smtClean="0"/>
              <a:t>применение физических методов (по потребности);</a:t>
            </a:r>
          </a:p>
          <a:p>
            <a:pPr lvl="0"/>
            <a:r>
              <a:rPr lang="ru-RU" dirty="0" smtClean="0"/>
              <a:t>пломбирование корневых каналов временными и/или постоянными пломбировочными материалами;</a:t>
            </a:r>
          </a:p>
          <a:p>
            <a:pPr lvl="0"/>
            <a:r>
              <a:rPr lang="ru-RU" dirty="0" smtClean="0"/>
              <a:t>рентгенологический контроль на этапах лечения; </a:t>
            </a:r>
          </a:p>
          <a:p>
            <a:pPr lvl="0"/>
            <a:r>
              <a:rPr lang="ru-RU" dirty="0" smtClean="0"/>
              <a:t>реставрацию зубов после </a:t>
            </a:r>
            <a:r>
              <a:rPr lang="ru-RU" dirty="0" err="1" smtClean="0"/>
              <a:t>эндодонтического</a:t>
            </a:r>
            <a:r>
              <a:rPr lang="ru-RU" dirty="0" smtClean="0"/>
              <a:t> лечения.</a:t>
            </a:r>
          </a:p>
          <a:p>
            <a:r>
              <a:rPr lang="ru-RU" dirty="0" smtClean="0"/>
              <a:t>Рабочая длина канала – это длина канала до апикального сужения. При сохраненной </a:t>
            </a:r>
            <a:r>
              <a:rPr lang="ru-RU" dirty="0" err="1" smtClean="0"/>
              <a:t>коронковой</a:t>
            </a:r>
            <a:r>
              <a:rPr lang="ru-RU" dirty="0" smtClean="0"/>
              <a:t> части определяется (с обязательным рентгенологическим контролем) у фронтальных зубов  от режущего края, у жевательных зубов – от бугра, при разрушенной </a:t>
            </a:r>
            <a:r>
              <a:rPr lang="ru-RU" dirty="0" err="1" smtClean="0"/>
              <a:t>коронковой</a:t>
            </a:r>
            <a:r>
              <a:rPr lang="ru-RU" dirty="0" smtClean="0"/>
              <a:t> части – от устья канала. Рабочая длина канала необходима  для контроля глубины проникновения инструментов при обработке и при пломбировании канала. </a:t>
            </a:r>
          </a:p>
          <a:p>
            <a:r>
              <a:rPr lang="ru-RU" dirty="0" smtClean="0"/>
              <a:t>В случае безуспешного консервативного лечения или его невозможности рассматривается вопрос о консервативно-хирургических или хирургических методах лечения: резекция верхушки зуба, </a:t>
            </a:r>
            <a:r>
              <a:rPr lang="ru-RU" dirty="0" err="1" smtClean="0"/>
              <a:t>гемисекция</a:t>
            </a:r>
            <a:r>
              <a:rPr lang="ru-RU" dirty="0" smtClean="0"/>
              <a:t> зуба, </a:t>
            </a:r>
            <a:r>
              <a:rPr lang="ru-RU" dirty="0" err="1" smtClean="0"/>
              <a:t>коронарно-радикулярная</a:t>
            </a:r>
            <a:r>
              <a:rPr lang="ru-RU" dirty="0" smtClean="0"/>
              <a:t> сепарация, удаление зуба. </a:t>
            </a:r>
          </a:p>
          <a:p>
            <a:pPr>
              <a:buNone/>
            </a:pPr>
            <a:endParaRPr lang="ru-RU"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44550"/>
          </a:xfrm>
        </p:spPr>
        <p:txBody>
          <a:bodyPr>
            <a:normAutofit fontScale="90000"/>
          </a:bodyPr>
          <a:lstStyle/>
          <a:p>
            <a:pPr algn="ctr"/>
            <a:r>
              <a:rPr lang="ru-RU" sz="3200" b="1" i="1" dirty="0" smtClean="0">
                <a:solidFill>
                  <a:srgbClr val="860000"/>
                </a:solidFill>
              </a:rPr>
              <a:t>Характеристики алгоритмов и особенностей проведения физиотерапевтических процедур</a:t>
            </a:r>
            <a:endParaRPr lang="ru-RU" sz="3200" dirty="0">
              <a:solidFill>
                <a:srgbClr val="860000"/>
              </a:solidFill>
            </a:endParaRPr>
          </a:p>
        </p:txBody>
      </p:sp>
      <p:sp>
        <p:nvSpPr>
          <p:cNvPr id="3" name="Содержимое 2"/>
          <p:cNvSpPr>
            <a:spLocks noGrp="1"/>
          </p:cNvSpPr>
          <p:nvPr>
            <p:ph idx="1"/>
          </p:nvPr>
        </p:nvSpPr>
        <p:spPr>
          <a:xfrm>
            <a:off x="149290" y="1276350"/>
            <a:ext cx="11204510" cy="5419725"/>
          </a:xfrm>
        </p:spPr>
        <p:txBody>
          <a:bodyPr>
            <a:normAutofit fontScale="85000" lnSpcReduction="20000"/>
          </a:bodyPr>
          <a:lstStyle/>
          <a:p>
            <a:r>
              <a:rPr lang="ru-RU" dirty="0" smtClean="0">
                <a:latin typeface="Times New Roman" pitchFamily="18" charset="0"/>
                <a:cs typeface="Times New Roman" pitchFamily="18" charset="0"/>
              </a:rPr>
              <a:t>Физиотерапевтические процедуры позволяют купировать воспаление, нормализовать трофику тканей, стимулируют процессы регенерации, при этом применяют постоянный электрический ток; импульсные токи низкой, средней и высокой частоты; электрические и магнитные поля; светолечение; ультразвук и т.д. Кроме того, физические методы используют с диагностической целью. </a:t>
            </a:r>
            <a:r>
              <a:rPr lang="ru-RU" dirty="0" err="1" smtClean="0">
                <a:latin typeface="Times New Roman" pitchFamily="18" charset="0"/>
                <a:cs typeface="Times New Roman" pitchFamily="18" charset="0"/>
              </a:rPr>
              <a:t>Электроодонтометрия</a:t>
            </a:r>
            <a:r>
              <a:rPr lang="ru-RU" dirty="0" smtClean="0">
                <a:latin typeface="Times New Roman" pitchFamily="18" charset="0"/>
                <a:cs typeface="Times New Roman" pitchFamily="18" charset="0"/>
              </a:rPr>
              <a:t> дает возможность оценить состояние пульпы зуба, </a:t>
            </a:r>
            <a:r>
              <a:rPr lang="ru-RU" dirty="0" err="1" smtClean="0">
                <a:latin typeface="Times New Roman" pitchFamily="18" charset="0"/>
                <a:cs typeface="Times New Roman" pitchFamily="18" charset="0"/>
              </a:rPr>
              <a:t>апекслокация</a:t>
            </a:r>
            <a:r>
              <a:rPr lang="ru-RU" dirty="0" smtClean="0">
                <a:latin typeface="Times New Roman" pitchFamily="18" charset="0"/>
                <a:cs typeface="Times New Roman" pitchFamily="18" charset="0"/>
              </a:rPr>
              <a:t> </a:t>
            </a:r>
            <a:r>
              <a:rPr lang="ru-RU" b="1" i="1"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определить рабочую длину </a:t>
            </a:r>
            <a:r>
              <a:rPr lang="ru-RU" dirty="0" err="1" smtClean="0">
                <a:latin typeface="Times New Roman" pitchFamily="18" charset="0"/>
                <a:cs typeface="Times New Roman" pitchFamily="18" charset="0"/>
              </a:rPr>
              <a:t>нанала</a:t>
            </a:r>
            <a:r>
              <a:rPr lang="ru-RU" dirty="0" smtClean="0">
                <a:latin typeface="Times New Roman" pitchFamily="18" charset="0"/>
                <a:cs typeface="Times New Roman" pitchFamily="18" charset="0"/>
              </a:rPr>
              <a:t>. </a:t>
            </a:r>
          </a:p>
          <a:p>
            <a:r>
              <a:rPr lang="ru-RU" dirty="0" smtClean="0">
                <a:latin typeface="Times New Roman" pitchFamily="18" charset="0"/>
                <a:cs typeface="Times New Roman" pitchFamily="18" charset="0"/>
              </a:rPr>
              <a:t>     При </a:t>
            </a:r>
            <a:r>
              <a:rPr lang="ru-RU" dirty="0" err="1" smtClean="0">
                <a:latin typeface="Times New Roman" pitchFamily="18" charset="0"/>
                <a:cs typeface="Times New Roman" pitchFamily="18" charset="0"/>
              </a:rPr>
              <a:t>эндодонтическом</a:t>
            </a:r>
            <a:r>
              <a:rPr lang="ru-RU" dirty="0" smtClean="0">
                <a:latin typeface="Times New Roman" pitchFamily="18" charset="0"/>
                <a:cs typeface="Times New Roman" pitchFamily="18" charset="0"/>
              </a:rPr>
              <a:t> лечении широко применяются </a:t>
            </a:r>
            <a:r>
              <a:rPr lang="ru-RU" dirty="0" err="1" smtClean="0">
                <a:latin typeface="Times New Roman" pitchFamily="18" charset="0"/>
                <a:cs typeface="Times New Roman" pitchFamily="18" charset="0"/>
              </a:rPr>
              <a:t>трансканальные</a:t>
            </a:r>
            <a:r>
              <a:rPr lang="ru-RU" dirty="0" smtClean="0">
                <a:latin typeface="Times New Roman" pitchFamily="18" charset="0"/>
                <a:cs typeface="Times New Roman" pitchFamily="18" charset="0"/>
              </a:rPr>
              <a:t>  воздействия постоянным током, которые обеспечивают возможность введения лекарственных веществ в труднодоступную часть корневого канала.    </a:t>
            </a:r>
          </a:p>
          <a:p>
            <a:r>
              <a:rPr lang="ru-RU" dirty="0" smtClean="0">
                <a:latin typeface="Times New Roman" pitchFamily="18" charset="0"/>
                <a:cs typeface="Times New Roman" pitchFamily="18" charset="0"/>
              </a:rPr>
              <a:t>      </a:t>
            </a:r>
            <a:r>
              <a:rPr lang="ru-RU" b="1" dirty="0" smtClean="0">
                <a:solidFill>
                  <a:srgbClr val="7030A0"/>
                </a:solidFill>
                <a:latin typeface="Times New Roman" pitchFamily="18" charset="0"/>
                <a:cs typeface="Times New Roman" pitchFamily="18" charset="0"/>
              </a:rPr>
              <a:t>Включение физиотерапии в комплекс лечебных мероприятий способствует повышению эффективности и качества лечения, уменьшает количество как ближайших, так и отдаленных осложнений. Особое внимание перед назначением и проведением физиотерапевтических процедур следует обращать на наличие противопоказаний. </a:t>
            </a:r>
          </a:p>
          <a:p>
            <a:r>
              <a:rPr lang="ru-RU" b="1" dirty="0" smtClean="0">
                <a:solidFill>
                  <a:srgbClr val="3333CC"/>
                </a:solidFill>
                <a:latin typeface="Times New Roman" pitchFamily="18" charset="0"/>
                <a:cs typeface="Times New Roman" pitchFamily="18" charset="0"/>
              </a:rPr>
              <a:t>При возникновении болевой реакции назначают </a:t>
            </a:r>
            <a:r>
              <a:rPr lang="ru-RU" b="1" dirty="0" err="1" smtClean="0">
                <a:solidFill>
                  <a:srgbClr val="3333CC"/>
                </a:solidFill>
                <a:latin typeface="Times New Roman" pitchFamily="18" charset="0"/>
                <a:cs typeface="Times New Roman" pitchFamily="18" charset="0"/>
              </a:rPr>
              <a:t>анальгетические</a:t>
            </a:r>
            <a:r>
              <a:rPr lang="ru-RU" b="1" dirty="0" smtClean="0">
                <a:solidFill>
                  <a:srgbClr val="3333CC"/>
                </a:solidFill>
                <a:latin typeface="Times New Roman" pitchFamily="18" charset="0"/>
                <a:cs typeface="Times New Roman" pitchFamily="18" charset="0"/>
              </a:rPr>
              <a:t> лекарственные средства. При возникновении выраженных воспалительных явлений возможно назначение лекарственных  препаратов с антибактериальным и противовоспалительным действием.</a:t>
            </a:r>
          </a:p>
          <a:p>
            <a:endParaRPr lang="ru-RU" dirty="0" smtClean="0"/>
          </a:p>
          <a:p>
            <a:pPr>
              <a:buNone/>
            </a:pPr>
            <a:endParaRPr lang="ru-RU"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3200" b="1" i="1" dirty="0" smtClean="0">
                <a:solidFill>
                  <a:srgbClr val="860000"/>
                </a:solidFill>
              </a:rPr>
              <a:t>Характеристики алгоритмов и особенностей проведения хирургических вмешательств</a:t>
            </a:r>
            <a:r>
              <a:rPr lang="ru-RU" sz="1600" dirty="0" smtClean="0"/>
              <a:t/>
            </a:r>
            <a:br>
              <a:rPr lang="ru-RU" sz="1600" dirty="0" smtClean="0"/>
            </a:br>
            <a:endParaRPr lang="ru-RU" sz="1600" dirty="0"/>
          </a:p>
        </p:txBody>
      </p:sp>
      <p:sp>
        <p:nvSpPr>
          <p:cNvPr id="3" name="Содержимое 2"/>
          <p:cNvSpPr>
            <a:spLocks noGrp="1"/>
          </p:cNvSpPr>
          <p:nvPr>
            <p:ph idx="1"/>
          </p:nvPr>
        </p:nvSpPr>
        <p:spPr/>
        <p:txBody>
          <a:bodyPr>
            <a:normAutofit fontScale="77500" lnSpcReduction="20000"/>
          </a:bodyPr>
          <a:lstStyle/>
          <a:p>
            <a:pPr>
              <a:buNone/>
            </a:pPr>
            <a:r>
              <a:rPr lang="ru-RU" dirty="0" smtClean="0"/>
              <a:t>   </a:t>
            </a:r>
            <a:r>
              <a:rPr lang="ru-RU" dirty="0" smtClean="0">
                <a:latin typeface="Times New Roman" pitchFamily="18" charset="0"/>
                <a:cs typeface="Times New Roman" pitchFamily="18" charset="0"/>
              </a:rPr>
              <a:t>Оперативное лечение хронических периодонтитов применяют при патологических процессах в зубах и </a:t>
            </a:r>
            <a:r>
              <a:rPr lang="ru-RU" dirty="0" err="1" smtClean="0">
                <a:latin typeface="Times New Roman" pitchFamily="18" charset="0"/>
                <a:cs typeface="Times New Roman" pitchFamily="18" charset="0"/>
              </a:rPr>
              <a:t>околозубных</a:t>
            </a:r>
            <a:r>
              <a:rPr lang="ru-RU" dirty="0" smtClean="0">
                <a:latin typeface="Times New Roman" pitchFamily="18" charset="0"/>
                <a:cs typeface="Times New Roman" pitchFamily="18" charset="0"/>
              </a:rPr>
              <a:t> тканях, не подлежащих или не поддающихся терапевтическому  лечению. Хирургические вмешательства позволяют сохранить весь зуб или часть его, создать условия для функционирования зуба. </a:t>
            </a:r>
          </a:p>
          <a:p>
            <a:pPr>
              <a:buNone/>
            </a:pPr>
            <a:r>
              <a:rPr lang="ru-RU" dirty="0" smtClean="0">
                <a:latin typeface="Times New Roman" pitchFamily="18" charset="0"/>
                <a:cs typeface="Times New Roman" pitchFamily="18" charset="0"/>
              </a:rPr>
              <a:t>   Выделяют следующие методы хирургического лечения периодонтитов: </a:t>
            </a:r>
          </a:p>
          <a:p>
            <a:pPr>
              <a:buFont typeface="Wingdings" pitchFamily="2" charset="2"/>
              <a:buChar char="Ø"/>
            </a:pPr>
            <a:r>
              <a:rPr lang="ru-RU" b="1" dirty="0" smtClean="0">
                <a:solidFill>
                  <a:srgbClr val="860000"/>
                </a:solidFill>
                <a:latin typeface="Times New Roman" pitchFamily="18" charset="0"/>
                <a:cs typeface="Times New Roman" pitchFamily="18" charset="0"/>
              </a:rPr>
              <a:t>резекцию верхушки корня, </a:t>
            </a:r>
          </a:p>
          <a:p>
            <a:pPr>
              <a:buFont typeface="Wingdings" pitchFamily="2" charset="2"/>
              <a:buChar char="Ø"/>
            </a:pPr>
            <a:r>
              <a:rPr lang="ru-RU" b="1" dirty="0" err="1" smtClean="0">
                <a:solidFill>
                  <a:srgbClr val="860000"/>
                </a:solidFill>
                <a:latin typeface="Times New Roman" pitchFamily="18" charset="0"/>
                <a:cs typeface="Times New Roman" pitchFamily="18" charset="0"/>
              </a:rPr>
              <a:t>гемисекцию</a:t>
            </a:r>
            <a:r>
              <a:rPr lang="ru-RU" b="1" dirty="0" smtClean="0">
                <a:solidFill>
                  <a:srgbClr val="860000"/>
                </a:solidFill>
                <a:latin typeface="Times New Roman" pitchFamily="18" charset="0"/>
                <a:cs typeface="Times New Roman" pitchFamily="18" charset="0"/>
              </a:rPr>
              <a:t> и ампутацию корня,  </a:t>
            </a:r>
          </a:p>
          <a:p>
            <a:pPr>
              <a:buFont typeface="Wingdings" pitchFamily="2" charset="2"/>
              <a:buChar char="Ø"/>
            </a:pPr>
            <a:r>
              <a:rPr lang="ru-RU" b="1" dirty="0" err="1" smtClean="0">
                <a:solidFill>
                  <a:srgbClr val="860000"/>
                </a:solidFill>
                <a:latin typeface="Times New Roman" pitchFamily="18" charset="0"/>
                <a:cs typeface="Times New Roman" pitchFamily="18" charset="0"/>
              </a:rPr>
              <a:t>коронарно</a:t>
            </a:r>
            <a:r>
              <a:rPr lang="ru-RU" b="1" dirty="0" smtClean="0">
                <a:solidFill>
                  <a:srgbClr val="860000"/>
                </a:solidFill>
                <a:latin typeface="Times New Roman" pitchFamily="18" charset="0"/>
                <a:cs typeface="Times New Roman" pitchFamily="18" charset="0"/>
              </a:rPr>
              <a:t>–</a:t>
            </a:r>
            <a:r>
              <a:rPr lang="ru-RU" b="1" dirty="0" err="1" smtClean="0">
                <a:solidFill>
                  <a:srgbClr val="860000"/>
                </a:solidFill>
                <a:latin typeface="Times New Roman" pitchFamily="18" charset="0"/>
                <a:cs typeface="Times New Roman" pitchFamily="18" charset="0"/>
              </a:rPr>
              <a:t>радикулярную</a:t>
            </a:r>
            <a:r>
              <a:rPr lang="ru-RU" b="1" dirty="0" smtClean="0">
                <a:solidFill>
                  <a:srgbClr val="860000"/>
                </a:solidFill>
                <a:latin typeface="Times New Roman" pitchFamily="18" charset="0"/>
                <a:cs typeface="Times New Roman" pitchFamily="18" charset="0"/>
              </a:rPr>
              <a:t> сепарацию, </a:t>
            </a:r>
          </a:p>
          <a:p>
            <a:pPr>
              <a:buNone/>
            </a:pPr>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На первом этапе проведения этих методов во всех  каналах зуба обязательно осуществляют </a:t>
            </a:r>
            <a:r>
              <a:rPr lang="ru-RU" dirty="0" err="1" smtClean="0">
                <a:latin typeface="Times New Roman" pitchFamily="18" charset="0"/>
                <a:cs typeface="Times New Roman" pitchFamily="18" charset="0"/>
              </a:rPr>
              <a:t>эндодонтическое</a:t>
            </a:r>
            <a:r>
              <a:rPr lang="ru-RU" dirty="0" smtClean="0">
                <a:latin typeface="Times New Roman" pitchFamily="18" charset="0"/>
                <a:cs typeface="Times New Roman" pitchFamily="18" charset="0"/>
              </a:rPr>
              <a:t> лечение, а затем хирургическое вмешательство на корнях.</a:t>
            </a:r>
          </a:p>
          <a:p>
            <a:pPr>
              <a:buNone/>
            </a:pPr>
            <a:r>
              <a:rPr lang="ru-RU"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Содержимое 2"/>
          <p:cNvSpPr>
            <a:spLocks noGrp="1"/>
          </p:cNvSpPr>
          <p:nvPr>
            <p:ph idx="1"/>
          </p:nvPr>
        </p:nvSpPr>
        <p:spPr>
          <a:xfrm>
            <a:off x="0" y="714376"/>
            <a:ext cx="12192000" cy="6143625"/>
          </a:xfrm>
        </p:spPr>
        <p:txBody>
          <a:bodyPr/>
          <a:lstStyle/>
          <a:p>
            <a:pPr>
              <a:buFont typeface="Wingdings" pitchFamily="2" charset="2"/>
              <a:buNone/>
            </a:pPr>
            <a:r>
              <a:rPr lang="ru-RU" sz="2400" b="1" dirty="0" smtClean="0"/>
              <a:t>1.Санация организма за счет устранения очагов </a:t>
            </a:r>
            <a:r>
              <a:rPr lang="ru-RU" sz="2400" b="1" dirty="0" err="1" smtClean="0"/>
              <a:t>одонтогенной</a:t>
            </a:r>
            <a:r>
              <a:rPr lang="ru-RU" sz="2400" b="1" dirty="0" smtClean="0"/>
              <a:t> инфекции.</a:t>
            </a:r>
          </a:p>
          <a:p>
            <a:pPr>
              <a:buFont typeface="Wingdings" pitchFamily="2" charset="2"/>
              <a:buNone/>
            </a:pPr>
            <a:r>
              <a:rPr lang="ru-RU" sz="2400" b="1" dirty="0" smtClean="0"/>
              <a:t>2.Ликвидация острого </a:t>
            </a:r>
            <a:r>
              <a:rPr lang="ru-RU" sz="2400" b="1" dirty="0" err="1" smtClean="0"/>
              <a:t>одонтогенного</a:t>
            </a:r>
            <a:r>
              <a:rPr lang="ru-RU" sz="2400" b="1" dirty="0" smtClean="0"/>
              <a:t> воспалительного процесса за счет дренирования инфекционно-воспалительного очага в челюсти через лунку удаленного зуба.</a:t>
            </a:r>
          </a:p>
          <a:p>
            <a:pPr>
              <a:buFont typeface="Wingdings" pitchFamily="2" charset="2"/>
              <a:buNone/>
            </a:pPr>
            <a:r>
              <a:rPr lang="ru-RU" sz="2400" b="1" dirty="0" smtClean="0"/>
              <a:t>3.Устранение </a:t>
            </a:r>
            <a:r>
              <a:rPr lang="ru-RU" sz="2400" b="1" dirty="0" err="1" smtClean="0"/>
              <a:t>предопухолевых</a:t>
            </a:r>
            <a:r>
              <a:rPr lang="ru-RU" sz="2400" b="1" dirty="0" smtClean="0"/>
              <a:t> процессов, обусловленных хронической травмой слизистой оболочки полости рта, языка, зубами.</a:t>
            </a:r>
          </a:p>
          <a:p>
            <a:pPr>
              <a:buFont typeface="Wingdings" pitchFamily="2" charset="2"/>
              <a:buNone/>
            </a:pPr>
            <a:r>
              <a:rPr lang="ru-RU" sz="2400" b="1" dirty="0" smtClean="0"/>
              <a:t>4.Улучшение или восстановление жевательной функции путем создания условий для зубного протезирования.</a:t>
            </a:r>
          </a:p>
          <a:p>
            <a:pPr>
              <a:buFont typeface="Wingdings" pitchFamily="2" charset="2"/>
              <a:buNone/>
            </a:pPr>
            <a:r>
              <a:rPr lang="ru-RU" sz="2400" b="1" dirty="0" smtClean="0"/>
              <a:t>5.Устранение </a:t>
            </a:r>
            <a:r>
              <a:rPr lang="ru-RU" sz="2400" b="1" dirty="0" err="1" smtClean="0"/>
              <a:t>психо-эмоционального</a:t>
            </a:r>
            <a:r>
              <a:rPr lang="ru-RU" sz="2400" b="1" dirty="0" smtClean="0"/>
              <a:t> дискомфорта и улучшение жевательной функции путем создания условий для эффективного лечения больных с аномалиями зубочелюстного аппарата.</a:t>
            </a:r>
          </a:p>
        </p:txBody>
      </p:sp>
      <p:sp>
        <p:nvSpPr>
          <p:cNvPr id="2" name="Заголовок 1"/>
          <p:cNvSpPr>
            <a:spLocks noGrp="1"/>
          </p:cNvSpPr>
          <p:nvPr>
            <p:ph type="title"/>
          </p:nvPr>
        </p:nvSpPr>
        <p:spPr>
          <a:xfrm>
            <a:off x="0" y="1"/>
            <a:ext cx="12192000" cy="714375"/>
          </a:xfrm>
        </p:spPr>
        <p:txBody>
          <a:bodyPr/>
          <a:lstStyle/>
          <a:p>
            <a:pPr fontAlgn="auto">
              <a:spcAft>
                <a:spcPts val="0"/>
              </a:spcAft>
              <a:defRPr/>
            </a:pPr>
            <a:r>
              <a:rPr lang="ru-RU" sz="2800" b="1" dirty="0" smtClean="0">
                <a:solidFill>
                  <a:srgbClr val="860000"/>
                </a:solidFill>
              </a:rPr>
              <a:t>Цели операции удаления зуба</a:t>
            </a:r>
            <a:endParaRPr lang="ru-RU" sz="2800" b="1" dirty="0">
              <a:solidFill>
                <a:srgbClr val="860000"/>
              </a:solidFill>
            </a:endParaRPr>
          </a:p>
        </p:txBody>
      </p:sp>
      <p:pic>
        <p:nvPicPr>
          <p:cNvPr id="1026" name="Picture 2" descr="C:\Users\Анжела\Pictures\56587.jpg"/>
          <p:cNvPicPr>
            <a:picLocks noChangeAspect="1" noChangeArrowheads="1"/>
          </p:cNvPicPr>
          <p:nvPr/>
        </p:nvPicPr>
        <p:blipFill>
          <a:blip r:embed="rId2"/>
          <a:srcRect/>
          <a:stretch>
            <a:fillRect/>
          </a:stretch>
        </p:blipFill>
        <p:spPr bwMode="auto">
          <a:xfrm>
            <a:off x="9430727" y="4318000"/>
            <a:ext cx="2146300" cy="2540000"/>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pPr fontAlgn="auto">
              <a:spcAft>
                <a:spcPts val="0"/>
              </a:spcAft>
              <a:defRPr/>
            </a:pPr>
            <a:r>
              <a:rPr lang="ru-RU" sz="2800" b="1" i="1" dirty="0" smtClean="0">
                <a:solidFill>
                  <a:srgbClr val="7030A0"/>
                </a:solidFill>
                <a:latin typeface="Times New Roman" pitchFamily="18" charset="0"/>
                <a:cs typeface="Times New Roman" pitchFamily="18" charset="0"/>
              </a:rPr>
              <a:t>Показания к удалению зуба</a:t>
            </a:r>
            <a:endParaRPr lang="ru-RU" sz="2800" b="1" dirty="0">
              <a:solidFill>
                <a:srgbClr val="7030A0"/>
              </a:solidFill>
              <a:latin typeface="Times New Roman" pitchFamily="18" charset="0"/>
              <a:cs typeface="Times New Roman" pitchFamily="18" charset="0"/>
            </a:endParaRPr>
          </a:p>
        </p:txBody>
      </p:sp>
      <p:sp>
        <p:nvSpPr>
          <p:cNvPr id="11267" name="Текст 5"/>
          <p:cNvSpPr>
            <a:spLocks noGrp="1"/>
          </p:cNvSpPr>
          <p:nvPr>
            <p:ph type="body" idx="1"/>
          </p:nvPr>
        </p:nvSpPr>
        <p:spPr/>
        <p:txBody>
          <a:bodyPr/>
          <a:lstStyle/>
          <a:p>
            <a:endParaRPr lang="ru-RU" smtClean="0"/>
          </a:p>
        </p:txBody>
      </p:sp>
      <p:sp>
        <p:nvSpPr>
          <p:cNvPr id="11268" name="Текст 7"/>
          <p:cNvSpPr>
            <a:spLocks noGrp="1"/>
          </p:cNvSpPr>
          <p:nvPr>
            <p:ph type="body" sz="half" idx="3"/>
          </p:nvPr>
        </p:nvSpPr>
        <p:spPr>
          <a:xfrm>
            <a:off x="6193368" y="5410200"/>
            <a:ext cx="5389033" cy="762000"/>
          </a:xfrm>
        </p:spPr>
        <p:txBody>
          <a:bodyPr/>
          <a:lstStyle/>
          <a:p>
            <a:endParaRPr lang="ru-RU" smtClean="0"/>
          </a:p>
        </p:txBody>
      </p:sp>
      <p:sp>
        <p:nvSpPr>
          <p:cNvPr id="7" name="Содержимое 6"/>
          <p:cNvSpPr>
            <a:spLocks noGrp="1"/>
          </p:cNvSpPr>
          <p:nvPr>
            <p:ph sz="quarter" idx="2"/>
          </p:nvPr>
        </p:nvSpPr>
        <p:spPr>
          <a:xfrm>
            <a:off x="609600" y="1444626"/>
            <a:ext cx="5386917" cy="5133456"/>
          </a:xfrm>
          <a:solidFill>
            <a:schemeClr val="accent6">
              <a:lumMod val="20000"/>
              <a:lumOff val="80000"/>
            </a:schemeClr>
          </a:solidFill>
        </p:spPr>
        <p:txBody>
          <a:bodyPr>
            <a:normAutofit fontScale="85000" lnSpcReduction="20000"/>
          </a:bodyPr>
          <a:lstStyle/>
          <a:p>
            <a:pPr marL="365760" indent="-256032" algn="ctr" fontAlgn="auto">
              <a:spcAft>
                <a:spcPts val="0"/>
              </a:spcAft>
              <a:buFont typeface="Wingdings" pitchFamily="2" charset="2"/>
              <a:buNone/>
              <a:defRPr/>
            </a:pPr>
            <a:r>
              <a:rPr lang="ru-RU" b="1" i="1" dirty="0" smtClean="0">
                <a:solidFill>
                  <a:srgbClr val="990033"/>
                </a:solidFill>
              </a:rPr>
              <a:t>Неотложные:</a:t>
            </a:r>
          </a:p>
          <a:p>
            <a:pPr marL="365760" indent="-256032" fontAlgn="auto">
              <a:spcAft>
                <a:spcPts val="0"/>
              </a:spcAft>
              <a:buFont typeface="Wingdings 3"/>
              <a:buChar char=""/>
              <a:defRPr/>
            </a:pPr>
            <a:r>
              <a:rPr lang="ru-RU" b="1" dirty="0" smtClean="0"/>
              <a:t>Острая стадия </a:t>
            </a:r>
            <a:r>
              <a:rPr lang="ru-RU" b="1" dirty="0" err="1" smtClean="0"/>
              <a:t>одонтогенного</a:t>
            </a:r>
            <a:r>
              <a:rPr lang="ru-RU" b="1" dirty="0" smtClean="0"/>
              <a:t> остеомиелита</a:t>
            </a:r>
          </a:p>
          <a:p>
            <a:pPr marL="365760" indent="-256032" fontAlgn="auto">
              <a:spcAft>
                <a:spcPts val="0"/>
              </a:spcAft>
              <a:buFont typeface="Wingdings 3"/>
              <a:buChar char=""/>
              <a:defRPr/>
            </a:pPr>
            <a:r>
              <a:rPr lang="ru-RU" b="1" dirty="0" err="1" smtClean="0"/>
              <a:t>Одонтогенные</a:t>
            </a:r>
            <a:r>
              <a:rPr lang="ru-RU" b="1" dirty="0" smtClean="0"/>
              <a:t> гнойные периоститы, флегмоны, абсцессы лимфадениты, верхнечелюстные синуситы</a:t>
            </a:r>
          </a:p>
          <a:p>
            <a:pPr marL="365760" indent="-256032" fontAlgn="auto">
              <a:spcAft>
                <a:spcPts val="0"/>
              </a:spcAft>
              <a:buFont typeface="Wingdings 3"/>
              <a:buChar char=""/>
              <a:defRPr/>
            </a:pPr>
            <a:r>
              <a:rPr lang="ru-RU" b="1" dirty="0" smtClean="0"/>
              <a:t>Обострение хронического периодонтита при невозможности консервативного лечения</a:t>
            </a:r>
          </a:p>
          <a:p>
            <a:pPr marL="365760" indent="-256032" fontAlgn="auto">
              <a:spcAft>
                <a:spcPts val="0"/>
              </a:spcAft>
              <a:buFont typeface="Wingdings 3"/>
              <a:buChar char=""/>
              <a:defRPr/>
            </a:pPr>
            <a:r>
              <a:rPr lang="ru-RU" b="1" dirty="0" smtClean="0"/>
              <a:t>Зуб в линии перелома, мешающий репозиции отломков</a:t>
            </a:r>
          </a:p>
          <a:p>
            <a:pPr marL="365760" indent="-256032" fontAlgn="auto">
              <a:spcAft>
                <a:spcPts val="0"/>
              </a:spcAft>
              <a:buFont typeface="Wingdings 3"/>
              <a:buChar char=""/>
              <a:defRPr/>
            </a:pPr>
            <a:r>
              <a:rPr lang="ru-RU" b="1" dirty="0" smtClean="0"/>
              <a:t>Зуб, вызывающий травму слизистой, если травму невозможно устранить другим способом</a:t>
            </a:r>
          </a:p>
          <a:p>
            <a:pPr marL="365760" indent="-256032" fontAlgn="auto">
              <a:spcAft>
                <a:spcPts val="0"/>
              </a:spcAft>
              <a:buFont typeface="Wingdings 3"/>
              <a:buChar char=""/>
              <a:defRPr/>
            </a:pPr>
            <a:endParaRPr lang="ru-RU" dirty="0"/>
          </a:p>
        </p:txBody>
      </p:sp>
      <p:sp>
        <p:nvSpPr>
          <p:cNvPr id="9" name="Содержимое 8"/>
          <p:cNvSpPr>
            <a:spLocks noGrp="1"/>
          </p:cNvSpPr>
          <p:nvPr>
            <p:ph sz="quarter" idx="4"/>
          </p:nvPr>
        </p:nvSpPr>
        <p:spPr>
          <a:xfrm>
            <a:off x="6193368" y="233266"/>
            <a:ext cx="5389033" cy="6531428"/>
          </a:xfrm>
          <a:solidFill>
            <a:schemeClr val="accent2">
              <a:lumMod val="20000"/>
              <a:lumOff val="80000"/>
            </a:schemeClr>
          </a:solidFill>
        </p:spPr>
        <p:txBody>
          <a:bodyPr>
            <a:normAutofit fontScale="85000" lnSpcReduction="20000"/>
          </a:bodyPr>
          <a:lstStyle/>
          <a:p>
            <a:pPr marL="365760" indent="-256032" algn="ctr" fontAlgn="auto">
              <a:spcAft>
                <a:spcPts val="0"/>
              </a:spcAft>
              <a:buFont typeface="Wingdings" pitchFamily="2" charset="2"/>
              <a:buNone/>
              <a:defRPr/>
            </a:pPr>
            <a:r>
              <a:rPr lang="ru-RU" b="1" i="1" dirty="0" smtClean="0">
                <a:solidFill>
                  <a:srgbClr val="002060"/>
                </a:solidFill>
              </a:rPr>
              <a:t>Плановые:</a:t>
            </a:r>
          </a:p>
          <a:p>
            <a:pPr marL="365760" indent="-256032" fontAlgn="auto">
              <a:spcAft>
                <a:spcPts val="0"/>
              </a:spcAft>
              <a:buFont typeface="Wingdings 3"/>
              <a:buChar char=""/>
              <a:defRPr/>
            </a:pPr>
            <a:r>
              <a:rPr lang="ru-RU" b="1" dirty="0" smtClean="0"/>
              <a:t>Зубы, являющиеся очагом </a:t>
            </a:r>
            <a:r>
              <a:rPr lang="ru-RU" b="1" dirty="0" err="1" smtClean="0"/>
              <a:t>одонтогенной</a:t>
            </a:r>
            <a:r>
              <a:rPr lang="ru-RU" b="1" dirty="0" smtClean="0"/>
              <a:t> инфекции при неэффективности их консервативной санации или невозможности проведения </a:t>
            </a:r>
            <a:r>
              <a:rPr lang="ru-RU" b="1" dirty="0" err="1" smtClean="0"/>
              <a:t>зубосохраняющих</a:t>
            </a:r>
            <a:r>
              <a:rPr lang="ru-RU" b="1" dirty="0" smtClean="0"/>
              <a:t> операций</a:t>
            </a:r>
          </a:p>
          <a:p>
            <a:pPr marL="365760" indent="-256032" fontAlgn="auto">
              <a:spcAft>
                <a:spcPts val="0"/>
              </a:spcAft>
              <a:buFont typeface="Wingdings 3"/>
              <a:buChar char=""/>
              <a:defRPr/>
            </a:pPr>
            <a:r>
              <a:rPr lang="ru-RU" b="1" dirty="0" smtClean="0"/>
              <a:t>Корни зубов, если их нельзя использовать для протезирования</a:t>
            </a:r>
          </a:p>
          <a:p>
            <a:pPr marL="365760" indent="-256032" fontAlgn="auto">
              <a:spcAft>
                <a:spcPts val="0"/>
              </a:spcAft>
              <a:buFont typeface="Wingdings 3"/>
              <a:buChar char=""/>
              <a:defRPr/>
            </a:pPr>
            <a:r>
              <a:rPr lang="ru-RU" b="1" dirty="0" err="1" smtClean="0"/>
              <a:t>Ретенированные</a:t>
            </a:r>
            <a:r>
              <a:rPr lang="ru-RU" b="1" dirty="0" smtClean="0"/>
              <a:t> зубы, вызывающие воспалительные, неврологические, </a:t>
            </a:r>
            <a:r>
              <a:rPr lang="ru-RU" b="1" dirty="0" err="1" smtClean="0"/>
              <a:t>ортодонтические</a:t>
            </a:r>
            <a:r>
              <a:rPr lang="ru-RU" b="1" dirty="0" smtClean="0"/>
              <a:t> проблемы</a:t>
            </a:r>
          </a:p>
          <a:p>
            <a:pPr marL="365760" indent="-256032" fontAlgn="auto">
              <a:spcAft>
                <a:spcPts val="0"/>
              </a:spcAft>
              <a:buFont typeface="Wingdings 3"/>
              <a:buChar char=""/>
              <a:defRPr/>
            </a:pPr>
            <a:r>
              <a:rPr lang="ru-RU" b="1" i="1" dirty="0" smtClean="0"/>
              <a:t>Зубы с </a:t>
            </a:r>
            <a:r>
              <a:rPr lang="en-US" b="1" i="1" dirty="0" smtClean="0"/>
              <a:t>III</a:t>
            </a:r>
            <a:r>
              <a:rPr lang="ru-RU" b="1" i="1" dirty="0" smtClean="0"/>
              <a:t>-</a:t>
            </a:r>
            <a:r>
              <a:rPr lang="en-US" b="1" i="1" dirty="0" smtClean="0"/>
              <a:t> IV</a:t>
            </a:r>
            <a:r>
              <a:rPr lang="ru-RU" b="1" i="1" dirty="0" smtClean="0"/>
              <a:t> степенями подвижности</a:t>
            </a:r>
          </a:p>
          <a:p>
            <a:pPr marL="365760" indent="-256032" fontAlgn="auto">
              <a:spcAft>
                <a:spcPts val="0"/>
              </a:spcAft>
              <a:buFont typeface="Wingdings 3"/>
              <a:buChar char=""/>
              <a:defRPr/>
            </a:pPr>
            <a:r>
              <a:rPr lang="ru-RU" b="1" i="1" dirty="0" err="1" smtClean="0"/>
              <a:t>Ортодонтические</a:t>
            </a:r>
            <a:r>
              <a:rPr lang="ru-RU" b="1" i="1" dirty="0" smtClean="0"/>
              <a:t> показания (сверхкомплектные, </a:t>
            </a:r>
            <a:r>
              <a:rPr lang="ru-RU" b="1" i="1" dirty="0" err="1" smtClean="0"/>
              <a:t>дистопированные</a:t>
            </a:r>
            <a:r>
              <a:rPr lang="ru-RU" b="1" i="1" dirty="0" smtClean="0"/>
              <a:t> зубы и др.)</a:t>
            </a:r>
          </a:p>
          <a:p>
            <a:pPr marL="365760" indent="-256032" fontAlgn="auto">
              <a:spcAft>
                <a:spcPts val="0"/>
              </a:spcAft>
              <a:buFont typeface="Wingdings 3"/>
              <a:buChar char=""/>
              <a:defRPr/>
            </a:pPr>
            <a:r>
              <a:rPr lang="ru-RU" b="1" i="1" dirty="0" smtClean="0"/>
              <a:t>Ортопедические показания (феномен </a:t>
            </a:r>
            <a:r>
              <a:rPr lang="ru-RU" b="1" i="1" dirty="0" err="1" smtClean="0"/>
              <a:t>Попова-Годона</a:t>
            </a:r>
            <a:r>
              <a:rPr lang="ru-RU" b="1" i="1" dirty="0" smtClean="0"/>
              <a:t>)</a:t>
            </a:r>
          </a:p>
          <a:p>
            <a:pPr marL="365760" indent="-256032" fontAlgn="auto">
              <a:spcAft>
                <a:spcPts val="0"/>
              </a:spcAft>
              <a:buFont typeface="Wingdings 3"/>
              <a:buChar char=""/>
              <a:defRPr/>
            </a:pPr>
            <a:endParaRPr lang="ru-RU"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Содержимое 2"/>
          <p:cNvSpPr>
            <a:spLocks noGrp="1"/>
          </p:cNvSpPr>
          <p:nvPr>
            <p:ph idx="1"/>
          </p:nvPr>
        </p:nvSpPr>
        <p:spPr>
          <a:xfrm>
            <a:off x="0" y="571500"/>
            <a:ext cx="12192000" cy="6286500"/>
          </a:xfrm>
        </p:spPr>
        <p:txBody>
          <a:bodyPr>
            <a:normAutofit lnSpcReduction="10000"/>
          </a:bodyPr>
          <a:lstStyle/>
          <a:p>
            <a:pPr>
              <a:buFont typeface="Wingdings" pitchFamily="2" charset="2"/>
              <a:buNone/>
            </a:pPr>
            <a:r>
              <a:rPr lang="ru-RU" sz="1800" b="1" i="1" dirty="0" smtClean="0"/>
              <a:t>    </a:t>
            </a:r>
            <a:r>
              <a:rPr lang="ru-RU" sz="2400" b="1" i="1" dirty="0" smtClean="0">
                <a:solidFill>
                  <a:srgbClr val="FF0000"/>
                </a:solidFill>
                <a:latin typeface="Times New Roman" pitchFamily="18" charset="0"/>
                <a:cs typeface="Times New Roman" pitchFamily="18" charset="0"/>
              </a:rPr>
              <a:t>Общие</a:t>
            </a:r>
            <a:r>
              <a:rPr lang="ru-RU" sz="2400" dirty="0" smtClean="0">
                <a:solidFill>
                  <a:srgbClr val="FF0000"/>
                </a:solidFill>
                <a:latin typeface="Times New Roman" pitchFamily="18" charset="0"/>
                <a:cs typeface="Times New Roman" pitchFamily="18" charset="0"/>
              </a:rPr>
              <a:t>  абсолютные</a:t>
            </a:r>
            <a:r>
              <a:rPr lang="ru-RU" sz="2400" dirty="0" smtClean="0">
                <a:latin typeface="Times New Roman" pitchFamily="18" charset="0"/>
                <a:cs typeface="Times New Roman" pitchFamily="18" charset="0"/>
              </a:rPr>
              <a:t>– острые периоды инфаркта миокарда, нарушения мозгового кровообращения, </a:t>
            </a:r>
            <a:r>
              <a:rPr lang="ru-RU" sz="2400" dirty="0" err="1" smtClean="0">
                <a:latin typeface="Times New Roman" pitchFamily="18" charset="0"/>
                <a:cs typeface="Times New Roman" pitchFamily="18" charset="0"/>
              </a:rPr>
              <a:t>декомпенсированные</a:t>
            </a:r>
            <a:r>
              <a:rPr lang="ru-RU" sz="2400" dirty="0" smtClean="0">
                <a:latin typeface="Times New Roman" pitchFamily="18" charset="0"/>
                <a:cs typeface="Times New Roman" pitchFamily="18" charset="0"/>
              </a:rPr>
              <a:t> стадии патологии органов и систем, </a:t>
            </a:r>
          </a:p>
          <a:p>
            <a:pPr>
              <a:buFont typeface="Wingdings" pitchFamily="2" charset="2"/>
              <a:buNone/>
            </a:pPr>
            <a:r>
              <a:rPr lang="ru-RU" sz="2400" dirty="0" smtClean="0">
                <a:solidFill>
                  <a:srgbClr val="860000"/>
                </a:solidFill>
                <a:latin typeface="Times New Roman" pitchFamily="18" charset="0"/>
                <a:cs typeface="Times New Roman" pitchFamily="18" charset="0"/>
              </a:rPr>
              <a:t>Относительные </a:t>
            </a:r>
            <a:r>
              <a:rPr lang="ru-RU" sz="2400" dirty="0" smtClean="0">
                <a:latin typeface="Times New Roman" pitchFamily="18" charset="0"/>
                <a:cs typeface="Times New Roman" pitchFamily="18" charset="0"/>
              </a:rPr>
              <a:t>- ОРВИ, острые инфекционные заболевания, обострения хронических соматических заболеваний и психоневрологической патологии, острая лучевая болезнь, лучевая терапия, проводимая по поводу опухолей, </a:t>
            </a:r>
            <a:r>
              <a:rPr lang="ru-RU" sz="2400" dirty="0" err="1" smtClean="0">
                <a:latin typeface="Times New Roman" pitchFamily="18" charset="0"/>
                <a:cs typeface="Times New Roman" pitchFamily="18" charset="0"/>
              </a:rPr>
              <a:t>неодонтогенные</a:t>
            </a:r>
            <a:r>
              <a:rPr lang="ru-RU" sz="2400" dirty="0" smtClean="0">
                <a:latin typeface="Times New Roman" pitchFamily="18" charset="0"/>
                <a:cs typeface="Times New Roman" pitchFamily="18" charset="0"/>
              </a:rPr>
              <a:t> гнойно-воспалительные процессы (абсцессы, флегмоны различной локализации, рожистое воспаление, беременность 1 и 3 триместры.</a:t>
            </a:r>
          </a:p>
          <a:p>
            <a:pPr algn="ctr">
              <a:buFont typeface="Wingdings" pitchFamily="2" charset="2"/>
              <a:buNone/>
            </a:pPr>
            <a:r>
              <a:rPr lang="ru-RU" sz="2400" dirty="0" smtClean="0">
                <a:latin typeface="Times New Roman" pitchFamily="18" charset="0"/>
                <a:cs typeface="Times New Roman" pitchFamily="18" charset="0"/>
              </a:rPr>
              <a:t>     </a:t>
            </a:r>
            <a:r>
              <a:rPr lang="ru-RU" sz="2400" b="1" dirty="0" smtClean="0">
                <a:solidFill>
                  <a:srgbClr val="660033"/>
                </a:solidFill>
                <a:latin typeface="Times New Roman" pitchFamily="18" charset="0"/>
                <a:cs typeface="Times New Roman" pitchFamily="18" charset="0"/>
              </a:rPr>
              <a:t>Подготовка больного к операции удаления зуба при перечисленных противопоказаниях должна осуществляться стоматологом совместно с соответствующими специалистами. При тяжелой сопутствующей патологии подобное оперативное вмешательство целесообразно проводить в условиях стационара.</a:t>
            </a:r>
          </a:p>
          <a:p>
            <a:pPr>
              <a:buFont typeface="Wingdings" pitchFamily="2" charset="2"/>
              <a:buNone/>
            </a:pPr>
            <a:r>
              <a:rPr lang="ru-RU" sz="2400" b="1" i="1" dirty="0" smtClean="0">
                <a:latin typeface="Times New Roman" pitchFamily="18" charset="0"/>
                <a:cs typeface="Times New Roman" pitchFamily="18" charset="0"/>
              </a:rPr>
              <a:t>    </a:t>
            </a:r>
            <a:r>
              <a:rPr lang="ru-RU" sz="2400" b="1" i="1" dirty="0" smtClean="0">
                <a:solidFill>
                  <a:srgbClr val="3333CC"/>
                </a:solidFill>
                <a:latin typeface="Times New Roman" pitchFamily="18" charset="0"/>
                <a:cs typeface="Times New Roman" pitchFamily="18" charset="0"/>
              </a:rPr>
              <a:t>Местные: </a:t>
            </a:r>
            <a:r>
              <a:rPr lang="ru-RU" sz="2400" dirty="0" smtClean="0">
                <a:latin typeface="Times New Roman" pitchFamily="18" charset="0"/>
                <a:cs typeface="Times New Roman" pitchFamily="18" charset="0"/>
              </a:rPr>
              <a:t>острые воспалительные заболевания слизистой оболочки полости рта</a:t>
            </a:r>
          </a:p>
          <a:p>
            <a:pPr>
              <a:buFont typeface="Wingdings" pitchFamily="2" charset="2"/>
              <a:buNone/>
            </a:pPr>
            <a:r>
              <a:rPr lang="ru-RU" sz="2400" dirty="0" smtClean="0">
                <a:latin typeface="Times New Roman" pitchFamily="18" charset="0"/>
                <a:cs typeface="Times New Roman" pitchFamily="18" charset="0"/>
              </a:rPr>
              <a:t>     Зуб в зоне опухолевого роста: при доброкачественной – удаление во время операции вместе с опухолью, при злокачественной – противопоказано, однако на поздних стадиях резко подвижный зуб, затрудняющий прием пищи, вызывающий постоянную травму опухоли и повторные кровотечения, подлежит удалению (после согласования решения об удалении с онкологом)</a:t>
            </a:r>
          </a:p>
        </p:txBody>
      </p:sp>
      <p:sp>
        <p:nvSpPr>
          <p:cNvPr id="2" name="Заголовок 1"/>
          <p:cNvSpPr>
            <a:spLocks noGrp="1"/>
          </p:cNvSpPr>
          <p:nvPr>
            <p:ph type="title"/>
          </p:nvPr>
        </p:nvSpPr>
        <p:spPr>
          <a:xfrm>
            <a:off x="609600" y="1"/>
            <a:ext cx="10972800" cy="428625"/>
          </a:xfrm>
        </p:spPr>
        <p:txBody>
          <a:bodyPr>
            <a:normAutofit fontScale="90000"/>
          </a:bodyPr>
          <a:lstStyle/>
          <a:p>
            <a:pPr fontAlgn="auto">
              <a:spcAft>
                <a:spcPts val="0"/>
              </a:spcAft>
              <a:defRPr/>
            </a:pPr>
            <a:r>
              <a:rPr lang="ru-RU" sz="3200" b="1" i="1" dirty="0" smtClean="0">
                <a:solidFill>
                  <a:srgbClr val="C00000"/>
                </a:solidFill>
                <a:latin typeface="Times New Roman" pitchFamily="18" charset="0"/>
                <a:cs typeface="Times New Roman" pitchFamily="18" charset="0"/>
              </a:rPr>
              <a:t>Противопоказания к удалению зуба</a:t>
            </a:r>
            <a:endParaRPr lang="ru-RU" sz="3200" b="1" i="1"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Содержимое 2"/>
          <p:cNvSpPr>
            <a:spLocks noGrp="1"/>
          </p:cNvSpPr>
          <p:nvPr>
            <p:ph idx="1"/>
          </p:nvPr>
        </p:nvSpPr>
        <p:spPr>
          <a:xfrm>
            <a:off x="0" y="1000125"/>
            <a:ext cx="12192000" cy="5857875"/>
          </a:xfrm>
        </p:spPr>
        <p:txBody>
          <a:bodyPr/>
          <a:lstStyle/>
          <a:p>
            <a:pPr>
              <a:buFont typeface="Wingdings" pitchFamily="2" charset="2"/>
              <a:buNone/>
            </a:pPr>
            <a:r>
              <a:rPr lang="ru-RU" sz="2400" b="1" dirty="0" smtClean="0">
                <a:solidFill>
                  <a:srgbClr val="7030A0"/>
                </a:solidFill>
                <a:latin typeface="Times New Roman" pitchFamily="18" charset="0"/>
                <a:cs typeface="Times New Roman" pitchFamily="18" charset="0"/>
              </a:rPr>
              <a:t>1.Снижение уровня </a:t>
            </a:r>
            <a:r>
              <a:rPr lang="ru-RU" sz="2400" b="1" dirty="0" err="1" smtClean="0">
                <a:solidFill>
                  <a:srgbClr val="7030A0"/>
                </a:solidFill>
                <a:latin typeface="Times New Roman" pitchFamily="18" charset="0"/>
                <a:cs typeface="Times New Roman" pitchFamily="18" charset="0"/>
              </a:rPr>
              <a:t>психо-эмоционального</a:t>
            </a:r>
            <a:r>
              <a:rPr lang="ru-RU" sz="2400" b="1" dirty="0" smtClean="0">
                <a:solidFill>
                  <a:srgbClr val="7030A0"/>
                </a:solidFill>
                <a:latin typeface="Times New Roman" pitchFamily="18" charset="0"/>
                <a:cs typeface="Times New Roman" pitchFamily="18" charset="0"/>
              </a:rPr>
              <a:t> напряжения.</a:t>
            </a:r>
          </a:p>
          <a:p>
            <a:pPr>
              <a:buFont typeface="Wingdings" pitchFamily="2" charset="2"/>
              <a:buNone/>
            </a:pPr>
            <a:r>
              <a:rPr lang="ru-RU" sz="2400" b="1" dirty="0" smtClean="0">
                <a:latin typeface="Times New Roman" pitchFamily="18" charset="0"/>
                <a:cs typeface="Times New Roman" pitchFamily="18" charset="0"/>
              </a:rPr>
              <a:t>2.Предупреждение инфицирования пациента вирусной и бактериальной инфекцией.</a:t>
            </a:r>
          </a:p>
          <a:p>
            <a:pPr>
              <a:buFont typeface="Wingdings" pitchFamily="2" charset="2"/>
              <a:buNone/>
            </a:pPr>
            <a:r>
              <a:rPr lang="ru-RU" sz="2400" b="1" dirty="0" smtClean="0">
                <a:latin typeface="Times New Roman" pitchFamily="18" charset="0"/>
                <a:cs typeface="Times New Roman" pitchFamily="18" charset="0"/>
              </a:rPr>
              <a:t>3.Надежное обезболивание.</a:t>
            </a:r>
          </a:p>
          <a:p>
            <a:pPr>
              <a:buFont typeface="Wingdings" pitchFamily="2" charset="2"/>
              <a:buNone/>
            </a:pPr>
            <a:r>
              <a:rPr lang="ru-RU" sz="2400" b="1" dirty="0" smtClean="0">
                <a:latin typeface="Times New Roman" pitchFamily="18" charset="0"/>
                <a:cs typeface="Times New Roman" pitchFamily="18" charset="0"/>
              </a:rPr>
              <a:t>4.Снижение до минимума повреждения тканей пародонта и смежных анатомических структур (верхнечелюстная пазуха, нижнеальвеолярный нерв).</a:t>
            </a:r>
          </a:p>
          <a:p>
            <a:pPr>
              <a:buFont typeface="Wingdings" pitchFamily="2" charset="2"/>
              <a:buNone/>
            </a:pPr>
            <a:r>
              <a:rPr lang="ru-RU" sz="2400" b="1" dirty="0" smtClean="0">
                <a:latin typeface="Times New Roman" pitchFamily="18" charset="0"/>
                <a:cs typeface="Times New Roman" pitchFamily="18" charset="0"/>
              </a:rPr>
              <a:t>5.Создание оптимальных условий для заживления операционной раны и последующего протезирования.</a:t>
            </a:r>
          </a:p>
          <a:p>
            <a:pPr>
              <a:buFont typeface="Wingdings" pitchFamily="2" charset="2"/>
              <a:buNone/>
            </a:pPr>
            <a:r>
              <a:rPr lang="ru-RU" sz="2400" b="1" dirty="0" smtClean="0">
                <a:latin typeface="Times New Roman" pitchFamily="18" charset="0"/>
                <a:cs typeface="Times New Roman" pitchFamily="18" charset="0"/>
              </a:rPr>
              <a:t>6.Предупреждение разрушения кровяного сгустка и возникновения кровотечения, развития инфекционно-воспалительного процесса в области оперативного вмешательства.</a:t>
            </a:r>
          </a:p>
          <a:p>
            <a:pPr>
              <a:buFont typeface="Wingdings" pitchFamily="2" charset="2"/>
              <a:buNone/>
            </a:pPr>
            <a:r>
              <a:rPr lang="ru-RU" sz="2400" b="1" dirty="0" smtClean="0">
                <a:latin typeface="Times New Roman" pitchFamily="18" charset="0"/>
                <a:cs typeface="Times New Roman" pitchFamily="18" charset="0"/>
              </a:rPr>
              <a:t>7.Предупреждение обострения сопутствующих соматических заболеваний.</a:t>
            </a:r>
          </a:p>
          <a:p>
            <a:pPr>
              <a:buFont typeface="Wingdings" pitchFamily="2" charset="2"/>
              <a:buNone/>
            </a:pPr>
            <a:endParaRPr lang="ru-RU" sz="2000" b="1" dirty="0" smtClean="0"/>
          </a:p>
        </p:txBody>
      </p:sp>
      <p:sp>
        <p:nvSpPr>
          <p:cNvPr id="2" name="Заголовок 1"/>
          <p:cNvSpPr>
            <a:spLocks noGrp="1"/>
          </p:cNvSpPr>
          <p:nvPr>
            <p:ph type="title"/>
          </p:nvPr>
        </p:nvSpPr>
        <p:spPr>
          <a:xfrm>
            <a:off x="0" y="0"/>
            <a:ext cx="12192000" cy="857250"/>
          </a:xfrm>
        </p:spPr>
        <p:txBody>
          <a:bodyPr>
            <a:normAutofit/>
          </a:bodyPr>
          <a:lstStyle/>
          <a:p>
            <a:pPr algn="ctr" fontAlgn="auto">
              <a:spcAft>
                <a:spcPts val="0"/>
              </a:spcAft>
              <a:defRPr/>
            </a:pPr>
            <a:r>
              <a:rPr lang="ru-RU" sz="2400" b="1" dirty="0" smtClean="0">
                <a:solidFill>
                  <a:srgbClr val="3333CC"/>
                </a:solidFill>
                <a:latin typeface="Times New Roman" pitchFamily="18" charset="0"/>
                <a:cs typeface="Times New Roman" pitchFamily="18" charset="0"/>
              </a:rPr>
              <a:t>Задачи, решаемые в процессе подготовки, проведения операции удаления зуба и в после операционном периоде</a:t>
            </a:r>
            <a:endParaRPr lang="ru-RU" sz="2400" b="1" dirty="0">
              <a:solidFill>
                <a:srgbClr val="3333CC"/>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Содержимое 2"/>
          <p:cNvSpPr>
            <a:spLocks noGrp="1"/>
          </p:cNvSpPr>
          <p:nvPr>
            <p:ph idx="1"/>
          </p:nvPr>
        </p:nvSpPr>
        <p:spPr>
          <a:xfrm>
            <a:off x="0" y="500064"/>
            <a:ext cx="12192000" cy="6357937"/>
          </a:xfrm>
        </p:spPr>
        <p:txBody>
          <a:bodyPr/>
          <a:lstStyle/>
          <a:p>
            <a:pPr>
              <a:buFont typeface="Wingdings" pitchFamily="2" charset="2"/>
              <a:buNone/>
            </a:pPr>
            <a:r>
              <a:rPr lang="ru-RU" sz="2400" b="1" dirty="0" smtClean="0">
                <a:solidFill>
                  <a:srgbClr val="7030A0"/>
                </a:solidFill>
                <a:latin typeface="Times New Roman" pitchFamily="18" charset="0"/>
                <a:cs typeface="Times New Roman" pitchFamily="18" charset="0"/>
              </a:rPr>
              <a:t>Клинико-рентгенологическое обследование  для уточнения диагноза и решения вопроса о необходимости (показаниях) удаления зуба; для уточнения индивидуальных особенностей строения зуба, челюсти, которые необходимо учитывать при составлении </a:t>
            </a:r>
            <a:r>
              <a:rPr lang="ru-RU" sz="2400" b="1" dirty="0" err="1" smtClean="0">
                <a:solidFill>
                  <a:srgbClr val="7030A0"/>
                </a:solidFill>
                <a:latin typeface="Times New Roman" pitchFamily="18" charset="0"/>
                <a:cs typeface="Times New Roman" pitchFamily="18" charset="0"/>
              </a:rPr>
              <a:t>плпна</a:t>
            </a:r>
            <a:r>
              <a:rPr lang="ru-RU" sz="2400" b="1" dirty="0" smtClean="0">
                <a:solidFill>
                  <a:srgbClr val="7030A0"/>
                </a:solidFill>
                <a:latin typeface="Times New Roman" pitchFamily="18" charset="0"/>
                <a:cs typeface="Times New Roman" pitchFamily="18" charset="0"/>
              </a:rPr>
              <a:t> операции, обеспечивающего наименьшее повреждение тканей </a:t>
            </a:r>
            <a:r>
              <a:rPr lang="ru-RU" sz="2400" b="1" dirty="0" err="1" smtClean="0">
                <a:solidFill>
                  <a:srgbClr val="7030A0"/>
                </a:solidFill>
                <a:latin typeface="Times New Roman" pitchFamily="18" charset="0"/>
                <a:cs typeface="Times New Roman" pitchFamily="18" charset="0"/>
              </a:rPr>
              <a:t>зубоальвеолярного</a:t>
            </a:r>
            <a:r>
              <a:rPr lang="ru-RU" sz="2400" b="1" dirty="0" smtClean="0">
                <a:solidFill>
                  <a:srgbClr val="7030A0"/>
                </a:solidFill>
                <a:latin typeface="Times New Roman" pitchFamily="18" charset="0"/>
                <a:cs typeface="Times New Roman" pitchFamily="18" charset="0"/>
              </a:rPr>
              <a:t> сегмента.</a:t>
            </a:r>
          </a:p>
          <a:p>
            <a:pPr>
              <a:buFont typeface="Wingdings" pitchFamily="2" charset="2"/>
              <a:buNone/>
            </a:pPr>
            <a:r>
              <a:rPr lang="ru-RU" sz="2400" b="1" dirty="0" smtClean="0">
                <a:solidFill>
                  <a:srgbClr val="C00000"/>
                </a:solidFill>
                <a:latin typeface="Times New Roman" pitchFamily="18" charset="0"/>
                <a:cs typeface="Times New Roman" pitchFamily="18" charset="0"/>
              </a:rPr>
              <a:t>Клиническое обследование больного с целью выявления у него общей патологии, которая может потребовать специальной подготовки к операции либо проведения терапии, для определения выбора оптимального способа обезболивания.</a:t>
            </a:r>
          </a:p>
          <a:p>
            <a:pPr>
              <a:buFont typeface="Wingdings" pitchFamily="2" charset="2"/>
              <a:buNone/>
            </a:pPr>
            <a:r>
              <a:rPr lang="ru-RU" sz="2400" b="1" dirty="0" smtClean="0">
                <a:latin typeface="Times New Roman" pitchFamily="18" charset="0"/>
                <a:cs typeface="Times New Roman" pitchFamily="18" charset="0"/>
              </a:rPr>
              <a:t>Разъяснения больному необходимости операции удаления зуба.</a:t>
            </a:r>
          </a:p>
          <a:p>
            <a:pPr>
              <a:buFont typeface="Wingdings" pitchFamily="2" charset="2"/>
              <a:buNone/>
            </a:pPr>
            <a:r>
              <a:rPr lang="ru-RU" sz="2400" b="1" dirty="0" smtClean="0">
                <a:solidFill>
                  <a:srgbClr val="990033"/>
                </a:solidFill>
                <a:latin typeface="Times New Roman" pitchFamily="18" charset="0"/>
                <a:cs typeface="Times New Roman" pitchFamily="18" charset="0"/>
              </a:rPr>
              <a:t>Оценка </a:t>
            </a:r>
            <a:r>
              <a:rPr lang="ru-RU" sz="2400" b="1" dirty="0" err="1" smtClean="0">
                <a:solidFill>
                  <a:srgbClr val="990033"/>
                </a:solidFill>
                <a:latin typeface="Times New Roman" pitchFamily="18" charset="0"/>
                <a:cs typeface="Times New Roman" pitchFamily="18" charset="0"/>
              </a:rPr>
              <a:t>психоэмоционального</a:t>
            </a:r>
            <a:r>
              <a:rPr lang="ru-RU" sz="2400" b="1" dirty="0" smtClean="0">
                <a:solidFill>
                  <a:srgbClr val="990033"/>
                </a:solidFill>
                <a:latin typeface="Times New Roman" pitchFamily="18" charset="0"/>
                <a:cs typeface="Times New Roman" pitchFamily="18" charset="0"/>
              </a:rPr>
              <a:t> состояния пациента (уровня тревожности) для решения вопроса о необходимости патофизиологической психофармакологической подготовки к операции либо использования общего обезболивания.</a:t>
            </a:r>
          </a:p>
          <a:p>
            <a:pPr>
              <a:buFont typeface="Wingdings" pitchFamily="2" charset="2"/>
              <a:buNone/>
            </a:pPr>
            <a:r>
              <a:rPr lang="ru-RU" sz="2400" b="1" dirty="0" smtClean="0">
                <a:latin typeface="Times New Roman" pitchFamily="18" charset="0"/>
                <a:cs typeface="Times New Roman" pitchFamily="18" charset="0"/>
              </a:rPr>
              <a:t>Снятие </a:t>
            </a:r>
            <a:r>
              <a:rPr lang="ru-RU" sz="2400" b="1" dirty="0" err="1" smtClean="0">
                <a:latin typeface="Times New Roman" pitchFamily="18" charset="0"/>
                <a:cs typeface="Times New Roman" pitchFamily="18" charset="0"/>
              </a:rPr>
              <a:t>наддесневых</a:t>
            </a:r>
            <a:r>
              <a:rPr lang="ru-RU" sz="2400" b="1" dirty="0" smtClean="0">
                <a:latin typeface="Times New Roman" pitchFamily="18" charset="0"/>
                <a:cs typeface="Times New Roman" pitchFamily="18" charset="0"/>
              </a:rPr>
              <a:t> и </a:t>
            </a:r>
            <a:r>
              <a:rPr lang="ru-RU" sz="2400" b="1" dirty="0" err="1" smtClean="0">
                <a:latin typeface="Times New Roman" pitchFamily="18" charset="0"/>
                <a:cs typeface="Times New Roman" pitchFamily="18" charset="0"/>
              </a:rPr>
              <a:t>поддесневых</a:t>
            </a:r>
            <a:r>
              <a:rPr lang="ru-RU" sz="2400" b="1" dirty="0" smtClean="0">
                <a:latin typeface="Times New Roman" pitchFamily="18" charset="0"/>
                <a:cs typeface="Times New Roman" pitchFamily="18" charset="0"/>
              </a:rPr>
              <a:t> зубных отложений с удаляемого и соседних с ним зубов с целью предупреждения попадания в альвеолу инфицированного зубного налета, частей зубной бляшки.</a:t>
            </a:r>
          </a:p>
          <a:p>
            <a:pPr>
              <a:buFont typeface="Wingdings" pitchFamily="2" charset="2"/>
              <a:buNone/>
            </a:pPr>
            <a:endParaRPr lang="ru-RU" sz="2000" b="1" dirty="0" smtClean="0"/>
          </a:p>
        </p:txBody>
      </p:sp>
      <p:sp>
        <p:nvSpPr>
          <p:cNvPr id="2" name="Заголовок 1"/>
          <p:cNvSpPr>
            <a:spLocks noGrp="1"/>
          </p:cNvSpPr>
          <p:nvPr>
            <p:ph type="title"/>
          </p:nvPr>
        </p:nvSpPr>
        <p:spPr>
          <a:xfrm>
            <a:off x="0" y="0"/>
            <a:ext cx="12192000" cy="571500"/>
          </a:xfrm>
        </p:spPr>
        <p:txBody>
          <a:bodyPr/>
          <a:lstStyle/>
          <a:p>
            <a:pPr fontAlgn="auto">
              <a:spcAft>
                <a:spcPts val="0"/>
              </a:spcAft>
              <a:defRPr/>
            </a:pPr>
            <a:r>
              <a:rPr lang="ru-RU" sz="2800" b="1" dirty="0" smtClean="0">
                <a:solidFill>
                  <a:srgbClr val="002060"/>
                </a:solidFill>
                <a:latin typeface="Times New Roman" pitchFamily="18" charset="0"/>
                <a:cs typeface="Times New Roman" pitchFamily="18" charset="0"/>
              </a:rPr>
              <a:t>Подготовка больного к операции удаления зуба</a:t>
            </a:r>
            <a:endParaRPr lang="ru-RU" sz="2800" b="1"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2153408"/>
          </a:xfrm>
        </p:spPr>
        <p:txBody>
          <a:bodyPr>
            <a:normAutofit/>
          </a:bodyPr>
          <a:lstStyle/>
          <a:p>
            <a:pPr algn="ctr"/>
            <a:r>
              <a:rPr lang="ru-RU" sz="3600" b="1" dirty="0" smtClean="0"/>
              <a:t>Классификация осложнений операции удаления зубов.</a:t>
            </a:r>
            <a:r>
              <a:rPr lang="ru-RU" dirty="0" smtClean="0"/>
              <a:t/>
            </a:r>
            <a:br>
              <a:rPr lang="ru-RU" dirty="0" smtClean="0"/>
            </a:br>
            <a:endParaRPr lang="ru-RU" dirty="0"/>
          </a:p>
        </p:txBody>
      </p:sp>
      <p:sp>
        <p:nvSpPr>
          <p:cNvPr id="3" name="Содержимое 2"/>
          <p:cNvSpPr>
            <a:spLocks noGrp="1"/>
          </p:cNvSpPr>
          <p:nvPr>
            <p:ph idx="1"/>
          </p:nvPr>
        </p:nvSpPr>
        <p:spPr>
          <a:xfrm>
            <a:off x="190459" y="2250141"/>
            <a:ext cx="11811083" cy="4074459"/>
          </a:xfrm>
        </p:spPr>
        <p:txBody>
          <a:bodyPr>
            <a:normAutofit/>
          </a:bodyPr>
          <a:lstStyle/>
          <a:p>
            <a:pPr>
              <a:buNone/>
            </a:pPr>
            <a:r>
              <a:rPr lang="ru-RU" b="1" dirty="0" smtClean="0">
                <a:latin typeface="Times New Roman" pitchFamily="18" charset="0"/>
                <a:cs typeface="Times New Roman" pitchFamily="18" charset="0"/>
              </a:rPr>
              <a:t>1.Осложнения при подготовке к операции удаления зуба и проведения обезболивания.</a:t>
            </a:r>
          </a:p>
          <a:p>
            <a:pPr>
              <a:buNone/>
            </a:pPr>
            <a:r>
              <a:rPr lang="ru-RU" b="1" dirty="0" smtClean="0">
                <a:latin typeface="Times New Roman" pitchFamily="18" charset="0"/>
                <a:cs typeface="Times New Roman" pitchFamily="18" charset="0"/>
              </a:rPr>
              <a:t>2.Осложнения при проведении операции удаления зуба.</a:t>
            </a:r>
          </a:p>
          <a:p>
            <a:pPr>
              <a:buNone/>
            </a:pPr>
            <a:r>
              <a:rPr lang="ru-RU" b="1" dirty="0" smtClean="0">
                <a:latin typeface="Times New Roman" pitchFamily="18" charset="0"/>
                <a:cs typeface="Times New Roman" pitchFamily="18" charset="0"/>
              </a:rPr>
              <a:t>3.Осложнения после операции удаления зуба:</a:t>
            </a:r>
          </a:p>
          <a:p>
            <a:pPr>
              <a:buFont typeface="Wingdings" pitchFamily="2" charset="2"/>
              <a:buChar char="Ø"/>
            </a:pPr>
            <a:r>
              <a:rPr lang="ru-RU" b="1" dirty="0" smtClean="0">
                <a:latin typeface="Times New Roman" pitchFamily="18" charset="0"/>
                <a:cs typeface="Times New Roman" pitchFamily="18" charset="0"/>
              </a:rPr>
              <a:t>в раннем послеоперационном периоде (до 3 суток);</a:t>
            </a:r>
          </a:p>
          <a:p>
            <a:pPr>
              <a:buFont typeface="Wingdings" pitchFamily="2" charset="2"/>
              <a:buChar char="Ø"/>
            </a:pPr>
            <a:r>
              <a:rPr lang="ru-RU" b="1" dirty="0" smtClean="0">
                <a:latin typeface="Times New Roman" pitchFamily="18" charset="0"/>
                <a:cs typeface="Times New Roman" pitchFamily="18" charset="0"/>
              </a:rPr>
              <a:t>в период заживления операционной раны;</a:t>
            </a:r>
          </a:p>
          <a:p>
            <a:pPr>
              <a:buFont typeface="Wingdings" pitchFamily="2" charset="2"/>
              <a:buChar char="Ø"/>
            </a:pPr>
            <a:r>
              <a:rPr lang="ru-RU" b="1" dirty="0" smtClean="0">
                <a:latin typeface="Times New Roman" pitchFamily="18" charset="0"/>
                <a:cs typeface="Times New Roman" pitchFamily="18" charset="0"/>
              </a:rPr>
              <a:t>в позднем послеоперационном периоде.</a:t>
            </a:r>
          </a:p>
          <a:p>
            <a:pPr>
              <a:buNone/>
            </a:pPr>
            <a:endParaRPr lang="ru-RU"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12075458" cy="629957"/>
          </a:xfrm>
        </p:spPr>
        <p:txBody>
          <a:bodyPr>
            <a:normAutofit fontScale="90000"/>
          </a:bodyPr>
          <a:lstStyle/>
          <a:p>
            <a:pPr algn="ctr">
              <a:defRPr/>
            </a:pPr>
            <a:r>
              <a:rPr lang="ru-RU" sz="3200" b="1" i="1" dirty="0" smtClean="0"/>
              <a:t>Осложнения, возникающие во время проведения  местной анестезии</a:t>
            </a:r>
            <a:endParaRPr lang="ru-RU" sz="3200" b="1" i="1" dirty="0"/>
          </a:p>
        </p:txBody>
      </p:sp>
      <p:sp>
        <p:nvSpPr>
          <p:cNvPr id="8" name="Текст 7"/>
          <p:cNvSpPr>
            <a:spLocks noGrp="1"/>
          </p:cNvSpPr>
          <p:nvPr>
            <p:ph type="body" idx="1"/>
          </p:nvPr>
        </p:nvSpPr>
        <p:spPr>
          <a:xfrm>
            <a:off x="609600" y="5929330"/>
            <a:ext cx="5386917" cy="242870"/>
          </a:xfrm>
        </p:spPr>
        <p:txBody>
          <a:bodyPr>
            <a:normAutofit fontScale="55000" lnSpcReduction="20000"/>
          </a:bodyPr>
          <a:lstStyle/>
          <a:p>
            <a:endParaRPr lang="ru-RU" dirty="0"/>
          </a:p>
        </p:txBody>
      </p:sp>
      <p:sp>
        <p:nvSpPr>
          <p:cNvPr id="9" name="Текст 8"/>
          <p:cNvSpPr>
            <a:spLocks noGrp="1"/>
          </p:cNvSpPr>
          <p:nvPr>
            <p:ph type="body" sz="half" idx="3"/>
          </p:nvPr>
        </p:nvSpPr>
        <p:spPr>
          <a:xfrm>
            <a:off x="6193369" y="6000768"/>
            <a:ext cx="5389033" cy="171432"/>
          </a:xfrm>
        </p:spPr>
        <p:txBody>
          <a:bodyPr>
            <a:normAutofit fontScale="25000" lnSpcReduction="20000"/>
          </a:bodyPr>
          <a:lstStyle/>
          <a:p>
            <a:endParaRPr lang="ru-RU" dirty="0"/>
          </a:p>
        </p:txBody>
      </p:sp>
      <p:sp>
        <p:nvSpPr>
          <p:cNvPr id="6" name="Содержимое 5"/>
          <p:cNvSpPr>
            <a:spLocks noGrp="1"/>
          </p:cNvSpPr>
          <p:nvPr>
            <p:ph sz="quarter" idx="2"/>
          </p:nvPr>
        </p:nvSpPr>
        <p:spPr>
          <a:xfrm>
            <a:off x="609600" y="1857364"/>
            <a:ext cx="5386917" cy="4786346"/>
          </a:xfrm>
          <a:solidFill>
            <a:schemeClr val="accent4">
              <a:lumMod val="20000"/>
              <a:lumOff val="80000"/>
            </a:schemeClr>
          </a:solidFill>
        </p:spPr>
        <p:txBody>
          <a:bodyPr>
            <a:normAutofit fontScale="92500" lnSpcReduction="10000"/>
          </a:bodyPr>
          <a:lstStyle/>
          <a:p>
            <a:pPr>
              <a:buFont typeface="Wingdings" pitchFamily="2" charset="2"/>
              <a:buNone/>
              <a:defRPr/>
            </a:pPr>
            <a:r>
              <a:rPr lang="ru-RU" sz="2400" b="1" dirty="0" smtClean="0">
                <a:latin typeface="Times New Roman" pitchFamily="18" charset="0"/>
                <a:cs typeface="Times New Roman" pitchFamily="18" charset="0"/>
              </a:rPr>
              <a:t>Общие:</a:t>
            </a:r>
          </a:p>
          <a:p>
            <a:pPr>
              <a:defRPr/>
            </a:pPr>
            <a:r>
              <a:rPr lang="ru-RU" b="1" dirty="0" smtClean="0">
                <a:latin typeface="Times New Roman" pitchFamily="18" charset="0"/>
                <a:cs typeface="Times New Roman" pitchFamily="18" charset="0"/>
              </a:rPr>
              <a:t>Обморок, психогенные реакции</a:t>
            </a:r>
          </a:p>
          <a:p>
            <a:pPr>
              <a:defRPr/>
            </a:pPr>
            <a:r>
              <a:rPr lang="ru-RU" b="1" dirty="0" smtClean="0">
                <a:latin typeface="Times New Roman" pitchFamily="18" charset="0"/>
                <a:cs typeface="Times New Roman" pitchFamily="18" charset="0"/>
              </a:rPr>
              <a:t>Обострение хронических соматических заболеваний</a:t>
            </a:r>
          </a:p>
          <a:p>
            <a:pPr>
              <a:defRPr/>
            </a:pPr>
            <a:r>
              <a:rPr lang="ru-RU" b="1" dirty="0" smtClean="0">
                <a:latin typeface="Times New Roman" pitchFamily="18" charset="0"/>
                <a:cs typeface="Times New Roman" pitchFamily="18" charset="0"/>
              </a:rPr>
              <a:t>Лекарственные взаимодействия</a:t>
            </a:r>
          </a:p>
          <a:p>
            <a:pPr>
              <a:defRPr/>
            </a:pPr>
            <a:r>
              <a:rPr lang="ru-RU" b="1" dirty="0" smtClean="0">
                <a:latin typeface="Times New Roman" pitchFamily="18" charset="0"/>
                <a:cs typeface="Times New Roman" pitchFamily="18" charset="0"/>
              </a:rPr>
              <a:t>Коллапс</a:t>
            </a:r>
          </a:p>
          <a:p>
            <a:pPr>
              <a:defRPr/>
            </a:pPr>
            <a:r>
              <a:rPr lang="ru-RU" b="1" dirty="0" smtClean="0">
                <a:latin typeface="Times New Roman" pitchFamily="18" charset="0"/>
                <a:cs typeface="Times New Roman" pitchFamily="18" charset="0"/>
              </a:rPr>
              <a:t>Интоксикация (передозировка)</a:t>
            </a:r>
          </a:p>
          <a:p>
            <a:pPr>
              <a:defRPr/>
            </a:pPr>
            <a:r>
              <a:rPr lang="ru-RU" b="1" dirty="0" err="1" smtClean="0">
                <a:latin typeface="Times New Roman" pitchFamily="18" charset="0"/>
                <a:cs typeface="Times New Roman" pitchFamily="18" charset="0"/>
              </a:rPr>
              <a:t>Метгемоглобинемия</a:t>
            </a:r>
            <a:endParaRPr lang="ru-RU" b="1" dirty="0" smtClean="0">
              <a:latin typeface="Times New Roman" pitchFamily="18" charset="0"/>
              <a:cs typeface="Times New Roman" pitchFamily="18" charset="0"/>
            </a:endParaRPr>
          </a:p>
          <a:p>
            <a:pPr>
              <a:defRPr/>
            </a:pPr>
            <a:r>
              <a:rPr lang="ru-RU" b="1" dirty="0" smtClean="0">
                <a:latin typeface="Times New Roman" pitchFamily="18" charset="0"/>
                <a:cs typeface="Times New Roman" pitchFamily="18" charset="0"/>
              </a:rPr>
              <a:t>Анафилактический шок</a:t>
            </a:r>
          </a:p>
          <a:p>
            <a:pPr>
              <a:defRPr/>
            </a:pPr>
            <a:r>
              <a:rPr lang="ru-RU" b="1" dirty="0" smtClean="0">
                <a:latin typeface="Times New Roman" pitchFamily="18" charset="0"/>
                <a:cs typeface="Times New Roman" pitchFamily="18" charset="0"/>
              </a:rPr>
              <a:t>Перекрестная инфекция</a:t>
            </a:r>
          </a:p>
          <a:p>
            <a:pPr>
              <a:defRPr/>
            </a:pPr>
            <a:r>
              <a:rPr lang="ru-RU" b="1" dirty="0" smtClean="0">
                <a:latin typeface="Times New Roman" pitchFamily="18" charset="0"/>
                <a:cs typeface="Times New Roman" pitchFamily="18" charset="0"/>
              </a:rPr>
              <a:t>Генерализация инфекции</a:t>
            </a:r>
          </a:p>
          <a:p>
            <a:pPr>
              <a:buFont typeface="Wingdings" pitchFamily="2" charset="2"/>
              <a:buNone/>
              <a:defRPr/>
            </a:pPr>
            <a:endParaRPr lang="ru-RU" dirty="0"/>
          </a:p>
        </p:txBody>
      </p:sp>
      <p:sp>
        <p:nvSpPr>
          <p:cNvPr id="7" name="Содержимое 6"/>
          <p:cNvSpPr>
            <a:spLocks noGrp="1"/>
          </p:cNvSpPr>
          <p:nvPr>
            <p:ph sz="quarter" idx="4"/>
          </p:nvPr>
        </p:nvSpPr>
        <p:spPr>
          <a:xfrm>
            <a:off x="6193368" y="645459"/>
            <a:ext cx="5389033" cy="6069689"/>
          </a:xfrm>
          <a:solidFill>
            <a:schemeClr val="accent6">
              <a:lumMod val="20000"/>
              <a:lumOff val="80000"/>
            </a:schemeClr>
          </a:solidFill>
        </p:spPr>
        <p:txBody>
          <a:bodyPr>
            <a:normAutofit lnSpcReduction="10000"/>
          </a:bodyPr>
          <a:lstStyle/>
          <a:p>
            <a:pPr>
              <a:buFont typeface="Wingdings" pitchFamily="2" charset="2"/>
              <a:buNone/>
              <a:defRPr/>
            </a:pPr>
            <a:r>
              <a:rPr lang="ru-RU" sz="2400" b="1" dirty="0" smtClean="0">
                <a:latin typeface="Times New Roman" pitchFamily="18" charset="0"/>
                <a:cs typeface="Times New Roman" pitchFamily="18" charset="0"/>
              </a:rPr>
              <a:t>Местные:</a:t>
            </a:r>
          </a:p>
          <a:p>
            <a:pPr>
              <a:buFont typeface="Arial" pitchFamily="34" charset="0"/>
              <a:buChar char="•"/>
              <a:defRPr/>
            </a:pPr>
            <a:r>
              <a:rPr lang="ru-RU" sz="2000" b="1" dirty="0" smtClean="0">
                <a:latin typeface="Times New Roman" pitchFamily="18" charset="0"/>
                <a:cs typeface="Times New Roman" pitchFamily="18" charset="0"/>
              </a:rPr>
              <a:t>Ранение сосуда</a:t>
            </a:r>
          </a:p>
          <a:p>
            <a:pPr>
              <a:buFont typeface="Arial" pitchFamily="34" charset="0"/>
              <a:buChar char="•"/>
              <a:defRPr/>
            </a:pPr>
            <a:r>
              <a:rPr lang="ru-RU" sz="2000" b="1" dirty="0" smtClean="0">
                <a:latin typeface="Times New Roman" pitchFamily="18" charset="0"/>
                <a:cs typeface="Times New Roman" pitchFamily="18" charset="0"/>
              </a:rPr>
              <a:t>Кровотечение</a:t>
            </a:r>
          </a:p>
          <a:p>
            <a:pPr>
              <a:buFont typeface="Arial" pitchFamily="34" charset="0"/>
              <a:buChar char="•"/>
              <a:defRPr/>
            </a:pPr>
            <a:r>
              <a:rPr lang="ru-RU" sz="2000" b="1" dirty="0" smtClean="0">
                <a:latin typeface="Times New Roman" pitchFamily="18" charset="0"/>
                <a:cs typeface="Times New Roman" pitchFamily="18" charset="0"/>
              </a:rPr>
              <a:t>Гематома</a:t>
            </a:r>
          </a:p>
          <a:p>
            <a:pPr>
              <a:buFont typeface="Arial" pitchFamily="34" charset="0"/>
              <a:buChar char="•"/>
              <a:defRPr/>
            </a:pPr>
            <a:r>
              <a:rPr lang="ru-RU" sz="2000" b="1" dirty="0" smtClean="0">
                <a:latin typeface="Times New Roman" pitchFamily="18" charset="0"/>
                <a:cs typeface="Times New Roman" pitchFamily="18" charset="0"/>
              </a:rPr>
              <a:t>Нагноение гематомы: абсцесс, флегмона</a:t>
            </a:r>
          </a:p>
          <a:p>
            <a:pPr>
              <a:buFont typeface="Arial" pitchFamily="34" charset="0"/>
              <a:buChar char="•"/>
              <a:defRPr/>
            </a:pPr>
            <a:r>
              <a:rPr lang="ru-RU" sz="2000" b="1" dirty="0" smtClean="0">
                <a:latin typeface="Times New Roman" pitchFamily="18" charset="0"/>
                <a:cs typeface="Times New Roman" pitchFamily="18" charset="0"/>
              </a:rPr>
              <a:t>Неврит, </a:t>
            </a:r>
            <a:r>
              <a:rPr lang="ru-RU" sz="2000" b="1" dirty="0" err="1" smtClean="0">
                <a:latin typeface="Times New Roman" pitchFamily="18" charset="0"/>
                <a:cs typeface="Times New Roman" pitchFamily="18" charset="0"/>
              </a:rPr>
              <a:t>нейропатии</a:t>
            </a:r>
            <a:r>
              <a:rPr lang="ru-RU" sz="2000" b="1" dirty="0" smtClean="0">
                <a:latin typeface="Times New Roman" pitchFamily="18" charset="0"/>
                <a:cs typeface="Times New Roman" pitchFamily="18" charset="0"/>
              </a:rPr>
              <a:t>, парестезии</a:t>
            </a:r>
          </a:p>
          <a:p>
            <a:pPr>
              <a:buFont typeface="Arial" pitchFamily="34" charset="0"/>
              <a:buChar char="•"/>
              <a:defRPr/>
            </a:pPr>
            <a:r>
              <a:rPr lang="ru-RU" sz="2000" b="1" dirty="0" smtClean="0">
                <a:latin typeface="Times New Roman" pitchFamily="18" charset="0"/>
                <a:cs typeface="Times New Roman" pitchFamily="18" charset="0"/>
              </a:rPr>
              <a:t>Контрактура нижней челюсти</a:t>
            </a:r>
          </a:p>
          <a:p>
            <a:pPr>
              <a:buFont typeface="Arial" pitchFamily="34" charset="0"/>
              <a:buChar char="•"/>
              <a:defRPr/>
            </a:pPr>
            <a:r>
              <a:rPr lang="ru-RU" sz="2000" b="1" dirty="0" err="1" smtClean="0">
                <a:latin typeface="Times New Roman" pitchFamily="18" charset="0"/>
                <a:cs typeface="Times New Roman" pitchFamily="18" charset="0"/>
              </a:rPr>
              <a:t>Отлом</a:t>
            </a:r>
            <a:r>
              <a:rPr lang="ru-RU" sz="2000" b="1" dirty="0" smtClean="0">
                <a:latin typeface="Times New Roman" pitchFamily="18" charset="0"/>
                <a:cs typeface="Times New Roman" pitchFamily="18" charset="0"/>
              </a:rPr>
              <a:t> иглы</a:t>
            </a:r>
          </a:p>
          <a:p>
            <a:pPr>
              <a:buFont typeface="Arial" pitchFamily="34" charset="0"/>
              <a:buChar char="•"/>
              <a:defRPr/>
            </a:pPr>
            <a:r>
              <a:rPr lang="ru-RU" sz="2000" b="1" dirty="0" smtClean="0">
                <a:latin typeface="Times New Roman" pitchFamily="18" charset="0"/>
                <a:cs typeface="Times New Roman" pitchFamily="18" charset="0"/>
              </a:rPr>
              <a:t>Боль и жжение во время и после инъекции</a:t>
            </a:r>
          </a:p>
          <a:p>
            <a:pPr>
              <a:buFont typeface="Arial" pitchFamily="34" charset="0"/>
              <a:buChar char="•"/>
              <a:defRPr/>
            </a:pPr>
            <a:r>
              <a:rPr lang="ru-RU" sz="1900" b="1" dirty="0" smtClean="0">
                <a:latin typeface="Times New Roman" pitchFamily="18" charset="0"/>
                <a:cs typeface="Times New Roman" pitchFamily="18" charset="0"/>
              </a:rPr>
              <a:t>Местная (тканевая) токсичность, в частности </a:t>
            </a:r>
            <a:r>
              <a:rPr lang="ru-RU" sz="1900" b="1" dirty="0" err="1" smtClean="0">
                <a:latin typeface="Times New Roman" pitchFamily="18" charset="0"/>
                <a:cs typeface="Times New Roman" pitchFamily="18" charset="0"/>
              </a:rPr>
              <a:t>нейротоксичность</a:t>
            </a:r>
            <a:r>
              <a:rPr lang="ru-RU" sz="1900" b="1" dirty="0" smtClean="0">
                <a:latin typeface="Times New Roman" pitchFamily="18" charset="0"/>
                <a:cs typeface="Times New Roman" pitchFamily="18" charset="0"/>
              </a:rPr>
              <a:t>, </a:t>
            </a:r>
            <a:r>
              <a:rPr lang="ru-RU" sz="1900" b="1" dirty="0" err="1" smtClean="0">
                <a:latin typeface="Times New Roman" pitchFamily="18" charset="0"/>
                <a:cs typeface="Times New Roman" pitchFamily="18" charset="0"/>
              </a:rPr>
              <a:t>миотоксичность</a:t>
            </a:r>
            <a:endParaRPr lang="ru-RU" sz="1900" b="1" dirty="0" smtClean="0">
              <a:latin typeface="Times New Roman" pitchFamily="18" charset="0"/>
              <a:cs typeface="Times New Roman" pitchFamily="18" charset="0"/>
            </a:endParaRPr>
          </a:p>
          <a:p>
            <a:pPr>
              <a:buFont typeface="Arial" pitchFamily="34" charset="0"/>
              <a:buChar char="•"/>
              <a:defRPr/>
            </a:pPr>
            <a:r>
              <a:rPr lang="ru-RU" sz="2000" b="1" dirty="0" smtClean="0">
                <a:latin typeface="Times New Roman" pitchFamily="18" charset="0"/>
                <a:cs typeface="Times New Roman" pitchFamily="18" charset="0"/>
              </a:rPr>
              <a:t>Местные аллергические реакции</a:t>
            </a:r>
          </a:p>
          <a:p>
            <a:pPr>
              <a:buFont typeface="Arial" pitchFamily="34" charset="0"/>
              <a:buChar char="•"/>
              <a:defRPr/>
            </a:pPr>
            <a:r>
              <a:rPr lang="ru-RU" sz="2000" b="1" dirty="0" smtClean="0">
                <a:latin typeface="Times New Roman" pitchFamily="18" charset="0"/>
                <a:cs typeface="Times New Roman" pitchFamily="18" charset="0"/>
              </a:rPr>
              <a:t>Временный парез лицевого нерва</a:t>
            </a:r>
          </a:p>
          <a:p>
            <a:pPr>
              <a:buFont typeface="Arial" pitchFamily="34" charset="0"/>
              <a:buChar char="•"/>
              <a:defRPr/>
            </a:pPr>
            <a:r>
              <a:rPr lang="ru-RU" sz="2000" b="1" dirty="0" smtClean="0">
                <a:latin typeface="Times New Roman" pitchFamily="18" charset="0"/>
                <a:cs typeface="Times New Roman" pitchFamily="18" charset="0"/>
              </a:rPr>
              <a:t>Ишемия, некроз</a:t>
            </a:r>
            <a:endParaRPr lang="en-US" sz="2000" b="1" dirty="0" smtClean="0">
              <a:latin typeface="Times New Roman" pitchFamily="18" charset="0"/>
              <a:cs typeface="Times New Roman" pitchFamily="18" charset="0"/>
            </a:endParaRPr>
          </a:p>
          <a:p>
            <a:pPr>
              <a:buFont typeface="Arial" pitchFamily="34" charset="0"/>
              <a:buChar char="•"/>
              <a:defRPr/>
            </a:pPr>
            <a:r>
              <a:rPr lang="ru-RU" sz="2000" b="1" dirty="0" smtClean="0">
                <a:latin typeface="Times New Roman" pitchFamily="18" charset="0"/>
                <a:cs typeface="Times New Roman" pitchFamily="18" charset="0"/>
              </a:rPr>
              <a:t>Диплопия</a:t>
            </a:r>
          </a:p>
          <a:p>
            <a:pPr>
              <a:buFont typeface="Arial" pitchFamily="34" charset="0"/>
              <a:buChar char="•"/>
              <a:defRPr/>
            </a:pPr>
            <a:r>
              <a:rPr lang="ru-RU" sz="2000" b="1" dirty="0" err="1" smtClean="0">
                <a:latin typeface="Times New Roman" pitchFamily="18" charset="0"/>
                <a:cs typeface="Times New Roman" pitchFamily="18" charset="0"/>
              </a:rPr>
              <a:t>Травмирование</a:t>
            </a:r>
            <a:r>
              <a:rPr lang="ru-RU" sz="2000" b="1" dirty="0" smtClean="0">
                <a:latin typeface="Times New Roman" pitchFamily="18" charset="0"/>
                <a:cs typeface="Times New Roman" pitchFamily="18" charset="0"/>
              </a:rPr>
              <a:t> мягких тканей</a:t>
            </a:r>
            <a:endParaRPr lang="ru-RU" sz="20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ru-RU" sz="3200" b="1" dirty="0" smtClean="0">
                <a:solidFill>
                  <a:schemeClr val="tx1"/>
                </a:solidFill>
              </a:rPr>
              <a:t>2.Осложнения при проведении операции удаления зуба.</a:t>
            </a:r>
            <a:br>
              <a:rPr lang="ru-RU" sz="3200" b="1" dirty="0" smtClean="0">
                <a:solidFill>
                  <a:schemeClr val="tx1"/>
                </a:solidFill>
              </a:rPr>
            </a:br>
            <a:endParaRPr lang="ru-RU" sz="3200" b="1" dirty="0">
              <a:solidFill>
                <a:schemeClr val="tx1"/>
              </a:solidFill>
            </a:endParaRPr>
          </a:p>
        </p:txBody>
      </p:sp>
      <p:sp>
        <p:nvSpPr>
          <p:cNvPr id="3" name="Содержимое 2"/>
          <p:cNvSpPr>
            <a:spLocks noGrp="1"/>
          </p:cNvSpPr>
          <p:nvPr>
            <p:ph idx="1"/>
          </p:nvPr>
        </p:nvSpPr>
        <p:spPr>
          <a:xfrm>
            <a:off x="609600" y="1500174"/>
            <a:ext cx="10972800" cy="4824426"/>
          </a:xfrm>
        </p:spPr>
        <p:txBody>
          <a:bodyPr/>
          <a:lstStyle/>
          <a:p>
            <a:pPr>
              <a:buNone/>
              <a:defRPr/>
            </a:pPr>
            <a:r>
              <a:rPr lang="ru-RU" b="1" i="1" dirty="0" smtClean="0">
                <a:solidFill>
                  <a:srgbClr val="C00000"/>
                </a:solidFill>
                <a:latin typeface="Times New Roman" pitchFamily="18" charset="0"/>
                <a:cs typeface="Times New Roman" pitchFamily="18" charset="0"/>
              </a:rPr>
              <a:t>Общие осложнения</a:t>
            </a:r>
          </a:p>
          <a:p>
            <a:pPr>
              <a:defRPr/>
            </a:pPr>
            <a:r>
              <a:rPr lang="ru-RU" b="1" dirty="0" smtClean="0">
                <a:latin typeface="Times New Roman" pitchFamily="18" charset="0"/>
                <a:cs typeface="Times New Roman" pitchFamily="18" charset="0"/>
              </a:rPr>
              <a:t>Обморок</a:t>
            </a:r>
          </a:p>
          <a:p>
            <a:pPr>
              <a:defRPr/>
            </a:pPr>
            <a:r>
              <a:rPr lang="ru-RU" b="1" dirty="0" smtClean="0">
                <a:latin typeface="Times New Roman" pitchFamily="18" charset="0"/>
                <a:cs typeface="Times New Roman" pitchFamily="18" charset="0"/>
              </a:rPr>
              <a:t>Обострение хронической соматической патологии</a:t>
            </a:r>
          </a:p>
          <a:p>
            <a:pPr>
              <a:defRPr/>
            </a:pPr>
            <a:r>
              <a:rPr lang="ru-RU" b="1" dirty="0" smtClean="0">
                <a:latin typeface="Times New Roman" pitchFamily="18" charset="0"/>
                <a:cs typeface="Times New Roman" pitchFamily="18" charset="0"/>
              </a:rPr>
              <a:t>Коллапс</a:t>
            </a:r>
          </a:p>
          <a:p>
            <a:pPr>
              <a:defRPr/>
            </a:pPr>
            <a:r>
              <a:rPr lang="ru-RU" b="1" dirty="0" smtClean="0">
                <a:latin typeface="Times New Roman" pitchFamily="18" charset="0"/>
                <a:cs typeface="Times New Roman" pitchFamily="18" charset="0"/>
              </a:rPr>
              <a:t>Болевой шок</a:t>
            </a:r>
          </a:p>
          <a:p>
            <a:pPr>
              <a:defRPr/>
            </a:pPr>
            <a:r>
              <a:rPr lang="ru-RU" b="1" dirty="0" smtClean="0">
                <a:latin typeface="Times New Roman" pitchFamily="18" charset="0"/>
                <a:cs typeface="Times New Roman" pitchFamily="18" charset="0"/>
              </a:rPr>
              <a:t>Перекрестная инфекция</a:t>
            </a:r>
          </a:p>
          <a:p>
            <a:pPr>
              <a:defRPr/>
            </a:pPr>
            <a:r>
              <a:rPr lang="ru-RU" b="1" dirty="0" smtClean="0">
                <a:latin typeface="Times New Roman" pitchFamily="18" charset="0"/>
                <a:cs typeface="Times New Roman" pitchFamily="18" charset="0"/>
              </a:rPr>
              <a:t>Аспирация</a:t>
            </a:r>
          </a:p>
          <a:p>
            <a:pPr>
              <a:defRPr/>
            </a:pPr>
            <a:r>
              <a:rPr lang="ru-RU" b="1" dirty="0" smtClean="0">
                <a:latin typeface="Times New Roman" pitchFamily="18" charset="0"/>
                <a:cs typeface="Times New Roman" pitchFamily="18" charset="0"/>
              </a:rPr>
              <a:t>Проглатывание</a:t>
            </a:r>
          </a:p>
          <a:p>
            <a:endParaRPr lang="ru-RU"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285709" y="1"/>
            <a:ext cx="11906291" cy="1071563"/>
          </a:xfrm>
        </p:spPr>
        <p:txBody>
          <a:bodyPr>
            <a:normAutofit/>
          </a:bodyPr>
          <a:lstStyle/>
          <a:p>
            <a:pPr>
              <a:defRPr/>
            </a:pPr>
            <a:r>
              <a:rPr lang="ru-RU" sz="3200" dirty="0" smtClean="0">
                <a:solidFill>
                  <a:schemeClr val="tx1"/>
                </a:solidFill>
              </a:rPr>
              <a:t>Местные осложнения во время удаления зубов. </a:t>
            </a:r>
            <a:r>
              <a:rPr lang="ru-RU" sz="3200" b="1" i="1" dirty="0" smtClean="0">
                <a:solidFill>
                  <a:schemeClr val="tx1"/>
                </a:solidFill>
              </a:rPr>
              <a:t/>
            </a:r>
            <a:br>
              <a:rPr lang="ru-RU" sz="3200" b="1" i="1" dirty="0" smtClean="0">
                <a:solidFill>
                  <a:schemeClr val="tx1"/>
                </a:solidFill>
              </a:rPr>
            </a:br>
            <a:endParaRPr lang="ru-RU" sz="3200" b="1" i="1" dirty="0">
              <a:solidFill>
                <a:schemeClr val="tx1"/>
              </a:solidFill>
            </a:endParaRPr>
          </a:p>
        </p:txBody>
      </p:sp>
      <p:sp>
        <p:nvSpPr>
          <p:cNvPr id="6" name="Содержимое 5"/>
          <p:cNvSpPr>
            <a:spLocks noGrp="1"/>
          </p:cNvSpPr>
          <p:nvPr>
            <p:ph idx="1"/>
          </p:nvPr>
        </p:nvSpPr>
        <p:spPr>
          <a:xfrm>
            <a:off x="571461" y="1071564"/>
            <a:ext cx="11620539" cy="5786437"/>
          </a:xfrm>
        </p:spPr>
        <p:txBody>
          <a:bodyPr>
            <a:normAutofit fontScale="92500" lnSpcReduction="20000"/>
          </a:bodyPr>
          <a:lstStyle/>
          <a:p>
            <a:pPr>
              <a:buFont typeface="Wingdings" pitchFamily="2" charset="2"/>
              <a:buChar char="Ø"/>
              <a:defRPr/>
            </a:pPr>
            <a:r>
              <a:rPr lang="ru-RU" sz="2800" b="1" dirty="0" err="1" smtClean="0">
                <a:solidFill>
                  <a:srgbClr val="7030A0"/>
                </a:solidFill>
                <a:latin typeface="Times New Roman" pitchFamily="18" charset="0"/>
                <a:cs typeface="Times New Roman" pitchFamily="18" charset="0"/>
              </a:rPr>
              <a:t>отлом</a:t>
            </a:r>
            <a:r>
              <a:rPr lang="ru-RU" sz="2800" b="1" dirty="0" smtClean="0">
                <a:solidFill>
                  <a:srgbClr val="7030A0"/>
                </a:solidFill>
                <a:latin typeface="Times New Roman" pitchFamily="18" charset="0"/>
                <a:cs typeface="Times New Roman" pitchFamily="18" charset="0"/>
              </a:rPr>
              <a:t> коронки, </a:t>
            </a:r>
          </a:p>
          <a:p>
            <a:pPr>
              <a:buFont typeface="Wingdings" pitchFamily="2" charset="2"/>
              <a:buChar char="Ø"/>
              <a:defRPr/>
            </a:pPr>
            <a:r>
              <a:rPr lang="ru-RU" sz="2800" b="1" dirty="0" smtClean="0">
                <a:solidFill>
                  <a:srgbClr val="7030A0"/>
                </a:solidFill>
                <a:latin typeface="Times New Roman" pitchFamily="18" charset="0"/>
                <a:cs typeface="Times New Roman" pitchFamily="18" charset="0"/>
              </a:rPr>
              <a:t>перелом корня, </a:t>
            </a:r>
          </a:p>
          <a:p>
            <a:pPr>
              <a:buFont typeface="Wingdings" pitchFamily="2" charset="2"/>
              <a:buChar char="Ø"/>
              <a:defRPr/>
            </a:pPr>
            <a:r>
              <a:rPr lang="ru-RU" sz="2800" b="1" dirty="0" err="1" smtClean="0">
                <a:solidFill>
                  <a:srgbClr val="7030A0"/>
                </a:solidFill>
                <a:latin typeface="Times New Roman" pitchFamily="18" charset="0"/>
                <a:cs typeface="Times New Roman" pitchFamily="18" charset="0"/>
              </a:rPr>
              <a:t>отлом</a:t>
            </a:r>
            <a:r>
              <a:rPr lang="ru-RU" sz="2800" b="1" dirty="0" smtClean="0">
                <a:solidFill>
                  <a:srgbClr val="7030A0"/>
                </a:solidFill>
                <a:latin typeface="Times New Roman" pitchFamily="18" charset="0"/>
                <a:cs typeface="Times New Roman" pitchFamily="18" charset="0"/>
              </a:rPr>
              <a:t> коронки соседнего зуба или зуба-антагониста, вывих соседнего зуба или зуба-антагониста, </a:t>
            </a:r>
          </a:p>
          <a:p>
            <a:pPr>
              <a:buFont typeface="Wingdings" pitchFamily="2" charset="2"/>
              <a:buChar char="Ø"/>
              <a:defRPr/>
            </a:pPr>
            <a:r>
              <a:rPr lang="ru-RU" sz="2800" b="1" dirty="0" smtClean="0">
                <a:solidFill>
                  <a:srgbClr val="7030A0"/>
                </a:solidFill>
                <a:latin typeface="Times New Roman" pitchFamily="18" charset="0"/>
                <a:cs typeface="Times New Roman" pitchFamily="18" charset="0"/>
              </a:rPr>
              <a:t> повреждения мягких тканей, </a:t>
            </a:r>
          </a:p>
          <a:p>
            <a:pPr>
              <a:buFont typeface="Wingdings" pitchFamily="2" charset="2"/>
              <a:buChar char="Ø"/>
              <a:defRPr/>
            </a:pPr>
            <a:r>
              <a:rPr lang="ru-RU" sz="2800" b="1" dirty="0" err="1" smtClean="0">
                <a:solidFill>
                  <a:srgbClr val="7030A0"/>
                </a:solidFill>
                <a:latin typeface="Times New Roman" pitchFamily="18" charset="0"/>
                <a:cs typeface="Times New Roman" pitchFamily="18" charset="0"/>
              </a:rPr>
              <a:t>отлом</a:t>
            </a:r>
            <a:r>
              <a:rPr lang="ru-RU" sz="2800" b="1" dirty="0" smtClean="0">
                <a:solidFill>
                  <a:srgbClr val="7030A0"/>
                </a:solidFill>
                <a:latin typeface="Times New Roman" pitchFamily="18" charset="0"/>
                <a:cs typeface="Times New Roman" pitchFamily="18" charset="0"/>
              </a:rPr>
              <a:t> стенки альвеолы, </a:t>
            </a:r>
          </a:p>
          <a:p>
            <a:pPr>
              <a:buFont typeface="Wingdings" pitchFamily="2" charset="2"/>
              <a:buChar char="Ø"/>
              <a:defRPr/>
            </a:pPr>
            <a:r>
              <a:rPr lang="ru-RU" sz="2800" b="1" dirty="0" smtClean="0">
                <a:solidFill>
                  <a:srgbClr val="7030A0"/>
                </a:solidFill>
                <a:latin typeface="Times New Roman" pitchFamily="18" charset="0"/>
                <a:cs typeface="Times New Roman" pitchFamily="18" charset="0"/>
              </a:rPr>
              <a:t>проталкивание фрагментов зуба, стенки альвеолы или отломков инструментов в мягкие ткани, </a:t>
            </a:r>
          </a:p>
          <a:p>
            <a:pPr>
              <a:buFont typeface="Wingdings" pitchFamily="2" charset="2"/>
              <a:buChar char="Ø"/>
              <a:defRPr/>
            </a:pPr>
            <a:r>
              <a:rPr lang="ru-RU" sz="2800" b="1" dirty="0" smtClean="0">
                <a:solidFill>
                  <a:srgbClr val="7030A0"/>
                </a:solidFill>
                <a:latin typeface="Times New Roman" pitchFamily="18" charset="0"/>
                <a:cs typeface="Times New Roman" pitchFamily="18" charset="0"/>
              </a:rPr>
              <a:t>перелом альвеолярной части, отрыв бугра верхней челюсти, </a:t>
            </a:r>
          </a:p>
          <a:p>
            <a:pPr>
              <a:buFont typeface="Wingdings" pitchFamily="2" charset="2"/>
              <a:buChar char="Ø"/>
              <a:defRPr/>
            </a:pPr>
            <a:r>
              <a:rPr lang="ru-RU" sz="2800" b="1" dirty="0" smtClean="0">
                <a:solidFill>
                  <a:srgbClr val="7030A0"/>
                </a:solidFill>
                <a:latin typeface="Times New Roman" pitchFamily="18" charset="0"/>
                <a:cs typeface="Times New Roman" pitchFamily="18" charset="0"/>
              </a:rPr>
              <a:t>перфорация верхнечелюстной пазухи, проталкивание инородных тел в верхнечелюстную пазуху, </a:t>
            </a:r>
          </a:p>
          <a:p>
            <a:pPr>
              <a:buFont typeface="Wingdings" pitchFamily="2" charset="2"/>
              <a:buChar char="Ø"/>
              <a:defRPr/>
            </a:pPr>
            <a:r>
              <a:rPr lang="ru-RU" sz="2800" b="1" dirty="0" smtClean="0">
                <a:solidFill>
                  <a:srgbClr val="7030A0"/>
                </a:solidFill>
                <a:latin typeface="Times New Roman" pitchFamily="18" charset="0"/>
                <a:cs typeface="Times New Roman" pitchFamily="18" charset="0"/>
              </a:rPr>
              <a:t>вывих нижней челюсти, </a:t>
            </a:r>
          </a:p>
          <a:p>
            <a:pPr>
              <a:buFont typeface="Wingdings" pitchFamily="2" charset="2"/>
              <a:buChar char="Ø"/>
              <a:defRPr/>
            </a:pPr>
            <a:r>
              <a:rPr lang="ru-RU" sz="2800" b="1" dirty="0" smtClean="0">
                <a:solidFill>
                  <a:srgbClr val="7030A0"/>
                </a:solidFill>
                <a:latin typeface="Times New Roman" pitchFamily="18" charset="0"/>
                <a:cs typeface="Times New Roman" pitchFamily="18" charset="0"/>
              </a:rPr>
              <a:t>перелом нижней челюсти, </a:t>
            </a:r>
          </a:p>
          <a:p>
            <a:pPr>
              <a:buFont typeface="Wingdings" pitchFamily="2" charset="2"/>
              <a:buChar char="Ø"/>
              <a:defRPr/>
            </a:pPr>
            <a:r>
              <a:rPr lang="ru-RU" sz="2800" b="1" dirty="0" smtClean="0">
                <a:solidFill>
                  <a:srgbClr val="7030A0"/>
                </a:solidFill>
                <a:latin typeface="Times New Roman" pitchFamily="18" charset="0"/>
                <a:cs typeface="Times New Roman" pitchFamily="18" charset="0"/>
              </a:rPr>
              <a:t>перфорация стенки нижнечелюстного канала</a:t>
            </a:r>
            <a:endParaRPr lang="ru-RU" sz="2800" b="1" dirty="0">
              <a:solidFill>
                <a:srgbClr val="7030A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0"/>
            <a:ext cx="10972800" cy="571480"/>
          </a:xfrm>
        </p:spPr>
        <p:txBody>
          <a:bodyPr>
            <a:normAutofit/>
          </a:bodyPr>
          <a:lstStyle/>
          <a:p>
            <a:pPr algn="ctr"/>
            <a:r>
              <a:rPr lang="ru-RU" sz="2400" b="1" dirty="0" smtClean="0">
                <a:solidFill>
                  <a:schemeClr val="tx1"/>
                </a:solidFill>
              </a:rPr>
              <a:t>Классификация и клиника </a:t>
            </a:r>
            <a:r>
              <a:rPr lang="ru-RU" sz="2400" b="1" dirty="0" err="1" smtClean="0">
                <a:solidFill>
                  <a:schemeClr val="tx1"/>
                </a:solidFill>
              </a:rPr>
              <a:t>альвеолита</a:t>
            </a:r>
            <a:endParaRPr lang="ru-RU" sz="2400" b="1" dirty="0">
              <a:solidFill>
                <a:schemeClr val="tx1"/>
              </a:solidFill>
            </a:endParaRPr>
          </a:p>
        </p:txBody>
      </p:sp>
      <p:sp>
        <p:nvSpPr>
          <p:cNvPr id="3" name="Содержимое 2"/>
          <p:cNvSpPr>
            <a:spLocks noGrp="1"/>
          </p:cNvSpPr>
          <p:nvPr>
            <p:ph idx="1"/>
          </p:nvPr>
        </p:nvSpPr>
        <p:spPr>
          <a:xfrm>
            <a:off x="285709" y="642918"/>
            <a:ext cx="11715832" cy="6072230"/>
          </a:xfrm>
        </p:spPr>
        <p:txBody>
          <a:bodyPr>
            <a:normAutofit fontScale="62500" lnSpcReduction="20000"/>
          </a:bodyPr>
          <a:lstStyle/>
          <a:p>
            <a:pPr>
              <a:buNone/>
            </a:pPr>
            <a:r>
              <a:rPr lang="ru-RU" dirty="0" smtClean="0"/>
              <a:t>Острые </a:t>
            </a:r>
            <a:r>
              <a:rPr lang="ru-RU" dirty="0" err="1" smtClean="0"/>
              <a:t>альвеолиты</a:t>
            </a:r>
            <a:r>
              <a:rPr lang="ru-RU" dirty="0" smtClean="0"/>
              <a:t> (60%): серозная форма 24%,  гнойная форма 18,3%,  гнойно-некротическая форма 17,5% </a:t>
            </a:r>
          </a:p>
          <a:p>
            <a:pPr>
              <a:buNone/>
            </a:pPr>
            <a:r>
              <a:rPr lang="ru-RU" dirty="0" smtClean="0"/>
              <a:t>Хронический (гипертрофический) </a:t>
            </a:r>
            <a:r>
              <a:rPr lang="ru-RU" dirty="0" err="1" smtClean="0"/>
              <a:t>альвеолит</a:t>
            </a:r>
            <a:r>
              <a:rPr lang="ru-RU" dirty="0" smtClean="0"/>
              <a:t> – 40%. </a:t>
            </a:r>
          </a:p>
          <a:p>
            <a:r>
              <a:rPr lang="ru-RU" dirty="0" smtClean="0"/>
              <a:t>При объективном осмотре видна лунка удаленного зуба, выполненная рыхлым, распадающимся тромбом. Чаще кровяной сгусток вовсе отсутствует. В лунке можно обнаружить остатки пищи, фрагменты поврежденной слизистой оболочки, отломки костной ткани. Слизистая оболочка маргинальной десны отечна, </a:t>
            </a:r>
            <a:r>
              <a:rPr lang="ru-RU" dirty="0" err="1" smtClean="0"/>
              <a:t>гиперемирована</a:t>
            </a:r>
            <a:r>
              <a:rPr lang="ru-RU" dirty="0" smtClean="0"/>
              <a:t>, болезненна при пальпации.</a:t>
            </a:r>
          </a:p>
          <a:p>
            <a:r>
              <a:rPr lang="ru-RU" dirty="0" smtClean="0"/>
              <a:t>При прогрессировании воспалительного процесса боль усиливается, принимает постоянный характер, </a:t>
            </a:r>
            <a:r>
              <a:rPr lang="ru-RU" dirty="0" err="1" smtClean="0"/>
              <a:t>иррадиирует</a:t>
            </a:r>
            <a:r>
              <a:rPr lang="ru-RU" dirty="0" smtClean="0"/>
              <a:t> по ходу ветвей тройничного нерва. Общее состояние больного ухудшается, температура тела поднимается до 37-38 </a:t>
            </a:r>
            <a:r>
              <a:rPr lang="ru-RU" dirty="0" err="1" smtClean="0"/>
              <a:t>єС</a:t>
            </a:r>
            <a:r>
              <a:rPr lang="ru-RU" dirty="0" smtClean="0"/>
              <a:t>, появляется недомогание, слабость, прием пищи затруднен вследствие выраженного болевого симптома, нарушается сон.</a:t>
            </a:r>
          </a:p>
          <a:p>
            <a:r>
              <a:rPr lang="ru-RU" dirty="0" smtClean="0"/>
              <a:t>При осмотре видна лунка зуба с остатками распавшегося тромба, стенки ее покрыты серым некротическим налетом с гнилостным запахом. Слизистая оболочка в области луки отечна, </a:t>
            </a:r>
            <a:r>
              <a:rPr lang="ru-RU" dirty="0" err="1" smtClean="0"/>
              <a:t>гиперемирована</a:t>
            </a:r>
            <a:r>
              <a:rPr lang="ru-RU" dirty="0" smtClean="0"/>
              <a:t>, болезненна при пальпации. В отдельных случаях отек может распространяться на мягкие ткани лица. Поднижнечелюстные узлы увеличены, болезненны, не спаяны с окружающими тканями.</a:t>
            </a:r>
          </a:p>
          <a:p>
            <a:pPr>
              <a:buNone/>
            </a:pPr>
            <a:r>
              <a:rPr lang="ru-RU" dirty="0" smtClean="0"/>
              <a:t> Тактика: 1.Осмотреть лунку, провести обезболивание</a:t>
            </a:r>
          </a:p>
          <a:p>
            <a:pPr>
              <a:buNone/>
            </a:pPr>
            <a:r>
              <a:rPr lang="ru-RU" dirty="0" smtClean="0"/>
              <a:t>2.  </a:t>
            </a:r>
            <a:r>
              <a:rPr lang="ru-RU" b="1" dirty="0" smtClean="0"/>
              <a:t>	</a:t>
            </a:r>
            <a:r>
              <a:rPr lang="ru-RU" dirty="0" smtClean="0"/>
              <a:t>Удалить из лунки остатки </a:t>
            </a:r>
            <a:r>
              <a:rPr lang="ru-RU" smtClean="0"/>
              <a:t>кровяного сгустка, промыть лунку 3% перекисью водорода, 0,06 раствором хлоргексидина.</a:t>
            </a:r>
            <a:endParaRPr lang="ru-RU" dirty="0" smtClean="0"/>
          </a:p>
          <a:p>
            <a:pPr>
              <a:buNone/>
            </a:pPr>
            <a:r>
              <a:rPr lang="ru-RU" dirty="0" smtClean="0"/>
              <a:t>3.  </a:t>
            </a:r>
            <a:r>
              <a:rPr lang="ru-RU" b="1" dirty="0" smtClean="0"/>
              <a:t>	</a:t>
            </a:r>
            <a:r>
              <a:rPr lang="ru-RU" dirty="0" smtClean="0"/>
              <a:t>Провести тщательный </a:t>
            </a:r>
            <a:r>
              <a:rPr lang="ru-RU" err="1" smtClean="0"/>
              <a:t>кюретаж</a:t>
            </a:r>
            <a:r>
              <a:rPr lang="ru-RU" smtClean="0"/>
              <a:t> лунки до появления кровоточивости.</a:t>
            </a:r>
            <a:endParaRPr lang="ru-RU" dirty="0" smtClean="0"/>
          </a:p>
          <a:p>
            <a:pPr>
              <a:buNone/>
            </a:pPr>
            <a:r>
              <a:rPr lang="ru-RU" dirty="0" smtClean="0"/>
              <a:t>4.  </a:t>
            </a:r>
            <a:r>
              <a:rPr lang="ru-RU" b="1" dirty="0" smtClean="0"/>
              <a:t>	</a:t>
            </a:r>
            <a:r>
              <a:rPr lang="ru-RU" dirty="0" smtClean="0"/>
              <a:t>Промыть лунку 3% перекисью водорода, </a:t>
            </a:r>
            <a:r>
              <a:rPr lang="ru-RU" smtClean="0"/>
              <a:t>0,06 раствором хлоргексидина.</a:t>
            </a:r>
            <a:endParaRPr lang="ru-RU" dirty="0" smtClean="0"/>
          </a:p>
          <a:p>
            <a:pPr>
              <a:buNone/>
            </a:pPr>
            <a:r>
              <a:rPr lang="ru-RU" dirty="0" smtClean="0"/>
              <a:t>5.  </a:t>
            </a:r>
            <a:r>
              <a:rPr lang="ru-RU" smtClean="0"/>
              <a:t>	Контролировать образование кровяного сгустка</a:t>
            </a:r>
            <a:endParaRPr lang="ru-RU" dirty="0" smtClean="0"/>
          </a:p>
          <a:p>
            <a:pPr>
              <a:buNone/>
            </a:pPr>
            <a:r>
              <a:rPr lang="ru-RU" dirty="0" smtClean="0"/>
              <a:t>6</a:t>
            </a:r>
            <a:r>
              <a:rPr lang="ru-RU" smtClean="0"/>
              <a:t>.  При отсутствии адекватного сгустка  поместить в лунку средство для лечения альвеолита.</a:t>
            </a:r>
            <a:endParaRPr lang="ru-RU" dirty="0" smtClean="0"/>
          </a:p>
          <a:p>
            <a:pPr>
              <a:buNone/>
            </a:pPr>
            <a:r>
              <a:rPr lang="ru-RU" dirty="0" smtClean="0"/>
              <a:t>7.  </a:t>
            </a:r>
            <a:r>
              <a:rPr lang="ru-RU" b="1" dirty="0" smtClean="0"/>
              <a:t>	</a:t>
            </a:r>
            <a:r>
              <a:rPr lang="ru-RU" smtClean="0"/>
              <a:t>Назначить ротовые ванночки  антисептиками, НПВС,  по показаниям противомикробные средства, физиолечение.</a:t>
            </a:r>
            <a:endParaRPr lang="ru-RU" dirty="0" smtClean="0"/>
          </a:p>
          <a:p>
            <a:endParaRPr lang="ru-RU" dirty="0" smtClean="0"/>
          </a:p>
          <a:p>
            <a:endParaRPr lang="ru-RU"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578" t="17324" r="24210" b="17048"/>
          <a:stretch/>
        </p:blipFill>
        <p:spPr bwMode="auto">
          <a:xfrm>
            <a:off x="0" y="-6132"/>
            <a:ext cx="12192000" cy="6843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245376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1039</TotalTime>
  <Words>4562</Words>
  <Application>Microsoft Office PowerPoint</Application>
  <PresentationFormat>Произвольный</PresentationFormat>
  <Paragraphs>434</Paragraphs>
  <Slides>60</Slides>
  <Notes>4</Notes>
  <HiddenSlides>0</HiddenSlides>
  <MMClips>0</MMClips>
  <ScaleCrop>false</ScaleCrop>
  <HeadingPairs>
    <vt:vector size="4" baseType="variant">
      <vt:variant>
        <vt:lpstr>Тема</vt:lpstr>
      </vt:variant>
      <vt:variant>
        <vt:i4>1</vt:i4>
      </vt:variant>
      <vt:variant>
        <vt:lpstr>Заголовки слайдов</vt:lpstr>
      </vt:variant>
      <vt:variant>
        <vt:i4>60</vt:i4>
      </vt:variant>
    </vt:vector>
  </HeadingPairs>
  <TitlesOfParts>
    <vt:vector size="61" baseType="lpstr">
      <vt:lpstr>Тема Office</vt:lpstr>
      <vt:lpstr>ФГБОУ ВО НГМУ МЗ РФ Кафедра хирургической стоматологии, стоматологической имплантации и  челюстно-лицевой хирургии</vt:lpstr>
      <vt:lpstr>Цель лекции:</vt:lpstr>
      <vt:lpstr>План лекции:</vt:lpstr>
      <vt:lpstr>Система обозначения зубов</vt:lpstr>
      <vt:lpstr>Презентация PowerPoint</vt:lpstr>
      <vt:lpstr>Презентация PowerPoint</vt:lpstr>
      <vt:lpstr>Презентация PowerPoint</vt:lpstr>
      <vt:lpstr>Алгоритм обучения гигиене рта</vt:lpstr>
      <vt:lpstr>Алгоритм обучения гигиене рта </vt:lpstr>
      <vt:lpstr>Презентация PowerPoint</vt:lpstr>
      <vt:lpstr>Презентация PowerPoint</vt:lpstr>
      <vt:lpstr>Алгоритм обучения гигиене рта </vt:lpstr>
      <vt:lpstr>ОБЩИЕ РЕКОМЕНДАЦИИ ПО ПОДБОРУ СРЕДСТВ ГИГИЕНЫ В ЗАВИСИМОСТИ ОТ СТОМАТОЛОГИЧЕСКОГО СТАТУСА ПАЦИЕНТА </vt:lpstr>
      <vt:lpstr>ОБЩИЕ РЕКОМЕНДАЦИИ ПО ПОДБОРУ СРЕДСТВ ГИГИЕНЫ В ЗАВИСИМОСТИ ОТ СТОМАТОЛОГИЧЕСКОГО СТАТУСА ПАЦИЕНТА</vt:lpstr>
      <vt:lpstr>ОБЩИЕ РЕКОМЕНДАЦИИ ПО ПОДБОРУ СРЕДСТВ ГИГИЕНЫ В ЗАВИСИМОСТИ ОТ СТОМАТОЛОГИЧЕСКОГО СТАТУСА ПАЦИЕНТА</vt:lpstr>
      <vt:lpstr>ОБЩИЕ РЕКОМЕНДАЦИИ ПО ПОДБОРУ СРЕДСТВ ГИГИЕНЫ В ЗАВИСИМОСТИ ОТ СТОМАТОЛОГИЧЕСКОГО СТАТУСА ПАЦИЕНТА</vt:lpstr>
      <vt:lpstr>Кариес зубов (К02 по МКБ-10)</vt:lpstr>
      <vt:lpstr>Презентация PowerPoint</vt:lpstr>
      <vt:lpstr>Кариес зубов (К02 по МКБ-10)</vt:lpstr>
      <vt:lpstr>Кариес зубов (К02 по МКБ-10)</vt:lpstr>
      <vt:lpstr>ЭТИОЛОГИЯ И ПАТОГЕНЕЗ КАРИЕСА </vt:lpstr>
      <vt:lpstr>ЭТИОЛОГИЯ И ПАТОГЕНЕЗ КАРИЕСА </vt:lpstr>
      <vt:lpstr>Презентация PowerPoint</vt:lpstr>
      <vt:lpstr>КЛАССИФИКАЦИЯ КАРИЕСА ЗУБОВ  В международной статистической классификации болезней и проблем, связанных со здоровьем Всемирной организации здравоохранения десятого пересмотра (МКБ-10) кариес выделен в отдельную рубрикацию</vt:lpstr>
      <vt:lpstr>Модифицированная классификация кариозных поражений по локализации (по Блеку) </vt:lpstr>
      <vt:lpstr>Требования к диагностике амбулаторно-поликлинической </vt:lpstr>
      <vt:lpstr>Диагностика проводится для каждого зуба и направлена на выявление факторов, которые препятствуют немедленному началу лечения.  Такими факторами могут быть: </vt:lpstr>
      <vt:lpstr>ОБЩИЕ ПОДХОДЫ К ЛЕЧЕНИЮ КАРИЕСА ЗУБОВ </vt:lpstr>
      <vt:lpstr>Лечение кариеса может включать: </vt:lpstr>
      <vt:lpstr>Требования к амбулаторно-поликлиническому лечению  </vt:lpstr>
      <vt:lpstr>Пульпит (К04.0 по МКБ-10) – это воспалительный процесс, проявляющийся после прорезывания зубов, при котором происходит ряд изменений в пульпе зуба. </vt:lpstr>
      <vt:lpstr>Пульпит (К04.0 по МКБ-10) – это воспалительный процесс, проявляющийся после прорезывания зубов, при котором происходит ряд изменений в пульпе зуба. </vt:lpstr>
      <vt:lpstr>Воспалительный процесс в пульпе, как и в других соединительных тканях организма, протекает по общим закономерностям. Однако  есть и особенности: </vt:lpstr>
      <vt:lpstr> КЛАССИФИКАЦИЯ   ПУЛЬПИТА. </vt:lpstr>
      <vt:lpstr>КЛИНИЧЕСКАЯ КАРТИНА   ПУЛЬПИТА. </vt:lpstr>
      <vt:lpstr>КЛИНИЧЕСКАЯ КАРТИНА   ПУЛЬПИТА. </vt:lpstr>
      <vt:lpstr>ОБЩИЕ ПОДХОДЫ К ДИАГНОСТИКЕ ПУЛЬПИТА. </vt:lpstr>
      <vt:lpstr>Презентация PowerPoint</vt:lpstr>
      <vt:lpstr> ОБЩИЕ ПОДХОДЫ К ЛЕЧЕНИЮ  ПУЛЬПИТА.</vt:lpstr>
      <vt:lpstr>БОЛЕЗНИ ПЕРИАПИКАЛЬНЫХ ТКАНЕЙ </vt:lpstr>
      <vt:lpstr>ЭТИОЛОГИЯ И ПАТОГЕНЕЗ </vt:lpstr>
      <vt:lpstr>КЛАССИФИКАЦИЯ   ПЕРИОДОНТИТА </vt:lpstr>
      <vt:lpstr>КЛИНИЧЕСКАЯ КАРТИНА   ПЕРИОДОНТИТА </vt:lpstr>
      <vt:lpstr>КЛИНИЧЕСКАЯ КАРТИНА   ПЕРИОДОНТИТА </vt:lpstr>
      <vt:lpstr>ОБЩИЕ ПОДХОДЫ К ДИАГНОСТИКЕ ПЕРИОДОНТИТА </vt:lpstr>
      <vt:lpstr>Тактика лечения</vt:lpstr>
      <vt:lpstr>ОБЩИЕ ПОДХОДЫ К ЛЕЧЕНИЮ  ПЕРИОДОНТИТА </vt:lpstr>
      <vt:lpstr>Характеристики алгоритмов и особенностей проведения физиотерапевтических процедур</vt:lpstr>
      <vt:lpstr>Характеристики алгоритмов и особенностей проведения хирургических вмешательств </vt:lpstr>
      <vt:lpstr>Цели операции удаления зуба</vt:lpstr>
      <vt:lpstr>Показания к удалению зуба</vt:lpstr>
      <vt:lpstr>Противопоказания к удалению зуба</vt:lpstr>
      <vt:lpstr>Задачи, решаемые в процессе подготовки, проведения операции удаления зуба и в после операционном периоде</vt:lpstr>
      <vt:lpstr>Подготовка больного к операции удаления зуба</vt:lpstr>
      <vt:lpstr>Классификация осложнений операции удаления зубов. </vt:lpstr>
      <vt:lpstr>Осложнения, возникающие во время проведения  местной анестезии</vt:lpstr>
      <vt:lpstr>2.Осложнения при проведении операции удаления зуба. </vt:lpstr>
      <vt:lpstr>Местные осложнения во время удаления зубов.  </vt:lpstr>
      <vt:lpstr>Классификация и клиника альвеолита</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лекции</dc:title>
  <dc:creator>Пользователь</dc:creator>
  <cp:lastModifiedBy>Angel</cp:lastModifiedBy>
  <cp:revision>99</cp:revision>
  <dcterms:created xsi:type="dcterms:W3CDTF">2016-09-20T09:39:16Z</dcterms:created>
  <dcterms:modified xsi:type="dcterms:W3CDTF">2025-02-07T13:49:35Z</dcterms:modified>
</cp:coreProperties>
</file>