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7" r:id="rId1"/>
  </p:sldMasterIdLst>
  <p:notesMasterIdLst>
    <p:notesMasterId r:id="rId55"/>
  </p:notesMasterIdLst>
  <p:sldIdLst>
    <p:sldId id="573" r:id="rId2"/>
    <p:sldId id="546" r:id="rId3"/>
    <p:sldId id="547" r:id="rId4"/>
    <p:sldId id="548" r:id="rId5"/>
    <p:sldId id="465" r:id="rId6"/>
    <p:sldId id="521" r:id="rId7"/>
    <p:sldId id="522" r:id="rId8"/>
    <p:sldId id="523" r:id="rId9"/>
    <p:sldId id="524" r:id="rId10"/>
    <p:sldId id="525" r:id="rId11"/>
    <p:sldId id="526" r:id="rId12"/>
    <p:sldId id="527" r:id="rId13"/>
    <p:sldId id="466" r:id="rId14"/>
    <p:sldId id="488" r:id="rId15"/>
    <p:sldId id="467" r:id="rId16"/>
    <p:sldId id="468" r:id="rId17"/>
    <p:sldId id="470" r:id="rId18"/>
    <p:sldId id="489" r:id="rId19"/>
    <p:sldId id="528" r:id="rId20"/>
    <p:sldId id="304" r:id="rId21"/>
    <p:sldId id="490" r:id="rId22"/>
    <p:sldId id="493" r:id="rId23"/>
    <p:sldId id="494" r:id="rId24"/>
    <p:sldId id="574" r:id="rId25"/>
    <p:sldId id="575" r:id="rId26"/>
    <p:sldId id="576" r:id="rId27"/>
    <p:sldId id="496" r:id="rId28"/>
    <p:sldId id="323" r:id="rId29"/>
    <p:sldId id="497" r:id="rId30"/>
    <p:sldId id="498" r:id="rId31"/>
    <p:sldId id="499" r:id="rId32"/>
    <p:sldId id="326" r:id="rId33"/>
    <p:sldId id="503" r:id="rId34"/>
    <p:sldId id="504" r:id="rId35"/>
    <p:sldId id="332" r:id="rId36"/>
    <p:sldId id="336" r:id="rId37"/>
    <p:sldId id="338" r:id="rId38"/>
    <p:sldId id="340" r:id="rId39"/>
    <p:sldId id="342" r:id="rId40"/>
    <p:sldId id="343" r:id="rId41"/>
    <p:sldId id="345" r:id="rId42"/>
    <p:sldId id="511" r:id="rId43"/>
    <p:sldId id="514" r:id="rId44"/>
    <p:sldId id="356" r:id="rId45"/>
    <p:sldId id="357" r:id="rId46"/>
    <p:sldId id="363" r:id="rId47"/>
    <p:sldId id="579" r:id="rId48"/>
    <p:sldId id="517" r:id="rId49"/>
    <p:sldId id="519" r:id="rId50"/>
    <p:sldId id="520" r:id="rId51"/>
    <p:sldId id="412" r:id="rId52"/>
    <p:sldId id="413" r:id="rId53"/>
    <p:sldId id="472" r:id="rId5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  <a:srgbClr val="002A13"/>
    <a:srgbClr val="660066"/>
    <a:srgbClr val="BB19E7"/>
    <a:srgbClr val="4D6AFD"/>
    <a:srgbClr val="663300"/>
    <a:srgbClr val="990000"/>
    <a:srgbClr val="FF66FF"/>
    <a:srgbClr val="E71E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23" autoAdjust="0"/>
    <p:restoredTop sz="94660"/>
  </p:normalViewPr>
  <p:slideViewPr>
    <p:cSldViewPr>
      <p:cViewPr varScale="1">
        <p:scale>
          <a:sx n="110" d="100"/>
          <a:sy n="110" d="100"/>
        </p:scale>
        <p:origin x="-16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2945528-17E6-475A-99AF-BDB28D2EA2E4}" type="datetimeFigureOut">
              <a:rPr lang="ru-RU"/>
              <a:pPr>
                <a:defRPr/>
              </a:pPr>
              <a:t>07.02.2025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6FDC709-6E55-47EA-B6F9-F9A4361DDA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56841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203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22884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fld id="{9F410A07-2FBE-4DDF-9C50-1CB464621BB1}" type="slidenum">
              <a:rPr lang="ru-RU" smtClean="0"/>
              <a:pPr eaLnBrk="1" hangingPunct="1">
                <a:defRPr/>
              </a:pPr>
              <a:t>1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654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365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15226EA-CD7C-43D8-96E3-82B97BDE5CF1}" type="slidenum">
              <a:rPr lang="ru-RU" smtClean="0"/>
              <a:pPr/>
              <a:t>20</a:t>
            </a:fld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03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703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DC715E4-67EE-4265-A7EA-772BCC803BC4}" type="slidenum">
              <a:rPr lang="ru-RU" smtClean="0"/>
              <a:pPr/>
              <a:t>28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03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703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DC715E4-67EE-4265-A7EA-772BCC803BC4}" type="slidenum">
              <a:rPr lang="ru-RU" smtClean="0"/>
              <a:pPr/>
              <a:t>29</a:t>
            </a:fld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4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341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734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801406C-DDF1-4C39-B8C6-F455E4DBE34C}" type="slidenum">
              <a:rPr lang="ru-RU" smtClean="0"/>
              <a:pPr/>
              <a:t>32</a:t>
            </a:fld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5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95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795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EDE6BF5-34A8-4C56-94BA-126F3844FA63}" type="slidenum">
              <a:rPr lang="ru-RU" smtClean="0"/>
              <a:pPr/>
              <a:t>35</a:t>
            </a:fld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46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846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23672CB-5BF2-4621-8C13-A2EF4C2E25A6}" type="slidenum">
              <a:rPr lang="ru-RU" smtClean="0"/>
              <a:pPr/>
              <a:t>36</a:t>
            </a:fld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867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B5300C8-B542-4EBE-ADC8-5514EEB114C3}" type="slidenum">
              <a:rPr lang="ru-RU" smtClean="0"/>
              <a:pPr/>
              <a:t>37</a:t>
            </a:fld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877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887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F1B44E5-A95A-4B8B-B1C7-E8AD63EA3BF9}" type="slidenum">
              <a:rPr lang="ru-RU" smtClean="0"/>
              <a:pPr/>
              <a:t>38</a:t>
            </a:fld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8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08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908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6970607-5884-4D46-9F0A-2ABF641FDA23}" type="slidenum">
              <a:rPr lang="ru-RU" smtClean="0"/>
              <a:pPr/>
              <a:t>39</a:t>
            </a:fld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1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918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BCABB2A-CEB8-49BE-B9A6-BE8FE818EFDF}" type="slidenum">
              <a:rPr lang="ru-RU" smtClean="0"/>
              <a:pPr/>
              <a:t>40</a:t>
            </a:fld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38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938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B6B36F3-C996-4C0B-9211-DF61802CF6CA}" type="slidenum">
              <a:rPr lang="ru-RU" smtClean="0"/>
              <a:pPr/>
              <a:t>41</a:t>
            </a:fld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003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19FF50A-F7A5-45EC-8352-2D2C91913A8A}" type="slidenum">
              <a:rPr lang="ru-RU" smtClean="0"/>
              <a:pPr/>
              <a:t>42</a:t>
            </a:fld>
            <a:endParaRPr 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034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1648D94-7416-41F1-B4F0-4DEFEF89E7D8}" type="slidenum">
              <a:rPr lang="ru-RU" smtClean="0"/>
              <a:pPr/>
              <a:t>43</a:t>
            </a:fld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82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082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8B7B671-CF8F-43AF-B760-29FB2AE5FB52}" type="slidenum">
              <a:rPr lang="ru-RU" smtClean="0"/>
              <a:pPr/>
              <a:t>44</a:t>
            </a:fld>
            <a:endParaRPr 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2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925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0925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D3DBB39-F7BB-4D9C-8050-B35BDEB06429}" type="slidenum">
              <a:rPr lang="ru-RU" smtClean="0"/>
              <a:pPr/>
              <a:t>45</a:t>
            </a:fld>
            <a:endParaRPr lang="ru-R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53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53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2DC0232-C5B3-42FE-8556-7E3D02FE660B}" type="slidenum">
              <a:rPr lang="ru-RU" smtClean="0"/>
              <a:pPr/>
              <a:t>46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7C9A85-2C41-47D3-8D7C-F1C3A01EBCE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7176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B84CE4-EAA3-4C33-8780-B5CE83A0E02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1212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8DF30B-4D15-4357-9095-E437B556711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6171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6B4FB1-681E-4B70-8A60-CE79E6A95E7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3860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9D1D01-88F4-4D2D-967C-9C487FDA4F2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5294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75870D-A830-43EF-828D-AA1B7DFB4B7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1125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1065B8-3860-4BD4-96A5-4408C290159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11904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6E9F7B-504E-45C6-B74B-AEB18FC6256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5694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A5D324-25F2-4431-8F48-2AC2907C474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4839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313DDE-154E-4F6E-A54B-478EB45A6D1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3482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29471A-1900-4EED-BBAD-D462C3947E2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8979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A61CFCB-A3B8-4391-9E3F-ADBF78AA767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7315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23.png"/><Relationship Id="rId4" Type="http://schemas.microsoft.com/office/2007/relationships/hdphoto" Target="../media/hdphoto1.wdp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"/>
            <a:ext cx="9144000" cy="1196751"/>
          </a:xfrm>
        </p:spPr>
        <p:txBody>
          <a:bodyPr anchorCtr="1">
            <a:normAutofit fontScale="90000"/>
          </a:bodyPr>
          <a:lstStyle/>
          <a:p>
            <a:pPr algn="ctr" eaLnBrk="1" hangingPunct="1">
              <a:defRPr/>
            </a:pPr>
            <a:r>
              <a:rPr lang="ru-RU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ФГБОУ ВО НГМУ МЗ РФ</a:t>
            </a:r>
            <a:br>
              <a:rPr lang="ru-RU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Кафедра хирургической стоматологии, стоматологической имплантации и </a:t>
            </a:r>
            <a:br>
              <a:rPr lang="ru-RU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челюстно-лицевой хирургии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850" y="1268413"/>
            <a:ext cx="8631238" cy="486410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Wingdings" pitchFamily="2" charset="2"/>
              <a:buNone/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Тема лекции</a:t>
            </a:r>
          </a:p>
          <a:p>
            <a:pPr marL="0" indent="0" algn="ctr" eaLnBrk="1" hangingPunct="1">
              <a:buFont typeface="Wingdings" pitchFamily="2" charset="2"/>
              <a:buNone/>
              <a:defRPr/>
            </a:pPr>
            <a:endParaRPr lang="ru-RU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 algn="ctr">
              <a:buNone/>
            </a:pP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Заболевания слизистой оболочки полости рта</a:t>
            </a:r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eaLnBrk="1" hangingPunct="1">
              <a:buFont typeface="Wingdings" pitchFamily="2" charset="2"/>
              <a:buNone/>
              <a:defRPr/>
            </a:pPr>
            <a:endParaRPr lang="ru-RU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 algn="ctr" eaLnBrk="1" hangingPunct="1">
              <a:buFont typeface="Wingdings" pitchFamily="2" charset="2"/>
              <a:buNone/>
              <a:defRPr/>
            </a:pP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Дисциплина: Стоматология. </a:t>
            </a: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8580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8229600" cy="571480"/>
          </a:xfrm>
        </p:spPr>
        <p:txBody>
          <a:bodyPr>
            <a:normAutofit/>
          </a:bodyPr>
          <a:lstStyle/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ЦЕЛЬ ЛЕКЦИИ – получение знаний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84784"/>
            <a:ext cx="9001156" cy="5230364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sz="45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41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клиника </a:t>
            </a:r>
            <a:r>
              <a:rPr lang="ru-RU" sz="41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поражений слизистой полости рта при остром герпетическом стоматите, </a:t>
            </a:r>
            <a:r>
              <a:rPr lang="ru-RU" sz="4100" b="1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кандидозном</a:t>
            </a:r>
            <a:r>
              <a:rPr lang="ru-RU" sz="41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стоматите, хроническом рецидивирующем </a:t>
            </a:r>
            <a:r>
              <a:rPr lang="ru-RU" sz="4100" b="1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афтозном</a:t>
            </a:r>
            <a:r>
              <a:rPr lang="ru-RU" sz="41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стоматите, болезнях крови, эндокринной патологии, заболеваниях желудочно-кишечного тракта, травматическом повреждении;</a:t>
            </a:r>
          </a:p>
          <a:p>
            <a:pPr>
              <a:buNone/>
            </a:pPr>
            <a:r>
              <a:rPr lang="ru-RU" sz="4100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4100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1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диагностика </a:t>
            </a:r>
            <a:r>
              <a:rPr lang="ru-RU" sz="41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предраковых заболеваний полости рта,  губ и признаки </a:t>
            </a:r>
            <a:r>
              <a:rPr lang="ru-RU" sz="4100" b="1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озлокачествления</a:t>
            </a:r>
            <a:r>
              <a:rPr lang="ru-RU" sz="41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None/>
            </a:pP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-</a:t>
            </a:r>
            <a:endParaRPr lang="ru-RU" sz="3800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ЦЕЛЬ ЛЕКЦИИ –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освоение умений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85794"/>
            <a:ext cx="9144000" cy="5929354"/>
          </a:xfrm>
        </p:spPr>
        <p:txBody>
          <a:bodyPr>
            <a:normAutofit/>
          </a:bodyPr>
          <a:lstStyle/>
          <a:p>
            <a:pPr marL="0">
              <a:spcBef>
                <a:spcPts val="0"/>
              </a:spcBef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оценить состояние слизистой оболочки полости рта, выявить и определить вид морфологических проявлений патологии (эрозия, язва, афта и т.д.);</a:t>
            </a:r>
          </a:p>
          <a:p>
            <a:pPr marL="0">
              <a:spcBef>
                <a:spcPts val="0"/>
              </a:spcBef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подобрать индивидуальный вид оказания помощи для лечения пациента в соответствии с ситуацией: первичная помощь, скорая помощь, госпитализация;</a:t>
            </a:r>
          </a:p>
          <a:p>
            <a:pPr marL="0">
              <a:spcBef>
                <a:spcPts val="0"/>
              </a:spcBef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разработать план терапевтических (хирургических) действий с учетом протекания болезни и ее лечения;</a:t>
            </a:r>
          </a:p>
          <a:p>
            <a:pPr marL="0">
              <a:spcBef>
                <a:spcPts val="0"/>
              </a:spcBef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сформулировать показания к избранному методу лечения с учетом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этиотропных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и патогенетических средств, обосновать фармакотерапию у конкретного больного при основных патологических синдромах и неотложных состояниях, определить путь введения, режим и дозу лекарственных препаратов, оценить эффективность и безопасность проводимого лечения.</a:t>
            </a:r>
          </a:p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ЦЕЛЬ ЛЕКЦИИ –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освоение владений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методами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общеклинического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обследования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интерпретацией результатов лабораторных, инструментальных методов диагностики у детей и подростков.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основами правильной гигиены полости рта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алгоритмом постановки предварительного диагноза с последующим направлением пациента  к соответствующему врачу-специалисту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алгоритмом развернутого клинического диагноза.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принципами лечения основных заболеваний челюстно-лицевой области.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основными врачебными диагностическими и лечебными мероприятиями по оказанию первой врачебной помощи при неотложных и угрожающих жизни состояниях.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техникой вправления переднего одно- и двустороннего вывиха нижней челюсти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техникой правильной гигиены полости рта.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9144000" cy="508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Заболевания слизистой оболочки полости рта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14375"/>
            <a:ext cx="9144000" cy="5929313"/>
          </a:xfrm>
        </p:spPr>
        <p:txBody>
          <a:bodyPr/>
          <a:lstStyle/>
          <a:p>
            <a:pPr>
              <a:buFont typeface="Wingdings" pitchFamily="2" charset="2"/>
              <a:buChar char="Ø"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Заболевания слизистой оболочки полости рта (СОПР), возникающие </a:t>
            </a:r>
            <a:r>
              <a:rPr lang="ru-RU" sz="2400" b="1" dirty="0" smtClean="0">
                <a:solidFill>
                  <a:srgbClr val="4D6AFD"/>
                </a:solidFill>
                <a:latin typeface="Times New Roman" pitchFamily="18" charset="0"/>
                <a:cs typeface="Times New Roman" pitchFamily="18" charset="0"/>
              </a:rPr>
              <a:t>изолированно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в результате действия различных факторов на слизистую оболочку полости рта, составляют </a:t>
            </a:r>
            <a:r>
              <a:rPr lang="ru-RU" sz="2400" b="1" dirty="0" smtClean="0">
                <a:solidFill>
                  <a:srgbClr val="4D6AFD"/>
                </a:solidFill>
                <a:latin typeface="Times New Roman" pitchFamily="18" charset="0"/>
                <a:cs typeface="Times New Roman" pitchFamily="18" charset="0"/>
              </a:rPr>
              <a:t>от 10 до 15%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всех патологических поражений слизистой оболочки полости рта.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Большая часть заболеваний слизистой оболочки полости рта являются синдромами различных по генезу заболеваний органов или систем организма (желудочно-кишечного тракта, эндокринной системы и других).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настоящее время известно несколько классификаций за­болеваний слизистой оболочки полости рта. Широко распространенными в России были и есть классификации А.И.Рыбакова и Е.В.Боровского с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соавт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 Официальной  классификацией является номенклатура ВОЗ (МКБ-Х, Женева):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z="16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6494" t="18290" r="19451" b="9180"/>
          <a:stretch>
            <a:fillRect/>
          </a:stretch>
        </p:blipFill>
        <p:spPr bwMode="auto">
          <a:xfrm>
            <a:off x="214282" y="214290"/>
            <a:ext cx="8501122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6494" t="21443" r="20436" b="7603"/>
          <a:stretch>
            <a:fillRect/>
          </a:stretch>
        </p:blipFill>
        <p:spPr bwMode="auto">
          <a:xfrm>
            <a:off x="357158" y="285728"/>
            <a:ext cx="8429684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7480" t="19867" r="20436" b="7603"/>
          <a:stretch>
            <a:fillRect/>
          </a:stretch>
        </p:blipFill>
        <p:spPr bwMode="auto">
          <a:xfrm>
            <a:off x="214282" y="285728"/>
            <a:ext cx="8643998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7480" t="18290" r="20436" b="7603"/>
          <a:stretch>
            <a:fillRect/>
          </a:stretch>
        </p:blipFill>
        <p:spPr bwMode="auto">
          <a:xfrm>
            <a:off x="285720" y="285728"/>
            <a:ext cx="8643998" cy="642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7480" t="18290" r="20436" b="9180"/>
          <a:stretch>
            <a:fillRect/>
          </a:stretch>
        </p:blipFill>
        <p:spPr bwMode="auto">
          <a:xfrm>
            <a:off x="285720" y="285728"/>
            <a:ext cx="8715436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7480" t="18290" r="19451" b="9180"/>
          <a:stretch>
            <a:fillRect/>
          </a:stretch>
        </p:blipFill>
        <p:spPr bwMode="auto">
          <a:xfrm>
            <a:off x="357158" y="285728"/>
            <a:ext cx="8429684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6494" t="18290" r="19451" b="12333"/>
          <a:stretch>
            <a:fillRect/>
          </a:stretch>
        </p:blipFill>
        <p:spPr bwMode="auto">
          <a:xfrm>
            <a:off x="357158" y="285728"/>
            <a:ext cx="8501122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71500"/>
          </a:xfrm>
        </p:spPr>
        <p:txBody>
          <a:bodyPr/>
          <a:lstStyle/>
          <a:p>
            <a:pPr>
              <a:defRPr/>
            </a:pPr>
            <a:r>
              <a:rPr lang="ru-RU" sz="1800" b="1" dirty="0" smtClean="0">
                <a:solidFill>
                  <a:schemeClr val="tx1"/>
                </a:solidFill>
              </a:rPr>
              <a:t>Классификация заболеваний слизистой оболочки полости рта и губ МКБ 10</a:t>
            </a:r>
            <a:endParaRPr lang="ru-RU" sz="1800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71500"/>
            <a:ext cx="9144000" cy="6072188"/>
          </a:xfrm>
        </p:spPr>
        <p:txBody>
          <a:bodyPr/>
          <a:lstStyle/>
          <a:p>
            <a:pPr>
              <a:buFont typeface="Wingdings" pitchFamily="2" charset="2"/>
              <a:buChar char="Ø"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 12. Стоматит и родственные поражения 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/исключены:</a:t>
            </a:r>
            <a:r>
              <a:rPr lang="ru-RU" sz="2000" b="1" i="1" dirty="0" smtClean="0">
                <a:solidFill>
                  <a:srgbClr val="4D6AFD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b="1" dirty="0" err="1" smtClean="0">
                <a:solidFill>
                  <a:srgbClr val="4D6AFD"/>
                </a:solidFill>
                <a:latin typeface="Times New Roman" pitchFamily="18" charset="0"/>
                <a:cs typeface="Times New Roman" pitchFamily="18" charset="0"/>
              </a:rPr>
              <a:t>Герпетическая</a:t>
            </a:r>
            <a:r>
              <a:rPr lang="ru-RU" sz="2000" b="1" dirty="0" smtClean="0">
                <a:solidFill>
                  <a:srgbClr val="4D6AFD"/>
                </a:solidFill>
                <a:latin typeface="Times New Roman" pitchFamily="18" charset="0"/>
                <a:cs typeface="Times New Roman" pitchFamily="18" charset="0"/>
              </a:rPr>
              <a:t> ангина (В 08.5К); Стоматиты: острый гангренозный (А 69.0), аллергический (L 23.0), </a:t>
            </a:r>
            <a:r>
              <a:rPr lang="ru-RU" sz="2000" b="1" dirty="0" err="1" smtClean="0">
                <a:solidFill>
                  <a:srgbClr val="4D6AFD"/>
                </a:solidFill>
                <a:latin typeface="Times New Roman" pitchFamily="18" charset="0"/>
                <a:cs typeface="Times New Roman" pitchFamily="18" charset="0"/>
              </a:rPr>
              <a:t>кандидозный</a:t>
            </a:r>
            <a:r>
              <a:rPr lang="ru-RU" sz="2000" b="1" dirty="0" smtClean="0">
                <a:solidFill>
                  <a:srgbClr val="4D6AFD"/>
                </a:solidFill>
                <a:latin typeface="Times New Roman" pitchFamily="18" charset="0"/>
                <a:cs typeface="Times New Roman" pitchFamily="18" charset="0"/>
              </a:rPr>
              <a:t> (В 37.0), контактный (К.12.14), вызванный вирусом </a:t>
            </a:r>
            <a:r>
              <a:rPr lang="ru-RU" sz="2000" b="1" dirty="0" err="1" smtClean="0">
                <a:solidFill>
                  <a:srgbClr val="4D6AFD"/>
                </a:solidFill>
                <a:latin typeface="Times New Roman" pitchFamily="18" charset="0"/>
                <a:cs typeface="Times New Roman" pitchFamily="18" charset="0"/>
              </a:rPr>
              <a:t>Коксаки</a:t>
            </a:r>
            <a:r>
              <a:rPr lang="ru-RU" sz="2000" b="1" dirty="0" smtClean="0">
                <a:solidFill>
                  <a:srgbClr val="4D6AFD"/>
                </a:solidFill>
                <a:latin typeface="Times New Roman" pitchFamily="18" charset="0"/>
                <a:cs typeface="Times New Roman" pitchFamily="18" charset="0"/>
              </a:rPr>
              <a:t>, БДУ (В.34.1), медикаментозный (Т 36-Т 50), </a:t>
            </a:r>
            <a:r>
              <a:rPr lang="ru-RU" sz="2000" b="1" dirty="0" err="1" smtClean="0">
                <a:solidFill>
                  <a:srgbClr val="4D6AFD"/>
                </a:solidFill>
                <a:latin typeface="Times New Roman" pitchFamily="18" charset="0"/>
                <a:cs typeface="Times New Roman" pitchFamily="18" charset="0"/>
              </a:rPr>
              <a:t>микотический</a:t>
            </a:r>
            <a:r>
              <a:rPr lang="ru-RU" sz="2000" b="1" dirty="0" smtClean="0">
                <a:solidFill>
                  <a:srgbClr val="4D6AFD"/>
                </a:solidFill>
                <a:latin typeface="Times New Roman" pitchFamily="18" charset="0"/>
                <a:cs typeface="Times New Roman" pitchFamily="18" charset="0"/>
              </a:rPr>
              <a:t> ( В.37.0), никотиновый (К.13.24.), </a:t>
            </a:r>
            <a:r>
              <a:rPr lang="ru-RU" sz="2000" b="1" dirty="0" err="1" smtClean="0">
                <a:solidFill>
                  <a:srgbClr val="4D6AFD"/>
                </a:solidFill>
                <a:latin typeface="Times New Roman" pitchFamily="18" charset="0"/>
                <a:cs typeface="Times New Roman" pitchFamily="18" charset="0"/>
              </a:rPr>
              <a:t>везикулезный</a:t>
            </a:r>
            <a:r>
              <a:rPr lang="ru-RU" sz="2000" b="1" dirty="0" smtClean="0">
                <a:solidFill>
                  <a:srgbClr val="4D6AFD"/>
                </a:solidFill>
                <a:latin typeface="Times New Roman" pitchFamily="18" charset="0"/>
                <a:cs typeface="Times New Roman" pitchFamily="18" charset="0"/>
              </a:rPr>
              <a:t> (В.08.4.) и </a:t>
            </a:r>
            <a:r>
              <a:rPr lang="ru-RU" sz="2000" b="1" dirty="0" err="1" smtClean="0">
                <a:solidFill>
                  <a:srgbClr val="4D6AFD"/>
                </a:solidFill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ru-RU" sz="2000" b="1" dirty="0" smtClean="0">
                <a:solidFill>
                  <a:srgbClr val="4D6AFD"/>
                </a:solidFill>
                <a:latin typeface="Times New Roman" pitchFamily="18" charset="0"/>
                <a:cs typeface="Times New Roman" pitchFamily="18" charset="0"/>
              </a:rPr>
              <a:t>/;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 12.0. Рецидивирующие афты полости рта (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Афтозный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стоматит; Язвенное поражение; Афты Микулича; Малые афты; Рецидивирующие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афтозные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язвы);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К.12.01. Рецидивирующий слизисто-некротический пе­риаденит: Рубцующийся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афтозный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стоматит; Большие афты; Афты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Саттена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12.02.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Герпетиформный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стоматит;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12.03. Афты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Беднара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12.04. Травматическое изъязвление (в том числе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протетическое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);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12.08. Другие уточненные рецидивирующие афты полости рта;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12.09. Рецидивирующие афты полости рта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неуточненные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71500"/>
          </a:xfrm>
        </p:spPr>
        <p:txBody>
          <a:bodyPr/>
          <a:lstStyle/>
          <a:p>
            <a:pPr>
              <a:defRPr/>
            </a:pPr>
            <a:r>
              <a:rPr lang="ru-RU" sz="1800" b="1" dirty="0" smtClean="0">
                <a:solidFill>
                  <a:schemeClr val="tx1"/>
                </a:solidFill>
              </a:rPr>
              <a:t>Классификация заболеваний слизистой оболочки полости рта и губ МКБ 10</a:t>
            </a:r>
            <a:endParaRPr lang="ru-RU" sz="1800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71500"/>
            <a:ext cx="9144000" cy="6072188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 12.1. Другие формы стоматита: 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12.11. "Географический" стоматит; К 12.12.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Протетический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стоматит /исключен: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Кандидозный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стоматит, связанный с пользованием протезом (В 37.03.)/;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12.13. Папиллярная гиперплазия неба;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12.14. Контактный стоматит -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стоматит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"ватного валика";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12.18. Другие уточненные формы стоматита;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12.19. Стоматит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неуточненный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ctr">
              <a:buFont typeface="Wingdings" pitchFamily="2" charset="2"/>
              <a:buChar char="Ø"/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 13.0. Болезни губ: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13.00.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Ангулярный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хейлит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ангулярный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хейлоз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заеда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(трещина, спайка губ);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13.01.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Хейлит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гландулярный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13.02.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Хейлит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эксфолиативный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13.03.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Хейлит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БДУ;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13.04.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Хейлодиния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13.08. Другие уточненные болезни губ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13.09. Болезни губ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неуточненные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13.1. Прикусывание щеки и губ;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71500"/>
          </a:xfrm>
        </p:spPr>
        <p:txBody>
          <a:bodyPr/>
          <a:lstStyle/>
          <a:p>
            <a:pPr>
              <a:defRPr/>
            </a:pPr>
            <a:r>
              <a:rPr lang="ru-RU" sz="1800" b="1" dirty="0" smtClean="0">
                <a:solidFill>
                  <a:schemeClr val="tx1"/>
                </a:solidFill>
              </a:rPr>
              <a:t>Классификация заболеваний слизистой оболочки полости рта и губ МКБ 10</a:t>
            </a:r>
            <a:endParaRPr lang="ru-RU" sz="1800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71500"/>
            <a:ext cx="9144000" cy="6072188"/>
          </a:xfrm>
        </p:spPr>
        <p:txBody>
          <a:bodyPr/>
          <a:lstStyle/>
          <a:p>
            <a:pPr>
              <a:buNone/>
              <a:defRPr/>
            </a:pPr>
            <a:r>
              <a:rPr lang="ru-RU" sz="2400" b="1" i="1" dirty="0" smtClean="0">
                <a:effectLst/>
                <a:latin typeface="Times New Roman" pitchFamily="18" charset="0"/>
                <a:cs typeface="Times New Roman" pitchFamily="18" charset="0"/>
              </a:rPr>
              <a:t>К 13.2. Лейкоплакия и др. изменения эпителия полости рта, включая язык:</a:t>
            </a:r>
            <a:endParaRPr lang="ru-RU" sz="2400" b="1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effectLst/>
                <a:latin typeface="Times New Roman" pitchFamily="18" charset="0"/>
                <a:cs typeface="Times New Roman" pitchFamily="18" charset="0"/>
              </a:rPr>
              <a:t>К 13.20. Лейкоплакия </a:t>
            </a:r>
            <a:r>
              <a:rPr lang="ru-RU" sz="2000" b="1" i="1" dirty="0" err="1" smtClean="0">
                <a:effectLst/>
                <a:latin typeface="Times New Roman" pitchFamily="18" charset="0"/>
                <a:cs typeface="Times New Roman" pitchFamily="18" charset="0"/>
              </a:rPr>
              <a:t>идиопатическая</a:t>
            </a:r>
            <a:r>
              <a:rPr lang="ru-RU" sz="2000" b="1" i="1" dirty="0" smtClean="0">
                <a:effectLst/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b="1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effectLst/>
                <a:latin typeface="Times New Roman" pitchFamily="18" charset="0"/>
                <a:cs typeface="Times New Roman" pitchFamily="18" charset="0"/>
              </a:rPr>
              <a:t>К 13.21. </a:t>
            </a:r>
            <a:r>
              <a:rPr lang="ru-RU" sz="2000" b="1" i="1" dirty="0" err="1" smtClean="0">
                <a:effectLst/>
                <a:latin typeface="Times New Roman" pitchFamily="18" charset="0"/>
                <a:cs typeface="Times New Roman" pitchFamily="18" charset="0"/>
              </a:rPr>
              <a:t>Лекоплакия</a:t>
            </a:r>
            <a:r>
              <a:rPr lang="ru-RU" sz="2000" b="1" i="1" dirty="0" smtClean="0">
                <a:effectLst/>
                <a:latin typeface="Times New Roman" pitchFamily="18" charset="0"/>
                <a:cs typeface="Times New Roman" pitchFamily="18" charset="0"/>
              </a:rPr>
              <a:t> никотиновая;</a:t>
            </a:r>
            <a:endParaRPr lang="ru-RU" sz="2000" b="1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effectLst/>
                <a:latin typeface="Times New Roman" pitchFamily="18" charset="0"/>
                <a:cs typeface="Times New Roman" pitchFamily="18" charset="0"/>
              </a:rPr>
              <a:t>К 13.22. </a:t>
            </a:r>
            <a:r>
              <a:rPr lang="ru-RU" sz="2000" b="1" i="1" dirty="0" err="1" smtClean="0">
                <a:effectLst/>
                <a:latin typeface="Times New Roman" pitchFamily="18" charset="0"/>
                <a:cs typeface="Times New Roman" pitchFamily="18" charset="0"/>
              </a:rPr>
              <a:t>Эритроплакия</a:t>
            </a:r>
            <a:r>
              <a:rPr lang="ru-RU" sz="2000" b="1" i="1" dirty="0" smtClean="0">
                <a:effectLst/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b="1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effectLst/>
                <a:latin typeface="Times New Roman" pitchFamily="18" charset="0"/>
                <a:cs typeface="Times New Roman" pitchFamily="18" charset="0"/>
              </a:rPr>
              <a:t>К 13.23. </a:t>
            </a:r>
            <a:r>
              <a:rPr lang="ru-RU" sz="2000" b="1" i="1" dirty="0" err="1" smtClean="0">
                <a:effectLst/>
                <a:latin typeface="Times New Roman" pitchFamily="18" charset="0"/>
                <a:cs typeface="Times New Roman" pitchFamily="18" charset="0"/>
              </a:rPr>
              <a:t>Лейкедема</a:t>
            </a:r>
            <a:r>
              <a:rPr lang="ru-RU" sz="2000" b="1" i="1" dirty="0" smtClean="0">
                <a:effectLst/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b="1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effectLst/>
                <a:latin typeface="Times New Roman" pitchFamily="18" charset="0"/>
                <a:cs typeface="Times New Roman" pitchFamily="18" charset="0"/>
              </a:rPr>
              <a:t>К 13.24. Небо курильщика (никотиновый </a:t>
            </a:r>
            <a:r>
              <a:rPr lang="ru-RU" sz="2000" b="1" i="1" dirty="0" err="1" smtClean="0">
                <a:effectLst/>
                <a:latin typeface="Times New Roman" pitchFamily="18" charset="0"/>
                <a:cs typeface="Times New Roman" pitchFamily="18" charset="0"/>
              </a:rPr>
              <a:t>лейкокератоз</a:t>
            </a:r>
            <a:r>
              <a:rPr lang="ru-RU" sz="2000" b="1" i="1" dirty="0" smtClean="0">
                <a:effectLst/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000" b="1" i="1" dirty="0" err="1" smtClean="0">
                <a:effectLst/>
                <a:latin typeface="Times New Roman" pitchFamily="18" charset="0"/>
                <a:cs typeface="Times New Roman" pitchFamily="18" charset="0"/>
              </a:rPr>
              <a:t>никотиновый</a:t>
            </a:r>
            <a:r>
              <a:rPr lang="ru-RU" sz="2000" b="1" i="1" dirty="0" smtClean="0">
                <a:effectLst/>
                <a:latin typeface="Times New Roman" pitchFamily="18" charset="0"/>
                <a:cs typeface="Times New Roman" pitchFamily="18" charset="0"/>
              </a:rPr>
              <a:t> стоматит);</a:t>
            </a:r>
            <a:endParaRPr lang="ru-RU" sz="2000" b="1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effectLst/>
                <a:latin typeface="Times New Roman" pitchFamily="18" charset="0"/>
                <a:cs typeface="Times New Roman" pitchFamily="18" charset="0"/>
              </a:rPr>
              <a:t>К 13.28. Др. изменения эпителия;</a:t>
            </a:r>
            <a:endParaRPr lang="ru-RU" sz="2000" b="1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effectLst/>
                <a:latin typeface="Times New Roman" pitchFamily="18" charset="0"/>
                <a:cs typeface="Times New Roman" pitchFamily="18" charset="0"/>
              </a:rPr>
              <a:t>К 13.29. </a:t>
            </a:r>
            <a:r>
              <a:rPr lang="ru-RU" sz="2000" b="1" i="1" dirty="0" err="1" smtClean="0">
                <a:effectLst/>
                <a:latin typeface="Times New Roman" pitchFamily="18" charset="0"/>
                <a:cs typeface="Times New Roman" pitchFamily="18" charset="0"/>
              </a:rPr>
              <a:t>Неуточненные</a:t>
            </a:r>
            <a:r>
              <a:rPr lang="ru-RU" sz="2000" b="1" i="1" dirty="0" smtClean="0">
                <a:effectLst/>
                <a:latin typeface="Times New Roman" pitchFamily="18" charset="0"/>
                <a:cs typeface="Times New Roman" pitchFamily="18" charset="0"/>
              </a:rPr>
              <a:t> изменения эпителия, лейкоп­лакия БДУ;</a:t>
            </a:r>
            <a:endParaRPr lang="ru-RU" sz="2000" b="1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dirty="0" smtClean="0">
                <a:effectLst/>
                <a:latin typeface="Times New Roman" pitchFamily="18" charset="0"/>
                <a:cs typeface="Times New Roman" pitchFamily="18" charset="0"/>
              </a:rPr>
              <a:t>К 13.3. Волосатая </a:t>
            </a:r>
            <a:r>
              <a:rPr lang="ru-RU" sz="2000" b="1" dirty="0" err="1" smtClean="0">
                <a:effectLst/>
                <a:latin typeface="Times New Roman" pitchFamily="18" charset="0"/>
                <a:cs typeface="Times New Roman" pitchFamily="18" charset="0"/>
              </a:rPr>
              <a:t>лекоплакия</a:t>
            </a:r>
            <a:r>
              <a:rPr lang="ru-RU" sz="2000" b="1" dirty="0" smtClean="0">
                <a:effectLst/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defRPr/>
            </a:pP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00042"/>
          </a:xfrm>
        </p:spPr>
        <p:txBody>
          <a:bodyPr/>
          <a:lstStyle/>
          <a:p>
            <a:pPr>
              <a:defRPr/>
            </a:pPr>
            <a:r>
              <a:rPr lang="ru-RU" sz="1800" b="1" dirty="0" smtClean="0">
                <a:solidFill>
                  <a:schemeClr val="tx1"/>
                </a:solidFill>
              </a:rPr>
              <a:t>Классификация заболеваний слизистой оболочки полости рта и губ МКБ 10</a:t>
            </a:r>
            <a:endParaRPr lang="ru-RU" sz="1800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57166"/>
            <a:ext cx="9144000" cy="6286522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 13.4. </a:t>
            </a:r>
            <a:r>
              <a:rPr lang="ru-RU" sz="2000" b="1" spc="-80" dirty="0" smtClean="0">
                <a:latin typeface="Times New Roman" pitchFamily="18" charset="0"/>
                <a:cs typeface="Times New Roman" pitchFamily="18" charset="0"/>
              </a:rPr>
              <a:t>Гранулема и гранулематозные поражения слизистой оболочки полости рта: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13.40.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Пиогенная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гранулема;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13.41. Эозинофильная гранулема слизистой оболоч­ки полости рта;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13.42.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Веррукозная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ксантома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гистиоцитоз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Y);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13.48. Другие уточненные гранулемы;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13.49. Гранулемы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неуточненные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 13.5.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Подслизистый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фиброз полости рта;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 13.6. Гиперплазия слизистой оболочки полости рта вследствие раздражения /исключены: Гиперплазия беззубого альвеолярного края вследствие раздражения (гиперплазия, связанная с ношением протеза - К.06.23);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 13.7. Другие и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неуточненные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поражения слизистой оболочки полости рта: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13.70. Избыточная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меланиновая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пигментация (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меланоплакия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, меланоз курильщика);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13.71. Свищ полости рта;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13.72. Добровольная татуировка;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13.73. Очаговый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муциноз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полости рта;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13.78. Др. уточненные поражения слизистой обо­лочки полости рта;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13.79. Поражение слизистой оболочки полости рта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неуточненное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1400" dirty="0" smtClean="0"/>
          </a:p>
          <a:p>
            <a:pPr>
              <a:defRPr/>
            </a:pP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71500"/>
          </a:xfrm>
        </p:spPr>
        <p:txBody>
          <a:bodyPr/>
          <a:lstStyle/>
          <a:p>
            <a:pPr>
              <a:defRPr/>
            </a:pPr>
            <a:r>
              <a:rPr lang="ru-RU" sz="1800" b="1" dirty="0" smtClean="0">
                <a:solidFill>
                  <a:schemeClr val="tx1"/>
                </a:solidFill>
              </a:rPr>
              <a:t>Классификация заболеваний слизистой оболочки полости рта и губ МКБ 10</a:t>
            </a:r>
            <a:endParaRPr lang="ru-RU" sz="1800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476672"/>
            <a:ext cx="8892480" cy="6286500"/>
          </a:xfrm>
        </p:spPr>
        <p:txBody>
          <a:bodyPr>
            <a:normAutofit lnSpcReduction="10000"/>
          </a:bodyPr>
          <a:lstStyle/>
          <a:p>
            <a:pPr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 14. Болезни языка (исключены: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макроглоссия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врожденная - G 38.2х);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К 14.0. Глоссит</a:t>
            </a:r>
          </a:p>
          <a:p>
            <a:pPr marL="0" indent="0">
              <a:buNone/>
              <a:defRPr/>
            </a:pP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К 14.01. Травматическое изъязвление языка;</a:t>
            </a: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К 14.08. Др. уточненные глосситы;</a:t>
            </a: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К 14.09. Глоссит </a:t>
            </a:r>
            <a:r>
              <a:rPr lang="ru-RU" sz="1800" b="1" i="1" dirty="0" err="1" smtClean="0">
                <a:latin typeface="Times New Roman" pitchFamily="18" charset="0"/>
                <a:cs typeface="Times New Roman" pitchFamily="18" charset="0"/>
              </a:rPr>
              <a:t>неуточненный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К 14.1. "Географический" язык (Доброкачественный ми­грирующий глоссит,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Эксфолиативный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глоссит);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К 14.2. Срединный ромбовидный глоссит;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К 14.3. Гипертрофия сосочков языка;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К 14.30. Обложенный язык;</a:t>
            </a: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К 14.31. "Волосатый" язык, Черный "волосатый" язык; Черный ворсинчатый язык;</a:t>
            </a: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К 14.32. Др. уточненная гипертрофия сосочков языка (волосатый язык вследствие приема антибиотиков);</a:t>
            </a: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К 14.39. Гипертрофия сосочков языка </a:t>
            </a:r>
            <a:r>
              <a:rPr lang="ru-RU" sz="1800" b="1" i="1" dirty="0" err="1" smtClean="0">
                <a:latin typeface="Times New Roman" pitchFamily="18" charset="0"/>
                <a:cs typeface="Times New Roman" pitchFamily="18" charset="0"/>
              </a:rPr>
              <a:t>неуточненная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К 14.4. Атрофия сосочков языка,</a:t>
            </a: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К 14.40. вызванная привычками очищать язык;</a:t>
            </a: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К 14.41. вызванная системным нарушением;</a:t>
            </a: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К 14.42. Атрофический глоссит БДУ;</a:t>
            </a: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К 14.48. Др. уточненная атрофия сосочков языка;</a:t>
            </a: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К 14.49. Атрофия сосочков языка </a:t>
            </a:r>
            <a:r>
              <a:rPr lang="ru-RU" sz="1800" b="1" i="1" dirty="0" err="1" smtClean="0">
                <a:latin typeface="Times New Roman" pitchFamily="18" charset="0"/>
                <a:cs typeface="Times New Roman" pitchFamily="18" charset="0"/>
              </a:rPr>
              <a:t>неуточненная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72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Классификация заболеваний слизистой оболочки полости рта и губ МКБ 10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980728"/>
            <a:ext cx="8748464" cy="5662960"/>
          </a:xfrm>
        </p:spPr>
        <p:txBody>
          <a:bodyPr/>
          <a:lstStyle/>
          <a:p>
            <a:pPr>
              <a:buFont typeface="Wingdings" pitchFamily="2" charset="2"/>
              <a:buChar char="Ø"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 14.5. Складчатый язык (морщинистый, бороздчатый, расщепленный);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 14.6.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Глоссодиния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0">
              <a:buNone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14.60.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Глоссопироз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(жжение в языке);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14.61.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Глоссадиния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(боль в языке);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14.68. Др.уточненная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глоссодиния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14.69.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Глоссодиния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неуточненная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14.8. Другие болезни языка: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14.80. Зубчатый язык (с отпечатками зубов);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14.81. Гипертрофия языка;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14.82. Атрофия языка;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 14.88. Другие уточненные болезни языка;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 14.9. Болезни языка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неуточненные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defRPr/>
            </a:pPr>
            <a:endParaRPr lang="ru-RU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0581" t="19867" r="62811" b="7603"/>
          <a:stretch>
            <a:fillRect/>
          </a:stretch>
        </p:blipFill>
        <p:spPr bwMode="auto">
          <a:xfrm>
            <a:off x="285720" y="285728"/>
            <a:ext cx="3357586" cy="642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/>
          <a:srcRect l="11159" t="34953" r="63335" b="21970"/>
          <a:stretch>
            <a:fillRect/>
          </a:stretch>
        </p:blipFill>
        <p:spPr bwMode="auto">
          <a:xfrm>
            <a:off x="4929190" y="142852"/>
            <a:ext cx="3714776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 rotWithShape="1">
          <a:blip r:embed="rId4"/>
          <a:srcRect l="11606" t="42291" r="63335" b="14545"/>
          <a:stretch/>
        </p:blipFill>
        <p:spPr bwMode="auto">
          <a:xfrm>
            <a:off x="4929190" y="3571876"/>
            <a:ext cx="3714776" cy="3286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4000" dirty="0" smtClean="0"/>
              <a:t>Классификация предраковых заболеваний красной каймы губ: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600200"/>
            <a:ext cx="8748464" cy="5257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9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.С высокой частотой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озлокачествления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(облигатные):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1.Бородавчатый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предрак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2.Ограниченнвй гиперкератоз.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3.Абразивный преканцерозный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хейлит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Манганотти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.С малой частотой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озлокачествления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(факультативные):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1.Лейкоплакия (плоская,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веррукозная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эрозивно-язвенная).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2.Кератоакантома. 3.Кожный рог (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кератотическая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папиллома).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4.Ороговевающая папиллома.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5.Эрозивно-язвенная и гиперкератотическая формы КПЛ и КВ.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6. Постлучевой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хейлит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7.Хроническая трещина губы с гиперкератозом.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8.Метеорологический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хейлит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с локализованным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дискератозом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1417638"/>
          </a:xfrm>
        </p:spPr>
        <p:txBody>
          <a:bodyPr/>
          <a:lstStyle/>
          <a:p>
            <a:r>
              <a:rPr lang="ru-RU" sz="2800" b="1" dirty="0" smtClean="0">
                <a:solidFill>
                  <a:srgbClr val="4D6AFD"/>
                </a:solidFill>
              </a:rPr>
              <a:t>Общая морфологическая характеристика</a:t>
            </a:r>
            <a:br>
              <a:rPr lang="ru-RU" sz="2800" b="1" dirty="0" smtClean="0">
                <a:solidFill>
                  <a:srgbClr val="4D6AFD"/>
                </a:solidFill>
              </a:rPr>
            </a:br>
            <a:r>
              <a:rPr lang="ru-RU" sz="2800" b="1" dirty="0" smtClean="0">
                <a:solidFill>
                  <a:srgbClr val="4D6AFD"/>
                </a:solidFill>
              </a:rPr>
              <a:t>патологических изменений слизистой оболочки полости рта</a:t>
            </a:r>
            <a:endParaRPr lang="ru-RU" sz="2800" dirty="0">
              <a:solidFill>
                <a:srgbClr val="4D6AFD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57298"/>
            <a:ext cx="9144000" cy="4773627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Заболевания СОПР могут сопровождаться патоморфологическими изменениями — 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воспалением, </a:t>
            </a:r>
          </a:p>
          <a:p>
            <a:r>
              <a:rPr lang="ru-RU" sz="2400" b="1" dirty="0" smtClean="0">
                <a:solidFill>
                  <a:srgbClr val="BB19E7"/>
                </a:solidFill>
                <a:latin typeface="Times New Roman" pitchFamily="18" charset="0"/>
                <a:cs typeface="Times New Roman" pitchFamily="18" charset="0"/>
              </a:rPr>
              <a:t>Дистрофией,</a:t>
            </a:r>
          </a:p>
          <a:p>
            <a:r>
              <a:rPr lang="ru-RU" sz="24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образованием опухолей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Изменения эпителия СОПР, развивающиеся в результате различных патологических процессов, можно разделить на три типа: </a:t>
            </a:r>
          </a:p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нарушение ороговения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r>
              <a:rPr lang="ru-RU" sz="2400" b="1" dirty="0" smtClean="0">
                <a:solidFill>
                  <a:srgbClr val="E71E19"/>
                </a:solidFill>
                <a:latin typeface="Times New Roman" pitchFamily="18" charset="0"/>
                <a:cs typeface="Times New Roman" pitchFamily="18" charset="0"/>
              </a:rPr>
              <a:t>экссудативные изменения,</a:t>
            </a:r>
            <a:r>
              <a:rPr lang="ru-RU" sz="2400" b="1" dirty="0" smtClean="0">
                <a:solidFill>
                  <a:srgbClr val="BB19E7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4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гипертрофия.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507981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Обследование больных с заболеваниями</a:t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слизистой оболочки полости рта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00108"/>
            <a:ext cx="9144000" cy="5130817"/>
          </a:xfrm>
        </p:spPr>
        <p:txBody>
          <a:bodyPr>
            <a:normAutofit fontScale="92500" lnSpcReduction="10000"/>
          </a:bodyPr>
          <a:lstStyle/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Обследование больных с заболеваниями СОПР — это комплекс целенаправленных исследований, которые включают анамнез и объективное обследование, дополненное данными необходимых вспомогательных методов, с целью постановки окончательного диагноза, выбора рационального метода лечения, оценки течения заболевания и определения его прогноза.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процессе обследования используют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и вспомогательные методы. 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— это опрос и объективное обследование.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Опрос состоит из выяснения жалоб больного, а также анамнеза его жизни, истории развития и течения заболевания.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Объективное обследование включает осмотр и пальпацию.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 необходимости обследование дополняют вспомогательными методами (лабораторные, функциональные, иммунологические, инструментальные и др.)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642918"/>
          </a:xfrm>
        </p:spPr>
        <p:txBody>
          <a:bodyPr/>
          <a:lstStyle/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Специальные методы обследования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00042"/>
            <a:ext cx="9144000" cy="6215106"/>
          </a:xfrm>
        </p:spPr>
        <p:txBody>
          <a:bodyPr>
            <a:normAutofit lnSpcReduction="1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Метод диаскопии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дает возможность опре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делить характер эритемы и уточнить детали элементов поражения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 проводится нажатием стеклянной пластиной на элементы поражения. Если при диаскопии пятна красного цвета бледнеют, следовательно, они воспалительного характера; геморрагические пятна при диаскопии окраску не меняют и не исчезают.</a:t>
            </a:r>
          </a:p>
          <a:p>
            <a:r>
              <a:rPr lang="ru-RU" sz="24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Проба Шиллера-Писарева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(определяет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степень воспалительного процесса СОПР) применяют для контроля качества противовоспалительной терапии, а также для определения степени ороговения эпителия. Проба базируется на свойстве витального окрашивания гликогена в клетках эпителия.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2400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Стоматоскопия</a:t>
            </a:r>
            <a:r>
              <a:rPr lang="ru-RU" sz="2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— визуальное обследование пораженной СО с помощью специального прибора —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фотодиагноскопа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люминисцентного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который увеличивает зоны обследования в 20—30 раз. Оценивают: внешний вид патологического очага, 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рельеф (после очищения от корок и налета), степень ороговения, 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вид сосудистого рисунка. 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500042"/>
            <a:ext cx="7429520" cy="5507249"/>
          </a:xfrm>
        </p:spPr>
        <p:txBody>
          <a:bodyPr>
            <a:noAutofit/>
          </a:bodyPr>
          <a:lstStyle/>
          <a:p>
            <a:pPr marL="0" indent="0"/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Люминесцентное исследование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—Принцип действия основан на появлении свечения очагов поражения под действием длинноволнового УФ излучения диапазона 320- 400 нм. В зависимости от вида и степени поражения наблюдают различной окраски и интенсивности цветные картины на слизистой оболочке. </a:t>
            </a:r>
          </a:p>
          <a:p>
            <a:pPr marL="0" indent="0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Это позволяет получать более детальную информацию об очаге поражения, особенно при различных кератозах. </a:t>
            </a:r>
          </a:p>
          <a:p>
            <a:pPr marL="0" indent="0"/>
            <a:r>
              <a:rPr lang="ru-RU" sz="1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Здоровая СОР отсвечивает бледным синевато-фиолетовым цветом; </a:t>
            </a:r>
            <a:r>
              <a:rPr lang="ru-RU" sz="16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кератоз – средней интенсивности свечение с тусклым желтоватым оттенком; </a:t>
            </a: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воспаление – интенсивное фиолетовое окрашивание;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эрозии, язвы – черные пятна.</a:t>
            </a:r>
          </a:p>
          <a:p>
            <a:pPr marL="0" indent="0"/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Постановление Правительства РФ No394 от 31.03.2017 о включении основного мероприятия 1.6 «Первичная профилактика стоматологических заболеваний среди населения </a:t>
            </a:r>
            <a:r>
              <a:rPr lang="ru-RU" sz="16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Российской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Федерации» в Государственную программу РФ «Развитие здравоохранения» на 2015 – 2020 годы. Одним из основных направлений реализации данной программы является внедрение метода диспансеризации для населения </a:t>
            </a:r>
            <a:r>
              <a:rPr lang="ru-RU" sz="16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Российской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Федерации с целью своевременного выявления ранних форм онкологических заболеваний органов и тканей рта.</a:t>
            </a:r>
          </a:p>
          <a:p>
            <a:pPr marL="0" indent="0" algn="ctr">
              <a:buNone/>
            </a:pP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Программе государственных гарантий в системе Обязательного Медицинского Страхования (ОМС) с целью активного выявления онкологических заболеваний и выполнения задач </a:t>
            </a:r>
            <a:r>
              <a:rPr lang="ru-RU" sz="1600" b="1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Государственнои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̆ Программы предусмотрена медицинская услуга:</a:t>
            </a: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люминесцентная </a:t>
            </a:r>
            <a:r>
              <a:rPr lang="ru-RU"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стоматоскопия</a:t>
            </a:r>
            <a:endParaRPr lang="ru-RU" sz="1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8929718" cy="5000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/>
              <a:t>Дополнительные методы исследования</a:t>
            </a:r>
            <a:endParaRPr lang="ru-RU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 l="31883" t="43361" r="44205" b="28582"/>
          <a:stretch>
            <a:fillRect/>
          </a:stretch>
        </p:blipFill>
        <p:spPr bwMode="auto">
          <a:xfrm>
            <a:off x="7143768" y="500042"/>
            <a:ext cx="2000232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 l="25648" t="64715" r="65473" b="19501"/>
          <a:stretch>
            <a:fillRect/>
          </a:stretch>
        </p:blipFill>
        <p:spPr bwMode="auto">
          <a:xfrm>
            <a:off x="7786710" y="2357430"/>
            <a:ext cx="642942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96642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357166"/>
            <a:ext cx="8858312" cy="5650125"/>
          </a:xfrm>
        </p:spPr>
        <p:txBody>
          <a:bodyPr>
            <a:normAutofit/>
          </a:bodyPr>
          <a:lstStyle/>
          <a:p>
            <a:pPr marL="0" indent="0"/>
            <a:r>
              <a:rPr lang="ru-RU" sz="16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При освещении полости рта аппаратом АФС светодиодное излучение с длиной волны 400±10 нм поглощается эндогенными </a:t>
            </a:r>
            <a:r>
              <a:rPr lang="ru-RU" sz="1600" b="1" dirty="0" err="1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флюорофорами</a:t>
            </a:r>
            <a:r>
              <a:rPr lang="ru-RU" sz="16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СОР и вызывает их флюоресценцию. С помощью специальных очков врач-стоматолог может визуально наблюдать возникающее эндогенное свечение и выявлять очаги аномального свечения</a:t>
            </a:r>
          </a:p>
          <a:p>
            <a:pPr marL="0" indent="0"/>
            <a:r>
              <a:rPr lang="ru-RU" sz="16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При освещении аппаратом АФС здоровая СОР (щека, мягкое и твердое небо) имеет</a:t>
            </a:r>
            <a:r>
              <a:rPr lang="ru-RU" sz="20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яркое зеленое свечение.</a:t>
            </a:r>
          </a:p>
          <a:p>
            <a:pPr marL="0" indent="0"/>
            <a:r>
              <a:rPr lang="ru-RU" sz="16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На слизистой оболочке языка </a:t>
            </a: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области бактериального налета </a:t>
            </a:r>
            <a:r>
              <a:rPr lang="ru-RU" sz="16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у пациентов визуализируется </a:t>
            </a: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яркая красная флуоресценция</a:t>
            </a:r>
            <a:r>
              <a:rPr lang="ru-RU" sz="16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, обусловленная наличием эндогенных </a:t>
            </a:r>
            <a:r>
              <a:rPr lang="ru-RU" sz="1600" b="1" dirty="0" err="1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порфиринов</a:t>
            </a:r>
            <a:r>
              <a:rPr lang="ru-RU" sz="16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как продуктов жизнедеятельности патогенной микрофлоры. </a:t>
            </a:r>
          </a:p>
          <a:p>
            <a:pPr marL="0" indent="0"/>
            <a:r>
              <a:rPr lang="ru-RU" sz="16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Боковые и вентральная поверхность языка имеют темно-зеленую флуоресценцию, менее интенсивную, чем другие отделы здоровой СОР, за счет сильной </a:t>
            </a:r>
            <a:r>
              <a:rPr lang="ru-RU" sz="1600" b="1" dirty="0" err="1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кровенаполненности</a:t>
            </a:r>
            <a:r>
              <a:rPr lang="ru-RU" sz="16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органа. </a:t>
            </a:r>
          </a:p>
          <a:p>
            <a:pPr marL="0" indent="0"/>
            <a:r>
              <a:rPr lang="ru-RU" sz="16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В области </a:t>
            </a:r>
            <a:r>
              <a:rPr lang="ru-RU" sz="2000" b="1" dirty="0" smtClean="0">
                <a:solidFill>
                  <a:srgbClr val="99CC00"/>
                </a:solidFill>
                <a:latin typeface="Times New Roman" pitchFamily="18" charset="0"/>
                <a:cs typeface="Times New Roman" pitchFamily="18" charset="0"/>
              </a:rPr>
              <a:t>красной каймы губ </a:t>
            </a:r>
            <a:r>
              <a:rPr lang="ru-RU" sz="16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визуализируется </a:t>
            </a:r>
            <a:r>
              <a:rPr lang="ru-RU" sz="2000" b="1" dirty="0" smtClean="0">
                <a:solidFill>
                  <a:srgbClr val="99CC00"/>
                </a:solidFill>
                <a:latin typeface="Times New Roman" pitchFamily="18" charset="0"/>
                <a:cs typeface="Times New Roman" pitchFamily="18" charset="0"/>
              </a:rPr>
              <a:t>менее интенсивная флуоресценция </a:t>
            </a:r>
            <a:r>
              <a:rPr lang="ru-RU" sz="16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ввиду значительной пигментации </a:t>
            </a:r>
          </a:p>
          <a:p>
            <a:pPr marL="0" indent="0"/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Очаги воспаления </a:t>
            </a:r>
            <a:r>
              <a:rPr lang="ru-RU" sz="16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600" b="1" dirty="0" err="1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парадонтиты</a:t>
            </a:r>
            <a:r>
              <a:rPr lang="ru-RU" sz="16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, гингивиты) имеют </a:t>
            </a: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красное свечение </a:t>
            </a:r>
            <a:r>
              <a:rPr lang="ru-RU" sz="16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различной интенсивности.</a:t>
            </a:r>
          </a:p>
          <a:p>
            <a:pPr marL="0" indent="0"/>
            <a:r>
              <a:rPr lang="ru-RU" sz="16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При выявлении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очагов со значительным затемнением и полной потерей свечения</a:t>
            </a:r>
            <a:r>
              <a:rPr lang="ru-RU" sz="16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, а также при наличии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подозрительных очагов красной флуоресценции </a:t>
            </a:r>
            <a:r>
              <a:rPr lang="ru-RU" sz="16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проявляют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онкологическую настороженность.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28604"/>
          </a:xfrm>
        </p:spPr>
        <p:txBody>
          <a:bodyPr>
            <a:noAutofit/>
          </a:bodyPr>
          <a:lstStyle/>
          <a:p>
            <a:pPr algn="ctr"/>
            <a:r>
              <a:rPr lang="ru-RU" sz="2400" dirty="0" err="1" smtClean="0">
                <a:solidFill>
                  <a:srgbClr val="00B050"/>
                </a:solidFill>
              </a:rPr>
              <a:t>Аутофлуоресцентная</a:t>
            </a:r>
            <a:r>
              <a:rPr lang="ru-RU" sz="2400" dirty="0" smtClean="0">
                <a:solidFill>
                  <a:srgbClr val="00B050"/>
                </a:solidFill>
              </a:rPr>
              <a:t> </a:t>
            </a:r>
            <a:r>
              <a:rPr lang="ru-RU" sz="2400" dirty="0" err="1" smtClean="0">
                <a:solidFill>
                  <a:srgbClr val="00B050"/>
                </a:solidFill>
              </a:rPr>
              <a:t>стоматоскопия</a:t>
            </a:r>
            <a:endParaRPr lang="ru-RU" sz="2400" dirty="0">
              <a:solidFill>
                <a:srgbClr val="00B050"/>
              </a:solidFill>
            </a:endParaRPr>
          </a:p>
        </p:txBody>
      </p:sp>
      <p:pic>
        <p:nvPicPr>
          <p:cNvPr id="4" name="Содержимое 3"/>
          <p:cNvPicPr>
            <a:picLocks/>
          </p:cNvPicPr>
          <p:nvPr/>
        </p:nvPicPr>
        <p:blipFill>
          <a:blip r:embed="rId2"/>
          <a:srcRect l="23463" t="58874" r="19920" b="8032"/>
          <a:stretch>
            <a:fillRect/>
          </a:stretch>
        </p:blipFill>
        <p:spPr bwMode="auto">
          <a:xfrm>
            <a:off x="4286248" y="5357826"/>
            <a:ext cx="4857752" cy="1500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Содержимое 3"/>
          <p:cNvPicPr>
            <a:picLocks/>
          </p:cNvPicPr>
          <p:nvPr/>
        </p:nvPicPr>
        <p:blipFill>
          <a:blip r:embed="rId3"/>
          <a:srcRect l="51973" t="36724" r="24351" b="31708"/>
          <a:stretch>
            <a:fillRect/>
          </a:stretch>
        </p:blipFill>
        <p:spPr bwMode="auto">
          <a:xfrm>
            <a:off x="1785918" y="5429264"/>
            <a:ext cx="2071702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32908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45291" t="53836" r="28760" b="17825"/>
          <a:stretch>
            <a:fillRect/>
          </a:stretch>
        </p:blipFill>
        <p:spPr bwMode="auto">
          <a:xfrm>
            <a:off x="142844" y="2000240"/>
            <a:ext cx="1857356" cy="1259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8786874" cy="2060848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Оптическая когерентная томография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ОКТ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получает изображение внутренней структуры исследуемого объекта посредством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эхо-зондирования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излучением ближнего инфракрасного диапазона. 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По пространственному разрешению метод ОКТ занимает нишу между УЗИ и микроскопией.  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Возможность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неинвазивно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, в реальном времени получать оптические изображения внутренней микроструктуры слизистые оболочки с пространственным разрешением на уровне тканевых слоев.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55776" y="2285992"/>
            <a:ext cx="658822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ОКТ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является методом оценки структуры тканей, имеющих слоистое строение. 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Используется  только в тех случаях, когда толщина тканей не более 2 мм, поскольку она является предельной для ОКТ. 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Толщина СОР колеблется в пределах от 1 до 1,5 мм, толщина многослойного плоского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неороговевающего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эпителия варьирует от 400 до 800 мкм, что позволяет эффективно использовать ОКТ для диагностики гиперпластических процессов в глубоких слоях эпителия, включая базальную мембрану.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Процедура ОКТ безболезненна и заключается в подведении зонда к объекту исследования на 4—6 с, получении изображения на экране монитора и его записи в память компьютера вместе с дополнительными данными.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Для получения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ОКТ-изображений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используется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ОКТ-томоскоп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ОКТ1300-Е (ООО «БИОМЕДТЕХ», Нижний Новгород, Россия). 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Изображения имеют желто-коричневую окраску, </a:t>
            </a:r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причем оттенки желтого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соответствуют </a:t>
            </a:r>
            <a:r>
              <a:rPr lang="ru-RU" sz="1600" b="1" dirty="0" smtClean="0">
                <a:solidFill>
                  <a:srgbClr val="FFCC00"/>
                </a:solidFill>
                <a:latin typeface="Times New Roman" pitchFamily="18" charset="0"/>
                <a:cs typeface="Times New Roman" pitchFamily="18" charset="0"/>
              </a:rPr>
              <a:t>большей интенсивности сигнала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sz="16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коричневого — меньшей.</a:t>
            </a:r>
            <a:endParaRPr lang="ru-RU" sz="16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://biomedtech.biz/img/okt130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3214686"/>
            <a:ext cx="1826058" cy="1214446"/>
          </a:xfrm>
          <a:prstGeom prst="rect">
            <a:avLst/>
          </a:prstGeom>
          <a:noFill/>
        </p:spPr>
      </p:pic>
      <p:pic>
        <p:nvPicPr>
          <p:cNvPr id="7" name="Picture 4" descr="http://biomedtech.biz/img/probe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44" y="4429132"/>
            <a:ext cx="1785918" cy="1350886"/>
          </a:xfrm>
          <a:prstGeom prst="rect">
            <a:avLst/>
          </a:prstGeom>
          <a:noFill/>
        </p:spPr>
      </p:pic>
      <p:pic>
        <p:nvPicPr>
          <p:cNvPr id="8" name="Содержимое 3"/>
          <p:cNvPicPr>
            <a:picLocks/>
          </p:cNvPicPr>
          <p:nvPr/>
        </p:nvPicPr>
        <p:blipFill>
          <a:blip r:embed="rId5"/>
          <a:srcRect l="21703" t="43627" r="50985" b="39958"/>
          <a:stretch>
            <a:fillRect/>
          </a:stretch>
        </p:blipFill>
        <p:spPr bwMode="auto">
          <a:xfrm>
            <a:off x="0" y="5786430"/>
            <a:ext cx="2214546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75293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571480"/>
          </a:xfrm>
        </p:spPr>
        <p:txBody>
          <a:bodyPr/>
          <a:lstStyle/>
          <a:p>
            <a:r>
              <a:rPr lang="ru-RU" sz="2400" b="1" dirty="0" smtClean="0">
                <a:solidFill>
                  <a:srgbClr val="FF66FF"/>
                </a:solidFill>
                <a:latin typeface="Times New Roman" pitchFamily="18" charset="0"/>
                <a:cs typeface="Times New Roman" pitchFamily="18" charset="0"/>
              </a:rPr>
              <a:t>Лабораторные методы обследования</a:t>
            </a:r>
            <a:endParaRPr lang="ru-RU" sz="2400" dirty="0">
              <a:solidFill>
                <a:srgbClr val="FF66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57166"/>
            <a:ext cx="9144000" cy="635798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зависимости от характера поражения и нарушений общего статуса больного применяют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общеклинические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(клинический анализ крови и мочи) и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специальные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(морфологические, микробиологические,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гистоцитохимические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иммунологические, серологические, функциональные и др.) методы обследования.</a:t>
            </a:r>
          </a:p>
          <a:p>
            <a:r>
              <a:rPr lang="ru-RU" sz="2000" b="1" spc="-7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Абсолютно необходимо делать исследование крови больным при наличии в полости рта язвенно-некротических поражений, при проявлениях геморрагического синдрома, а также при подозрении на заболевания крови!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Биохимический анализ крови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проводят с целью определения концентрации протеинов и составления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протеинограммы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установления концентрации электролитов в сыворотке крови, содержания витаминов и др.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Исследования мочи проводят при воспа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лительных заболеваниях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СОПР и патологии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пародонта с целью выявления заболеваний почек, а также для определения уровня глюкозы в моче и своевременной диагностики сахарного диабета (в случае сухости в полости рта).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Микробиологические исследования позво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ляют уточнить причину заболевания, выявить вид инфекции, определить ее вирулентность и чувствительность к антибиотикам и другим противомикробным препаратам.</a:t>
            </a:r>
          </a:p>
          <a:p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Аллергологические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методы обследования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проводят при подозрении на аллергическое поражение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7813"/>
            <a:ext cx="8929718" cy="722295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/>
              <a:t>Общие методические подходы к лечению заболеваний слизистой оболочки полости рта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3187" name="Rectangle 3"/>
          <p:cNvSpPr>
            <a:spLocks noGrp="1" noChangeArrowheads="1"/>
          </p:cNvSpPr>
          <p:nvPr>
            <p:ph idx="1"/>
          </p:nvPr>
        </p:nvSpPr>
        <p:spPr>
          <a:xfrm>
            <a:off x="0" y="1071546"/>
            <a:ext cx="9144000" cy="5786454"/>
          </a:xfrm>
        </p:spPr>
        <p:txBody>
          <a:bodyPr/>
          <a:lstStyle/>
          <a:p>
            <a:pPr>
              <a:buNone/>
            </a:pP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Успех лечения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заболеваний СОПР обеспечивается </a:t>
            </a:r>
            <a:r>
              <a:rPr lang="ru-RU" sz="2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при условии комплексной терапии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которая предусматривает сочетающей в себе воздействие на причинный фактор, патогенетические механизмы развития заболевания и устранение его симптомов.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Поскольку значительная часть заболеваний СОПР возникает на фоне различных соматических заболеваний, необходимо наряду с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этиотропным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патогенетическим и симптоматическим лечением заболеваний СОПР проводить оздоровление организма в целом. Для этого врачу-стоматологу необходимо опираться на целый комплекс клинических и лабораторных исследований и привлекать к этому (в зависимости от выявленной при обследовании патологии) врачей других медицинских специальностей (терапевта, эндокринолога, дерматолога, ЛОР, аллерголога и др.).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>
          <a:xfrm>
            <a:off x="-2960" y="0"/>
            <a:ext cx="8929718" cy="722295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/>
              <a:t>Общие методические подходы к лечению заболеваний слизистой оболочки полости рта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3187" name="Rectangle 3"/>
          <p:cNvSpPr>
            <a:spLocks noGrp="1" noChangeArrowheads="1"/>
          </p:cNvSpPr>
          <p:nvPr>
            <p:ph idx="1"/>
          </p:nvPr>
        </p:nvSpPr>
        <p:spPr>
          <a:xfrm>
            <a:off x="0" y="692696"/>
            <a:ext cx="9144000" cy="6165304"/>
          </a:xfrm>
        </p:spPr>
        <p:txBody>
          <a:bodyPr>
            <a:normAutofit lnSpcReduction="10000"/>
          </a:bodyPr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1.Ликвидация причины, вызвавшей данное заболевание, является этиотропным лечением: противомикробные препараты, противовирусные, противогрибковые, устранение выявленного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аллергогенного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фактора и противоаллергическое лечение, устранение и нейтрализация травматического агента.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sz="20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2.Коррекция </a:t>
            </a:r>
            <a:r>
              <a:rPr lang="ru-RU" sz="20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нарушенных механизмов гомеостаза является патогенетическим лечением:</a:t>
            </a:r>
          </a:p>
          <a:p>
            <a:pPr>
              <a:lnSpc>
                <a:spcPct val="80000"/>
              </a:lnSpc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противовоспалительная терапия (НПВС и кортикостероиды особенно при аллергических заболеваниях и отеках); </a:t>
            </a:r>
          </a:p>
          <a:p>
            <a:pPr>
              <a:lnSpc>
                <a:spcPct val="80000"/>
              </a:lnSpc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средства, повышающие общую резистентность организма (витамины, биостимуляторы, адаптогены); </a:t>
            </a:r>
          </a:p>
          <a:p>
            <a:pPr>
              <a:lnSpc>
                <a:spcPct val="80000"/>
              </a:lnSpc>
              <a:defRPr/>
            </a:pP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гипосенсибилизирующие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средства; </a:t>
            </a:r>
          </a:p>
          <a:p>
            <a:pPr>
              <a:lnSpc>
                <a:spcPct val="80000"/>
              </a:lnSpc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средства, нормализующие метаболизм (витамины, гормоны, ферменты, микроэлементы); </a:t>
            </a:r>
          </a:p>
          <a:p>
            <a:pPr>
              <a:lnSpc>
                <a:spcPct val="80000"/>
              </a:lnSpc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препараты, нормализирующие деятельность внутренних органов и систем (сердечные средства, желчегонные, мочегонные); </a:t>
            </a:r>
          </a:p>
          <a:p>
            <a:pPr>
              <a:lnSpc>
                <a:spcPct val="80000"/>
              </a:lnSpc>
              <a:defRPr/>
            </a:pP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нейротропные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препараты (нормализирующие процессы торможения и возбуждения, тонизирующие и успокаивающие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ru-RU" sz="2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3.Устранение субъективных и внешних признаков болезни представляет собой симптоматическую терапию,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в значительной степени перекликается или совпадает с патогенетическим лечением, может влиять на патогенетические механизмы): обезболивающие, жаропонижающие,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противовот</a:t>
            </a:r>
            <a:r>
              <a:rPr lang="ru-RU" sz="2000" b="1" dirty="0" err="1"/>
              <a:t>ечные</a:t>
            </a:r>
            <a:r>
              <a:rPr lang="ru-RU" sz="2000" b="1" dirty="0"/>
              <a:t>, кровоостанавливающие, усиливающие слюноотделение.</a:t>
            </a:r>
          </a:p>
          <a:p>
            <a:pPr>
              <a:lnSpc>
                <a:spcPct val="80000"/>
              </a:lnSpc>
              <a:defRPr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436543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/>
              <a:t>Средства местной терапии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14356"/>
            <a:ext cx="9001156" cy="6143644"/>
          </a:xfrm>
        </p:spPr>
        <p:txBody>
          <a:bodyPr/>
          <a:lstStyle/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Важным условием местной терапии является устранение различных раздражающих факторов:</a:t>
            </a:r>
          </a:p>
          <a:p>
            <a:r>
              <a:rPr lang="ru-RU" sz="2000" b="1" i="1" u="sng" dirty="0" smtClean="0">
                <a:latin typeface="Times New Roman" pitchFamily="18" charset="0"/>
                <a:cs typeface="Times New Roman" pitchFamily="18" charset="0"/>
              </a:rPr>
              <a:t>Санация полости рта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-  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бъем зависит от тяжести заболевания СОПР, но проводить ее следует в кратчайшие сроки.</a:t>
            </a:r>
          </a:p>
          <a:p>
            <a:r>
              <a:rPr lang="ru-RU" sz="2000" b="1" i="1" u="sng" dirty="0" smtClean="0">
                <a:latin typeface="Times New Roman" pitchFamily="18" charset="0"/>
                <a:cs typeface="Times New Roman" pitchFamily="18" charset="0"/>
              </a:rPr>
              <a:t>Гигиенический уход за ротовой полос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тью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-  при наличии язвенных и  эрозивных поражений больные часто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самоосвобождаются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от использования гигиенических средств.</a:t>
            </a:r>
          </a:p>
          <a:p>
            <a:r>
              <a:rPr lang="ru-RU" sz="2000" b="1" u="sng" dirty="0" err="1" smtClean="0">
                <a:latin typeface="Times New Roman" pitchFamily="18" charset="0"/>
                <a:cs typeface="Times New Roman" pitchFamily="18" charset="0"/>
              </a:rPr>
              <a:t>Местноанестезирующие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 средства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средства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аппликационной анестезии имеют наибольшее применение – на основе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лидокаина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Камистад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», «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Калгель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», при аллергии на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лидокаин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– «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Холисал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», Прополис (4-20% спиртовой раствор по 4 капли на 10 мл масла шиповника).</a:t>
            </a:r>
          </a:p>
          <a:p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Противовоспалительные средства.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Местную противовоспалительную терапию проводят с целью устранения острого, хронического или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подострого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воспаления.</a:t>
            </a:r>
          </a:p>
          <a:p>
            <a:r>
              <a:rPr lang="ru-RU" sz="2000" b="1" i="1" u="sng" dirty="0" smtClean="0">
                <a:latin typeface="Times New Roman" pitchFamily="18" charset="0"/>
                <a:cs typeface="Times New Roman" pitchFamily="18" charset="0"/>
              </a:rPr>
              <a:t>Антисептики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йодинол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 1%,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хлоргексидин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водный раствор 0,05%, Перекись водорода 1 – 3%, Калия перманганат 0,1%,  натрия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тетраборат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20%, натрия гидрокарбонат 2%,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ваготил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(34,7%) в разведении 1:4,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фитопрепараты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 календулы, ромашки, эвкалипта, шалфей, «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Септисол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» 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436543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/>
              <a:t>Средства местной терапии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14356"/>
            <a:ext cx="9001156" cy="6143644"/>
          </a:xfrm>
        </p:spPr>
        <p:txBody>
          <a:bodyPr>
            <a:normAutofit lnSpcReduction="10000"/>
          </a:bodyPr>
          <a:lstStyle/>
          <a:p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Противомикробные препараты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в виде  гелей и мазей: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метронидизол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гель, комбинированные препараты -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метртрогил-дента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гексорал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стопангин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. грамицидин.</a:t>
            </a:r>
          </a:p>
          <a:p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Противовирусные препараты</a:t>
            </a:r>
            <a:r>
              <a:rPr lang="ru-RU" sz="2000" b="1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в виде гелей и  мазей: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ацикловир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виру-мерц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инфагель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госсипол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флореналовая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мазь,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теброфеновая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мазь,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бонафтоновая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мазь,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пенцикловир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,.</a:t>
            </a:r>
          </a:p>
          <a:p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Противогрибковые препараты</a:t>
            </a:r>
            <a:r>
              <a:rPr lang="ru-RU" sz="2000" b="1" i="1" u="sng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ази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≪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Нистатиновая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≫  1% , ≪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Левориновая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≫ 5% , ≪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Микогептин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≫ 0,15% , ≪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Амфотерициновая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≫ 0,3% , ≪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Пропоцеум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≫ 30% ,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Декаминовая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≫ 0,5%, ≪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Клотримазол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≫ 1 %.</a:t>
            </a:r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u="sng" dirty="0" err="1" smtClean="0">
                <a:latin typeface="Times New Roman" pitchFamily="18" charset="0"/>
                <a:cs typeface="Times New Roman" pitchFamily="18" charset="0"/>
              </a:rPr>
              <a:t>Иммунокорректоры</a:t>
            </a:r>
            <a:r>
              <a:rPr lang="ru-RU" sz="2000" b="1" i="1" u="sng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имудон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Ферменты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трипсин, химотрипсин,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террилитин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иммозимаза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Кортикостероиды: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мазь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преднизолоновая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0,5%,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Фторокорт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0,1%,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Лоринден</a:t>
            </a:r>
            <a:endParaRPr lang="ru-RU" sz="20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Сорбенты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амисорб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гелевин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, СУМС .</a:t>
            </a:r>
          </a:p>
          <a:p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Витамины</a:t>
            </a:r>
          </a:p>
          <a:p>
            <a:r>
              <a:rPr lang="ru-RU" sz="2000" b="1" u="sng" dirty="0" err="1" smtClean="0">
                <a:latin typeface="Times New Roman" pitchFamily="18" charset="0"/>
                <a:cs typeface="Times New Roman" pitchFamily="18" charset="0"/>
              </a:rPr>
              <a:t>Фитопрепараты</a:t>
            </a:r>
            <a:endParaRPr lang="ru-RU" sz="2000" b="1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u="sng" dirty="0" err="1" smtClean="0">
                <a:latin typeface="Times New Roman" pitchFamily="18" charset="0"/>
                <a:cs typeface="Times New Roman" pitchFamily="18" charset="0"/>
              </a:rPr>
              <a:t>Регенеранты-репаранты</a:t>
            </a:r>
            <a:endParaRPr lang="ru-RU" sz="2000" b="1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u="sng" dirty="0" err="1" smtClean="0">
                <a:latin typeface="Times New Roman" pitchFamily="18" charset="0"/>
                <a:cs typeface="Times New Roman" pitchFamily="18" charset="0"/>
              </a:rPr>
              <a:t>Гемостатики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 и ингибиторы </a:t>
            </a:r>
            <a:r>
              <a:rPr lang="ru-RU" sz="2000" b="1" u="sng" dirty="0" err="1" smtClean="0">
                <a:latin typeface="Times New Roman" pitchFamily="18" charset="0"/>
                <a:cs typeface="Times New Roman" pitchFamily="18" charset="0"/>
              </a:rPr>
              <a:t>фибринолиза</a:t>
            </a:r>
            <a:endParaRPr lang="ru-RU" sz="2000" b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4000" b="1" i="1" dirty="0" smtClean="0">
                <a:solidFill>
                  <a:srgbClr val="990000"/>
                </a:solidFill>
              </a:rPr>
              <a:t>Травматические повреждения слизистой оболочки полости рта.</a:t>
            </a:r>
            <a:r>
              <a:rPr lang="ru-RU" sz="4000" dirty="0" smtClean="0">
                <a:solidFill>
                  <a:srgbClr val="990000"/>
                </a:solidFill>
              </a:rPr>
              <a:t> 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idx="1"/>
          </p:nvPr>
        </p:nvSpPr>
        <p:spPr>
          <a:xfrm>
            <a:off x="0" y="1916113"/>
            <a:ext cx="9396413" cy="4941887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Травма: 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механическая (острая и хроническая) 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физическая (термическая – ожог и отморожение и лучевая), 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ru-RU" sz="3600" b="1" dirty="0" smtClean="0">
                <a:solidFill>
                  <a:srgbClr val="BB19E7"/>
                </a:solidFill>
                <a:latin typeface="Times New Roman" pitchFamily="18" charset="0"/>
                <a:cs typeface="Times New Roman" pitchFamily="18" charset="0"/>
              </a:rPr>
              <a:t>химическая.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7813"/>
            <a:ext cx="9144000" cy="579419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7030A0"/>
                </a:solidFill>
              </a:rPr>
              <a:t>Поражение СОПР при лучевой терапии но</a:t>
            </a:r>
            <a:r>
              <a:rPr lang="ru-RU" sz="2400" dirty="0" smtClean="0">
                <a:solidFill>
                  <a:srgbClr val="7030A0"/>
                </a:solidFill>
              </a:rPr>
              <a:t>вообразований </a:t>
            </a:r>
            <a:r>
              <a:rPr lang="ru-RU" sz="2400" b="1" dirty="0" smtClean="0">
                <a:solidFill>
                  <a:srgbClr val="7030A0"/>
                </a:solidFill>
              </a:rPr>
              <a:t>челюстно-лицевой области.</a:t>
            </a:r>
            <a:endParaRPr lang="ru-RU" sz="2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96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852065" y="1214422"/>
            <a:ext cx="2291935" cy="2259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51520" y="1071546"/>
            <a:ext cx="63207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Реакция 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разных зон СОПР на облучение </a:t>
            </a: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неодинакова 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 имеет некоторые клинические </a:t>
            </a: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особенности 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 зависимости от вида лучевой терапии</a:t>
            </a: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одноразовой 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 суммарной дозы облучения, </a:t>
            </a: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радиочувствительности 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тканей и состояния </a:t>
            </a: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полости 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рта до облучения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20933" y="2610683"/>
            <a:ext cx="6585761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Первые клинические признаки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нарушения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состояния СОПР появляются на участках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покрытых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неороговевшим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эпителием (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гиперемия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отек) и увеличиваются с повышением дозы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облучения. Затем СОПР (вследствие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усиленного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ороговения) мутнеет, теряет блеск,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уплотняется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становится складчатой. При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дальнейшем облучении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этот ороговевший эпителий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местами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отторгается, вследствие чего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появляются эрозии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покрытые клейким некротическим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налетом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(очаговый пленчатый 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радиомукозит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Если некроз распространяется на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прилежащие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участки, то эрозии сливаются и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возникает  сливной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пленчатый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радиомукозит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 Могут развиваться лучевые язвы. Через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12—14 суток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развивается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ксеростомия, которая сопровождается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дисфагией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извращением и потерей вкусовых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ощущений.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77813"/>
            <a:ext cx="8643966" cy="2008179"/>
          </a:xfrm>
        </p:spPr>
        <p:txBody>
          <a:bodyPr>
            <a:normAutofit fontScale="90000"/>
          </a:bodyPr>
          <a:lstStyle/>
          <a:p>
            <a:pPr algn="l"/>
            <a:r>
              <a:rPr lang="ru-RU" sz="2400" b="1" i="1" dirty="0" smtClean="0">
                <a:solidFill>
                  <a:srgbClr val="FF66FF"/>
                </a:solidFill>
                <a:latin typeface="Times New Roman" pitchFamily="18" charset="0"/>
                <a:cs typeface="Times New Roman" pitchFamily="18" charset="0"/>
              </a:rPr>
              <a:t>Профилактика лучевых реакций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проведение санации полости рта перед лучевой терапией. Удаление или изоляция металлических протезов. 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10-30 мин до облучения назначают радиопротекторы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цистамина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гидрохлорид 0,2-0,8 г или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мексамин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 0,05 г внутрь за 30-40 мин до облучения.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571744"/>
            <a:ext cx="8572560" cy="3559181"/>
          </a:xfrm>
        </p:spPr>
        <p:txBody>
          <a:bodyPr>
            <a:normAutofit fontScale="92500"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 начальных проявлениях лучевой реакции СОПР и десны обрабатывают 4—5 раз в сутки слабыми растворами антисептиков – 0,05% водный раствор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хлоргексидина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разгар лучевой реакции для обезболивания СОПР используют гели –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камистад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Аппликации – ферментов, противомикробных препаратов,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холисал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масло шиповника.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  наличии некроза –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некрэктомия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 последующей обработкой лучевой язвы антисептиками, ферментами и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репарантами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03262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dirty="0" smtClean="0">
                <a:solidFill>
                  <a:srgbClr val="BB19E7"/>
                </a:solidFill>
                <a:latin typeface="Times New Roman" pitchFamily="18" charset="0"/>
                <a:cs typeface="Times New Roman" pitchFamily="18" charset="0"/>
              </a:rPr>
              <a:t>Острые химические повреждения </a:t>
            </a:r>
          </a:p>
        </p:txBody>
      </p:sp>
      <p:sp>
        <p:nvSpPr>
          <p:cNvPr id="103427" name="Rectangle 3"/>
          <p:cNvSpPr>
            <a:spLocks noGrp="1" noChangeArrowheads="1"/>
          </p:cNvSpPr>
          <p:nvPr>
            <p:ph idx="1"/>
          </p:nvPr>
        </p:nvSpPr>
        <p:spPr>
          <a:xfrm>
            <a:off x="0" y="908050"/>
            <a:ext cx="9144000" cy="594995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2800" dirty="0" smtClean="0"/>
              <a:t>  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Этиология и патогенез – воздействие на слизистую оболочку концентрированных растворов кислот и щелочей на производстве и в быту, а также веществ, применяемых при лечении зубов – нитрат серебра, спирт, спиртовая настойка йода,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резорцин-формалиновая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смесь или паста, ЭДТА, мышьяковистая паста, фенол и т.д. Иногда при действии аспирина, настоек.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Выделяют три периода химического ожога СОПР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: острый период,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на 6 – 10 день период выраженных клинических проявлений,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третий период – рубцевание.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16632"/>
            <a:ext cx="9144000" cy="630237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3600" b="1" i="1" dirty="0" smtClean="0"/>
              <a:t/>
            </a:r>
            <a:br>
              <a:rPr lang="ru-RU" sz="3600" b="1" i="1" dirty="0" smtClean="0"/>
            </a:br>
            <a: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Медикаментозные заболевания полости рта.</a:t>
            </a:r>
            <a:r>
              <a:rPr lang="ru-RU" sz="3600" dirty="0" smtClean="0">
                <a:solidFill>
                  <a:srgbClr val="7030A0"/>
                </a:solidFill>
              </a:rPr>
              <a:t/>
            </a:r>
            <a:br>
              <a:rPr lang="ru-RU" sz="3600" dirty="0" smtClean="0">
                <a:solidFill>
                  <a:srgbClr val="7030A0"/>
                </a:solidFill>
              </a:rPr>
            </a:br>
            <a:endParaRPr lang="ru-RU" sz="3600" dirty="0" smtClean="0">
              <a:solidFill>
                <a:srgbClr val="7030A0"/>
              </a:solidFill>
            </a:endParaRPr>
          </a:p>
        </p:txBody>
      </p:sp>
      <p:sp>
        <p:nvSpPr>
          <p:cNvPr id="108547" name="Rectangle 3"/>
          <p:cNvSpPr>
            <a:spLocks noGrp="1" noChangeArrowheads="1"/>
          </p:cNvSpPr>
          <p:nvPr>
            <p:ph idx="1"/>
          </p:nvPr>
        </p:nvSpPr>
        <p:spPr>
          <a:xfrm>
            <a:off x="0" y="785794"/>
            <a:ext cx="9144000" cy="6072207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dirty="0" smtClean="0"/>
              <a:t>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Аллергические заболевания СОПР – группа болезней, имеющих аллергический генез, но отличающихся друг от друга механизмом сенсибилизации и часто клинической картиной.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Различают: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контактные аллергические стоматиты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400" b="1" i="1" dirty="0" smtClean="0">
                <a:solidFill>
                  <a:srgbClr val="BB19E7"/>
                </a:solidFill>
                <a:latin typeface="Times New Roman" pitchFamily="18" charset="0"/>
                <a:cs typeface="Times New Roman" pitchFamily="18" charset="0"/>
              </a:rPr>
              <a:t>токсико-аллергические поражения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(в их основе – аллергия к лекарствам, пищевым продуктам и другим химическим веществам, принимаемым внутрь, вдыхаемым, всасываемым через кожу либо слизистые или вводимые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парентерально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2400" b="1" i="1" dirty="0" smtClean="0"/>
              <a:t>Контактные аллергические стоматиты: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 механизму возникновения - аллергическая реакция замедленного типа.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Частая причина – развитие повышенной чувствительности к материалам, используемым в стоматологии, местно применяемым медикаментам, зубным пастам,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элексирам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и т.д.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Выявляются у 2 – 3% пациентов.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Проявляется через 7 – 14 дней после первого контакта с аллергеном (часто метилметакрилат зубных протезов).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-1139825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sp>
        <p:nvSpPr>
          <p:cNvPr id="110595" name="Rectangle 3"/>
          <p:cNvSpPr>
            <a:spLocks noGrp="1" noChangeArrowheads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2400" b="1" i="1" dirty="0" smtClean="0"/>
              <a:t>Контактные аллергические стоматиты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Жалобы: жжение, сухость во рту, изменение вкусовых ощущений, иногда головокружение, затруднение дыхания.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Клиника: покраснение, отек слизистой, могут наблюдаться точечные кровоизлияния, редко образуются пузыри, эрозии и даже язвы. Часто процесс развивается в месте соприкосновения с протезом. иногда изменения кожи вокруг рта.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Лечение: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отмена ношения протеза, замена конструкцию из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биоинертных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материалов, исключение аллергена, антигистаминные препараты: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Акривастин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8 мг 2 – 3 раза в сутки 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Семпрекс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),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Цетиризин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10 мг  1 раз в сутки 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Аллертек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Аналергин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Зинцет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Зиртек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Парлазин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Алерза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Зодак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Летизен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Цетрин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),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Диметинден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4 мг 1 раз в сутки 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Фенистил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),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Эбастин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10 мг 1 – 2 раза в сутки  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Кестин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),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Фексофенадин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120 – 180 мг 1 раз в сутки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Телфаст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Фексадин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),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Лоратадин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10 мг 1 раз в сутки 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Кларидол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Кларитин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Эролин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Кларотадин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Кларфаст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Лорагексал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Лорид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Лоридин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27404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2800" b="1" dirty="0" smtClean="0">
                <a:solidFill>
                  <a:srgbClr val="BB19E7"/>
                </a:solidFill>
                <a:latin typeface="Times New Roman" pitchFamily="18" charset="0"/>
                <a:cs typeface="Times New Roman" pitchFamily="18" charset="0"/>
              </a:rPr>
              <a:t>Токсико-аллергические (медикаментозные) стоматиты </a:t>
            </a:r>
          </a:p>
        </p:txBody>
      </p:sp>
      <p:sp>
        <p:nvSpPr>
          <p:cNvPr id="112643" name="Rectangle 3"/>
          <p:cNvSpPr>
            <a:spLocks noGrp="1" noChangeArrowheads="1"/>
          </p:cNvSpPr>
          <p:nvPr>
            <p:ph idx="1"/>
          </p:nvPr>
        </p:nvSpPr>
        <p:spPr>
          <a:xfrm>
            <a:off x="0" y="692696"/>
            <a:ext cx="9144000" cy="6165304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800" dirty="0" smtClean="0"/>
              <a:t> </a:t>
            </a:r>
            <a:r>
              <a:rPr lang="ru-RU" sz="2000" b="1" dirty="0" smtClean="0">
                <a:solidFill>
                  <a:srgbClr val="4D6AFD"/>
                </a:solidFill>
                <a:latin typeface="Times New Roman" pitchFamily="18" charset="0"/>
                <a:cs typeface="Times New Roman" pitchFamily="18" charset="0"/>
              </a:rPr>
              <a:t>Фиксированные и распространенные.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Симптоматика многообразна от незначительных поражений кожи и слизистых оболочек до тяжелых шоковых состояний.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Ликвидация симптомов заболевания не означает, что у больного исчезла повышенная чувствительность. Состояние сенсибилизации сохраняется многие годы, а иногда всю жизнь, создавая опасность появления рецидивов при новом контакте с данным аллергеном.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Лабораторная диагностика: 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ru-RU" sz="2000" dirty="0"/>
              <a:t>Иммунологические тесты, проводимые с кровью пациента: </a:t>
            </a:r>
          </a:p>
          <a:p>
            <a:pPr>
              <a:lnSpc>
                <a:spcPct val="90000"/>
              </a:lnSpc>
              <a:buBlip>
                <a:blip r:embed="rId3"/>
              </a:buBlip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тест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бласттрансформации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лимфоцитов,</a:t>
            </a:r>
          </a:p>
          <a:p>
            <a:pPr>
              <a:lnSpc>
                <a:spcPct val="90000"/>
              </a:lnSpc>
              <a:buBlip>
                <a:blip r:embed="rId3"/>
              </a:buBlip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реакция агломерации лейкоцитов (для специфической диагностики аллергической реакции замедленного типа), </a:t>
            </a:r>
          </a:p>
          <a:p>
            <a:pPr>
              <a:lnSpc>
                <a:spcPct val="90000"/>
              </a:lnSpc>
              <a:buBlip>
                <a:blip r:embed="rId3"/>
              </a:buBlip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тест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дегрануляции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базофилов Шелли (для специфической диагностики аллергической реакции немедленного типа), </a:t>
            </a:r>
          </a:p>
          <a:p>
            <a:pPr>
              <a:lnSpc>
                <a:spcPct val="90000"/>
              </a:lnSpc>
              <a:buBlip>
                <a:blip r:embed="rId3"/>
              </a:buBlip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прямая и непрямая реакции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Кумбса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для выявления антител.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3600" b="1" dirty="0" smtClean="0">
                <a:solidFill>
                  <a:srgbClr val="663300"/>
                </a:solidFill>
              </a:rPr>
              <a:t>Фиксированные медикаментозные стоматиты</a:t>
            </a:r>
          </a:p>
        </p:txBody>
      </p:sp>
      <p:sp>
        <p:nvSpPr>
          <p:cNvPr id="114691" name="Rectangle 3"/>
          <p:cNvSpPr>
            <a:spLocks noGrp="1" noChangeArrowheads="1"/>
          </p:cNvSpPr>
          <p:nvPr>
            <p:ph idx="1"/>
          </p:nvPr>
        </p:nvSpPr>
        <p:spPr>
          <a:xfrm>
            <a:off x="0" y="1268413"/>
            <a:ext cx="9144000" cy="558958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400" dirty="0" smtClean="0"/>
              <a:t>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Чаще при повышенной чувствительности к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сульфаниламидам, барбитуратам, тетрациклину.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Клиника: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появление одного или нескольких овальных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эритематозных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пятен диаметром до 1,5 см, в центе формируется тонкостенный, быстро вскрывающийся  пузырь с серозным содержимым, сопровождается жжением. После прекращения приема препарат через 7 – 10 дней процесс разрешается, но при повторном приеме обязательно рецидивирует.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Дифференциальная диагностика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 от пузырчатки отличается  наличием клинически выраженных пузырей и отсутствием в мазках-отпечатках клеток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Тцанка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Лечение: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отмена аллергена, антигистаминные препараты, витамины С и Р,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местно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противовоспалительная терапия, нераздражающая пища, обильное питье.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9144000" cy="857232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Распространенные токсико-аллергические стоматиты</a:t>
            </a:r>
          </a:p>
        </p:txBody>
      </p:sp>
      <p:sp>
        <p:nvSpPr>
          <p:cNvPr id="115715" name="Rectangle 3"/>
          <p:cNvSpPr>
            <a:spLocks noGrp="1" noChangeArrowheads="1"/>
          </p:cNvSpPr>
          <p:nvPr>
            <p:ph idx="1"/>
          </p:nvPr>
        </p:nvSpPr>
        <p:spPr>
          <a:xfrm>
            <a:off x="0" y="928670"/>
            <a:ext cx="9144000" cy="610078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Более разнообразные клинические проявления.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Течение –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1)по неспецифическому типу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2) </a:t>
            </a:r>
            <a:r>
              <a:rPr lang="ru-RU" sz="2400" b="1" dirty="0" smtClean="0">
                <a:solidFill>
                  <a:srgbClr val="FF66FF"/>
                </a:solidFill>
                <a:latin typeface="Times New Roman" pitchFamily="18" charset="0"/>
                <a:cs typeface="Times New Roman" pitchFamily="18" charset="0"/>
              </a:rPr>
              <a:t>по специфическому типу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могут иметь характер уже известных заболеваний: красный плоский лишай, МЭЭ, крапивница, отек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Квинке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аллергический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васкулит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Неспецифический тип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катаральный и катарально-геморрагический, пузырно-эрозивный, некротический и комбинированный стоматит.</a:t>
            </a:r>
          </a:p>
          <a:p>
            <a:pPr algn="ctr" eaLnBrk="1" hangingPunct="1">
              <a:lnSpc>
                <a:spcPct val="80000"/>
              </a:lnSpc>
              <a:buNone/>
              <a:defRPr/>
            </a:pP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Катаральный и катарально-геморрагический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Жалобы: жжение и сухость во рту, зуд слизистой, боль при приеме пищи.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Клиника: выраженный отек слизистой, участки гиперемии на языке, деснах, небе, иногда всей СОПР, появление на этом фоне кровоизлияний.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Лечение: отмена аллергена, антигистаминные препараты, витамины С и Р, местно – противовоспалительная терапия,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нераздражающая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пища, обильное питье.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>
          <a:xfrm>
            <a:off x="142844" y="277813"/>
            <a:ext cx="9001156" cy="293667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Распространенные токсико-аллергические стоматиты</a:t>
            </a:r>
            <a:endParaRPr lang="ru-RU" sz="2800" dirty="0" smtClean="0"/>
          </a:p>
        </p:txBody>
      </p:sp>
      <p:sp>
        <p:nvSpPr>
          <p:cNvPr id="117763" name="Rectangle 3"/>
          <p:cNvSpPr>
            <a:spLocks noGrp="1" noChangeArrowheads="1"/>
          </p:cNvSpPr>
          <p:nvPr>
            <p:ph idx="1"/>
          </p:nvPr>
        </p:nvSpPr>
        <p:spPr>
          <a:xfrm>
            <a:off x="0" y="785794"/>
            <a:ext cx="9144000" cy="6072206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Пузырно-эрозивный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Жалобы: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значительная болезненность, усиливающаяся при приеме пищи, разговоре.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Клиника: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на фоне выраженного отека и гиперемии на отдельных участках (щеки, небо, губы, язык, десны) видны разной величины пузыри с прозрачным содержимым, которые быстро вскрываются с образованием эрозии, часто покрываются фибринозным налетом, может быть увеличение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лимфоузлов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Диф.диагностика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 МЭЭ,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герпетическим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стоматитом.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Лечение: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отмена аллергена, антигистаминные препараты, витамины С и Р, местно – противовоспалительная терапия, кератопластики,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нераздражающая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пища, обильное питье.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8586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2000" b="1" cap="all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Язвенно-некротический гингивит </a:t>
            </a:r>
            <a:r>
              <a:rPr lang="ru-RU" sz="2000" b="1" cap="all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Венсана</a:t>
            </a:r>
            <a:r>
              <a:rPr lang="ru-RU" sz="2000" b="1" cap="all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 инфекционное заболевание вызываемое веретенообразными палочками и </a:t>
            </a:r>
            <a:r>
              <a:rPr lang="en-US" sz="2000" b="1" cap="all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Borellia</a:t>
            </a:r>
            <a:r>
              <a:rPr lang="en-US" sz="2000" b="1" cap="all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cap="all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vincenti</a:t>
            </a:r>
            <a:r>
              <a:rPr lang="ru-RU" sz="2000" b="1" cap="all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0" y="928670"/>
            <a:ext cx="9144000" cy="5740418"/>
          </a:xfrm>
        </p:spPr>
        <p:txBody>
          <a:bodyPr>
            <a:normAutofit lnSpcReduction="10000"/>
          </a:bodyPr>
          <a:lstStyle/>
          <a:p>
            <a:pPr algn="ctr">
              <a:buFontTx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ЭТИОЛОГИЯ И ПАТОГЕНЕЗ</a:t>
            </a:r>
          </a:p>
          <a:p>
            <a:pPr>
              <a:buFontTx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Причиной развития язвенно-некротического гингивита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Венсана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является  резкое увеличение микробных скоплений, особенно анаэробной и простейших (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фузобактерий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спирохет) в обычных условиях являющимися представителями резидентной микрофлоры полости рта человека, и соответственно усиление их повреждающего потенциала  в результате падения механизмов общей и местной защиты организма. Причины падения механизмов защиты могут быть различными: переохлаждение, ОРВИ, ангина, грипп, другие инфекционные заболевания, нарушение питания (гиповитаминоз С и др.), стрессовые ситуации, курение, приём наркотиков.</a:t>
            </a:r>
          </a:p>
          <a:p>
            <a:pPr>
              <a:buFontTx/>
              <a:buNone/>
              <a:defRPr/>
            </a:pP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Язвенно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-некротический гингивит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Венсана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развивается преимущественно у людей с неудовлетворительной гигиеной и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несанированной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полостью рта.</a:t>
            </a:r>
          </a:p>
          <a:p>
            <a:pPr algn="ctr">
              <a:buFontTx/>
              <a:buNone/>
              <a:defRPr/>
            </a:pPr>
            <a:r>
              <a:rPr lang="ru-RU" sz="1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КЛАССИФИКАЦИЯ ГИНГИВИТА по МКБ-</a:t>
            </a:r>
            <a:r>
              <a:rPr lang="en-US" sz="1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1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Tx/>
              <a:buNone/>
              <a:defRPr/>
            </a:pP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КЛАСС: НЕКОТОРЫЕ ИНФЕКЦИОННЫЕ И  ПАРАЗИТАРНЫЕ БОЛЕЗНИ</a:t>
            </a:r>
          </a:p>
          <a:p>
            <a:pPr>
              <a:buFontTx/>
              <a:buNone/>
              <a:defRPr/>
            </a:pP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БЛОК: ДРУГИЕ БОЛЕЗНИ ВЫЗВАННЫЕ СПИРОХЕТАМИ</a:t>
            </a:r>
          </a:p>
          <a:p>
            <a:pPr>
              <a:buFontTx/>
              <a:buNone/>
              <a:defRPr/>
            </a:pP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А69.10 Острый некротический язвенный гингивит (фузоспирохетный гингивит), (</a:t>
            </a:r>
            <a:r>
              <a:rPr lang="ru-RU" sz="1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гингивит</a:t>
            </a: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Венсана</a:t>
            </a: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eaLnBrk="1" hangingPunct="1">
              <a:buFontTx/>
              <a:buNone/>
              <a:defRPr/>
            </a:pPr>
            <a:endParaRPr lang="ru-RU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68897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3200" dirty="0" smtClean="0"/>
              <a:t>Лечение </a:t>
            </a:r>
            <a:r>
              <a:rPr lang="ru-RU" sz="3200" b="1" dirty="0" smtClean="0"/>
              <a:t>язвенного –некротического гингивита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0" y="1052513"/>
            <a:ext cx="9144000" cy="5805487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ru-RU" sz="2400" b="1" i="1" dirty="0" smtClean="0"/>
              <a:t>Общее: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Противомикробные препараты-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ампициллин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по 0,5 -  4 раза в сутки (или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мидекамицин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макропен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) по 0,4 - 3 раза в сутки) +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метронидазол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по 0,25 - 3 раза в сутки,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Снятие интоксикации – сорбенты –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энтеросгель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полифепан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, СУМС, активированные уголь, щелочная минеральная вода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Десенсибилизирующие,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Противовоспалительные,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Витамины. </a:t>
            </a: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Местное: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антисептики, анестетики, удаление некроза – ферменты, противомикробные -  «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Метрогил-дента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метронидазол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левомицетин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, противовоспалительные мази, кератопластики на фоне индивидуальной гигиены полости рта. Санация полости рта не ранее чем через 2 недели после ликвидации процесса.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03262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smtClean="0"/>
              <a:t>Вирусные заболевания СОПР</a:t>
            </a:r>
          </a:p>
        </p:txBody>
      </p:sp>
      <p:sp>
        <p:nvSpPr>
          <p:cNvPr id="129027" name="Rectangle 3"/>
          <p:cNvSpPr>
            <a:spLocks noGrp="1" noChangeArrowheads="1"/>
          </p:cNvSpPr>
          <p:nvPr>
            <p:ph idx="1"/>
          </p:nvPr>
        </p:nvSpPr>
        <p:spPr>
          <a:xfrm>
            <a:off x="0" y="1052513"/>
            <a:ext cx="9144000" cy="580548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Наиболее распространенная вирусная инфекция –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герпес.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Вирус  в организме сохраняется на протяжении всей жизни, периодически вызывая рецидивы.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Пути инфицирования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: воздушно-капельный, контактный (прямой и опосредованный),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трансплацентарный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трансфузионный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Факторы, провоцирующие обострение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800" dirty="0" smtClean="0">
                <a:solidFill>
                  <a:srgbClr val="4D6AFD"/>
                </a:solidFill>
                <a:latin typeface="Times New Roman" pitchFamily="18" charset="0"/>
                <a:cs typeface="Times New Roman" pitchFamily="18" charset="0"/>
              </a:rPr>
              <a:t>переохлаждение, травма слизистой и кожи, нервно-психическое перенапряжение, физическое перенапряжение и переутомление, употребление алкоголя, нарушение гигиенического ухода за полостью рта, перегревание на солнце, прием медикаментов, смена климата и экстремальные климатические условия, ослабление организма, связанное с острыми заболеваниями или обострением хронических.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>
          <a:xfrm flipV="1">
            <a:off x="457200" y="0"/>
            <a:ext cx="8229600" cy="277813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endParaRPr lang="ru-RU" sz="4000" smtClean="0"/>
          </a:p>
        </p:txBody>
      </p:sp>
      <p:sp>
        <p:nvSpPr>
          <p:cNvPr id="130051" name="Rectangle 3"/>
          <p:cNvSpPr>
            <a:spLocks noGrp="1" noChangeArrowheads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ru-RU" b="1" i="1" dirty="0" smtClean="0"/>
              <a:t>Классификация:</a:t>
            </a:r>
            <a:r>
              <a:rPr lang="ru-RU" dirty="0" smtClean="0"/>
              <a:t> 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острый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герпетический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стоматит 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хронический рецидивирующий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герпетический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стоматит.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Острый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герпетический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стоматит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 периода развития заболевания: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продромальный,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катаральный, 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период высыпаний, 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угасания болезни.</a:t>
            </a:r>
          </a:p>
          <a:p>
            <a:pPr eaLnBrk="1" hangingPunct="1"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1.Продромальный период: чувство жжения, покалывания, зуда, ощущение напряжения,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саднения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и онемения в месте будущего появления сыпи. Потеря аппетита, плохой сон.</a:t>
            </a:r>
          </a:p>
          <a:p>
            <a:pPr eaLnBrk="1" hangingPunct="1"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2.Катаральный период: гиперемия и отек СОПР 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десневого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края, дискомфорт в полости рта при приеме пищи.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smtClean="0"/>
              <a:t>Дифференциальная диагностика</a:t>
            </a:r>
          </a:p>
        </p:txBody>
      </p:sp>
      <p:sp>
        <p:nvSpPr>
          <p:cNvPr id="136195" name="Rectangle 3"/>
          <p:cNvSpPr>
            <a:spLocks noGrp="1" noChangeArrowheads="1"/>
          </p:cNvSpPr>
          <p:nvPr>
            <p:ph idx="1"/>
          </p:nvPr>
        </p:nvSpPr>
        <p:spPr>
          <a:xfrm>
            <a:off x="0" y="1600200"/>
            <a:ext cx="8964613" cy="5068888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  <a:defRPr/>
            </a:pPr>
            <a:r>
              <a:rPr lang="ru-RU" smtClean="0"/>
              <a:t>хронический рецидивирующий афтозный стоматит, 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ru-RU" smtClean="0"/>
              <a:t>многоформная экссудативная эритема, 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ru-RU" smtClean="0"/>
              <a:t>вульгарная пузырчатка,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ru-RU" smtClean="0"/>
              <a:t>медикаментозные стоматиты, 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ru-RU" smtClean="0"/>
              <a:t>опоясывающий лишай.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1643051"/>
            <a:ext cx="9144000" cy="2857520"/>
          </a:xfrm>
        </p:spPr>
        <p:txBody>
          <a:bodyPr>
            <a:normAutofit fontScale="62500" lnSpcReduction="20000"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К13.20 Лейкоплакия </a:t>
            </a:r>
            <a:r>
              <a:rPr lang="ru-RU" b="1" dirty="0" err="1" smtClean="0">
                <a:solidFill>
                  <a:schemeClr val="accent2">
                    <a:lumMod val="50000"/>
                  </a:schemeClr>
                </a:solidFill>
              </a:rPr>
              <a:t>идиопатическая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;</a:t>
            </a:r>
          </a:p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К13.21 Лейкоплакия, связанная с употреблением табака;</a:t>
            </a:r>
          </a:p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K13.24 Небо курильщика [никотиновый </a:t>
            </a:r>
            <a:r>
              <a:rPr lang="ru-RU" b="1" dirty="0" err="1" smtClean="0">
                <a:solidFill>
                  <a:schemeClr val="accent2">
                    <a:lumMod val="50000"/>
                  </a:schemeClr>
                </a:solidFill>
              </a:rPr>
              <a:t>лейкокератоз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 неба] [никотиновый стоматит];</a:t>
            </a:r>
          </a:p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K13.3 ВОЛОСАТАЯ ЛЕЙКОПЛАКИЯ</a:t>
            </a:r>
          </a:p>
          <a:p>
            <a:pPr algn="ctr">
              <a:buNone/>
            </a:pPr>
            <a:endParaRPr lang="ru-RU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r>
              <a:rPr lang="ru-RU" b="1" dirty="0" smtClean="0">
                <a:solidFill>
                  <a:srgbClr val="0070C0"/>
                </a:solidFill>
              </a:rPr>
              <a:t>КЛАСС I: НЕКОТОРЫЕ ИНФЕКЦИОННЫЕ И ПАРАЗИТАРНЫЕ БОЛЕЗНИ</a:t>
            </a:r>
          </a:p>
          <a:p>
            <a:r>
              <a:rPr lang="ru-RU" b="1" dirty="0" smtClean="0">
                <a:solidFill>
                  <a:srgbClr val="0070C0"/>
                </a:solidFill>
              </a:rPr>
              <a:t>B37.0 КАНДИДОЗНЫЙ СТОМАТИТ</a:t>
            </a:r>
          </a:p>
          <a:p>
            <a:r>
              <a:rPr lang="ru-RU" b="1" dirty="0" smtClean="0">
                <a:solidFill>
                  <a:srgbClr val="0070C0"/>
                </a:solidFill>
              </a:rPr>
              <a:t>В37.02 </a:t>
            </a:r>
            <a:r>
              <a:rPr lang="ru-RU" b="1" dirty="0" err="1" smtClean="0">
                <a:solidFill>
                  <a:srgbClr val="0070C0"/>
                </a:solidFill>
              </a:rPr>
              <a:t>Кандидозная</a:t>
            </a:r>
            <a:r>
              <a:rPr lang="ru-RU" b="1" dirty="0" smtClean="0">
                <a:solidFill>
                  <a:srgbClr val="0070C0"/>
                </a:solidFill>
              </a:rPr>
              <a:t> лейкоплакия.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54164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КЛАССИФИКАЦИЯ ЛЕЙКОПЛАКИИ по МКБ-C:</a:t>
            </a:r>
            <a:br>
              <a:rPr lang="ru-RU" sz="2800" dirty="0" smtClean="0"/>
            </a:br>
            <a:r>
              <a:rPr lang="ru-RU" sz="2800" dirty="0" smtClean="0"/>
              <a:t>КЛАСС XI: БОЛЕЗНИ ОРГАНОВ ПИЩЕВАРЕНИЯ</a:t>
            </a:r>
            <a:br>
              <a:rPr lang="ru-RU" sz="2800" dirty="0" smtClean="0"/>
            </a:br>
            <a:r>
              <a:rPr lang="ru-RU" sz="2800" dirty="0" smtClean="0"/>
              <a:t>K13.2 ЛЕЙКОПЛАКИЯ И ДРУГИЕ ИЗМЕНЕНИЯ ЭПИТЕЛИЯ ПОЛОСТИ РТА, ВКЛЮЧАЯ ЯЗЫК</a:t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59393" name="Rectangle 1"/>
          <p:cNvSpPr>
            <a:spLocks noChangeArrowheads="1"/>
          </p:cNvSpPr>
          <p:nvPr/>
        </p:nvSpPr>
        <p:spPr bwMode="auto">
          <a:xfrm>
            <a:off x="142844" y="4973246"/>
            <a:ext cx="900115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90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4855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7813"/>
            <a:ext cx="6000760" cy="365105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/>
              <a:t>МКБ10</a:t>
            </a:r>
            <a:r>
              <a:rPr lang="ru-RU" sz="2400" i="1" dirty="0" smtClean="0"/>
              <a:t>Буллезные нарушения (L10-L14)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b="1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0472" t="27357" r="31046" b="12238"/>
          <a:stretch>
            <a:fillRect/>
          </a:stretch>
        </p:blipFill>
        <p:spPr bwMode="auto">
          <a:xfrm>
            <a:off x="214282" y="714356"/>
            <a:ext cx="5731605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4" descr="DSC0301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1000"/>
                    </a14:imgEffect>
                  </a14:imgLayer>
                </a14:imgProps>
              </a:ext>
            </a:extLst>
          </a:blip>
          <a:srcRect l="2470" t="7484" r="40759"/>
          <a:stretch>
            <a:fillRect/>
          </a:stretch>
        </p:blipFill>
        <p:spPr bwMode="auto">
          <a:xfrm>
            <a:off x="6000760" y="428604"/>
            <a:ext cx="2928958" cy="251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4000" contrast="13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6072198" y="3429000"/>
            <a:ext cx="2854553" cy="2814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7813"/>
            <a:ext cx="9001156" cy="507981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Изменения слизистой оболочки полости рта при заболеваниях внутренних органов и систем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00108"/>
            <a:ext cx="9144000" cy="5643602"/>
          </a:xfrm>
        </p:spPr>
        <p:txBody>
          <a:bodyPr/>
          <a:lstStyle/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Изменения слизистой оболочки полости рта при заболеваниях желудочно-кишечного тракта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Чаще всего наблюдаются такие признаки, как изменение цвета, отек, налет на языке, сглаженность или гипертрофия нитевидных сосочков, очаговая десквамация эпителия, язвенные поражения.</a:t>
            </a:r>
          </a:p>
          <a:p>
            <a:pPr algn="r">
              <a:buNone/>
            </a:pPr>
            <a:r>
              <a:rPr lang="ru-RU" sz="1800" b="1" i="1" dirty="0" err="1" smtClean="0"/>
              <a:t>Гиперацидный</a:t>
            </a:r>
            <a:r>
              <a:rPr lang="ru-RU" sz="1800" b="1" i="1" dirty="0" smtClean="0"/>
              <a:t> гастрит. Обложенный язык,</a:t>
            </a:r>
          </a:p>
          <a:p>
            <a:pPr algn="r">
              <a:buNone/>
            </a:pPr>
            <a:r>
              <a:rPr lang="ru-RU" sz="1800" b="1" i="1" dirty="0" smtClean="0"/>
              <a:t>гипертрофия грибовидных сосочков.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29066"/>
            <a:ext cx="2219327" cy="2301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4000504"/>
            <a:ext cx="2315810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43702" y="3643314"/>
            <a:ext cx="2260981" cy="2224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0" y="621166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Язвенная болезнь желудка: обложенный язык , отек языка 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4214818"/>
            <a:ext cx="2071702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Прямоугольник 9"/>
          <p:cNvSpPr/>
          <p:nvPr/>
        </p:nvSpPr>
        <p:spPr>
          <a:xfrm>
            <a:off x="4857752" y="621166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Гипоацидный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гастрит. </a:t>
            </a:r>
          </a:p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Атрофия сосочков языка.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365105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/>
              <a:t>Поражения слизистой оболочки полости рта</a:t>
            </a:r>
            <a:br>
              <a:rPr lang="ru-RU" sz="2400" b="1" dirty="0" smtClean="0"/>
            </a:br>
            <a:r>
              <a:rPr lang="ru-RU" sz="2400" b="1" dirty="0" smtClean="0"/>
              <a:t>при </a:t>
            </a:r>
            <a:r>
              <a:rPr lang="ru-RU" sz="2400" b="1" dirty="0" err="1" smtClean="0"/>
              <a:t>сердечно-сосудистой</a:t>
            </a:r>
            <a:r>
              <a:rPr lang="ru-RU" sz="2400" b="1" dirty="0" smtClean="0"/>
              <a:t> патологии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857232"/>
            <a:ext cx="9144000" cy="6000768"/>
          </a:xfrm>
        </p:spPr>
        <p:txBody>
          <a:bodyPr/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Наблюдаются общая одутловатость, цианоз СОПР и красной каймы губ Цианоз СОПР, губ и ярко-красный или малиновый цвет языка характерны для острого периода инфаркта миокарда. 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Возникновение трофических изменений СОПР, вплоть до образования язв, наблюдается преимущественно у больных с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декомпенсированными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пороками сердца и нарушением кровообращения III, иногда II степени. Трофические язвы локализуются преимущественно в заднем отделе полости рта, на слизистой щек, альвеолярного отростка, на языке, на слизистой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ретромолярной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области и на других участках.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3857628"/>
            <a:ext cx="2786082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0" y="621166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Сердечно-сосудистая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недостаточность.</a:t>
            </a:r>
          </a:p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Цианоз и отек губ.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60" y="3929066"/>
            <a:ext cx="2324102" cy="2291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4357686" y="621166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Трофическая язва на слизистой оболочке</a:t>
            </a:r>
          </a:p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твердого неба.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3200" b="1" i="1" dirty="0" smtClean="0"/>
              <a:t>Состояние слизистой оболочки полости рта при болезнях обмена и эндокринных заболеваниях.</a:t>
            </a:r>
          </a:p>
        </p:txBody>
      </p:sp>
      <p:sp>
        <p:nvSpPr>
          <p:cNvPr id="187395" name="Rectangle 3"/>
          <p:cNvSpPr>
            <a:spLocks noGrp="1" noChangeArrowheads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Сахарный диабет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гипосаливация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и сухость СОПР, Слизистая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гиперемирована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блестящая, истончена. Возможно увеличение околоушных и поднижнечелюстных слюнных желез. Язык шершавый, покрыт белым налетом, с очагами десквамации, гипертрофия грибовидных сосочков и атрофия нитевидных, часто увеличение языка за счет отека.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Глоссалгия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 катаральный гингивит,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пародонтит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 Грибковые поражения,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микотическая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заеда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 Нередко может сопутствовать красный плоский лишай.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При недостаточности функции щитовидной железы-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губы и нос утолщены, резко отечны верхние веки, 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выражение лица равнодушное, анемичность, отек и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сухость СОПР. Сопровождается значительным 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увеличением языка.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8" y="4483100"/>
            <a:ext cx="2403039" cy="237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1357290" y="6143644"/>
            <a:ext cx="50006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Сахарный диабет. Катаральный глоссит</a:t>
            </a:r>
          </a:p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осложненный кандидозом.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b="1" i="1" dirty="0" smtClean="0"/>
          </a:p>
        </p:txBody>
      </p:sp>
      <p:sp>
        <p:nvSpPr>
          <p:cNvPr id="188419" name="Rectangle 3"/>
          <p:cNvSpPr>
            <a:spLocks noGrp="1" noChangeArrowheads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ctr" eaLnBrk="1" hangingPunct="1">
              <a:buNone/>
              <a:defRPr/>
            </a:pPr>
            <a:r>
              <a:rPr lang="ru-RU" b="1" i="1" dirty="0" smtClean="0"/>
              <a:t> 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Тиреотоксикоз</a:t>
            </a:r>
          </a:p>
          <a:p>
            <a:pPr algn="just" eaLnBrk="1" hangingPunct="1">
              <a:buNone/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ножественный кариес, хронический катаральный гингивит, геморрагии, катаральный глоссит, стоматит. Жжение слизистой, снижение вкусовой чувствительности, помутнение слизистой. Нитевидные сосочки сглажены, сухость красной каймы губ.</a:t>
            </a:r>
          </a:p>
          <a:p>
            <a:pPr algn="ctr" eaLnBrk="1" hangingPunct="1">
              <a:lnSpc>
                <a:spcPct val="90000"/>
              </a:lnSpc>
              <a:buNone/>
              <a:defRPr/>
            </a:pPr>
            <a:r>
              <a:rPr lang="ru-RU" sz="2000" b="1" i="1" dirty="0" err="1" smtClean="0">
                <a:solidFill>
                  <a:srgbClr val="FF66FF"/>
                </a:solidFill>
                <a:latin typeface="Times New Roman" pitchFamily="18" charset="0"/>
                <a:cs typeface="Times New Roman" pitchFamily="18" charset="0"/>
              </a:rPr>
              <a:t>Адиссонова</a:t>
            </a:r>
            <a:r>
              <a:rPr lang="ru-RU" sz="2000" b="1" i="1" dirty="0" smtClean="0">
                <a:solidFill>
                  <a:srgbClr val="FF66FF"/>
                </a:solidFill>
                <a:latin typeface="Times New Roman" pitchFamily="18" charset="0"/>
                <a:cs typeface="Times New Roman" pitchFamily="18" charset="0"/>
              </a:rPr>
              <a:t> болезнь (хроническая недостаточность коры надпочечников)</a:t>
            </a:r>
            <a:r>
              <a:rPr lang="ru-RU" sz="2000" b="1" dirty="0" smtClean="0">
                <a:solidFill>
                  <a:srgbClr val="FF66FF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СОПР от коричнево-лилового до красновато-синюшного оттенка. Пигментные пятна на деснах, щеках, языка. Нередко кандидоз или ХРАС.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3643314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Болезнь </a:t>
            </a: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Иценко-Кушинга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Гипофункция коры надпочечников – нередко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остеопороз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челюстных костей, хронический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генерализованный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пародонтит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нередко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макрохейлит,глоссит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кандидоз.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4826675"/>
            <a:ext cx="91440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Лечение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Совместно с эндокринологом – терапия основного заболевания, санация полости  рта, тщательная индивидуальная гигиена полости рта, общеукрепляющая терапия, по показаниям – противогрибковые препараты, при язвах – местное лечение, при гингивите и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пародонтите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– консервативное лечение.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77813"/>
            <a:ext cx="9001156" cy="579419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Изменения слизистой оболочки полости рта при болезнях крови и кроветворных органов</a:t>
            </a:r>
            <a:b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857232"/>
            <a:ext cx="8929718" cy="5715040"/>
          </a:xfrm>
        </p:spPr>
        <p:txBody>
          <a:bodyPr/>
          <a:lstStyle/>
          <a:p>
            <a:pPr>
              <a:buFont typeface="Wingdings" pitchFamily="2" charset="2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Для лейкоза характерно развитие некротических процессов на слизистой оболочке миндалин, небных дужек, языка, нёба, щек, десен. </a:t>
            </a:r>
          </a:p>
          <a:p>
            <a:pPr>
              <a:buFont typeface="Wingdings" pitchFamily="2" charset="2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Гингивиты имеют катаральный или язвенный характер. </a:t>
            </a:r>
          </a:p>
          <a:p>
            <a:pPr>
              <a:buFont typeface="Wingdings" pitchFamily="2" charset="2"/>
              <a:buNone/>
              <a:defRPr/>
            </a:pP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Десневые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сосочки сильно повреждены, вплоть до обширных некрозов с вовлечением в процесс всего эпителия и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подслизистой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ткани. </a:t>
            </a:r>
          </a:p>
          <a:p>
            <a:pPr>
              <a:buFont typeface="Wingdings" pitchFamily="2" charset="2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На языке в местах прилегания к зубам образуются язвы. Участки некроза появляются на внешне не измененной слизистой оболочке полости рта. Они белого цве­та, как после химического ожога, и находятся на уровне окружающей слизистой оболочки, постепенно увеличиваются в размере.</a:t>
            </a:r>
          </a:p>
          <a:p>
            <a:pPr>
              <a:buFont typeface="Wingdings" pitchFamily="2" charset="2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В связи с тромбоцитопенией при лейкозе часто происходят кровоизлияния в области участка поражения, в связи с чем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некротизированная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ткань окрашивается в темно-бурый цвет. </a:t>
            </a:r>
          </a:p>
          <a:p>
            <a:pPr>
              <a:buFont typeface="Wingdings" pitchFamily="2" charset="2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Участки некроза отторгаются очень медленно, они приподнимаются над уровнем слизистой оболочки в виде некротической пробки. </a:t>
            </a:r>
          </a:p>
          <a:p>
            <a:pPr>
              <a:buFont typeface="Wingdings" pitchFamily="2" charset="2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При заживлении эпителий проникает под край такой пробки, и после ее отторжения остается небольшой быстро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эпителизирующийся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дефект.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1666</TotalTime>
  <Words>4611</Words>
  <Application>Microsoft Office PowerPoint</Application>
  <PresentationFormat>Экран (4:3)</PresentationFormat>
  <Paragraphs>383</Paragraphs>
  <Slides>53</Slides>
  <Notes>17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53</vt:i4>
      </vt:variant>
    </vt:vector>
  </HeadingPairs>
  <TitlesOfParts>
    <vt:vector size="54" baseType="lpstr">
      <vt:lpstr>Тема Office</vt:lpstr>
      <vt:lpstr>ФГБОУ ВО НГМУ МЗ РФ Кафедра хирургической стоматологии, стоматологической имплантации и  челюстно-лицевой хирургии</vt:lpstr>
      <vt:lpstr>ЦЕЛЬ ЛЕКЦИИ – получение знаний</vt:lpstr>
      <vt:lpstr>ЦЕЛЬ ЛЕКЦИИ – освоение умений</vt:lpstr>
      <vt:lpstr>ЦЕЛЬ ЛЕКЦИИ – освоение владений</vt:lpstr>
      <vt:lpstr>Заболевания слизистой оболочки полости рта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Классификация заболеваний слизистой оболочки полости рта и губ МКБ 10</vt:lpstr>
      <vt:lpstr>Классификация заболеваний слизистой оболочки полости рта и губ МКБ 10</vt:lpstr>
      <vt:lpstr>Классификация заболеваний слизистой оболочки полости рта и губ МКБ 10</vt:lpstr>
      <vt:lpstr>Классификация заболеваний слизистой оболочки полости рта и губ МКБ 10</vt:lpstr>
      <vt:lpstr>Классификация заболеваний слизистой оболочки полости рта и губ МКБ 10</vt:lpstr>
      <vt:lpstr>Классификация заболеваний слизистой оболочки полости рта и губ МКБ 10</vt:lpstr>
      <vt:lpstr>Презентация PowerPoint</vt:lpstr>
      <vt:lpstr>Классификация предраковых заболеваний красной каймы губ:</vt:lpstr>
      <vt:lpstr>Общая морфологическая характеристика патологических изменений слизистой оболочки полости рта</vt:lpstr>
      <vt:lpstr>Обследование больных с заболеваниями слизистой оболочки полости рта</vt:lpstr>
      <vt:lpstr>Специальные методы обследования</vt:lpstr>
      <vt:lpstr>Дополнительные методы исследования</vt:lpstr>
      <vt:lpstr>Аутофлуоресцентная стоматоскопия</vt:lpstr>
      <vt:lpstr>Оптическая когерентная томография ОКТ  получает изображение внутренней структуры исследуемого объекта посредством эхо-зондирования излучением ближнего инфракрасного диапазона.  По пространственному разрешению метод ОКТ занимает нишу между УЗИ и микроскопией.   Возможность неинвазивно, в реальном времени получать оптические изображения внутренней микроструктуры слизистые оболочки с пространственным разрешением на уровне тканевых слоев.</vt:lpstr>
      <vt:lpstr>Лабораторные методы обследования</vt:lpstr>
      <vt:lpstr>Общие методические подходы к лечению заболеваний слизистой оболочки полости рта</vt:lpstr>
      <vt:lpstr>Общие методические подходы к лечению заболеваний слизистой оболочки полости рта</vt:lpstr>
      <vt:lpstr>Средства местной терапии</vt:lpstr>
      <vt:lpstr>Средства местной терапии</vt:lpstr>
      <vt:lpstr>Травматические повреждения слизистой оболочки полости рта. </vt:lpstr>
      <vt:lpstr>Поражение СОПР при лучевой терапии новообразований челюстно-лицевой области.</vt:lpstr>
      <vt:lpstr>Профилактика лучевых реакций – проведение санации полости рта перед лучевой терапией. Удаление или изоляция металлических протезов.   За 10-30 мин до облучения назначают радиопротекторы цистамина гидрохлорид 0,2-0,8 г или мексамин по 0,05 г внутрь за 30-40 мин до облучения.</vt:lpstr>
      <vt:lpstr>Острые химические повреждения </vt:lpstr>
      <vt:lpstr> Медикаментозные заболевания полости рта. </vt:lpstr>
      <vt:lpstr>Презентация PowerPoint</vt:lpstr>
      <vt:lpstr>Токсико-аллергические (медикаментозные) стоматиты </vt:lpstr>
      <vt:lpstr>Фиксированные медикаментозные стоматиты</vt:lpstr>
      <vt:lpstr>Распространенные токсико-аллергические стоматиты</vt:lpstr>
      <vt:lpstr>Распространенные токсико-аллергические стоматиты</vt:lpstr>
      <vt:lpstr>Язвенно-некротический гингивит Венсана- инфекционное заболевание вызываемое веретенообразными палочками и Borellia vincenti. </vt:lpstr>
      <vt:lpstr>Лечение язвенного –некротического гингивита</vt:lpstr>
      <vt:lpstr>Вирусные заболевания СОПР</vt:lpstr>
      <vt:lpstr>Презентация PowerPoint</vt:lpstr>
      <vt:lpstr>Дифференциальная диагностика</vt:lpstr>
      <vt:lpstr>КЛАССИФИКАЦИЯ ЛЕЙКОПЛАКИИ по МКБ-C: КЛАСС XI: БОЛЕЗНИ ОРГАНОВ ПИЩЕВАРЕНИЯ K13.2 ЛЕЙКОПЛАКИЯ И ДРУГИЕ ИЗМЕНЕНИЯ ЭПИТЕЛИЯ ПОЛОСТИ РТА, ВКЛЮЧАЯ ЯЗЫК </vt:lpstr>
      <vt:lpstr>МКБ10Буллезные нарушения (L10-L14) </vt:lpstr>
      <vt:lpstr>Изменения слизистой оболочки полости рта при заболеваниях внутренних органов и систем</vt:lpstr>
      <vt:lpstr>Поражения слизистой оболочки полости рта при сердечно-сосудистой патологии</vt:lpstr>
      <vt:lpstr>Состояние слизистой оболочки полости рта при болезнях обмена и эндокринных заболеваниях.</vt:lpstr>
      <vt:lpstr>Презентация PowerPoint</vt:lpstr>
      <vt:lpstr>Изменения слизистой оболочки полости рта при болезнях крови и кроветворных органов </vt:lpstr>
    </vt:vector>
  </TitlesOfParts>
  <Company>fakel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root</dc:creator>
  <cp:lastModifiedBy>Angel</cp:lastModifiedBy>
  <cp:revision>139</cp:revision>
  <dcterms:created xsi:type="dcterms:W3CDTF">2008-03-07T11:07:54Z</dcterms:created>
  <dcterms:modified xsi:type="dcterms:W3CDTF">2025-02-07T14:02:59Z</dcterms:modified>
</cp:coreProperties>
</file>