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54"/>
  </p:notesMasterIdLst>
  <p:sldIdLst>
    <p:sldId id="322" r:id="rId2"/>
    <p:sldId id="319" r:id="rId3"/>
    <p:sldId id="324" r:id="rId4"/>
    <p:sldId id="325" r:id="rId5"/>
    <p:sldId id="326" r:id="rId6"/>
    <p:sldId id="286" r:id="rId7"/>
    <p:sldId id="351" r:id="rId8"/>
    <p:sldId id="352" r:id="rId9"/>
    <p:sldId id="353" r:id="rId10"/>
    <p:sldId id="357" r:id="rId11"/>
    <p:sldId id="472" r:id="rId12"/>
    <p:sldId id="473" r:id="rId13"/>
    <p:sldId id="475" r:id="rId14"/>
    <p:sldId id="476" r:id="rId15"/>
    <p:sldId id="440" r:id="rId16"/>
    <p:sldId id="382" r:id="rId17"/>
    <p:sldId id="384" r:id="rId18"/>
    <p:sldId id="385" r:id="rId19"/>
    <p:sldId id="381" r:id="rId20"/>
    <p:sldId id="339" r:id="rId21"/>
    <p:sldId id="308" r:id="rId22"/>
    <p:sldId id="342" r:id="rId23"/>
    <p:sldId id="461" r:id="rId24"/>
    <p:sldId id="478" r:id="rId25"/>
    <p:sldId id="407" r:id="rId26"/>
    <p:sldId id="445" r:id="rId27"/>
    <p:sldId id="450" r:id="rId28"/>
    <p:sldId id="480" r:id="rId29"/>
    <p:sldId id="387" r:id="rId30"/>
    <p:sldId id="388" r:id="rId31"/>
    <p:sldId id="392" r:id="rId32"/>
    <p:sldId id="393" r:id="rId33"/>
    <p:sldId id="394" r:id="rId34"/>
    <p:sldId id="395" r:id="rId35"/>
    <p:sldId id="396" r:id="rId36"/>
    <p:sldId id="397" r:id="rId37"/>
    <p:sldId id="398" r:id="rId38"/>
    <p:sldId id="399" r:id="rId39"/>
    <p:sldId id="400" r:id="rId40"/>
    <p:sldId id="411" r:id="rId41"/>
    <p:sldId id="412" r:id="rId42"/>
    <p:sldId id="413" r:id="rId43"/>
    <p:sldId id="414" r:id="rId44"/>
    <p:sldId id="415" r:id="rId45"/>
    <p:sldId id="416" r:id="rId46"/>
    <p:sldId id="417" r:id="rId47"/>
    <p:sldId id="418" r:id="rId48"/>
    <p:sldId id="419" r:id="rId49"/>
    <p:sldId id="420" r:id="rId50"/>
    <p:sldId id="257" r:id="rId51"/>
    <p:sldId id="482" r:id="rId52"/>
    <p:sldId id="261" r:id="rId5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  <a:srgbClr val="6600FF"/>
    <a:srgbClr val="FFCC00"/>
    <a:srgbClr val="99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1" autoAdjust="0"/>
    <p:restoredTop sz="94675" autoAdjust="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54" y="4316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57F40D-6FEF-495C-B8AF-84D5E5421590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F41D4A-40D0-4582-AC40-6755658972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13863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73B4E0FA-E831-4476-8731-84235A7A23A6}" type="slidenum">
              <a:rPr lang="ru-RU" altLang="ru-RU"/>
              <a:pPr/>
              <a:t>9</a:t>
            </a:fld>
            <a:endParaRPr lang="ru-RU" altLang="ru-RU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BEE2C25C-A563-4537-BCA1-A045EB8327A2}" type="slidenum">
              <a:rPr lang="ru-RU" altLang="ru-RU"/>
              <a:pPr/>
              <a:t>14</a:t>
            </a:fld>
            <a:endParaRPr lang="ru-RU" altLang="ru-RU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637F1B6B-5E31-4AC1-90CE-E30D7179F1FD}" type="slidenum">
              <a:rPr lang="ru-RU" altLang="ru-RU"/>
              <a:pPr/>
              <a:t>23</a:t>
            </a:fld>
            <a:endParaRPr lang="ru-RU" altLang="ru-RU"/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0AEE2CE6-55DB-4172-91EE-835ED5D1C3F3}" type="slidenum">
              <a:rPr lang="ru-RU" altLang="ru-RU"/>
              <a:pPr/>
              <a:t>24</a:t>
            </a:fld>
            <a:endParaRPr lang="ru-RU" altLang="ru-RU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A2E1DCFE-0282-478A-98FD-A5ADA080C03E}" type="slidenum">
              <a:rPr lang="ru-RU" altLang="ru-RU"/>
              <a:pPr/>
              <a:t>28</a:t>
            </a:fld>
            <a:endParaRPr lang="ru-RU" altLang="ru-RU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5B106E36-FD25-4E2D-B0AA-010F637433A0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Прямоугольник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Прямоугольник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Равнобедренный треугольник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03AB99-250A-41D6-B0EC-6352FE4AEAA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565413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7" r:id="rId12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png"/><Relationship Id="rId4" Type="http://schemas.openxmlformats.org/officeDocument/2006/relationships/oleObject" Target="../embeddings/oleObject1.bin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19.png"/><Relationship Id="rId4" Type="http://schemas.openxmlformats.org/officeDocument/2006/relationships/oleObject" Target="../embeddings/oleObject2.bin"/><Relationship Id="rId9" Type="http://schemas.openxmlformats.org/officeDocument/2006/relationships/image" Target="../media/image2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1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24.png"/><Relationship Id="rId4" Type="http://schemas.openxmlformats.org/officeDocument/2006/relationships/oleObject" Target="../embeddings/oleObject6.bin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98856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Травмы челюстно-лицевой области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4725144"/>
            <a:ext cx="8229600" cy="1431816"/>
          </a:xfrm>
        </p:spPr>
        <p:txBody>
          <a:bodyPr/>
          <a:lstStyle/>
          <a:p>
            <a:pPr marL="0" indent="0">
              <a:buNone/>
            </a:pPr>
            <a:endParaRPr lang="ru-RU" b="1" dirty="0" smtClean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468288"/>
          </a:xfrm>
        </p:spPr>
        <p:txBody>
          <a:bodyPr>
            <a:normAutofit/>
          </a:bodyPr>
          <a:lstStyle/>
          <a:p>
            <a:r>
              <a:rPr lang="ru-RU" sz="2000" b="1" dirty="0" smtClean="0"/>
              <a:t>Классификация МКБ 10</a:t>
            </a:r>
            <a:endParaRPr lang="ru-RU" sz="20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098634255"/>
              </p:ext>
            </p:extLst>
          </p:nvPr>
        </p:nvGraphicFramePr>
        <p:xfrm>
          <a:off x="0" y="548684"/>
          <a:ext cx="9144000" cy="6309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3222"/>
                <a:gridCol w="1666887"/>
                <a:gridCol w="3165987"/>
                <a:gridCol w="3707904"/>
              </a:tblGrid>
              <a:tr h="68369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S00</a:t>
                      </a:r>
                    </a:p>
                  </a:txBody>
                  <a:tcPr marL="11430" marR="11430" marT="11430" marB="0" anchor="ctr"/>
                </a:tc>
                <a:tc grid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Поверхностная травма головы</a:t>
                      </a: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335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1430" marR="11430" marT="1143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S00.0</a:t>
                      </a:r>
                    </a:p>
                  </a:txBody>
                  <a:tcPr marL="11430" marR="11430" marT="11430" marB="0" anchor="ctr"/>
                </a:tc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Поверхностная травма волосистой части головы</a:t>
                      </a: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335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1430" marR="11430" marT="1143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S00.1</a:t>
                      </a:r>
                    </a:p>
                  </a:txBody>
                  <a:tcPr marL="11430" marR="11430" marT="11430" marB="0" anchor="ctr"/>
                </a:tc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Ушиб века и окологлазничной области</a:t>
                      </a: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335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1430" marR="11430" marT="1143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1430" marR="11430" marT="11430" marB="0" anchor="ctr"/>
                </a:tc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Синяк в области глаза</a:t>
                      </a: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4199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1430" marR="11430" marT="1143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S00.2</a:t>
                      </a:r>
                    </a:p>
                  </a:txBody>
                  <a:tcPr marL="11430" marR="11430" marT="11430" marB="0" anchor="ctr"/>
                </a:tc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Другие поверхностные травмы века и окологлазничной области</a:t>
                      </a: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335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1430" marR="11430" marT="1143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S00.3</a:t>
                      </a:r>
                    </a:p>
                  </a:txBody>
                  <a:tcPr marL="11430" marR="11430" marT="11430" marB="0" anchor="ctr"/>
                </a:tc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Поверхностная травма носа</a:t>
                      </a: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335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1430" marR="11430" marT="1143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S00.4</a:t>
                      </a:r>
                    </a:p>
                  </a:txBody>
                  <a:tcPr marL="11430" marR="11430" marT="11430" marB="0" anchor="ctr"/>
                </a:tc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Поверхностная травма уха</a:t>
                      </a: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335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1430" marR="11430" marT="1143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S00.5</a:t>
                      </a:r>
                    </a:p>
                  </a:txBody>
                  <a:tcPr marL="11430" marR="11430" marT="11430" marB="0" anchor="ctr"/>
                </a:tc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Поверхностная травма губы и полости рта</a:t>
                      </a: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335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1430" marR="11430" marT="1143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1430" marR="11430" marT="1143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S00.50</a:t>
                      </a:r>
                    </a:p>
                  </a:txBody>
                  <a:tcPr marL="11430" marR="11430" marT="1143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Поверхностная травма внутренней поверхности щеки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1430" marR="11430" marT="11430" marB="0" anchor="ctr"/>
                </a:tc>
              </a:tr>
              <a:tr h="38335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1430" marR="11430" marT="1143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1430" marR="11430" marT="1143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S00.51</a:t>
                      </a:r>
                    </a:p>
                  </a:txBody>
                  <a:tcPr marL="11430" marR="11430" marT="1143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Поверхностная травма других областей рта (включая язык)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1430" marR="11430" marT="11430" marB="0" anchor="ctr"/>
                </a:tc>
              </a:tr>
              <a:tr h="38335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1430" marR="11430" marT="1143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1430" marR="11430" marT="1143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S00.52</a:t>
                      </a:r>
                    </a:p>
                  </a:txBody>
                  <a:tcPr marL="11430" marR="11430" marT="1143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Поверхностная травма губы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1430" marR="11430" marT="11430" marB="0" anchor="ctr"/>
                </a:tc>
              </a:tr>
              <a:tr h="38335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1430" marR="11430" marT="1143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1430" marR="11430" marT="1143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S00.59</a:t>
                      </a:r>
                    </a:p>
                  </a:txBody>
                  <a:tcPr marL="11430" marR="11430" marT="1143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Поверхностная травма губы и полости рта неуточненная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1430" marR="11430" marT="11430" marB="0" anchor="ctr"/>
                </a:tc>
              </a:tr>
              <a:tr h="38335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1430" marR="11430" marT="1143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S00.7</a:t>
                      </a:r>
                    </a:p>
                  </a:txBody>
                  <a:tcPr marL="11430" marR="11430" marT="11430" marB="0" anchor="ctr"/>
                </a:tc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Множественные поверхностные травмы головы</a:t>
                      </a: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335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1430" marR="11430" marT="1143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S00.8</a:t>
                      </a:r>
                    </a:p>
                  </a:txBody>
                  <a:tcPr marL="11430" marR="11430" marT="11430" marB="0" anchor="ctr"/>
                </a:tc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Поверхностная травма других частей головы</a:t>
                      </a: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335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1430" marR="11430" marT="1143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S00.9</a:t>
                      </a:r>
                    </a:p>
                  </a:txBody>
                  <a:tcPr marL="11430" marR="11430" marT="11430" marB="0" anchor="ctr"/>
                </a:tc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Поверхностная травма головы </a:t>
                      </a:r>
                      <a:r>
                        <a:rPr lang="ru-RU" sz="2000" dirty="0" err="1">
                          <a:latin typeface="Times New Roman"/>
                          <a:ea typeface="Times New Roman"/>
                          <a:cs typeface="Times New Roman"/>
                        </a:rPr>
                        <a:t>неуточненной</a:t>
                      </a: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 локализации</a:t>
                      </a: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Классификация травм челюстно-лицевой области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548020"/>
            <a:ext cx="3168352" cy="4525963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b="1" dirty="0"/>
              <a:t>I. Механические повреждения верхней, средней, нижней и боковой зон лица.</a:t>
            </a:r>
          </a:p>
          <a:p>
            <a:pPr marL="0" indent="0">
              <a:buNone/>
            </a:pPr>
            <a:r>
              <a:rPr lang="ru-RU" b="1" i="1" dirty="0"/>
              <a:t>1. По локализации.</a:t>
            </a:r>
            <a:endParaRPr lang="ru-RU" b="1" dirty="0"/>
          </a:p>
          <a:p>
            <a:pPr marL="0" indent="0">
              <a:buNone/>
            </a:pPr>
            <a:r>
              <a:rPr lang="ru-RU" b="1" dirty="0"/>
              <a:t>А. </a:t>
            </a:r>
            <a:r>
              <a:rPr lang="ru-RU" b="1" i="1" dirty="0"/>
              <a:t>Травмы мягких тканей </a:t>
            </a:r>
            <a:r>
              <a:rPr lang="ru-RU" b="1" dirty="0"/>
              <a:t>с повреждением:</a:t>
            </a:r>
          </a:p>
          <a:p>
            <a:pPr marL="0" indent="0">
              <a:buNone/>
            </a:pPr>
            <a:r>
              <a:rPr lang="ru-RU" b="1" dirty="0"/>
              <a:t>а) языка;</a:t>
            </a:r>
          </a:p>
          <a:p>
            <a:pPr marL="0" indent="0">
              <a:buNone/>
            </a:pPr>
            <a:r>
              <a:rPr lang="ru-RU" b="1" dirty="0"/>
              <a:t>б) слюнных желез;</a:t>
            </a:r>
          </a:p>
          <a:p>
            <a:pPr marL="0" indent="0">
              <a:buNone/>
            </a:pPr>
            <a:r>
              <a:rPr lang="ru-RU" b="1" dirty="0"/>
              <a:t>в) крупных нервов;</a:t>
            </a:r>
          </a:p>
          <a:p>
            <a:pPr marL="0" indent="0">
              <a:buNone/>
            </a:pPr>
            <a:r>
              <a:rPr lang="ru-RU" b="1" dirty="0"/>
              <a:t>г) крупных сосудов. </a:t>
            </a:r>
            <a:endParaRPr lang="ru-RU" b="1" dirty="0" smtClean="0"/>
          </a:p>
          <a:p>
            <a:pPr marL="0" indent="0">
              <a:buNone/>
            </a:pPr>
            <a:endParaRPr lang="ru-RU" b="1" dirty="0" smtClean="0"/>
          </a:p>
          <a:p>
            <a:pPr marL="0" indent="0">
              <a:buNone/>
            </a:pPr>
            <a:r>
              <a:rPr lang="ru-RU" b="1" dirty="0" smtClean="0"/>
              <a:t>Б</a:t>
            </a:r>
            <a:r>
              <a:rPr lang="ru-RU" b="1" dirty="0"/>
              <a:t>. Травмы костей:</a:t>
            </a:r>
          </a:p>
          <a:p>
            <a:pPr marL="0" indent="0">
              <a:buNone/>
            </a:pPr>
            <a:r>
              <a:rPr lang="ru-RU" b="1" dirty="0"/>
              <a:t>а) нижней челюсти;</a:t>
            </a:r>
          </a:p>
          <a:p>
            <a:pPr marL="0" indent="0">
              <a:buNone/>
            </a:pPr>
            <a:r>
              <a:rPr lang="ru-RU" b="1" dirty="0" smtClean="0"/>
              <a:t>б</a:t>
            </a:r>
            <a:r>
              <a:rPr lang="ru-RU" b="1" dirty="0"/>
              <a:t>) верхней челюсти;</a:t>
            </a:r>
          </a:p>
          <a:p>
            <a:pPr marL="0" indent="0">
              <a:buNone/>
            </a:pPr>
            <a:r>
              <a:rPr lang="ru-RU" b="1" dirty="0"/>
              <a:t>в) скуловых костей;</a:t>
            </a:r>
          </a:p>
          <a:p>
            <a:pPr marL="0" indent="0">
              <a:buNone/>
            </a:pPr>
            <a:r>
              <a:rPr lang="ru-RU" b="1" dirty="0"/>
              <a:t>г) костей носа;</a:t>
            </a:r>
          </a:p>
          <a:p>
            <a:pPr marL="0" indent="0">
              <a:buNone/>
            </a:pPr>
            <a:r>
              <a:rPr lang="ru-RU" b="1" dirty="0"/>
              <a:t>д) двух костей и более.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275856" y="1556792"/>
            <a:ext cx="2952328" cy="424731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b="1" i="1" dirty="0"/>
              <a:t>2. По характеру ранения:</a:t>
            </a:r>
            <a:endParaRPr lang="ru-RU" b="1" dirty="0"/>
          </a:p>
          <a:p>
            <a:r>
              <a:rPr lang="ru-RU" b="1" dirty="0"/>
              <a:t>а) сквозные;</a:t>
            </a:r>
          </a:p>
          <a:p>
            <a:r>
              <a:rPr lang="ru-RU" b="1" dirty="0"/>
              <a:t>б) слепые;</a:t>
            </a:r>
          </a:p>
          <a:p>
            <a:r>
              <a:rPr lang="ru-RU" b="1" dirty="0"/>
              <a:t>в) касательные;</a:t>
            </a:r>
          </a:p>
          <a:p>
            <a:r>
              <a:rPr lang="ru-RU" b="1" dirty="0"/>
              <a:t>г) проникающие в полость рта, носа, верхнечелюстную пазуху;</a:t>
            </a:r>
          </a:p>
          <a:p>
            <a:r>
              <a:rPr lang="ru-RU" b="1" dirty="0"/>
              <a:t>д) непроникающие в полость рта, носа, верхнечелюстную пазуху;</a:t>
            </a:r>
          </a:p>
          <a:p>
            <a:r>
              <a:rPr lang="ru-RU" b="1" dirty="0"/>
              <a:t>е) с дефектом или без дефекта тканей;</a:t>
            </a:r>
          </a:p>
          <a:p>
            <a:r>
              <a:rPr lang="ru-RU" b="1" dirty="0"/>
              <a:t>ж) сопутствующие;</a:t>
            </a:r>
          </a:p>
          <a:p>
            <a:r>
              <a:rPr lang="ru-RU" b="1" dirty="0"/>
              <a:t>з) ведущие</a:t>
            </a:r>
            <a:r>
              <a:rPr lang="ru-RU" b="1" dirty="0" smtClean="0"/>
              <a:t>.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588224" y="1556792"/>
            <a:ext cx="2304256" cy="258532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i="1" dirty="0"/>
              <a:t>3</a:t>
            </a:r>
            <a:r>
              <a:rPr lang="ru-RU" b="1" i="1" dirty="0"/>
              <a:t>. По механизму повреждения</a:t>
            </a:r>
            <a:r>
              <a:rPr lang="ru-RU" b="1" i="1" dirty="0" smtClean="0"/>
              <a:t>:</a:t>
            </a:r>
          </a:p>
          <a:p>
            <a:r>
              <a:rPr lang="ru-RU" b="1" i="1" dirty="0"/>
              <a:t> </a:t>
            </a:r>
            <a:r>
              <a:rPr lang="ru-RU" b="1" dirty="0"/>
              <a:t>А. Огнестрельные:</a:t>
            </a:r>
          </a:p>
          <a:p>
            <a:r>
              <a:rPr lang="ru-RU" b="1" dirty="0"/>
              <a:t>а) пулевые;</a:t>
            </a:r>
          </a:p>
          <a:p>
            <a:r>
              <a:rPr lang="ru-RU" b="1" dirty="0"/>
              <a:t>б) осколочные;</a:t>
            </a:r>
          </a:p>
          <a:p>
            <a:r>
              <a:rPr lang="ru-RU" b="1" dirty="0"/>
              <a:t>в) шариковые;</a:t>
            </a:r>
          </a:p>
          <a:p>
            <a:r>
              <a:rPr lang="ru-RU" b="1" dirty="0"/>
              <a:t>г) стреловидными элементами. </a:t>
            </a:r>
            <a:endParaRPr lang="ru-RU" b="1" dirty="0" smtClean="0"/>
          </a:p>
          <a:p>
            <a:r>
              <a:rPr lang="ru-RU" b="1" dirty="0" smtClean="0"/>
              <a:t>Б</a:t>
            </a:r>
            <a:r>
              <a:rPr lang="ru-RU" b="1" dirty="0"/>
              <a:t>. Неогнестрельные.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275856" y="5804109"/>
            <a:ext cx="4572000" cy="92333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CC0099"/>
                </a:solidFill>
              </a:rPr>
              <a:t>II. Комбинированные поражения.</a:t>
            </a:r>
          </a:p>
          <a:p>
            <a:r>
              <a:rPr lang="ru-RU" b="1" dirty="0">
                <a:solidFill>
                  <a:srgbClr val="C00000"/>
                </a:solidFill>
              </a:rPr>
              <a:t>III. Ожоги (включая </a:t>
            </a:r>
            <a:r>
              <a:rPr lang="ru-RU" b="1" dirty="0" err="1">
                <a:solidFill>
                  <a:srgbClr val="C00000"/>
                </a:solidFill>
              </a:rPr>
              <a:t>электротравму</a:t>
            </a:r>
            <a:r>
              <a:rPr lang="ru-RU" b="1" dirty="0">
                <a:solidFill>
                  <a:srgbClr val="C00000"/>
                </a:solidFill>
              </a:rPr>
              <a:t>).</a:t>
            </a:r>
          </a:p>
          <a:p>
            <a:r>
              <a:rPr lang="ru-RU" b="1" dirty="0">
                <a:solidFill>
                  <a:srgbClr val="6600FF"/>
                </a:solidFill>
              </a:rPr>
              <a:t>IV. Отморожения.</a:t>
            </a:r>
          </a:p>
        </p:txBody>
      </p:sp>
    </p:spTree>
    <p:extLst>
      <p:ext uri="{BB962C8B-B14F-4D97-AF65-F5344CB8AC3E}">
        <p14:creationId xmlns:p14="http://schemas.microsoft.com/office/powerpoint/2010/main" val="25263433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52400"/>
            <a:ext cx="8856984" cy="990600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>
                <a:solidFill>
                  <a:srgbClr val="C00000"/>
                </a:solidFill>
              </a:rPr>
              <a:t>Повреждения: изолированные и </a:t>
            </a:r>
            <a:r>
              <a:rPr lang="ru-RU" sz="2000" b="1" dirty="0">
                <a:solidFill>
                  <a:srgbClr val="C00000"/>
                </a:solidFill>
              </a:rPr>
              <a:t>сочетанные, </a:t>
            </a:r>
            <a:r>
              <a:rPr lang="ru-RU" sz="2000" b="1" dirty="0" smtClean="0">
                <a:solidFill>
                  <a:srgbClr val="C00000"/>
                </a:solidFill>
              </a:rPr>
              <a:t>одиночные и множественные</a:t>
            </a:r>
            <a:r>
              <a:rPr lang="ru-RU" sz="2000" b="1" dirty="0">
                <a:solidFill>
                  <a:srgbClr val="C00000"/>
                </a:solidFill>
              </a:rPr>
              <a:t>, ведущие и сопутствующие, а также комбинированные.</a:t>
            </a:r>
            <a:br>
              <a:rPr lang="ru-RU" sz="2000" b="1" dirty="0">
                <a:solidFill>
                  <a:srgbClr val="C00000"/>
                </a:solidFill>
              </a:rPr>
            </a:b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219200"/>
            <a:ext cx="8856984" cy="5450160"/>
          </a:xfrm>
        </p:spPr>
        <p:txBody>
          <a:bodyPr>
            <a:normAutofit fontScale="92500" lnSpcReduction="20000"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Изолированные - </a:t>
            </a:r>
            <a:r>
              <a:rPr lang="ru-RU" b="1" dirty="0" smtClean="0"/>
              <a:t> </a:t>
            </a:r>
            <a:r>
              <a:rPr lang="ru-RU" b="1" dirty="0"/>
              <a:t>ранения одной анатомической области.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Сочетанные- </a:t>
            </a:r>
            <a:r>
              <a:rPr lang="ru-RU" b="1" dirty="0" smtClean="0"/>
              <a:t> </a:t>
            </a:r>
            <a:r>
              <a:rPr lang="ru-RU" b="1" dirty="0"/>
              <a:t>ранения двух и более анатомических областей.</a:t>
            </a:r>
          </a:p>
          <a:p>
            <a:r>
              <a:rPr lang="ru-RU" b="1" i="1" dirty="0">
                <a:solidFill>
                  <a:srgbClr val="C00000"/>
                </a:solidFill>
              </a:rPr>
              <a:t>Одиночное изолированное</a:t>
            </a:r>
            <a:r>
              <a:rPr lang="ru-RU" b="1" i="1" dirty="0"/>
              <a:t> </a:t>
            </a:r>
            <a:r>
              <a:rPr lang="ru-RU" b="1" dirty="0"/>
              <a:t>ранение возникает при поражении одной анатомической области одним ранящим агентом.</a:t>
            </a:r>
          </a:p>
          <a:p>
            <a:r>
              <a:rPr lang="ru-RU" b="1" i="1" dirty="0">
                <a:solidFill>
                  <a:srgbClr val="C00000"/>
                </a:solidFill>
              </a:rPr>
              <a:t>Одиночное сочетанное</a:t>
            </a:r>
            <a:r>
              <a:rPr lang="ru-RU" b="1" i="1" dirty="0"/>
              <a:t> </a:t>
            </a:r>
            <a:r>
              <a:rPr lang="ru-RU" b="1" dirty="0"/>
              <a:t>ранение возникает при поражении нескольких анатомических областей одним ранящим агентом (например, ранение головы и руки одной пулей).</a:t>
            </a:r>
          </a:p>
          <a:p>
            <a:r>
              <a:rPr lang="ru-RU" b="1" i="1" dirty="0">
                <a:solidFill>
                  <a:srgbClr val="C00000"/>
                </a:solidFill>
              </a:rPr>
              <a:t>Множественное изолированное</a:t>
            </a:r>
            <a:r>
              <a:rPr lang="ru-RU" b="1" i="1" dirty="0"/>
              <a:t> </a:t>
            </a:r>
            <a:r>
              <a:rPr lang="ru-RU" b="1" dirty="0"/>
              <a:t>повреждение возникает при ранении одной анатомической области несколькими ранящими агентами (например, ранение одной анатомической области несколькими пулями или несколькими осколками</a:t>
            </a:r>
            <a:r>
              <a:rPr lang="ru-RU" b="1" dirty="0" smtClean="0"/>
              <a:t>).</a:t>
            </a:r>
          </a:p>
          <a:p>
            <a:r>
              <a:rPr lang="ru-RU" b="1" i="1" dirty="0">
                <a:solidFill>
                  <a:srgbClr val="C00000"/>
                </a:solidFill>
              </a:rPr>
              <a:t>Множественное сочетанное</a:t>
            </a:r>
            <a:r>
              <a:rPr lang="ru-RU" b="1" i="1" dirty="0"/>
              <a:t> </a:t>
            </a:r>
            <a:r>
              <a:rPr lang="ru-RU" b="1" dirty="0"/>
              <a:t>ранение возникает при повреждении нескольких анатомических областей в результате действия многих ранящих агентов (например, ранение нескольких анатомических областей: голова, грудь и т.д. несколькими пулями или осколками).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490901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Травмы челюстно-лицевой области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219200"/>
            <a:ext cx="8784976" cy="5522168"/>
          </a:xfrm>
        </p:spPr>
        <p:txBody>
          <a:bodyPr>
            <a:normAutofit/>
          </a:bodyPr>
          <a:lstStyle/>
          <a:p>
            <a:r>
              <a:rPr lang="ru-RU" b="1" i="1" dirty="0">
                <a:solidFill>
                  <a:srgbClr val="C00000"/>
                </a:solidFill>
              </a:rPr>
              <a:t>Ведущие </a:t>
            </a:r>
            <a:r>
              <a:rPr lang="ru-RU" b="1" dirty="0">
                <a:solidFill>
                  <a:srgbClr val="C00000"/>
                </a:solidFill>
              </a:rPr>
              <a:t>повреждения </a:t>
            </a:r>
            <a:r>
              <a:rPr lang="ru-RU" b="1" dirty="0"/>
              <a:t>определяют тяжесть ранения при наличии нескольких ранений.</a:t>
            </a:r>
          </a:p>
          <a:p>
            <a:r>
              <a:rPr lang="ru-RU" b="1" i="1" dirty="0">
                <a:solidFill>
                  <a:srgbClr val="C00000"/>
                </a:solidFill>
              </a:rPr>
              <a:t>Сопутствующие </a:t>
            </a:r>
            <a:r>
              <a:rPr lang="ru-RU" b="1" dirty="0">
                <a:solidFill>
                  <a:srgbClr val="C00000"/>
                </a:solidFill>
              </a:rPr>
              <a:t>повреждения </a:t>
            </a:r>
            <a:r>
              <a:rPr lang="ru-RU" b="1" dirty="0">
                <a:solidFill>
                  <a:srgbClr val="6600FF"/>
                </a:solidFill>
              </a:rPr>
              <a:t>возникают одновременно с ведущими, но не определяют тяжесть ранения по сравнению с ведущими.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Комбинированные повреждения - р</a:t>
            </a:r>
            <a:r>
              <a:rPr lang="ru-RU" b="1" dirty="0" smtClean="0">
                <a:solidFill>
                  <a:srgbClr val="CC0099"/>
                </a:solidFill>
              </a:rPr>
              <a:t>анения </a:t>
            </a:r>
            <a:r>
              <a:rPr lang="ru-RU" b="1" dirty="0">
                <a:solidFill>
                  <a:srgbClr val="CC0099"/>
                </a:solidFill>
              </a:rPr>
              <a:t>одной или нескольких анатомических областей, возникшие в результате воздействия разных поражающих факторов (например, механическая травма и радиационное поражение или термическое воздействие, или воздействие токами высокой частоты).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674220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47708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 </a:t>
            </a:r>
            <a:r>
              <a:rPr lang="ru-RU" b="1" dirty="0" smtClean="0">
                <a:solidFill>
                  <a:srgbClr val="CC0099"/>
                </a:solidFill>
              </a:rPr>
              <a:t>ПОВРЕЖДЕНИЯ МЯГКИХ ТКАНЕЙ</a:t>
            </a:r>
            <a:br>
              <a:rPr lang="ru-RU" b="1" dirty="0" smtClean="0">
                <a:solidFill>
                  <a:srgbClr val="CC0099"/>
                </a:solidFill>
              </a:rPr>
            </a:br>
            <a:endParaRPr lang="ru-RU" dirty="0">
              <a:solidFill>
                <a:srgbClr val="CC0099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571480"/>
            <a:ext cx="9144000" cy="6143668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Неогнестрельные повреждения мягких тканей </a:t>
            </a:r>
            <a:r>
              <a:rPr lang="ru-RU" dirty="0" err="1" smtClean="0">
                <a:solidFill>
                  <a:srgbClr val="002060"/>
                </a:solidFill>
              </a:rPr>
              <a:t>челюстно</a:t>
            </a:r>
            <a:r>
              <a:rPr lang="ru-RU" dirty="0" smtClean="0">
                <a:solidFill>
                  <a:srgbClr val="002060"/>
                </a:solidFill>
              </a:rPr>
              <a:t> - лицевой области и шеи чаще являются следствием механической травмы. </a:t>
            </a:r>
            <a:r>
              <a:rPr lang="ru-RU" b="1" dirty="0" smtClean="0">
                <a:solidFill>
                  <a:srgbClr val="002060"/>
                </a:solidFill>
              </a:rPr>
              <a:t>И</a:t>
            </a:r>
            <a:r>
              <a:rPr lang="ru-RU" dirty="0" smtClean="0">
                <a:solidFill>
                  <a:srgbClr val="002060"/>
                </a:solidFill>
              </a:rPr>
              <a:t>золированные травмы мягких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ru-RU" dirty="0" smtClean="0">
                <a:solidFill>
                  <a:srgbClr val="002060"/>
                </a:solidFill>
              </a:rPr>
              <a:t>тканей наблюдаются у 16% больных, обратившихся за неотложной помощью.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Пострадавшими чаще являются мужчины в возрасте от 18 до 37 лет. Среди причин преобладает бытовая травма.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6600FF"/>
                </a:solidFill>
              </a:rPr>
              <a:t>Клиническая классификация</a:t>
            </a:r>
          </a:p>
          <a:p>
            <a:pPr>
              <a:buNone/>
            </a:pPr>
            <a:r>
              <a:rPr lang="ru-RU" dirty="0" smtClean="0"/>
              <a:t>по характеру и степени повреждения все травмы мягких тканей лица делит на две основные группы:</a:t>
            </a:r>
          </a:p>
          <a:p>
            <a:pPr>
              <a:buNone/>
            </a:pPr>
            <a:r>
              <a:rPr lang="ru-RU" dirty="0" smtClean="0"/>
              <a:t>1) </a:t>
            </a:r>
            <a:r>
              <a:rPr lang="ru-RU" b="1" dirty="0" smtClean="0"/>
              <a:t>изолированные повреждения мягких тканей лица (без нарушения целостности кож</a:t>
            </a:r>
            <a:r>
              <a:rPr lang="ru-RU" dirty="0" smtClean="0"/>
              <a:t>ных покровов или слизистой оболочки полости рта - ушибы; с нарушением целостности кожных</a:t>
            </a:r>
            <a:r>
              <a:rPr lang="en-US" dirty="0" smtClean="0"/>
              <a:t> </a:t>
            </a:r>
            <a:r>
              <a:rPr lang="ru-RU" dirty="0" smtClean="0"/>
              <a:t>покровов или слизистой оболочки полости рта - ссадины, раны);</a:t>
            </a:r>
          </a:p>
          <a:p>
            <a:pPr>
              <a:buNone/>
            </a:pPr>
            <a:r>
              <a:rPr lang="ru-RU" dirty="0" smtClean="0"/>
              <a:t>2) </a:t>
            </a:r>
            <a:r>
              <a:rPr lang="ru-RU" b="1" dirty="0" smtClean="0"/>
              <a:t>сочетанные повреждения мягких тканей лица и костей лицевого черепа (без на</a:t>
            </a:r>
            <a:r>
              <a:rPr lang="ru-RU" dirty="0" smtClean="0"/>
              <a:t>рушения целостности кожных покровов или слизистой оболочки полости рта, с нарушением целостности кожных покровов или слизистой оболочки полости рта).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ПРИНЦИПЫ ДИАГНОСТИКИ ПАЦИЕНТОВ С ПОВРЕЖДЕНИЕМ МЯГКИХ ТКАНЕЙ ЧЕЛЮСТНО-ЛИЦЕВОЙ ОБЛАСТИ </a:t>
            </a:r>
            <a:endParaRPr lang="ru-RU" sz="2400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79512" y="1219200"/>
            <a:ext cx="8856984" cy="5522168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b="1" dirty="0" smtClean="0"/>
              <a:t>Специалисты, участвующие в диагностике и лечении: 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7030A0"/>
                </a:solidFill>
              </a:rPr>
              <a:t>хирург-стоматолог, челюстно-лицевой хирург; </a:t>
            </a:r>
            <a:r>
              <a:rPr lang="ru-RU" dirty="0" smtClean="0"/>
              <a:t> </a:t>
            </a:r>
            <a:r>
              <a:rPr lang="ru-RU" b="1" dirty="0" smtClean="0">
                <a:solidFill>
                  <a:srgbClr val="002060"/>
                </a:solidFill>
              </a:rPr>
              <a:t>рентгенолог;  </a:t>
            </a:r>
            <a:r>
              <a:rPr lang="ru-RU" b="1" dirty="0" smtClean="0"/>
              <a:t> </a:t>
            </a:r>
            <a:r>
              <a:rPr lang="ru-RU" b="1" dirty="0" smtClean="0">
                <a:solidFill>
                  <a:srgbClr val="0070C0"/>
                </a:solidFill>
              </a:rPr>
              <a:t>врач ультразвуковой диагностики;  </a:t>
            </a:r>
            <a:r>
              <a:rPr lang="ru-RU" b="1" dirty="0" smtClean="0"/>
              <a:t> нейрохирург / невролог. 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7030A0"/>
                </a:solidFill>
              </a:rPr>
              <a:t>Хирург-стоматолог, челюстно-лицевой хирург: ведение пациента на всех этапах диагностики и лечения, сбор анамнеза и жалоб, детальное изучение анатомии лицевого скелета, механизма получения травмы и повреждений мягких тканей, планирование и проведение оперативного лечения. 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</a:rPr>
              <a:t>Рентгенолог: изучение и интерпретация результатов рентгенологических методов исследования. 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70C0"/>
                </a:solidFill>
              </a:rPr>
              <a:t>Врач ультразвуковой диагностики: проведение УЗИ мягких тканей челюстно-лицевой области. 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/>
              <a:t>Нейрохирург/невролог: оценка неврологического статуса.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33667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52400"/>
            <a:ext cx="9144000" cy="561956"/>
          </a:xfrm>
        </p:spPr>
        <p:txBody>
          <a:bodyPr>
            <a:normAutofit/>
          </a:bodyPr>
          <a:lstStyle/>
          <a:p>
            <a:r>
              <a:rPr lang="ru-RU" sz="2000" b="1" dirty="0" smtClean="0"/>
              <a:t>Необходимые дифференциально-диагностические исследования: 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857232"/>
            <a:ext cx="9144000" cy="5786478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 </a:t>
            </a:r>
            <a:r>
              <a:rPr lang="ru-RU" b="1" dirty="0" smtClean="0"/>
              <a:t>рентгенография черепа; 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 спиральная компьютерная томография головы; 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 </a:t>
            </a:r>
            <a:r>
              <a:rPr lang="ru-RU" b="1" dirty="0" smtClean="0">
                <a:solidFill>
                  <a:srgbClr val="0070C0"/>
                </a:solidFill>
              </a:rPr>
              <a:t>УЗИ мягких тканей челюстно-лицевой области; 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 </a:t>
            </a:r>
            <a:r>
              <a:rPr lang="ru-RU" b="1" dirty="0" smtClean="0">
                <a:solidFill>
                  <a:srgbClr val="7030A0"/>
                </a:solidFill>
              </a:rPr>
              <a:t>магнитно-резонансная томография (по показаниям); </a:t>
            </a:r>
          </a:p>
          <a:p>
            <a:endParaRPr lang="ru-RU" b="1" dirty="0" smtClean="0"/>
          </a:p>
          <a:p>
            <a:r>
              <a:rPr lang="ru-RU" b="1" dirty="0" smtClean="0"/>
              <a:t>Рентгенография черепа. </a:t>
            </a:r>
          </a:p>
          <a:p>
            <a:pPr>
              <a:buNone/>
            </a:pPr>
            <a:r>
              <a:rPr lang="ru-RU" dirty="0" smtClean="0"/>
              <a:t>Позволяет выявить повреждения костей черепа, наличие инородных тел, внутричерепных объемных образований, а так же оценить состояние придаточных пазух носа. 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Спиральная компьютерная томография головы. </a:t>
            </a:r>
          </a:p>
          <a:p>
            <a:pPr>
              <a:buNone/>
            </a:pPr>
            <a:r>
              <a:rPr lang="ru-RU" dirty="0" smtClean="0">
                <a:solidFill>
                  <a:srgbClr val="C00000"/>
                </a:solidFill>
              </a:rPr>
              <a:t>Позволяет провести детальное изучение анатомии костей черепа и мягких тканей головы, выявить инородные тела. </a:t>
            </a:r>
          </a:p>
          <a:p>
            <a:r>
              <a:rPr lang="ru-RU" b="1" dirty="0" smtClean="0">
                <a:solidFill>
                  <a:srgbClr val="0070C0"/>
                </a:solidFill>
              </a:rPr>
              <a:t>УЗИ мягких тканей челюстно-лицевой области. </a:t>
            </a:r>
          </a:p>
          <a:p>
            <a:pPr>
              <a:buNone/>
            </a:pPr>
            <a:r>
              <a:rPr lang="ru-RU" dirty="0" smtClean="0">
                <a:solidFill>
                  <a:srgbClr val="0070C0"/>
                </a:solidFill>
              </a:rPr>
              <a:t>Позволяет оценить состояние мягких тканей челюстно-лицевой области, исследовать состояние паренхимы слюнных желез. </a:t>
            </a:r>
          </a:p>
          <a:p>
            <a:r>
              <a:rPr lang="ru-RU" b="1" dirty="0" smtClean="0">
                <a:solidFill>
                  <a:srgbClr val="7030A0"/>
                </a:solidFill>
              </a:rPr>
              <a:t>Магнитно-резонансная томография. </a:t>
            </a:r>
          </a:p>
          <a:p>
            <a:pPr>
              <a:buNone/>
            </a:pPr>
            <a:r>
              <a:rPr lang="ru-RU" dirty="0" smtClean="0">
                <a:solidFill>
                  <a:srgbClr val="7030A0"/>
                </a:solidFill>
              </a:rPr>
              <a:t>Позволяет провести детальное изучение мягкотканых структур челюстно-лицевой области. </a:t>
            </a:r>
            <a:endParaRPr lang="ru-RU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1867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6740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ru-RU" alt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Первая </a:t>
            </a:r>
            <a:r>
              <a:rPr lang="ru-RU" alt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помощь пострадавшим с ранениями челюстно-лицевой области</a:t>
            </a:r>
          </a:p>
          <a:p>
            <a:pPr eaLnBrk="0" hangingPunct="0">
              <a:defRPr/>
            </a:pPr>
            <a:r>
              <a:rPr lang="ru-RU" alt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восстановление дыхания</a:t>
            </a:r>
          </a:p>
          <a:p>
            <a:pPr eaLnBrk="0" hangingPunct="0">
              <a:defRPr/>
            </a:pPr>
            <a:r>
              <a:rPr lang="ru-RU" alt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остановка кровотечения</a:t>
            </a:r>
          </a:p>
          <a:p>
            <a:pPr eaLnBrk="0" hangingPunct="0">
              <a:defRPr/>
            </a:pPr>
            <a:r>
              <a:rPr lang="ru-RU" alt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обезболивание</a:t>
            </a:r>
          </a:p>
          <a:p>
            <a:pPr eaLnBrk="0" hangingPunct="0">
              <a:defRPr/>
            </a:pPr>
            <a:r>
              <a:rPr lang="ru-RU" alt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обработка раны</a:t>
            </a:r>
          </a:p>
          <a:p>
            <a:pPr eaLnBrk="0" hangingPunct="0">
              <a:buFontTx/>
              <a:buChar char="-"/>
              <a:defRPr/>
            </a:pPr>
            <a:r>
              <a:rPr lang="ru-RU" alt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перевязка </a:t>
            </a:r>
            <a:r>
              <a:rPr lang="ru-RU" alt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 иммобилизация</a:t>
            </a:r>
          </a:p>
          <a:p>
            <a:pPr eaLnBrk="0" hangingPunct="0">
              <a:defRPr/>
            </a:pPr>
            <a:r>
              <a:rPr lang="ru-RU" alt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Хирургическая </a:t>
            </a:r>
            <a:r>
              <a:rPr lang="ru-RU" alt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обработка </a:t>
            </a:r>
            <a:r>
              <a:rPr lang="ru-RU" alt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ран 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</a:p>
          <a:p>
            <a:pPr marL="285750" indent="-285750" eaLnBrk="0" hangingPunct="0">
              <a:buFont typeface="Wingdings" pitchFamily="2" charset="2"/>
              <a:buChar char="Ø"/>
              <a:defRPr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хирургическая операция, направленная на создание благоприятных условий для заживления раны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на предупреждение и ( или) борьбу с раневой инфекцией; </a:t>
            </a:r>
          </a:p>
          <a:p>
            <a:pPr marL="285750" indent="-285750" eaLnBrk="0" hangingPunct="0">
              <a:buFont typeface="Wingdings" pitchFamily="2" charset="2"/>
              <a:buChar char="Ø"/>
              <a:defRPr/>
            </a:pP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включает удаление из раны нежизнеспособных и загрязненных тканей,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окончательную остановку кровотечения, 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иссечение </a:t>
            </a:r>
            <a:r>
              <a:rPr lang="ru-RU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некротизированных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краев, наложение швов и другие мероприятия</a:t>
            </a:r>
            <a:endParaRPr lang="ru-RU" alt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>
              <a:defRPr/>
            </a:pPr>
            <a:endParaRPr lang="ru-RU" alt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>
              <a:defRPr/>
            </a:pPr>
            <a:r>
              <a:rPr lang="ru-RU" alt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Первичная </a:t>
            </a:r>
            <a:r>
              <a:rPr lang="ru-RU" alt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 вторичная хирургическая обработка ран</a:t>
            </a:r>
          </a:p>
          <a:p>
            <a:pPr algn="ctr">
              <a:buNone/>
            </a:pPr>
            <a:r>
              <a:rPr lang="ru-RU" b="1" i="1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Первичная хирургическая обработка раны - первая по счету обработка раны у данно</a:t>
            </a:r>
            <a:r>
              <a:rPr lang="ru-RU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го больного.</a:t>
            </a:r>
          </a:p>
          <a:p>
            <a:pPr algn="ctr">
              <a:buNone/>
            </a:pPr>
            <a:r>
              <a:rPr lang="ru-RU" b="1" i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Вторичная хирургическая обработка раны - обработка, проводимая по вторичным по</a:t>
            </a:r>
            <a:r>
              <a:rPr lang="ru-RU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казаниям, т.е. по поводу последующих изменений, обусловленных развитием инфекции.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b="1" i="1" dirty="0">
                <a:solidFill>
                  <a:srgbClr val="CC0099"/>
                </a:solidFill>
              </a:rPr>
              <a:t>Ранняя хирургическая обработка раны - производится в первые 24 часа после ранения.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i="1" dirty="0">
                <a:solidFill>
                  <a:srgbClr val="002060"/>
                </a:solidFill>
              </a:rPr>
              <a:t>Первичная </a:t>
            </a:r>
            <a:r>
              <a:rPr lang="ru-RU" b="1" i="1" dirty="0">
                <a:solidFill>
                  <a:srgbClr val="002060"/>
                </a:solidFill>
              </a:rPr>
              <a:t>отсроченная хирургическая обработка раны - первичная хирургическая </a:t>
            </a:r>
            <a:r>
              <a:rPr lang="ru-RU" dirty="0">
                <a:solidFill>
                  <a:srgbClr val="002060"/>
                </a:solidFill>
              </a:rPr>
              <a:t>обработка, проводимая на вторые сутки после ранения, т.е. через 24-48 часов.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b="1" i="1" dirty="0">
                <a:solidFill>
                  <a:srgbClr val="7030A0"/>
                </a:solidFill>
              </a:rPr>
              <a:t>Поздняя хирургическая обработка раны - проводится через 48 часов и более.</a:t>
            </a:r>
            <a:endParaRPr lang="ru-RU" dirty="0">
              <a:solidFill>
                <a:srgbClr val="7030A0"/>
              </a:solidFill>
            </a:endParaRPr>
          </a:p>
          <a:p>
            <a:pPr>
              <a:buNone/>
            </a:pPr>
            <a:endParaRPr lang="ru-RU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455456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152400"/>
            <a:ext cx="9001156" cy="419080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Организационные принципы оказания медицинской помощи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571480"/>
            <a:ext cx="9144000" cy="6286520"/>
          </a:xfrm>
        </p:spPr>
        <p:txBody>
          <a:bodyPr>
            <a:noAutofit/>
          </a:bodyPr>
          <a:lstStyle/>
          <a:p>
            <a:r>
              <a:rPr lang="ru-RU" sz="16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Первая помощь пострадавшему оказывается на месте происшествия (в порядке само- и </a:t>
            </a:r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взаимопомощи).</a:t>
            </a:r>
          </a:p>
          <a:p>
            <a:r>
              <a:rPr lang="ru-RU" sz="16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Доврачебная помощь оказывается лицами со средним медицинским образованием ( ме</a:t>
            </a: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дицинскими сестрами, фельдшерами).</a:t>
            </a:r>
          </a:p>
          <a:p>
            <a:r>
              <a:rPr lang="ru-RU" sz="1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Первая врачебная помощь предусматривает борьбу с асфиксией, кровотечением, шоком. </a:t>
            </a: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Проводится любым врачом, независимо от специальности.</a:t>
            </a:r>
          </a:p>
          <a:p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Специализированная помощь оказывается врачом - хирургом - стоматологом в стомато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логических отделениях и поликлиниках и челюстно-лицевым хирургом в стационарах. </a:t>
            </a:r>
          </a:p>
          <a:p>
            <a:pPr marL="0" indent="0" algn="ctr"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Специализированная помощь предусматривает: </a:t>
            </a: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• необходимость полного обезболивания;</a:t>
            </a: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• удаление инородных тел, сгустков крови, нежизнеспособных тканей и др.;</a:t>
            </a: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• промывание раны антисептическими растворами;</a:t>
            </a: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• тщательный гемостаз;</a:t>
            </a: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• послойное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ушивание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раны;</a:t>
            </a: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• профилактика столбняка (проведение противостолбнячной прививки);</a:t>
            </a: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• больным с укушенными ранами необходима профилактика бешенства (делаются антирабические прививки;</a:t>
            </a: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• экспертиза алкогольного опьянения;</a:t>
            </a: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• профилактика формирования келоидных и гипертрофических рубцов, если в анамнезе есть на них указания.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0202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70609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b="1" dirty="0">
                <a:solidFill>
                  <a:srgbClr val="7030A0"/>
                </a:solidFill>
              </a:rPr>
              <a:t>Вывихи нижней челюсти и повреждения </a:t>
            </a:r>
            <a:r>
              <a:rPr lang="ru-RU" sz="2200" b="1" dirty="0" smtClean="0">
                <a:solidFill>
                  <a:srgbClr val="7030A0"/>
                </a:solidFill>
              </a:rPr>
              <a:t>височно-нижнечелюстного </a:t>
            </a:r>
            <a:r>
              <a:rPr lang="ru-RU" sz="2200" b="1" dirty="0">
                <a:solidFill>
                  <a:srgbClr val="7030A0"/>
                </a:solidFill>
              </a:rPr>
              <a:t>сустава </a:t>
            </a:r>
            <a:r>
              <a:rPr lang="ru-RU" sz="2200" b="1" dirty="0" smtClean="0">
                <a:solidFill>
                  <a:srgbClr val="7030A0"/>
                </a:solidFill>
              </a:rPr>
              <a:t>(ВНЧС) 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052736"/>
            <a:ext cx="8856984" cy="4824536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sz="3400" b="1" dirty="0"/>
              <a:t>Вывих </a:t>
            </a:r>
            <a:r>
              <a:rPr lang="ru-RU" sz="3400" dirty="0"/>
              <a:t>— </a:t>
            </a:r>
            <a:r>
              <a:rPr lang="ru-RU" sz="3400" b="1" i="1" dirty="0"/>
              <a:t>это стойкое смещение суставных концов костей (суставных поверхностей) по отношению друг к другу, вызывающее нарушение функции сустава. </a:t>
            </a:r>
            <a:endParaRPr lang="ru-RU" sz="3400" b="1" i="1" dirty="0" smtClean="0"/>
          </a:p>
          <a:p>
            <a:pPr marL="0" indent="0">
              <a:buNone/>
            </a:pPr>
            <a:r>
              <a:rPr lang="ru-RU" sz="3400" b="1" i="1" dirty="0" smtClean="0"/>
              <a:t>Вывихи </a:t>
            </a:r>
            <a:r>
              <a:rPr lang="ru-RU" sz="3400" b="1" i="1" dirty="0"/>
              <a:t>нижней челюсти составляют от 1,5 до 5,7% всех вывихов, встречающихся у человека. </a:t>
            </a:r>
            <a:endParaRPr lang="ru-RU" sz="3400" b="1" i="1" dirty="0" smtClean="0"/>
          </a:p>
          <a:p>
            <a:pPr marL="0" indent="0">
              <a:buNone/>
            </a:pPr>
            <a:r>
              <a:rPr lang="ru-RU" sz="3400" b="1" i="1" dirty="0" smtClean="0"/>
              <a:t>По </a:t>
            </a:r>
            <a:r>
              <a:rPr lang="ru-RU" sz="3400" b="1" i="1" dirty="0"/>
              <a:t>механизму возникновения различают вывихи нижней челюсти: травматические (острые) и привычные</a:t>
            </a:r>
            <a:r>
              <a:rPr lang="ru-RU" sz="3400" b="1" i="1" dirty="0" smtClean="0"/>
              <a:t>.</a:t>
            </a:r>
          </a:p>
          <a:p>
            <a:pPr marL="0" indent="0">
              <a:buNone/>
            </a:pPr>
            <a:endParaRPr lang="ru-RU" sz="3400" dirty="0"/>
          </a:p>
          <a:p>
            <a:pPr marL="0" indent="0">
              <a:buNone/>
            </a:pPr>
            <a:r>
              <a:rPr lang="ru-RU" sz="3400" b="1" i="1" dirty="0"/>
              <a:t>Острый травматический вывих </a:t>
            </a:r>
            <a:r>
              <a:rPr lang="ru-RU" sz="3400" b="1" dirty="0"/>
              <a:t>нижней челюсти возникает в </a:t>
            </a:r>
            <a:r>
              <a:rPr lang="ru-RU" sz="3400" b="1" dirty="0" smtClean="0"/>
              <a:t>результате </a:t>
            </a:r>
            <a:r>
              <a:rPr lang="ru-RU" sz="3400" b="1" dirty="0"/>
              <a:t>удара в область подбородка или тела челюсти, при чрезмерном открывании рта во время крика, откусывании пищи, зевоте, удалении или лечении зубов, интубации трахеи и др.</a:t>
            </a:r>
          </a:p>
          <a:p>
            <a:pPr marL="0" indent="0">
              <a:buNone/>
            </a:pPr>
            <a:r>
              <a:rPr lang="ru-RU" sz="3400" b="1" dirty="0"/>
              <a:t>Предрасполагающие факторы для возникновения травматического вывиха — </a:t>
            </a:r>
            <a:endParaRPr lang="ru-RU" sz="3400" b="1" dirty="0" smtClean="0"/>
          </a:p>
          <a:p>
            <a:pPr>
              <a:buFont typeface="Wingdings" pitchFamily="2" charset="2"/>
              <a:buChar char="Ø"/>
            </a:pPr>
            <a:r>
              <a:rPr lang="ru-RU" sz="3400" b="1" dirty="0" smtClean="0"/>
              <a:t>анатомо-физиологические </a:t>
            </a:r>
            <a:r>
              <a:rPr lang="ru-RU" sz="3400" b="1" dirty="0"/>
              <a:t>особенности строения сустава, </a:t>
            </a:r>
            <a:endParaRPr lang="ru-RU" sz="3400" b="1" dirty="0" smtClean="0"/>
          </a:p>
          <a:p>
            <a:pPr>
              <a:buFont typeface="Wingdings" pitchFamily="2" charset="2"/>
              <a:buChar char="Ø"/>
            </a:pPr>
            <a:r>
              <a:rPr lang="ru-RU" sz="3400" b="1" dirty="0" smtClean="0"/>
              <a:t>непрочность </a:t>
            </a:r>
            <a:r>
              <a:rPr lang="ru-RU" sz="3400" b="1" dirty="0"/>
              <a:t>связочного аппарата сустава и суставной капсулы</a:t>
            </a:r>
            <a:r>
              <a:rPr lang="ru-RU" sz="3400" b="1" dirty="0" smtClean="0"/>
              <a:t>,</a:t>
            </a:r>
          </a:p>
          <a:p>
            <a:pPr>
              <a:buFont typeface="Wingdings" pitchFamily="2" charset="2"/>
              <a:buChar char="Ø"/>
            </a:pPr>
            <a:r>
              <a:rPr lang="ru-RU" sz="3400" b="1" dirty="0" smtClean="0"/>
              <a:t> </a:t>
            </a:r>
            <a:r>
              <a:rPr lang="ru-RU" sz="3400" b="1" dirty="0"/>
              <a:t>несоответствие величины суставных поверхностей и др. </a:t>
            </a:r>
            <a:endParaRPr lang="ru-RU" sz="3400" b="1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6231851"/>
              </p:ext>
            </p:extLst>
          </p:nvPr>
        </p:nvGraphicFramePr>
        <p:xfrm>
          <a:off x="683568" y="5877272"/>
          <a:ext cx="7776864" cy="76581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22123"/>
                <a:gridCol w="1083184"/>
                <a:gridCol w="5971557"/>
              </a:tblGrid>
              <a:tr h="0">
                <a:tc grid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Вывих, растяжение и перенапряжение суставов и связок головы</a:t>
                      </a:r>
                      <a:endParaRPr lang="ru-RU" sz="1600" b="1" dirty="0">
                        <a:effectLst/>
                        <a:latin typeface="Times New Roman"/>
                      </a:endParaRP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S03.0</a:t>
                      </a:r>
                      <a:endParaRPr lang="ru-RU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Вывих челюсти</a:t>
                      </a:r>
                      <a:endParaRPr lang="ru-RU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Исключен:</a:t>
                      </a:r>
                      <a:endParaRPr lang="ru-RU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текущий случай вывиха височно-нижнечелюстного сустава (K07.62)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859959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6632"/>
            <a:ext cx="9144000" cy="432048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/>
              <a:t>Вывихи нижней челюсти и повреждения височно-нижнечелюстного сустава </a:t>
            </a:r>
            <a:r>
              <a:rPr lang="ru-RU" sz="2000" b="1" dirty="0" smtClean="0"/>
              <a:t>(ВНЧС)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548680"/>
            <a:ext cx="6696744" cy="59766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600" b="1" dirty="0"/>
              <a:t>В зависимости от направления смещения головки </a:t>
            </a:r>
            <a:r>
              <a:rPr lang="ru-RU" sz="1600" b="1" dirty="0" err="1"/>
              <a:t>мыщелкового</a:t>
            </a:r>
            <a:r>
              <a:rPr lang="ru-RU" sz="1600" b="1" dirty="0"/>
              <a:t> отростка нижней челюсти вывихи нижней челюсти </a:t>
            </a:r>
            <a:r>
              <a:rPr lang="ru-RU" sz="1600" b="1" dirty="0" smtClean="0"/>
              <a:t>подразделяют на: передние</a:t>
            </a:r>
            <a:r>
              <a:rPr lang="ru-RU" sz="1600" b="1" dirty="0"/>
              <a:t>, </a:t>
            </a:r>
            <a:r>
              <a:rPr lang="ru-RU" sz="1600" b="1" dirty="0" smtClean="0"/>
              <a:t> задние,  боковые,  односторонние, двусторонние. </a:t>
            </a:r>
          </a:p>
          <a:p>
            <a:pPr marL="0" indent="0" algn="ctr">
              <a:buNone/>
            </a:pPr>
            <a:r>
              <a:rPr lang="ru-RU" sz="1600" b="1" dirty="0" smtClean="0">
                <a:solidFill>
                  <a:srgbClr val="D60093"/>
                </a:solidFill>
              </a:rPr>
              <a:t>Наиболее </a:t>
            </a:r>
            <a:r>
              <a:rPr lang="ru-RU" sz="1600" b="1" dirty="0">
                <a:solidFill>
                  <a:srgbClr val="D60093"/>
                </a:solidFill>
              </a:rPr>
              <a:t>часто встречаются передние двусторонние травматические вывихи нижней челюсти за счет смещения головок </a:t>
            </a:r>
            <a:r>
              <a:rPr lang="ru-RU" sz="1600" b="1" dirty="0" err="1">
                <a:solidFill>
                  <a:srgbClr val="D60093"/>
                </a:solidFill>
              </a:rPr>
              <a:t>мыщелковых</a:t>
            </a:r>
            <a:r>
              <a:rPr lang="ru-RU" sz="1600" b="1" dirty="0">
                <a:solidFill>
                  <a:srgbClr val="D60093"/>
                </a:solidFill>
              </a:rPr>
              <a:t> отростков кпереди от суставных бугорков с двух сторон. </a:t>
            </a:r>
            <a:endParaRPr lang="ru-RU" sz="1600" b="1" dirty="0" smtClean="0">
              <a:solidFill>
                <a:srgbClr val="D60093"/>
              </a:solidFill>
            </a:endParaRPr>
          </a:p>
          <a:p>
            <a:pPr marL="0" indent="0">
              <a:buNone/>
            </a:pPr>
            <a:r>
              <a:rPr lang="ru-RU" sz="1600" b="1" dirty="0" smtClean="0"/>
              <a:t>Реже </a:t>
            </a:r>
            <a:r>
              <a:rPr lang="ru-RU" sz="1600" b="1" dirty="0"/>
              <a:t>встречаются односторонние передние травматические вывихи нижней челюсти. </a:t>
            </a:r>
            <a:endParaRPr lang="ru-RU" sz="1600" b="1" dirty="0" smtClean="0"/>
          </a:p>
          <a:p>
            <a:pPr marL="0" indent="0">
              <a:buNone/>
            </a:pPr>
            <a:r>
              <a:rPr lang="ru-RU" sz="1600" b="1" dirty="0" smtClean="0"/>
              <a:t>Задние и </a:t>
            </a:r>
            <a:r>
              <a:rPr lang="ru-RU" sz="1600" b="1" dirty="0"/>
              <a:t>боковые вывихи головки </a:t>
            </a:r>
            <a:r>
              <a:rPr lang="ru-RU" sz="1600" b="1" dirty="0" err="1"/>
              <a:t>мыщелкового</a:t>
            </a:r>
            <a:r>
              <a:rPr lang="ru-RU" sz="1600" b="1" dirty="0"/>
              <a:t> отростка (обычно вовнутрь) наблюдаются, как правило, при переломах </a:t>
            </a:r>
            <a:r>
              <a:rPr lang="ru-RU" sz="1600" b="1" dirty="0" err="1"/>
              <a:t>мыщелкового</a:t>
            </a:r>
            <a:r>
              <a:rPr lang="ru-RU" sz="1600" b="1" dirty="0"/>
              <a:t> отростка нижней челюсти.</a:t>
            </a:r>
          </a:p>
          <a:p>
            <a:pPr>
              <a:buFont typeface="Wingdings" pitchFamily="2" charset="2"/>
              <a:buChar char="v"/>
            </a:pPr>
            <a:r>
              <a:rPr lang="ru-RU" sz="1600" b="1" dirty="0" smtClean="0"/>
              <a:t>Обычно </a:t>
            </a:r>
            <a:r>
              <a:rPr lang="ru-RU" sz="1600" b="1" dirty="0"/>
              <a:t>острые травматические передние вывихи нижней челюсти, в отличие от острых вывихов в других суставах, редко сопровождаются разрывом связочного аппарата и капсулы ВНЧС. Это обусловлено тем, что капсула ВНЧС спереди более тонкая, сзади же она значительно утолщена. </a:t>
            </a:r>
            <a:endParaRPr lang="ru-RU" sz="1600" b="1" dirty="0" smtClean="0"/>
          </a:p>
          <a:p>
            <a:pPr>
              <a:buFont typeface="Wingdings" pitchFamily="2" charset="2"/>
              <a:buChar char="v"/>
            </a:pPr>
            <a:r>
              <a:rPr lang="ru-RU" sz="1600" b="1" dirty="0" smtClean="0"/>
              <a:t>При </a:t>
            </a:r>
            <a:r>
              <a:rPr lang="ru-RU" sz="1600" b="1" dirty="0"/>
              <a:t>передних вывихах нижней челюсти имеет место растяжение капсулы ВНЧС, что в некоторых случаях может сопровождаться кровоизлиянием в полость сустава и окружающие мягкие ткани. </a:t>
            </a:r>
            <a:endParaRPr lang="ru-RU" sz="1600" b="1" dirty="0" smtClean="0"/>
          </a:p>
          <a:p>
            <a:pPr>
              <a:buFont typeface="Wingdings" pitchFamily="2" charset="2"/>
              <a:buChar char="v"/>
            </a:pPr>
            <a:r>
              <a:rPr lang="ru-RU" sz="1600" b="1" dirty="0" smtClean="0"/>
              <a:t>Задние </a:t>
            </a:r>
            <a:r>
              <a:rPr lang="ru-RU" sz="1600" b="1" dirty="0"/>
              <a:t>и боковые вывихи головки </a:t>
            </a:r>
            <a:r>
              <a:rPr lang="ru-RU" sz="1600" b="1" dirty="0" err="1"/>
              <a:t>мыщелкового</a:t>
            </a:r>
            <a:r>
              <a:rPr lang="ru-RU" sz="1600" b="1" dirty="0"/>
              <a:t> отростка нижней челюсти во всех случаях сопровождаются разрывом капсулы сустава и кровоизлиянием в его полость и окружающие мягкие ткани</a:t>
            </a:r>
            <a:r>
              <a:rPr lang="ru-RU" sz="1600" b="1" dirty="0" smtClean="0"/>
              <a:t>.</a:t>
            </a:r>
            <a:endParaRPr lang="ru-RU" sz="1600" dirty="0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61" t="5739" r="22298" b="40581"/>
          <a:stretch/>
        </p:blipFill>
        <p:spPr bwMode="auto">
          <a:xfrm>
            <a:off x="6660232" y="2420888"/>
            <a:ext cx="2172638" cy="178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57108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457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8928991" cy="6552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139952" y="2924944"/>
            <a:ext cx="1296144" cy="129614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61" t="5739" r="22298" b="40581"/>
          <a:stretch/>
        </p:blipFill>
        <p:spPr bwMode="auto">
          <a:xfrm>
            <a:off x="6372200" y="5215130"/>
            <a:ext cx="1728192" cy="14194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08148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179512" y="21084"/>
            <a:ext cx="4129844" cy="269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ru-RU" altLang="ru-RU" sz="2400" b="1" dirty="0">
                <a:cs typeface="Times New Roman" pitchFamily="18" charset="0"/>
              </a:rPr>
              <a:t>Переломы нижней челюсти</a:t>
            </a:r>
            <a:endParaRPr lang="ru-RU" altLang="ru-RU" sz="1200" dirty="0">
              <a:cs typeface="Times New Roman" pitchFamily="18" charset="0"/>
            </a:endParaRPr>
          </a:p>
          <a:p>
            <a:r>
              <a:rPr lang="ru-RU" altLang="ru-RU" sz="2000" dirty="0">
                <a:cs typeface="Times New Roman" pitchFamily="18" charset="0"/>
              </a:rPr>
              <a:t>Классификация:</a:t>
            </a:r>
            <a:endParaRPr lang="ru-RU" altLang="ru-RU" dirty="0">
              <a:cs typeface="Times New Roman" pitchFamily="18" charset="0"/>
            </a:endParaRPr>
          </a:p>
          <a:p>
            <a:r>
              <a:rPr lang="ru-RU" altLang="ru-RU" sz="1900" dirty="0">
                <a:cs typeface="Times New Roman" pitchFamily="18" charset="0"/>
              </a:rPr>
              <a:t>по локализации:</a:t>
            </a:r>
            <a:endParaRPr lang="ru-RU" altLang="ru-RU" dirty="0">
              <a:cs typeface="Times New Roman" pitchFamily="18" charset="0"/>
            </a:endParaRPr>
          </a:p>
          <a:p>
            <a:r>
              <a:rPr lang="ru-RU" altLang="ru-RU" dirty="0">
                <a:cs typeface="Times New Roman" pitchFamily="18" charset="0"/>
              </a:rPr>
              <a:t>- подбородочный отдел</a:t>
            </a:r>
          </a:p>
          <a:p>
            <a:r>
              <a:rPr lang="ru-RU" altLang="ru-RU" dirty="0">
                <a:cs typeface="Times New Roman" pitchFamily="18" charset="0"/>
              </a:rPr>
              <a:t>- тело</a:t>
            </a:r>
          </a:p>
          <a:p>
            <a:r>
              <a:rPr lang="ru-RU" altLang="ru-RU" dirty="0">
                <a:cs typeface="Times New Roman" pitchFamily="18" charset="0"/>
              </a:rPr>
              <a:t>- угол</a:t>
            </a:r>
          </a:p>
          <a:p>
            <a:r>
              <a:rPr lang="ru-RU" altLang="ru-RU" dirty="0">
                <a:cs typeface="Times New Roman" pitchFamily="18" charset="0"/>
              </a:rPr>
              <a:t>- ветвь</a:t>
            </a:r>
          </a:p>
          <a:p>
            <a:r>
              <a:rPr lang="ru-RU" altLang="ru-RU" dirty="0">
                <a:cs typeface="Times New Roman" pitchFamily="18" charset="0"/>
              </a:rPr>
              <a:t>- </a:t>
            </a:r>
            <a:r>
              <a:rPr lang="ru-RU" altLang="ru-RU" dirty="0" err="1">
                <a:cs typeface="Times New Roman" pitchFamily="18" charset="0"/>
              </a:rPr>
              <a:t>мыщелковый</a:t>
            </a:r>
            <a:r>
              <a:rPr lang="ru-RU" altLang="ru-RU" dirty="0">
                <a:cs typeface="Times New Roman" pitchFamily="18" charset="0"/>
              </a:rPr>
              <a:t> отросток</a:t>
            </a:r>
          </a:p>
          <a:p>
            <a:r>
              <a:rPr lang="ru-RU" altLang="ru-RU" dirty="0">
                <a:cs typeface="Times New Roman" pitchFamily="18" charset="0"/>
              </a:rPr>
              <a:t>- венечный отросток</a:t>
            </a:r>
            <a:endParaRPr lang="en-US" altLang="ru-RU" sz="1600" dirty="0">
              <a:cs typeface="Times New Roman" pitchFamily="18" charset="0"/>
            </a:endParaRPr>
          </a:p>
        </p:txBody>
      </p:sp>
      <p:graphicFrame>
        <p:nvGraphicFramePr>
          <p:cNvPr id="1331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2190835"/>
              </p:ext>
            </p:extLst>
          </p:nvPr>
        </p:nvGraphicFramePr>
        <p:xfrm>
          <a:off x="179512" y="3103563"/>
          <a:ext cx="3733800" cy="303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66" name="Image" r:id="rId4" imgW="4422167" imgH="3596188" progId="Photoshop.Image.4">
                  <p:embed/>
                </p:oleObj>
              </mc:Choice>
              <mc:Fallback>
                <p:oleObj name="Image" r:id="rId4" imgW="4422167" imgH="3596188" progId="Photoshop.Image.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3103563"/>
                        <a:ext cx="3733800" cy="303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 cap="sq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66609484"/>
              </p:ext>
            </p:extLst>
          </p:nvPr>
        </p:nvGraphicFramePr>
        <p:xfrm>
          <a:off x="4090622" y="116632"/>
          <a:ext cx="5040560" cy="4087413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668762"/>
                <a:gridCol w="3371798"/>
              </a:tblGrid>
              <a:tr h="432048">
                <a:tc>
                  <a:txBody>
                    <a:bodyPr/>
                    <a:lstStyle/>
                    <a:p>
                      <a:pPr marL="0" marR="48895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Критерий</a:t>
                      </a:r>
                    </a:p>
                    <a:p>
                      <a:pPr marL="0" marR="5080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классификации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157353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Виды</a:t>
                      </a:r>
                      <a:r>
                        <a:rPr lang="ru-RU" sz="1400" spc="-45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</a:rPr>
                        <a:t>переломов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512392">
                <a:tc>
                  <a:txBody>
                    <a:bodyPr/>
                    <a:lstStyle/>
                    <a:p>
                      <a:pPr marL="0" marR="46355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По</a:t>
                      </a:r>
                      <a:r>
                        <a:rPr lang="ru-RU" sz="1400" spc="-4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отношению</a:t>
                      </a:r>
                      <a:r>
                        <a:rPr lang="ru-RU" sz="1400" spc="-5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к</a:t>
                      </a:r>
                      <a:r>
                        <a:rPr lang="ru-RU" sz="1400" spc="-335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</a:rPr>
                        <a:t>срединной линии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400"/>
                        <a:buFont typeface="Times New Roman"/>
                        <a:buChar char="-"/>
                        <a:tabLst>
                          <a:tab pos="107315" algn="l"/>
                        </a:tabLs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односторонние;</a:t>
                      </a:r>
                    </a:p>
                    <a:p>
                      <a:pPr marL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400"/>
                        <a:buFont typeface="Times New Roman"/>
                        <a:buChar char="-"/>
                        <a:tabLst>
                          <a:tab pos="107315" algn="l"/>
                        </a:tabLs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двусторонние.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marL="0" marR="4572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По количеству</a:t>
                      </a:r>
                      <a:r>
                        <a:rPr lang="ru-RU" sz="1400" spc="5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линий</a:t>
                      </a:r>
                      <a:r>
                        <a:rPr lang="ru-RU" sz="1400" spc="-85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перелома.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400"/>
                        <a:buFont typeface="Times New Roman"/>
                        <a:buChar char="-"/>
                        <a:tabLst>
                          <a:tab pos="107315" algn="l"/>
                        </a:tabLs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</a:rPr>
                        <a:t>одиночные;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400"/>
                        <a:buFont typeface="Times New Roman"/>
                        <a:buChar char="-"/>
                        <a:tabLst>
                          <a:tab pos="107315" algn="l"/>
                        </a:tabLs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двойные;</a:t>
                      </a:r>
                    </a:p>
                    <a:p>
                      <a:pPr marL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400"/>
                        <a:buFont typeface="Times New Roman"/>
                        <a:buChar char="-"/>
                        <a:tabLst>
                          <a:tab pos="107315" algn="l"/>
                        </a:tabLs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</a:rPr>
                        <a:t>множественные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792088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</a:rPr>
                        <a:t>По</a:t>
                      </a:r>
                      <a:r>
                        <a:rPr lang="ru-RU" sz="1400" spc="-2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</a:rPr>
                        <a:t>характеру</a:t>
                      </a:r>
                    </a:p>
                    <a:p>
                      <a:pPr mar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</a:rPr>
                        <a:t>перелома.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</a:rPr>
                        <a:t>- Линейные (</a:t>
                      </a:r>
                      <a:r>
                        <a:rPr lang="en-US" altLang="ru-RU" sz="1400" dirty="0" err="1" smtClean="0">
                          <a:solidFill>
                            <a:schemeClr val="tx1"/>
                          </a:solidFill>
                          <a:cs typeface="Times New Roman" pitchFamily="18" charset="0"/>
                        </a:rPr>
                        <a:t>поперечный</a:t>
                      </a:r>
                      <a:r>
                        <a:rPr lang="ru-RU" altLang="ru-RU" sz="1400" dirty="0" smtClean="0">
                          <a:solidFill>
                            <a:schemeClr val="tx1"/>
                          </a:solidFill>
                          <a:cs typeface="Times New Roman" pitchFamily="18" charset="0"/>
                        </a:rPr>
                        <a:t>, </a:t>
                      </a:r>
                      <a:endParaRPr lang="en-US" altLang="ru-RU" sz="1400" dirty="0" smtClean="0">
                        <a:solidFill>
                          <a:schemeClr val="tx1"/>
                        </a:solidFill>
                        <a:cs typeface="Times New Roman" pitchFamily="18" charset="0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ru-RU" sz="1400" dirty="0" smtClean="0">
                          <a:solidFill>
                            <a:schemeClr val="tx1"/>
                          </a:solidFill>
                          <a:cs typeface="Times New Roman" pitchFamily="18" charset="0"/>
                        </a:rPr>
                        <a:t>- </a:t>
                      </a:r>
                      <a:r>
                        <a:rPr lang="en-US" altLang="ru-RU" sz="1400" dirty="0" err="1" smtClean="0">
                          <a:solidFill>
                            <a:schemeClr val="tx1"/>
                          </a:solidFill>
                          <a:cs typeface="Times New Roman" pitchFamily="18" charset="0"/>
                        </a:rPr>
                        <a:t>косой</a:t>
                      </a:r>
                      <a:r>
                        <a:rPr lang="ru-RU" altLang="ru-RU" sz="1400" dirty="0" smtClean="0">
                          <a:solidFill>
                            <a:schemeClr val="tx1"/>
                          </a:solidFill>
                          <a:cs typeface="Times New Roman" pitchFamily="18" charset="0"/>
                        </a:rPr>
                        <a:t>, </a:t>
                      </a:r>
                      <a:r>
                        <a:rPr lang="en-US" altLang="ru-RU" sz="1400" dirty="0" err="1" smtClean="0">
                          <a:solidFill>
                            <a:schemeClr val="tx1"/>
                          </a:solidFill>
                          <a:cs typeface="Times New Roman" pitchFamily="18" charset="0"/>
                        </a:rPr>
                        <a:t>продольный</a:t>
                      </a:r>
                      <a:r>
                        <a:rPr lang="ru-RU" altLang="ru-RU" sz="1400" dirty="0" smtClean="0">
                          <a:solidFill>
                            <a:schemeClr val="tx1"/>
                          </a:solidFill>
                          <a:cs typeface="Times New Roman" pitchFamily="18" charset="0"/>
                        </a:rPr>
                        <a:t>, </a:t>
                      </a:r>
                      <a:r>
                        <a:rPr lang="en-US" altLang="ru-RU" sz="1400" dirty="0" err="1" smtClean="0">
                          <a:solidFill>
                            <a:schemeClr val="tx1"/>
                          </a:solidFill>
                          <a:cs typeface="Times New Roman" pitchFamily="18" charset="0"/>
                        </a:rPr>
                        <a:t>аркообразный</a:t>
                      </a:r>
                      <a:r>
                        <a:rPr lang="ru-RU" altLang="ru-RU" sz="1400" dirty="0" smtClean="0">
                          <a:solidFill>
                            <a:schemeClr val="tx1"/>
                          </a:solidFill>
                          <a:cs typeface="Times New Roman" pitchFamily="18" charset="0"/>
                        </a:rPr>
                        <a:t>)</a:t>
                      </a:r>
                      <a:endParaRPr lang="en-US" altLang="ru-RU" sz="1400" dirty="0" smtClean="0">
                        <a:solidFill>
                          <a:schemeClr val="tx1"/>
                        </a:solidFill>
                        <a:cs typeface="Times New Roman" pitchFamily="18" charset="0"/>
                      </a:endParaRPr>
                    </a:p>
                    <a:p>
                      <a:pPr marL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400"/>
                        <a:buFont typeface="Times New Roman"/>
                        <a:buChar char="-"/>
                        <a:tabLst>
                          <a:tab pos="107315" algn="l"/>
                        </a:tabLst>
                      </a:pPr>
                      <a:r>
                        <a:rPr lang="ru-RU" sz="1400" spc="-10" dirty="0" err="1" smtClean="0">
                          <a:solidFill>
                            <a:schemeClr val="tx1"/>
                          </a:solidFill>
                          <a:effectLst/>
                        </a:rPr>
                        <a:t>Оскольчатые</a:t>
                      </a:r>
                      <a:r>
                        <a:rPr lang="ru-RU" sz="1400" spc="-1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400"/>
                        <a:buFont typeface="Times New Roman"/>
                        <a:buNone/>
                        <a:tabLst>
                          <a:tab pos="107315" algn="l"/>
                        </a:tabLst>
                      </a:pPr>
                      <a:r>
                        <a:rPr lang="ru-RU" sz="1400" spc="-10" dirty="0" smtClean="0">
                          <a:solidFill>
                            <a:schemeClr val="tx1"/>
                          </a:solidFill>
                          <a:effectLst/>
                        </a:rPr>
                        <a:t>(</a:t>
                      </a:r>
                      <a:r>
                        <a:rPr lang="ru-RU" sz="1400" spc="-10" dirty="0" err="1" smtClean="0">
                          <a:solidFill>
                            <a:schemeClr val="tx1"/>
                          </a:solidFill>
                          <a:effectLst/>
                        </a:rPr>
                        <a:t>крупнооскольчатые</a:t>
                      </a:r>
                      <a:r>
                        <a:rPr lang="ru-RU" sz="1400" spc="-10" dirty="0">
                          <a:solidFill>
                            <a:schemeClr val="tx1"/>
                          </a:solidFill>
                          <a:effectLst/>
                        </a:rPr>
                        <a:t>,</a:t>
                      </a:r>
                      <a:r>
                        <a:rPr lang="ru-RU" sz="1400" spc="-75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400" spc="-10" dirty="0">
                          <a:solidFill>
                            <a:schemeClr val="tx1"/>
                          </a:solidFill>
                          <a:effectLst/>
                        </a:rPr>
                        <a:t>мелкооскольчатые).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637174">
                <a:tc>
                  <a:txBody>
                    <a:bodyPr/>
                    <a:lstStyle/>
                    <a:p>
                      <a:pPr marL="0" marR="80645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По сообщению с</a:t>
                      </a:r>
                      <a:r>
                        <a:rPr lang="ru-RU" sz="1400" spc="-335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</a:rPr>
                        <a:t>окружающей средой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400"/>
                        <a:buFont typeface="Times New Roman"/>
                        <a:buChar char="-"/>
                        <a:tabLst>
                          <a:tab pos="107315" algn="l"/>
                        </a:tabLs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открытые;</a:t>
                      </a:r>
                    </a:p>
                    <a:p>
                      <a:pPr marL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400"/>
                        <a:buFont typeface="Times New Roman"/>
                        <a:buChar char="-"/>
                        <a:tabLst>
                          <a:tab pos="107315" algn="l"/>
                        </a:tabLs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закрытые.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431887">
                <a:tc>
                  <a:txBody>
                    <a:bodyPr/>
                    <a:lstStyle/>
                    <a:p>
                      <a:pPr marL="0" marR="207645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spc="-5" dirty="0">
                          <a:solidFill>
                            <a:schemeClr val="tx1"/>
                          </a:solidFill>
                          <a:effectLst/>
                        </a:rPr>
                        <a:t>По</a:t>
                      </a:r>
                      <a:r>
                        <a:rPr lang="ru-RU" sz="1400" spc="-8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400" spc="-5" dirty="0">
                          <a:solidFill>
                            <a:schemeClr val="tx1"/>
                          </a:solidFill>
                          <a:effectLst/>
                        </a:rPr>
                        <a:t>положению</a:t>
                      </a:r>
                      <a:r>
                        <a:rPr lang="ru-RU" sz="1400" spc="-335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</a:rPr>
                        <a:t>костных отломков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400"/>
                        <a:buFont typeface="Times New Roman"/>
                        <a:buChar char="-"/>
                        <a:tabLst>
                          <a:tab pos="107315" algn="l"/>
                        </a:tabLs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без</a:t>
                      </a:r>
                      <a:r>
                        <a:rPr lang="ru-RU" sz="1400" spc="-1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смещения;</a:t>
                      </a:r>
                    </a:p>
                    <a:p>
                      <a:pPr marL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400"/>
                        <a:buFont typeface="Times New Roman"/>
                        <a:buChar char="-"/>
                        <a:tabLst>
                          <a:tab pos="107315" algn="l"/>
                        </a:tabLs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со смещением.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569494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</a:rPr>
                        <a:t>По</a:t>
                      </a:r>
                      <a:r>
                        <a:rPr lang="ru-RU" sz="1400" spc="-15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</a:rPr>
                        <a:t>этиологии.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400"/>
                        <a:buFont typeface="Times New Roman"/>
                        <a:buChar char="-"/>
                        <a:tabLst>
                          <a:tab pos="107315" algn="l"/>
                        </a:tabLs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огнестрельные;</a:t>
                      </a:r>
                    </a:p>
                    <a:p>
                      <a:pPr marL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400"/>
                        <a:buFont typeface="Times New Roman"/>
                        <a:buChar char="-"/>
                        <a:tabLst>
                          <a:tab pos="107315" algn="l"/>
                        </a:tabLs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неогнестрельные.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3995936" y="4581128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/>
              <a:t>МКБ-10</a:t>
            </a:r>
          </a:p>
          <a:p>
            <a:r>
              <a:rPr lang="ru-RU" b="1" dirty="0" smtClean="0"/>
              <a:t>S02.6 </a:t>
            </a:r>
            <a:r>
              <a:rPr lang="ru-RU" b="1" dirty="0"/>
              <a:t>Перелом нижней челюсти</a:t>
            </a:r>
            <a:endParaRPr lang="ru-RU" dirty="0"/>
          </a:p>
          <a:p>
            <a:r>
              <a:rPr lang="ru-RU" dirty="0"/>
              <a:t>S02.60 Перелом альвеолярного отростка</a:t>
            </a:r>
          </a:p>
          <a:p>
            <a:r>
              <a:rPr lang="ru-RU" dirty="0"/>
              <a:t>S02.61 Перелом тела нижней челюсти</a:t>
            </a:r>
          </a:p>
          <a:p>
            <a:r>
              <a:rPr lang="ru-RU" dirty="0"/>
              <a:t>S02.62 Перелом </a:t>
            </a:r>
            <a:r>
              <a:rPr lang="ru-RU" dirty="0" err="1"/>
              <a:t>мыщелкового</a:t>
            </a:r>
            <a:r>
              <a:rPr lang="ru-RU" dirty="0"/>
              <a:t> отростка</a:t>
            </a:r>
          </a:p>
          <a:p>
            <a:r>
              <a:rPr lang="ru-RU" dirty="0"/>
              <a:t>S02.63 Перелом венечного отростка</a:t>
            </a:r>
          </a:p>
          <a:p>
            <a:r>
              <a:rPr lang="ru-RU" dirty="0"/>
              <a:t>S02.64 Перелом ветви</a:t>
            </a:r>
          </a:p>
          <a:p>
            <a:r>
              <a:rPr lang="ru-RU" dirty="0"/>
              <a:t>S02.66 Перелом угла</a:t>
            </a:r>
          </a:p>
        </p:txBody>
      </p:sp>
    </p:spTree>
    <p:extLst>
      <p:ext uri="{BB962C8B-B14F-4D97-AF65-F5344CB8AC3E}">
        <p14:creationId xmlns:p14="http://schemas.microsoft.com/office/powerpoint/2010/main" val="14765287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39628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Перелом нижней челюсти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07504" y="548680"/>
            <a:ext cx="6851104" cy="460851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b="1" u="sng" dirty="0" smtClean="0"/>
              <a:t>Определение</a:t>
            </a:r>
            <a:endParaRPr lang="ru-RU" b="1" u="sng" dirty="0"/>
          </a:p>
          <a:p>
            <a:r>
              <a:rPr lang="ru-RU" b="1" dirty="0">
                <a:solidFill>
                  <a:srgbClr val="6600FF"/>
                </a:solidFill>
              </a:rPr>
              <a:t>Переломом называется повреждение нижней челюсти с нарушением ее целостности.</a:t>
            </a:r>
          </a:p>
          <a:p>
            <a:endParaRPr lang="ru-RU" dirty="0"/>
          </a:p>
          <a:p>
            <a:pPr marL="0" indent="0">
              <a:buNone/>
            </a:pPr>
            <a:r>
              <a:rPr lang="ru-RU" b="1" u="sng" dirty="0" smtClean="0"/>
              <a:t>Этиология </a:t>
            </a:r>
            <a:r>
              <a:rPr lang="ru-RU" b="1" u="sng" dirty="0"/>
              <a:t>и патогенез</a:t>
            </a:r>
          </a:p>
          <a:p>
            <a:r>
              <a:rPr lang="ru-RU" b="1" dirty="0">
                <a:solidFill>
                  <a:srgbClr val="CC0099"/>
                </a:solidFill>
              </a:rPr>
              <a:t>В мирное время причинами переломов нижней челюсти чаще всего являются удары и ушибы, полученные при падении, сдавлении и т.д. Сравнительно редко встречаются огнестрельные переломы. В настоящее время возросла частота транспортных и бытовых травм </a:t>
            </a:r>
            <a:r>
              <a:rPr lang="ru-RU" b="1" dirty="0" smtClean="0">
                <a:solidFill>
                  <a:srgbClr val="CC0099"/>
                </a:solidFill>
              </a:rPr>
              <a:t>. </a:t>
            </a:r>
            <a:endParaRPr lang="ru-RU" b="1" dirty="0">
              <a:solidFill>
                <a:srgbClr val="CC0099"/>
              </a:solidFill>
            </a:endParaRPr>
          </a:p>
          <a:p>
            <a:pPr lvl="0"/>
            <a:r>
              <a:rPr lang="ru-RU" b="1" dirty="0">
                <a:solidFill>
                  <a:srgbClr val="CC0099"/>
                </a:solidFill>
              </a:rPr>
              <a:t>Перелом нижней челюсти обычно возникает в результате воздействия силы, которая превышает физические возможности костной ткани. Такой перелом называют </a:t>
            </a:r>
            <a:r>
              <a:rPr lang="ru-RU" b="1" dirty="0" smtClean="0">
                <a:solidFill>
                  <a:srgbClr val="CC0099"/>
                </a:solidFill>
              </a:rPr>
              <a:t>травматическим. </a:t>
            </a:r>
            <a:endParaRPr lang="ru-RU" b="1" dirty="0">
              <a:solidFill>
                <a:srgbClr val="CC0099"/>
              </a:solidFill>
            </a:endParaRPr>
          </a:p>
          <a:p>
            <a:r>
              <a:rPr lang="ru-RU" b="1" dirty="0">
                <a:solidFill>
                  <a:srgbClr val="CC0099"/>
                </a:solidFill>
              </a:rPr>
              <a:t>Выделяют четыре механизма перелома нижней челюсти: перегиб, сдвиг, сжатие, отрыв. </a:t>
            </a:r>
          </a:p>
          <a:p>
            <a:endParaRPr lang="ru-RU" dirty="0"/>
          </a:p>
        </p:txBody>
      </p:sp>
      <p:pic>
        <p:nvPicPr>
          <p:cNvPr id="890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869160"/>
            <a:ext cx="4054004" cy="1988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46628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84312"/>
          </a:xfrm>
        </p:spPr>
        <p:txBody>
          <a:bodyPr>
            <a:normAutofit/>
          </a:bodyPr>
          <a:lstStyle/>
          <a:p>
            <a:r>
              <a:rPr lang="ru-RU" sz="1800" b="1" dirty="0" smtClean="0"/>
              <a:t>ПРИНЦИПЫ ДИАГНОСТИКИ ПАЦИЕНТОВ С ТРАВМОЙ ЗУБОВ НИЖНЕЙ ЧЕЛЮСТИ</a:t>
            </a:r>
            <a:endParaRPr lang="ru-RU" sz="1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4824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b="1" dirty="0" smtClean="0"/>
              <a:t>Специалисты, участвующие в диагностике и лечении: </a:t>
            </a:r>
          </a:p>
          <a:p>
            <a:pPr marL="0" indent="0">
              <a:buNone/>
            </a:pPr>
            <a:r>
              <a:rPr lang="ru-RU" sz="2000" b="1" dirty="0" smtClean="0"/>
              <a:t>- челюстно-лицевой хирург; </a:t>
            </a:r>
          </a:p>
          <a:p>
            <a:pPr marL="0" indent="0">
              <a:buNone/>
            </a:pPr>
            <a:r>
              <a:rPr lang="ru-RU" sz="2000" b="1" dirty="0" smtClean="0"/>
              <a:t>- </a:t>
            </a:r>
            <a:r>
              <a:rPr lang="ru-RU" sz="2000" b="1" dirty="0" smtClean="0">
                <a:solidFill>
                  <a:srgbClr val="7030A0"/>
                </a:solidFill>
              </a:rPr>
              <a:t>стоматолог; </a:t>
            </a:r>
          </a:p>
          <a:p>
            <a:pPr marL="0" indent="0">
              <a:buNone/>
            </a:pPr>
            <a:r>
              <a:rPr lang="ru-RU" sz="2000" b="1" dirty="0" smtClean="0"/>
              <a:t>- </a:t>
            </a:r>
            <a:r>
              <a:rPr lang="ru-RU" sz="2000" b="1" dirty="0" smtClean="0">
                <a:solidFill>
                  <a:srgbClr val="002060"/>
                </a:solidFill>
              </a:rPr>
              <a:t>рентгенолог; </a:t>
            </a:r>
          </a:p>
          <a:p>
            <a:pPr marL="0" indent="0">
              <a:buNone/>
            </a:pPr>
            <a:r>
              <a:rPr lang="ru-RU" sz="2000" b="1" dirty="0" smtClean="0"/>
              <a:t>- нейрохирург / невролог. </a:t>
            </a:r>
          </a:p>
          <a:p>
            <a:r>
              <a:rPr lang="ru-RU" sz="2000" b="1" dirty="0" smtClean="0"/>
              <a:t>Челюстно-лицевой хирург: ведение пациента на всех этапах диагностики и лечения, сбор анамнеза и жалоб, детальное изучение анатомии лицевого скелета и механизма образования травмы, планирование и проведение оперативного лечения. </a:t>
            </a:r>
          </a:p>
          <a:p>
            <a:r>
              <a:rPr lang="ru-RU" sz="2000" b="1" dirty="0" smtClean="0">
                <a:solidFill>
                  <a:srgbClr val="7030A0"/>
                </a:solidFill>
              </a:rPr>
              <a:t>Стоматолог: оценка состояния полости рта пациента, проведение </a:t>
            </a:r>
            <a:r>
              <a:rPr lang="ru-RU" sz="2000" b="1" dirty="0" err="1" smtClean="0">
                <a:solidFill>
                  <a:srgbClr val="7030A0"/>
                </a:solidFill>
              </a:rPr>
              <a:t>электроодонтодиагностики</a:t>
            </a:r>
            <a:r>
              <a:rPr lang="ru-RU" sz="2000" b="1" dirty="0" smtClean="0">
                <a:solidFill>
                  <a:srgbClr val="7030A0"/>
                </a:solidFill>
              </a:rPr>
              <a:t>, </a:t>
            </a:r>
            <a:r>
              <a:rPr lang="ru-RU" sz="2000" b="1" dirty="0" err="1" smtClean="0">
                <a:solidFill>
                  <a:srgbClr val="7030A0"/>
                </a:solidFill>
              </a:rPr>
              <a:t>эндодонтического</a:t>
            </a:r>
            <a:r>
              <a:rPr lang="ru-RU" sz="2000" b="1" dirty="0" smtClean="0">
                <a:solidFill>
                  <a:srgbClr val="7030A0"/>
                </a:solidFill>
              </a:rPr>
              <a:t> лечения и восстановления </a:t>
            </a:r>
            <a:r>
              <a:rPr lang="ru-RU" sz="2000" b="1" dirty="0" err="1" smtClean="0">
                <a:solidFill>
                  <a:srgbClr val="7030A0"/>
                </a:solidFill>
              </a:rPr>
              <a:t>коронковых</a:t>
            </a:r>
            <a:r>
              <a:rPr lang="ru-RU" sz="2000" b="1" dirty="0" smtClean="0">
                <a:solidFill>
                  <a:srgbClr val="7030A0"/>
                </a:solidFill>
              </a:rPr>
              <a:t> частей зубов, планирование восстановительного лечения зубочелюстной системы. </a:t>
            </a:r>
          </a:p>
          <a:p>
            <a:r>
              <a:rPr lang="ru-RU" sz="2000" b="1" dirty="0" smtClean="0">
                <a:solidFill>
                  <a:srgbClr val="002060"/>
                </a:solidFill>
              </a:rPr>
              <a:t>Рентгенолог: изучение и интерпретация результатов рентгенологических методов исследования. </a:t>
            </a:r>
          </a:p>
          <a:p>
            <a:r>
              <a:rPr lang="ru-RU" sz="2000" b="1" dirty="0" smtClean="0"/>
              <a:t>Нейрохирург/невролог: оценка неврологического статуса</a:t>
            </a:r>
            <a:endParaRPr lang="ru-RU" sz="2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11" t="9289" r="19506" b="8355"/>
          <a:stretch/>
        </p:blipFill>
        <p:spPr bwMode="auto">
          <a:xfrm>
            <a:off x="6948264" y="692696"/>
            <a:ext cx="2099569" cy="2032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11698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Необходимые дифференциально-диагностические исследования: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1219200"/>
            <a:ext cx="4896544" cy="4937760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r>
              <a:rPr lang="ru-RU" b="1" dirty="0" smtClean="0">
                <a:solidFill>
                  <a:srgbClr val="6600FF"/>
                </a:solidFill>
              </a:rPr>
              <a:t>дентальная прицельная рентгенография; </a:t>
            </a:r>
          </a:p>
          <a:p>
            <a:r>
              <a:rPr lang="ru-RU" b="1" dirty="0" smtClean="0">
                <a:solidFill>
                  <a:srgbClr val="6600FF"/>
                </a:solidFill>
              </a:rPr>
              <a:t>рентгенография нижней челюсти в прямой и боковых проекциях (по показаниям); </a:t>
            </a:r>
          </a:p>
          <a:p>
            <a:r>
              <a:rPr lang="ru-RU" b="1" dirty="0" err="1" smtClean="0">
                <a:solidFill>
                  <a:srgbClr val="6600FF"/>
                </a:solidFill>
              </a:rPr>
              <a:t>ортопантомография</a:t>
            </a:r>
            <a:r>
              <a:rPr lang="ru-RU" b="1" dirty="0" smtClean="0">
                <a:solidFill>
                  <a:srgbClr val="6600FF"/>
                </a:solidFill>
              </a:rPr>
              <a:t>; </a:t>
            </a:r>
          </a:p>
          <a:p>
            <a:r>
              <a:rPr lang="ru-RU" b="1" dirty="0" smtClean="0">
                <a:solidFill>
                  <a:srgbClr val="6600FF"/>
                </a:solidFill>
              </a:rPr>
              <a:t>компьютерная томография нижней челюсти (по показаниям); </a:t>
            </a:r>
          </a:p>
          <a:p>
            <a:r>
              <a:rPr lang="ru-RU" b="1" dirty="0" err="1" smtClean="0">
                <a:solidFill>
                  <a:srgbClr val="6600FF"/>
                </a:solidFill>
              </a:rPr>
              <a:t>электроодонтодиагностика</a:t>
            </a:r>
            <a:r>
              <a:rPr lang="ru-RU" b="1" dirty="0" smtClean="0">
                <a:solidFill>
                  <a:srgbClr val="6600FF"/>
                </a:solidFill>
              </a:rPr>
              <a:t>. 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75725" y="19977"/>
            <a:ext cx="1788462" cy="2753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60032" y="1196752"/>
            <a:ext cx="1588240" cy="2933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74" t="17921" r="674" b="12588"/>
          <a:stretch/>
        </p:blipFill>
        <p:spPr bwMode="auto">
          <a:xfrm>
            <a:off x="4840613" y="4293096"/>
            <a:ext cx="4183132" cy="2180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69086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Алгоритм лечения пациентов с переломами костей лицевого черепа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/>
          <a:srcRect l="25236" t="28991" r="21436" b="25316"/>
          <a:stretch/>
        </p:blipFill>
        <p:spPr bwMode="auto">
          <a:xfrm>
            <a:off x="0" y="1196752"/>
            <a:ext cx="9036496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 descr="C:\Users\Анжела\Desktop\Новая папка\Общие\сустав\челюсти\челюсти 0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744"/>
          <a:stretch>
            <a:fillRect/>
          </a:stretch>
        </p:blipFill>
        <p:spPr>
          <a:xfrm>
            <a:off x="971600" y="3645023"/>
            <a:ext cx="3816424" cy="3145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78051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b="1" dirty="0" smtClean="0">
                <a:solidFill>
                  <a:srgbClr val="C00000"/>
                </a:solidFill>
              </a:rPr>
              <a:t>Первая помощь </a:t>
            </a:r>
            <a:r>
              <a:rPr lang="ru-RU" b="1" dirty="0" smtClean="0"/>
              <a:t>заключается в профилактике кровотечения или борьбе с ним, и также асфиксией и шоком. </a:t>
            </a:r>
          </a:p>
          <a:p>
            <a:endParaRPr lang="ru-RU" b="1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ru-RU" b="1" dirty="0" smtClean="0">
                <a:solidFill>
                  <a:srgbClr val="C00000"/>
                </a:solidFill>
              </a:rPr>
              <a:t>Основные лечебные мероприятия </a:t>
            </a:r>
            <a:r>
              <a:rPr lang="ru-RU" b="1" dirty="0" smtClean="0"/>
              <a:t>заключаются в: 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/>
              <a:t>репозиции - сопоставлении отломков в правильном положении; 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/>
              <a:t>иммобилизации - закреплении отломков в правильном положении; 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/>
              <a:t>медикаментозном лечении – антибактериальной и противовоспалительной терапии, применение препаратов улучшающих микроциркуляцию и стимулирующих остеосинтез, антигистаминных препаратов, иммуностимуляторов, применение противостолбнячной сыворотки; 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/>
              <a:t>применении физических методов лечения с целью улучшения трофики тканей.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ОБЩИЕ ПОДХОДЫ К ЛЕЧЕНИЮ ПЕРЕЛОМА НИЖНЕЙ ЧЕЛЮСТИ</a:t>
            </a:r>
            <a:br>
              <a:rPr lang="ru-RU" sz="2800" dirty="0" smtClean="0"/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1332370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11"/>
          <a:stretch/>
        </p:blipFill>
        <p:spPr bwMode="auto">
          <a:xfrm>
            <a:off x="179512" y="692696"/>
            <a:ext cx="8786394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53533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2428875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dirty="0" smtClean="0"/>
              <a:t>Консервативный (ортопедический) метод постоянной  иммобилизации – </a:t>
            </a:r>
            <a:r>
              <a:rPr lang="ru-RU" sz="3200" dirty="0" err="1" smtClean="0"/>
              <a:t>шинирование</a:t>
            </a:r>
            <a:r>
              <a:rPr lang="ru-RU" sz="3200" dirty="0" smtClean="0"/>
              <a:t> </a:t>
            </a:r>
            <a:r>
              <a:rPr lang="ru-RU" sz="3200" dirty="0" err="1" smtClean="0"/>
              <a:t>назубными</a:t>
            </a:r>
            <a:r>
              <a:rPr lang="ru-RU" sz="3200" dirty="0" smtClean="0"/>
              <a:t> шинами Васильева при переломе тела нижней челюсти слева в области зуба 3.6</a:t>
            </a:r>
            <a:endParaRPr lang="ru-RU" dirty="0" smtClean="0"/>
          </a:p>
        </p:txBody>
      </p:sp>
      <p:pic>
        <p:nvPicPr>
          <p:cNvPr id="18435" name="Picture 2" descr="C:\Users\Анжела\Desktop\Фотографии\101_PANA\P1010019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t="7770"/>
          <a:stretch>
            <a:fillRect/>
          </a:stretch>
        </p:blipFill>
        <p:spPr>
          <a:xfrm>
            <a:off x="1331640" y="2636231"/>
            <a:ext cx="7209482" cy="4221769"/>
          </a:xfr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90"/>
          <a:stretch/>
        </p:blipFill>
        <p:spPr bwMode="auto">
          <a:xfrm>
            <a:off x="251520" y="188640"/>
            <a:ext cx="8568952" cy="6669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09761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title" sz="quarter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altLang="ru-RU" sz="4000" smtClean="0"/>
              <a:t>Фиксация отломков нижней челюсти спицами Киршнера</a:t>
            </a:r>
          </a:p>
        </p:txBody>
      </p:sp>
      <p:sp>
        <p:nvSpPr>
          <p:cNvPr id="14643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 altLang="ru-RU" sz="2400" smtClean="0"/>
          </a:p>
        </p:txBody>
      </p:sp>
      <p:sp>
        <p:nvSpPr>
          <p:cNvPr id="146436" name="Rectangle 4"/>
          <p:cNvSpPr>
            <a:spLocks noGrp="1" noChangeArrowheads="1"/>
          </p:cNvSpPr>
          <p:nvPr>
            <p:ph sz="quarter" idx="2"/>
          </p:nvPr>
        </p:nvSpPr>
        <p:spPr>
          <a:xfrm>
            <a:off x="4716463" y="1412875"/>
            <a:ext cx="4038600" cy="2189163"/>
          </a:xfrm>
        </p:spPr>
        <p:txBody>
          <a:bodyPr/>
          <a:lstStyle/>
          <a:p>
            <a:pPr eaLnBrk="1" hangingPunct="1">
              <a:defRPr/>
            </a:pPr>
            <a:endParaRPr lang="ru-RU" altLang="ru-RU" sz="2400" smtClean="0"/>
          </a:p>
        </p:txBody>
      </p:sp>
      <p:sp>
        <p:nvSpPr>
          <p:cNvPr id="146437" name="Rectangle 5"/>
          <p:cNvSpPr>
            <a:spLocks noGrp="1" noChangeArrowheads="1"/>
          </p:cNvSpPr>
          <p:nvPr>
            <p:ph sz="quarter" idx="3"/>
          </p:nvPr>
        </p:nvSpPr>
        <p:spPr/>
        <p:txBody>
          <a:bodyPr/>
          <a:lstStyle/>
          <a:p>
            <a:pPr eaLnBrk="1" hangingPunct="1">
              <a:defRPr/>
            </a:pPr>
            <a:endParaRPr lang="ru-RU" altLang="ru-RU" sz="2400" smtClean="0"/>
          </a:p>
        </p:txBody>
      </p:sp>
      <p:sp>
        <p:nvSpPr>
          <p:cNvPr id="146438" name="Rectangle 6"/>
          <p:cNvSpPr>
            <a:spLocks noGrp="1" noChangeArrowheads="1"/>
          </p:cNvSpPr>
          <p:nvPr>
            <p:ph sz="quarter" idx="4"/>
          </p:nvPr>
        </p:nvSpPr>
        <p:spPr/>
        <p:txBody>
          <a:bodyPr/>
          <a:lstStyle/>
          <a:p>
            <a:pPr eaLnBrk="1" hangingPunct="1">
              <a:defRPr/>
            </a:pPr>
            <a:endParaRPr lang="ru-RU" altLang="ru-RU" sz="2400" smtClean="0"/>
          </a:p>
        </p:txBody>
      </p:sp>
      <p:pic>
        <p:nvPicPr>
          <p:cNvPr id="24583" name="Picture 7" descr="ТРАВМА 0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3860800"/>
            <a:ext cx="3313112" cy="243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4" name="Picture 8" descr="ТРАВМА 0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412875"/>
            <a:ext cx="3271837" cy="245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5" name="Picture 9" descr="ТРАВМА 01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6" r="4616"/>
          <a:stretch>
            <a:fillRect/>
          </a:stretch>
        </p:blipFill>
        <p:spPr bwMode="auto">
          <a:xfrm>
            <a:off x="4787900" y="1557338"/>
            <a:ext cx="2808288" cy="2322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6" name="Picture 10" descr="ТРАВМА 01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3881438"/>
            <a:ext cx="2233613" cy="297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7537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57347" y="12207"/>
            <a:ext cx="587109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ru-RU" altLang="ru-RU" sz="2000" b="1" dirty="0">
                <a:cs typeface="Times New Roman" pitchFamily="18" charset="0"/>
              </a:rPr>
              <a:t>Переломы верхней </a:t>
            </a:r>
            <a:r>
              <a:rPr lang="ru-RU" altLang="ru-RU" sz="2000" b="1" dirty="0" smtClean="0">
                <a:cs typeface="Times New Roman" pitchFamily="18" charset="0"/>
              </a:rPr>
              <a:t>челюсти. </a:t>
            </a:r>
            <a:r>
              <a:rPr lang="ru-RU" altLang="ru-RU" sz="2000" b="1" dirty="0" smtClean="0">
                <a:solidFill>
                  <a:srgbClr val="990099"/>
                </a:solidFill>
                <a:cs typeface="Times New Roman" pitchFamily="18" charset="0"/>
              </a:rPr>
              <a:t>Классификация</a:t>
            </a:r>
            <a:r>
              <a:rPr lang="ru-RU" altLang="ru-RU" sz="2400" b="1" dirty="0">
                <a:solidFill>
                  <a:srgbClr val="990099"/>
                </a:solidFill>
                <a:cs typeface="Times New Roman" pitchFamily="18" charset="0"/>
              </a:rPr>
              <a:t>:</a:t>
            </a:r>
            <a:endParaRPr lang="en-US" altLang="ru-RU" sz="2400" b="1" dirty="0">
              <a:cs typeface="Times New Roman" pitchFamily="18" charset="0"/>
            </a:endParaRPr>
          </a:p>
          <a:p>
            <a:endParaRPr lang="ru-RU" altLang="ru-RU" sz="1200" dirty="0">
              <a:cs typeface="Times New Roman" pitchFamily="18" charset="0"/>
            </a:endParaRPr>
          </a:p>
        </p:txBody>
      </p:sp>
      <p:graphicFrame>
        <p:nvGraphicFramePr>
          <p:cNvPr id="14340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85898179"/>
              </p:ext>
            </p:extLst>
          </p:nvPr>
        </p:nvGraphicFramePr>
        <p:xfrm>
          <a:off x="31688" y="841894"/>
          <a:ext cx="2022374" cy="20520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222" name="Image" r:id="rId4" imgW="2592305" imgH="2630427" progId="Photoshop.Image.4">
                  <p:embed/>
                </p:oleObj>
              </mc:Choice>
              <mc:Fallback>
                <p:oleObj name="Image" r:id="rId4" imgW="2592305" imgH="2630427" progId="Photoshop.Image.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688" y="841894"/>
                        <a:ext cx="2022374" cy="205209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1" name="Text Box 8"/>
          <p:cNvSpPr txBox="1">
            <a:spLocks noChangeArrowheads="1"/>
          </p:cNvSpPr>
          <p:nvPr/>
        </p:nvSpPr>
        <p:spPr bwMode="auto">
          <a:xfrm>
            <a:off x="1857539" y="1844824"/>
            <a:ext cx="92204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ru-RU" altLang="ru-RU" sz="1600" dirty="0" err="1">
                <a:latin typeface="Impact" pitchFamily="34" charset="0"/>
              </a:rPr>
              <a:t>Ле</a:t>
            </a:r>
            <a:r>
              <a:rPr lang="ru-RU" altLang="ru-RU" sz="1600" dirty="0">
                <a:latin typeface="Impact" pitchFamily="34" charset="0"/>
              </a:rPr>
              <a:t> Фор </a:t>
            </a:r>
            <a:r>
              <a:rPr lang="en-US" altLang="ru-RU" dirty="0">
                <a:latin typeface="Impact" pitchFamily="34" charset="0"/>
              </a:rPr>
              <a:t>I</a:t>
            </a:r>
          </a:p>
        </p:txBody>
      </p:sp>
      <p:graphicFrame>
        <p:nvGraphicFramePr>
          <p:cNvPr id="1434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0154189"/>
              </p:ext>
            </p:extLst>
          </p:nvPr>
        </p:nvGraphicFramePr>
        <p:xfrm>
          <a:off x="2779586" y="489588"/>
          <a:ext cx="1843744" cy="18968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223" name="Image" r:id="rId6" imgW="2643134" imgH="2719379" progId="Photoshop.Image.4">
                  <p:embed/>
                </p:oleObj>
              </mc:Choice>
              <mc:Fallback>
                <p:oleObj name="Image" r:id="rId6" imgW="2643134" imgH="2719379" progId="Photoshop.Image.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9586" y="489588"/>
                        <a:ext cx="1843744" cy="189689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3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0698717"/>
              </p:ext>
            </p:extLst>
          </p:nvPr>
        </p:nvGraphicFramePr>
        <p:xfrm>
          <a:off x="5580112" y="32791"/>
          <a:ext cx="2093354" cy="20162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224" name="Image" r:id="rId8" imgW="2757501" imgH="2655842" progId="Photoshop.Image.4">
                  <p:embed/>
                </p:oleObj>
              </mc:Choice>
              <mc:Fallback>
                <p:oleObj name="Image" r:id="rId8" imgW="2757501" imgH="2655842" progId="Photoshop.Image.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0112" y="32791"/>
                        <a:ext cx="2093354" cy="201622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4" name="Text Box 11"/>
          <p:cNvSpPr txBox="1">
            <a:spLocks noChangeArrowheads="1"/>
          </p:cNvSpPr>
          <p:nvPr/>
        </p:nvSpPr>
        <p:spPr bwMode="auto">
          <a:xfrm>
            <a:off x="4716016" y="1268760"/>
            <a:ext cx="974947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ru-RU" altLang="ru-RU" sz="1600" dirty="0" err="1">
                <a:latin typeface="Impact" pitchFamily="34" charset="0"/>
              </a:rPr>
              <a:t>Ле</a:t>
            </a:r>
            <a:r>
              <a:rPr lang="ru-RU" altLang="ru-RU" sz="1600" dirty="0">
                <a:latin typeface="Impact" pitchFamily="34" charset="0"/>
              </a:rPr>
              <a:t> Фор </a:t>
            </a:r>
            <a:r>
              <a:rPr lang="en-US" altLang="ru-RU" sz="1600" dirty="0">
                <a:latin typeface="Impact" pitchFamily="34" charset="0"/>
              </a:rPr>
              <a:t>II</a:t>
            </a:r>
          </a:p>
        </p:txBody>
      </p:sp>
      <p:sp>
        <p:nvSpPr>
          <p:cNvPr id="14345" name="Text Box 12"/>
          <p:cNvSpPr txBox="1">
            <a:spLocks noChangeArrowheads="1"/>
          </p:cNvSpPr>
          <p:nvPr/>
        </p:nvSpPr>
        <p:spPr bwMode="auto">
          <a:xfrm>
            <a:off x="7740352" y="658538"/>
            <a:ext cx="11287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ru-RU" altLang="ru-RU" dirty="0" err="1">
                <a:latin typeface="Impact" pitchFamily="34" charset="0"/>
              </a:rPr>
              <a:t>Ле</a:t>
            </a:r>
            <a:r>
              <a:rPr lang="ru-RU" altLang="ru-RU" dirty="0">
                <a:latin typeface="Impact" pitchFamily="34" charset="0"/>
              </a:rPr>
              <a:t> Фор II</a:t>
            </a:r>
            <a:r>
              <a:rPr lang="en-US" altLang="ru-RU" dirty="0">
                <a:latin typeface="Impact" pitchFamily="34" charset="0"/>
              </a:rPr>
              <a:t>I</a:t>
            </a: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6285675"/>
              </p:ext>
            </p:extLst>
          </p:nvPr>
        </p:nvGraphicFramePr>
        <p:xfrm>
          <a:off x="4138936" y="2191139"/>
          <a:ext cx="5005064" cy="460236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72176"/>
                <a:gridCol w="590220"/>
                <a:gridCol w="154445"/>
                <a:gridCol w="3788223"/>
              </a:tblGrid>
              <a:tr h="1147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S02.0</a:t>
                      </a:r>
                      <a:endParaRPr lang="ru-RU" sz="12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grid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Перелом свода черепа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674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</a:rPr>
                        <a:t> 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grid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Лобной кости </a:t>
                      </a:r>
                      <a:endParaRPr lang="ru-RU" sz="12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674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</a:rPr>
                        <a:t> 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grid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Теменной кости</a:t>
                      </a:r>
                      <a:endParaRPr lang="ru-RU" sz="12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147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S02.1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grid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/>
                        </a:rPr>
                        <a:t>Перелом основания черепа</a:t>
                      </a:r>
                      <a:endParaRPr lang="ru-RU" sz="12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674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</a:rPr>
                        <a:t> 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grid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</a:rPr>
                        <a:t>Ямки: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674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</a:rPr>
                        <a:t> 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gridSpan="3">
                  <a:txBody>
                    <a:bodyPr/>
                    <a:lstStyle/>
                    <a:p>
                      <a:pPr marL="342900" lvl="0" indent="-342900" algn="just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69875" algn="l"/>
                        </a:tabLst>
                      </a:pPr>
                      <a:r>
                        <a:rPr lang="ru-RU" sz="1000" b="1" smtClean="0">
                          <a:effectLst/>
                        </a:rPr>
                        <a:t>передней</a:t>
                      </a:r>
                      <a:endParaRPr lang="ru-RU" sz="12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674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</a:rPr>
                        <a:t> 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gridSpan="3">
                  <a:txBody>
                    <a:bodyPr/>
                    <a:lstStyle/>
                    <a:p>
                      <a:pPr marL="342900" lvl="0" indent="-342900" algn="just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69875" algn="l"/>
                        </a:tabLst>
                      </a:pPr>
                      <a:r>
                        <a:rPr lang="ru-RU" sz="1000" b="1">
                          <a:effectLst/>
                        </a:rPr>
                        <a:t>средней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674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 </a:t>
                      </a:r>
                      <a:endParaRPr lang="ru-RU" sz="12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gridSpan="3">
                  <a:txBody>
                    <a:bodyPr/>
                    <a:lstStyle/>
                    <a:p>
                      <a:pPr marL="342900" lvl="0" indent="-342900" algn="just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69875" algn="l"/>
                        </a:tabLst>
                      </a:pPr>
                      <a:r>
                        <a:rPr lang="ru-RU" sz="1000" b="1">
                          <a:effectLst/>
                        </a:rPr>
                        <a:t>задней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5129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</a:rPr>
                        <a:t> 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grid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</a:rPr>
                        <a:t>Затылочной кости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674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</a:rPr>
                        <a:t> 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grid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</a:rPr>
                        <a:t>Верхней стенки глазницы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674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</a:rPr>
                        <a:t> 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grid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</a:rPr>
                        <a:t>Пазухи: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674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</a:rPr>
                        <a:t> 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gridSpan="3">
                  <a:txBody>
                    <a:bodyPr/>
                    <a:lstStyle/>
                    <a:p>
                      <a:pPr marL="342900" lvl="0" indent="-342900" algn="just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69875" algn="l"/>
                        </a:tabLst>
                      </a:pPr>
                      <a:r>
                        <a:rPr lang="ru-RU" sz="1000" b="1" dirty="0">
                          <a:effectLst/>
                        </a:rPr>
                        <a:t>решетчатой кости</a:t>
                      </a:r>
                      <a:endParaRPr lang="ru-RU" sz="12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674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</a:rPr>
                        <a:t> 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gridSpan="3">
                  <a:txBody>
                    <a:bodyPr/>
                    <a:lstStyle/>
                    <a:p>
                      <a:pPr marL="342900" lvl="0" indent="-342900" algn="just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69875" algn="l"/>
                        </a:tabLst>
                      </a:pPr>
                      <a:r>
                        <a:rPr lang="ru-RU" sz="1000" b="1">
                          <a:effectLst/>
                        </a:rPr>
                        <a:t>лобной кости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674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</a:rPr>
                        <a:t> 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grid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Клиновидной кости</a:t>
                      </a:r>
                      <a:endParaRPr lang="ru-RU" sz="12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674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</a:rPr>
                        <a:t> 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grid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</a:rPr>
                        <a:t>Височной кости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673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</a:rPr>
                        <a:t> 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</a:rPr>
                        <a:t>Исключены: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дна глазницы (S02.3)</a:t>
                      </a:r>
                      <a:endParaRPr lang="ru-RU" sz="12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</a:tr>
              <a:tr h="9674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</a:rPr>
                        <a:t> 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</a:rPr>
                        <a:t> 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</a:rPr>
                        <a:t>глазницы БДУ (S02.8)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</a:tr>
              <a:tr h="1147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S02.2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grid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Перелом костей носа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147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S02.3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grid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Перелом дна глазницы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673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</a:rPr>
                        <a:t> 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</a:rPr>
                        <a:t>Исключены: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dirty="0">
                          <a:effectLst/>
                        </a:rPr>
                        <a:t>верхней стенки глазницы (S02.1</a:t>
                      </a:r>
                      <a:r>
                        <a:rPr lang="ru-RU" sz="1000" b="1" dirty="0" smtClean="0">
                          <a:effectLst/>
                        </a:rPr>
                        <a:t>), глазницы БДУ (S02.8)</a:t>
                      </a:r>
                      <a:endParaRPr lang="ru-RU" sz="1000" b="1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u-RU" sz="12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</a:tr>
              <a:tr h="1147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S02.4</a:t>
                      </a:r>
                      <a:endParaRPr lang="ru-RU" sz="12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grid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Перелом скуловой кости и верхней челюсти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057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 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S02.40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Перелом альвеолярного отростка верхней челюсти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057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 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S02.41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Перелом скуловой кости [дуги]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057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 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S02.42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Перелом верхней челюсти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057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 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S02.47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Множественные переломы скуловой кости и верхней челюсти</a:t>
                      </a:r>
                      <a:endParaRPr lang="ru-RU" sz="12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179512" y="3429000"/>
            <a:ext cx="3600385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/>
              <a:t> </a:t>
            </a:r>
            <a:r>
              <a:rPr lang="ru-RU" b="1" dirty="0"/>
              <a:t>У детей переломы верхней челюсти </a:t>
            </a:r>
            <a:r>
              <a:rPr lang="ru-RU" b="1" dirty="0" smtClean="0"/>
              <a:t>среднего (</a:t>
            </a:r>
            <a:r>
              <a:rPr lang="en-US" b="1" dirty="0" smtClean="0"/>
              <a:t>II)</a:t>
            </a:r>
            <a:r>
              <a:rPr lang="ru-RU" b="1" dirty="0" smtClean="0"/>
              <a:t> </a:t>
            </a:r>
            <a:r>
              <a:rPr lang="ru-RU" b="1" dirty="0"/>
              <a:t>и </a:t>
            </a:r>
            <a:r>
              <a:rPr lang="ru-RU" b="1" dirty="0" smtClean="0"/>
              <a:t>верхнего (</a:t>
            </a:r>
            <a:r>
              <a:rPr lang="en-US" b="1" dirty="0" smtClean="0"/>
              <a:t>III</a:t>
            </a:r>
            <a:r>
              <a:rPr lang="ru-RU" b="1" dirty="0" smtClean="0"/>
              <a:t>) </a:t>
            </a:r>
            <a:r>
              <a:rPr lang="ru-RU" b="1" dirty="0"/>
              <a:t>сочетаются, как правило, с черепно-мозговой травмой. </a:t>
            </a:r>
            <a:endParaRPr lang="ru-RU" b="1" dirty="0" smtClean="0"/>
          </a:p>
          <a:p>
            <a:r>
              <a:rPr lang="ru-RU" b="1" dirty="0" smtClean="0"/>
              <a:t>Повреждения </a:t>
            </a:r>
            <a:r>
              <a:rPr lang="ru-RU" b="1" dirty="0"/>
              <a:t>средней зоны лица могут сочетаться не только с черепно-мозговой травмой, переломами основания черепа, но и с переломами наружного носа, глазницы, скуловой кости и дуги, нижней челюсти.</a:t>
            </a:r>
          </a:p>
        </p:txBody>
      </p:sp>
    </p:spTree>
    <p:extLst>
      <p:ext uri="{BB962C8B-B14F-4D97-AF65-F5344CB8AC3E}">
        <p14:creationId xmlns:p14="http://schemas.microsoft.com/office/powerpoint/2010/main" val="38976983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764704"/>
            <a:ext cx="6588224" cy="539225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Линия перелома проходит в месте соединения лобного от­ростка верхней челюсти с носовой частью лобной кости в области ее решетчатой вырезки.</a:t>
            </a:r>
          </a:p>
          <a:p>
            <a:pPr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Передний край последней со­единяется с носовыми костями, а задний — с передним кра­ем продырявленной пластинки решетчатой кости, 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которая принимает участие в образовании основания черепа в области его передней ямки. </a:t>
            </a:r>
          </a:p>
          <a:p>
            <a:pPr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Задние отделы носовой части лобной кости со­держат ячейки, соприкасающиеся с решетчатой костью и об­разующие крышу ее ячеек. </a:t>
            </a:r>
          </a:p>
          <a:p>
            <a:pPr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Далее линия перелома проходит по внутренней стенке глазницы к месту соединения верхне- и нижнеглазничной щелей, переходит на наружную стенку глаз­ницы, распространяясь по ней вверх и кпереди до верхнена­ружного ее угла. Здесь линия перелома проходит в области лобно-скулового шва или вблизи от него, затем направляется кзади и вниз по большому крылу клиновидной кости до ниж­ней поверхности тела и верхнего отдела ее крыловидного от­ростка. При этом ломаются скуловой отросток височной кос­ти, а также перегородка носа в горизонтальной плоскости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260648"/>
            <a:ext cx="9046840" cy="57606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Перелом верхней челюсти по </a:t>
            </a:r>
            <a:r>
              <a:rPr lang="ru-RU" dirty="0" err="1" smtClean="0"/>
              <a:t>Ле</a:t>
            </a:r>
            <a:r>
              <a:rPr lang="ru-RU" dirty="0" smtClean="0"/>
              <a:t> Фор </a:t>
            </a:r>
            <a:r>
              <a:rPr lang="en-US" dirty="0" smtClean="0"/>
              <a:t> </a:t>
            </a:r>
            <a:r>
              <a:rPr lang="ru-RU" dirty="0" smtClean="0"/>
              <a:t>(верхний тип)</a:t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8501106"/>
              </p:ext>
            </p:extLst>
          </p:nvPr>
        </p:nvGraphicFramePr>
        <p:xfrm>
          <a:off x="6368887" y="2780928"/>
          <a:ext cx="2757488" cy="2655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1" name="Image" r:id="rId3" imgW="2757501" imgH="2655842" progId="">
                  <p:embed/>
                </p:oleObj>
              </mc:Choice>
              <mc:Fallback>
                <p:oleObj name="Image" r:id="rId3" imgW="2757501" imgH="2655842" progId="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68887" y="2780928"/>
                        <a:ext cx="2757488" cy="2655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 cap="sq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2100351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07504" y="1219200"/>
            <a:ext cx="6898104" cy="5306144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smtClean="0"/>
              <a:t>Ломается перегородка носа в горизонтальной плоскости. Линия перелома может прой­ти непосредственно по подглазничному каналу и через под­глазничное отверстие с существенным повреждением подглаз­ничного нерва. </a:t>
            </a:r>
          </a:p>
          <a:p>
            <a:r>
              <a:rPr lang="ru-RU" b="1" dirty="0" smtClean="0"/>
              <a:t>Если линия перелома пересекает скуловую кость, возможно повреждение скулового нерва.</a:t>
            </a:r>
          </a:p>
          <a:p>
            <a:r>
              <a:rPr lang="ru-RU" b="1" dirty="0" smtClean="0"/>
              <a:t>Верхняя челюсть с костями носа отламывается от скуловых костей. При этом в большей</a:t>
            </a:r>
            <a:br>
              <a:rPr lang="ru-RU" b="1" dirty="0" smtClean="0"/>
            </a:br>
            <a:r>
              <a:rPr lang="ru-RU" b="1" dirty="0" smtClean="0"/>
              <a:t>или меньшей степени происходит перелом лобной, решетчатой, тела клиновидной, слезной и небной костей глазничной поверхности скуловой кости. Поэтому и в данном случае можно говорить не только о переломе верхней челюсти,</a:t>
            </a:r>
            <a:br>
              <a:rPr lang="ru-RU" b="1" dirty="0" smtClean="0"/>
            </a:br>
            <a:r>
              <a:rPr lang="ru-RU" b="1" dirty="0" smtClean="0"/>
              <a:t>но и о переломе других рядом с ней расположенных костей, в том числе принимающих участие в образовании основания черепа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Перелом верхней челюсти по </a:t>
            </a:r>
            <a:r>
              <a:rPr lang="ru-RU" dirty="0" err="1" smtClean="0"/>
              <a:t>Ле</a:t>
            </a:r>
            <a:r>
              <a:rPr lang="ru-RU" dirty="0" smtClean="0"/>
              <a:t> Фор - средний тип.</a:t>
            </a:r>
            <a:endParaRPr lang="ru-RU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0756" y="3861047"/>
            <a:ext cx="2263244" cy="2328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692696"/>
            <a:ext cx="5915000" cy="6165304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smtClean="0"/>
              <a:t>Линия перелома проходит через край грушевидного отверстия, кзади и несколько выше дна верхнечелюстной пазухи. Пересекает </a:t>
            </a:r>
            <a:r>
              <a:rPr lang="ru-RU" b="1" dirty="0" err="1" smtClean="0"/>
              <a:t>скулоальвеолярный</a:t>
            </a:r>
            <a:r>
              <a:rPr lang="ru-RU" b="1" dirty="0" smtClean="0"/>
              <a:t> гребень, идет через бугор вер­хней челюсти и распространяется на нижнюю треть крыловид­ного отростка клиновидной кости. Иногда крыловидный отросток не отламывается вместе с верхней че­люстью, а отделяется от ее бугра по месту их сращения. В этих случаях надавливание на крючок крыловидного отростка не сопровождается болью и может затруднить диагностику. </a:t>
            </a:r>
          </a:p>
          <a:p>
            <a:r>
              <a:rPr lang="ru-RU" b="1" dirty="0" smtClean="0"/>
              <a:t>Более </a:t>
            </a:r>
            <a:r>
              <a:rPr lang="ru-RU" b="1" i="1" dirty="0" smtClean="0"/>
              <a:t>информативно надавливание на твердое небо или моляры. Однако следует помнить, что в последнем случае этот признак может определяться и при переломе бокового отдела альвеолярного отростка верхней челюсти.</a:t>
            </a:r>
            <a:endParaRPr lang="ru-RU" b="1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7504" y="152400"/>
            <a:ext cx="9036496" cy="82832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Перелом верхней челюсти по </a:t>
            </a:r>
            <a:r>
              <a:rPr lang="ru-RU" dirty="0" err="1" smtClean="0"/>
              <a:t>Ле</a:t>
            </a:r>
            <a:r>
              <a:rPr lang="ru-RU" dirty="0" smtClean="0"/>
              <a:t> Фор - нижний тип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880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348880"/>
            <a:ext cx="2590800" cy="2628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0" y="29962"/>
            <a:ext cx="903649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ru-RU" altLang="ru-RU" sz="2400" b="1" dirty="0" smtClean="0">
                <a:latin typeface="Arial" charset="0"/>
              </a:rPr>
              <a:t>Переломы </a:t>
            </a:r>
            <a:r>
              <a:rPr lang="ru-RU" altLang="ru-RU" sz="2400" b="1" dirty="0" err="1" smtClean="0">
                <a:latin typeface="Arial" charset="0"/>
              </a:rPr>
              <a:t>скуло</a:t>
            </a:r>
            <a:r>
              <a:rPr lang="ru-RU" altLang="ru-RU" sz="2400" b="1" dirty="0" smtClean="0">
                <a:latin typeface="Arial" charset="0"/>
              </a:rPr>
              <a:t>-глазнично-верхнечелюстного комплекса</a:t>
            </a:r>
            <a:endParaRPr lang="ru-RU" altLang="ru-RU" sz="1200" dirty="0">
              <a:latin typeface="Arial" charset="0"/>
            </a:endParaRPr>
          </a:p>
          <a:p>
            <a:endParaRPr lang="en-US" altLang="ru-RU" sz="1600" dirty="0">
              <a:latin typeface="Impact" pitchFamily="34" charset="0"/>
            </a:endParaRPr>
          </a:p>
        </p:txBody>
      </p:sp>
      <p:graphicFrame>
        <p:nvGraphicFramePr>
          <p:cNvPr id="15364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2003729"/>
              </p:ext>
            </p:extLst>
          </p:nvPr>
        </p:nvGraphicFramePr>
        <p:xfrm>
          <a:off x="5544608" y="1484784"/>
          <a:ext cx="3456384" cy="13681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238" name="Image" r:id="rId4" imgW="12288034" imgH="5362513" progId="Photoshop.Image.4">
                  <p:embed/>
                </p:oleObj>
              </mc:Choice>
              <mc:Fallback>
                <p:oleObj name="Image" r:id="rId4" imgW="12288034" imgH="5362513" progId="Photoshop.Image.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44608" y="1484784"/>
                        <a:ext cx="3456384" cy="136815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130190" y="836712"/>
            <a:ext cx="856895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/>
              <a:t>Основные	клинические	проявления	повреждений	</a:t>
            </a:r>
            <a:endParaRPr lang="ru-RU" sz="1600" b="1" dirty="0" smtClean="0"/>
          </a:p>
          <a:p>
            <a:pPr algn="ctr"/>
            <a:r>
              <a:rPr lang="ru-RU" sz="1600" b="1" dirty="0" smtClean="0"/>
              <a:t>костей </a:t>
            </a:r>
            <a:r>
              <a:rPr lang="ru-RU" sz="1600" b="1" dirty="0"/>
              <a:t>скулоглазничного комплекса:</a:t>
            </a:r>
          </a:p>
          <a:p>
            <a:pPr marL="285750" lvl="0" indent="-285750">
              <a:buFont typeface="Wingdings" pitchFamily="2" charset="2"/>
              <a:buChar char="Ø"/>
            </a:pPr>
            <a:r>
              <a:rPr lang="ru-RU" sz="1600" b="1" i="1" dirty="0">
                <a:solidFill>
                  <a:srgbClr val="9900CC"/>
                </a:solidFill>
              </a:rPr>
              <a:t>нарушение симметрии лица;</a:t>
            </a:r>
          </a:p>
          <a:p>
            <a:pPr marL="285750" lvl="0" indent="-285750">
              <a:buFont typeface="Wingdings" pitchFamily="2" charset="2"/>
              <a:buChar char="Ø"/>
            </a:pPr>
            <a:r>
              <a:rPr lang="ru-RU" sz="1600" b="1" i="1" dirty="0">
                <a:solidFill>
                  <a:srgbClr val="9900CC"/>
                </a:solidFill>
              </a:rPr>
              <a:t>ограничение открывания рта;</a:t>
            </a:r>
          </a:p>
          <a:p>
            <a:pPr marL="285750" lvl="0" indent="-285750">
              <a:buFont typeface="Wingdings" pitchFamily="2" charset="2"/>
              <a:buChar char="Ø"/>
            </a:pPr>
            <a:r>
              <a:rPr lang="ru-RU" sz="1600" b="1" i="1" dirty="0">
                <a:solidFill>
                  <a:srgbClr val="9900CC"/>
                </a:solidFill>
              </a:rPr>
              <a:t>энофтальм;</a:t>
            </a:r>
          </a:p>
          <a:p>
            <a:pPr marL="285750" lvl="0" indent="-285750">
              <a:buFont typeface="Wingdings" pitchFamily="2" charset="2"/>
              <a:buChar char="Ø"/>
            </a:pPr>
            <a:r>
              <a:rPr lang="ru-RU" sz="1600" b="1" i="1" dirty="0" err="1">
                <a:solidFill>
                  <a:srgbClr val="9900CC"/>
                </a:solidFill>
              </a:rPr>
              <a:t>гипофтальм</a:t>
            </a:r>
            <a:r>
              <a:rPr lang="ru-RU" sz="1600" b="1" i="1" dirty="0">
                <a:solidFill>
                  <a:srgbClr val="9900CC"/>
                </a:solidFill>
              </a:rPr>
              <a:t>;</a:t>
            </a:r>
          </a:p>
          <a:p>
            <a:pPr marL="285750" lvl="0" indent="-285750">
              <a:buFont typeface="Wingdings" pitchFamily="2" charset="2"/>
              <a:buChar char="Ø"/>
            </a:pPr>
            <a:r>
              <a:rPr lang="ru-RU" sz="1600" b="1" i="1" dirty="0">
                <a:solidFill>
                  <a:srgbClr val="9900CC"/>
                </a:solidFill>
              </a:rPr>
              <a:t>диплопия;</a:t>
            </a:r>
          </a:p>
          <a:p>
            <a:pPr marL="285750" lvl="0" indent="-285750">
              <a:buFont typeface="Wingdings" pitchFamily="2" charset="2"/>
              <a:buChar char="Ø"/>
            </a:pPr>
            <a:r>
              <a:rPr lang="ru-RU" sz="1600" b="1" i="1" dirty="0">
                <a:solidFill>
                  <a:srgbClr val="9900CC"/>
                </a:solidFill>
              </a:rPr>
              <a:t>ограничение подвижности глазного яблока;</a:t>
            </a:r>
          </a:p>
          <a:p>
            <a:pPr marL="285750" lvl="0" indent="-285750">
              <a:buFont typeface="Wingdings" pitchFamily="2" charset="2"/>
              <a:buChar char="Ø"/>
            </a:pPr>
            <a:r>
              <a:rPr lang="ru-RU" sz="1600" b="1" i="1" dirty="0">
                <a:solidFill>
                  <a:srgbClr val="9900CC"/>
                </a:solidFill>
              </a:rPr>
              <a:t>кровотечение из носа, затруднение носового дыхания;</a:t>
            </a:r>
          </a:p>
          <a:p>
            <a:pPr marL="285750" lvl="0" indent="-285750">
              <a:buFont typeface="Wingdings" pitchFamily="2" charset="2"/>
              <a:buChar char="Ø"/>
            </a:pPr>
            <a:r>
              <a:rPr lang="ru-RU" sz="1600" b="1" i="1" dirty="0">
                <a:solidFill>
                  <a:srgbClr val="9900CC"/>
                </a:solidFill>
              </a:rPr>
              <a:t>воздушная и костная крепитация;</a:t>
            </a:r>
          </a:p>
          <a:p>
            <a:pPr marL="285750" lvl="0" indent="-285750">
              <a:buFont typeface="Wingdings" pitchFamily="2" charset="2"/>
              <a:buChar char="Ø"/>
            </a:pPr>
            <a:r>
              <a:rPr lang="ru-RU" sz="1600" b="1" i="1" dirty="0">
                <a:solidFill>
                  <a:srgbClr val="9900CC"/>
                </a:solidFill>
              </a:rPr>
              <a:t>нарушение чувствительности в зоне иннервации нижнеглазничного нерва.</a:t>
            </a:r>
          </a:p>
          <a:p>
            <a:pPr algn="ctr"/>
            <a:r>
              <a:rPr lang="ru-RU" sz="1600" b="1" dirty="0" smtClean="0"/>
              <a:t>Факторы</a:t>
            </a:r>
            <a:r>
              <a:rPr lang="ru-RU" sz="1600" b="1" dirty="0"/>
              <a:t>, влияющие на изменение положения глазного яблока при повреждениях костей средней зоны лицевого скелета:</a:t>
            </a:r>
          </a:p>
          <a:p>
            <a:pPr marL="285750" lvl="0" indent="-285750">
              <a:buFont typeface="Wingdings" pitchFamily="2" charset="2"/>
              <a:buChar char="v"/>
            </a:pPr>
            <a:r>
              <a:rPr lang="ru-RU" sz="1600" b="1" dirty="0">
                <a:solidFill>
                  <a:srgbClr val="002060"/>
                </a:solidFill>
              </a:rPr>
              <a:t>степень разрушения стенок глазниц;</a:t>
            </a:r>
          </a:p>
          <a:p>
            <a:pPr marL="285750" lvl="0" indent="-285750">
              <a:buFont typeface="Wingdings" pitchFamily="2" charset="2"/>
              <a:buChar char="v"/>
            </a:pPr>
            <a:r>
              <a:rPr lang="ru-RU" sz="1600" b="1" dirty="0">
                <a:solidFill>
                  <a:srgbClr val="002060"/>
                </a:solidFill>
              </a:rPr>
              <a:t>размер сообщения между глазницей и придаточными пазухами носа;</a:t>
            </a:r>
          </a:p>
          <a:p>
            <a:pPr marL="285750" lvl="0" indent="-285750">
              <a:buFont typeface="Wingdings" pitchFamily="2" charset="2"/>
              <a:buChar char="v"/>
            </a:pPr>
            <a:r>
              <a:rPr lang="ru-RU" sz="1600" b="1" dirty="0">
                <a:solidFill>
                  <a:srgbClr val="002060"/>
                </a:solidFill>
              </a:rPr>
              <a:t>степень увеличения объема глазницы;</a:t>
            </a:r>
          </a:p>
          <a:p>
            <a:pPr marL="285750" lvl="0" indent="-285750">
              <a:buFont typeface="Wingdings" pitchFamily="2" charset="2"/>
              <a:buChar char="v"/>
            </a:pPr>
            <a:r>
              <a:rPr lang="ru-RU" sz="1600" b="1" dirty="0">
                <a:solidFill>
                  <a:srgbClr val="002060"/>
                </a:solidFill>
              </a:rPr>
              <a:t>степень	перераспределения	глазничной	клетчатки	в	придаточные пазухи носа;</a:t>
            </a:r>
          </a:p>
          <a:p>
            <a:pPr marL="285750" lvl="0" indent="-285750">
              <a:buFont typeface="Wingdings" pitchFamily="2" charset="2"/>
              <a:buChar char="v"/>
            </a:pPr>
            <a:r>
              <a:rPr lang="ru-RU" sz="1600" b="1" dirty="0">
                <a:solidFill>
                  <a:srgbClr val="002060"/>
                </a:solidFill>
              </a:rPr>
              <a:t>состояние надкостницы;</a:t>
            </a:r>
          </a:p>
          <a:p>
            <a:pPr marL="285750" lvl="0" indent="-285750">
              <a:buFont typeface="Wingdings" pitchFamily="2" charset="2"/>
              <a:buChar char="v"/>
            </a:pPr>
            <a:r>
              <a:rPr lang="ru-RU" sz="1600" b="1" dirty="0">
                <a:solidFill>
                  <a:srgbClr val="002060"/>
                </a:solidFill>
              </a:rPr>
              <a:t>состояние «мягкого остова» (совокупности фасций мышц, собственной фасции глазного яблока и их отрогов к стенкам глазницы</a:t>
            </a:r>
            <a:r>
              <a:rPr lang="ru-RU" sz="1600" b="1" dirty="0" smtClean="0">
                <a:solidFill>
                  <a:srgbClr val="002060"/>
                </a:solidFill>
              </a:rPr>
              <a:t>).</a:t>
            </a:r>
            <a:endParaRPr lang="ru-RU" sz="1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742922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42844" y="428604"/>
            <a:ext cx="9001156" cy="6429396"/>
          </a:xfrm>
        </p:spPr>
        <p:txBody>
          <a:bodyPr>
            <a:noAutofit/>
          </a:bodyPr>
          <a:lstStyle/>
          <a:p>
            <a:r>
              <a:rPr lang="ru-RU" sz="1600" b="1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Челюстно-лицевой хирург: ведение пациента на всех этапах диагностики и лечения, сбор анамнеза и жалоб, детальное изучение анатомии лицевого скелета и механизма образования травмы, планирование и проведение оперативного лечения. </a:t>
            </a:r>
          </a:p>
          <a:p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Офтальмолог: выявление признаков непосредственного повреждения органа зрения, выявление признаков атрофии зрительного нерва и отека диска зрительного нерва, выявление зрительных нарушений, обследование системы </a:t>
            </a:r>
            <a:r>
              <a:rPr lang="ru-RU" sz="1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слезоотведения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ru-RU" sz="1600" b="1" dirty="0" err="1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Оториноларинголог</a:t>
            </a:r>
            <a:r>
              <a:rPr lang="ru-RU" sz="16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: выявление повреждений ЛОР органов, предупреждение осложнений, связанных с этими повреждениями, исследование состояния полости носа, носоглотки, придаточных пазух носа, выявление слуховых нарушений. </a:t>
            </a:r>
          </a:p>
          <a:p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Невролог: оценка наличия неврологической симптоматики. </a:t>
            </a:r>
          </a:p>
          <a:p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Нейрохирург: оценка нейрохирургического статуса. При превалировании явлений черепно-мозговой травмы, угрожающего жизни состояния, порядок оказания помощи должен решаться в зависимости от выраженности сочетанных повреждений и определятся нейрохирургом совместно с реаниматологом. Угрозу жизни представляют тяжелые повреждения головного мозга, требующие экстренного оперативного вмешательства – внутричерепные и внутримозговые гематомы. В этом случае операции проводятся только по жизненным показаниям. 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Стоматолог: оценка состояния полости рта пациента, проведение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электроодонтодиагностики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, эндодонтического лечения и восстановления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коронковых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частей зубов, планирование восстановительного лечения зубочелюстной системы. </a:t>
            </a:r>
          </a:p>
          <a:p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Рентгенолог: изучение и интерпретация результатов рентгенологических методов исследования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00042"/>
          </a:xfrm>
        </p:spPr>
        <p:txBody>
          <a:bodyPr>
            <a:normAutofit/>
          </a:bodyPr>
          <a:lstStyle/>
          <a:p>
            <a:r>
              <a:rPr lang="ru-RU" sz="2000" dirty="0" smtClean="0"/>
              <a:t>Специалисты, участвующие в диагностике и лечении: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372332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ü"/>
            </a:pPr>
            <a:endParaRPr lang="ru-RU" dirty="0" smtClean="0"/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рентгенография челюстей; 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рентгенография скуловых костей; 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рентгенография черепа; </a:t>
            </a:r>
          </a:p>
          <a:p>
            <a:pPr>
              <a:buFont typeface="Wingdings" pitchFamily="2" charset="2"/>
              <a:buChar char="ü"/>
            </a:pPr>
            <a:r>
              <a:rPr lang="ru-RU" dirty="0" err="1" smtClean="0"/>
              <a:t>ортопантомография</a:t>
            </a:r>
            <a:r>
              <a:rPr lang="ru-RU" dirty="0" smtClean="0"/>
              <a:t>; 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спиральная компьютерная томография головы с пространственной реконструкцией изображения в формате 3D; 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конусно-лучевая компьютерная томография; 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магнитно-резонансная томография (по показаниям); </a:t>
            </a:r>
          </a:p>
          <a:p>
            <a:pPr>
              <a:buFont typeface="Wingdings" pitchFamily="2" charset="2"/>
              <a:buChar char="ü"/>
            </a:pPr>
            <a:r>
              <a:rPr lang="ru-RU" dirty="0" err="1" smtClean="0"/>
              <a:t>электроодонтодиагностика</a:t>
            </a:r>
            <a:r>
              <a:rPr lang="ru-RU" dirty="0" smtClean="0"/>
              <a:t>. </a:t>
            </a:r>
          </a:p>
          <a:p>
            <a:pPr>
              <a:buNone/>
            </a:pPr>
            <a:endParaRPr lang="ru-RU" dirty="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Необходимые дифференциально-диагностические исследования: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90051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500174"/>
          <a:ext cx="8686800" cy="50136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6603"/>
                <a:gridCol w="3634597"/>
                <a:gridCol w="2895600"/>
              </a:tblGrid>
              <a:tr h="12645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Симптоматика 		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Вид травмы, при которой встречается данная симптоматика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Необходимые диагностические процедуры 	</a:t>
                      </a:r>
                      <a:endParaRPr lang="ru-RU" dirty="0"/>
                    </a:p>
                  </a:txBody>
                  <a:tcPr/>
                </a:tc>
              </a:tr>
              <a:tr h="35408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1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Нарушение прикуса 	</a:t>
                      </a:r>
                    </a:p>
                    <a:p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24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перелом нижней челюсти; </a:t>
                      </a:r>
                    </a:p>
                    <a:p>
                      <a:r>
                        <a:rPr kumimoji="0" lang="ru-RU" sz="24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вывих нижней челюсти; </a:t>
                      </a:r>
                    </a:p>
                    <a:p>
                      <a:r>
                        <a:rPr kumimoji="0" lang="ru-RU" sz="24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перелом альвеолярной части нижней челюсти или альвеолярного отростка верхней челюсти; </a:t>
                      </a:r>
                    </a:p>
                    <a:p>
                      <a:r>
                        <a:rPr kumimoji="0" lang="ru-RU" sz="24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перелом верхней челюсти. 	</a:t>
                      </a:r>
                    </a:p>
                    <a:p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24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рентгенография нижней челюсти; </a:t>
                      </a:r>
                    </a:p>
                    <a:p>
                      <a:r>
                        <a:rPr kumimoji="0" lang="ru-RU" sz="24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</a:t>
                      </a:r>
                      <a:r>
                        <a:rPr kumimoji="0" lang="ru-RU" sz="2400" kern="1200" baseline="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ортопантомография</a:t>
                      </a:r>
                      <a:r>
                        <a:rPr kumimoji="0" lang="ru-RU" sz="24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; </a:t>
                      </a:r>
                    </a:p>
                    <a:p>
                      <a:r>
                        <a:rPr kumimoji="0" lang="ru-RU" sz="24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рентгенография черепа, скуловых костей; </a:t>
                      </a:r>
                    </a:p>
                    <a:p>
                      <a:r>
                        <a:rPr kumimoji="0" lang="ru-RU" sz="24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КТ головы; 	</a:t>
                      </a:r>
                    </a:p>
                    <a:p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14282" y="274638"/>
            <a:ext cx="8472518" cy="1143000"/>
          </a:xfrm>
        </p:spPr>
        <p:txBody>
          <a:bodyPr>
            <a:no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Необходимые диагностические процедуры при различной симптоматике у пациентов с переломами костей лицевого скелета. 	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11933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500174"/>
          <a:ext cx="8686800" cy="48053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6603"/>
                <a:gridCol w="3634597"/>
                <a:gridCol w="2895600"/>
              </a:tblGrid>
              <a:tr h="12645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Симптоматика 		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Вид травмы, при которой встречается данная симптоматика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Необходимые диагностические процедуры 	</a:t>
                      </a:r>
                      <a:endParaRPr lang="ru-RU" dirty="0"/>
                    </a:p>
                  </a:txBody>
                  <a:tcPr/>
                </a:tc>
              </a:tr>
              <a:tr h="35408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Затруднение открывания рта 	</a:t>
                      </a:r>
                    </a:p>
                    <a:p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20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перелом нижней челюсти; </a:t>
                      </a:r>
                    </a:p>
                    <a:p>
                      <a:r>
                        <a:rPr kumimoji="0" lang="ru-RU" sz="20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вывих нижней челюсти; </a:t>
                      </a:r>
                    </a:p>
                    <a:p>
                      <a:r>
                        <a:rPr kumimoji="0" lang="ru-RU" sz="20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перелом верхней челюсти; </a:t>
                      </a:r>
                    </a:p>
                    <a:p>
                      <a:r>
                        <a:rPr kumimoji="0" lang="ru-RU" sz="20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перелом костей скулоглазничного комплекса; </a:t>
                      </a:r>
                    </a:p>
                    <a:p>
                      <a:r>
                        <a:rPr kumimoji="0" lang="ru-RU" sz="20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повреждение мягких тканей; </a:t>
                      </a:r>
                    </a:p>
                    <a:p>
                      <a:r>
                        <a:rPr kumimoji="0" lang="ru-RU" sz="20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отек мягких тканей. 	</a:t>
                      </a:r>
                    </a:p>
                    <a:p>
                      <a:r>
                        <a:rPr kumimoji="0" lang="ru-RU" sz="20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	</a:t>
                      </a:r>
                    </a:p>
                    <a:p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24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рентгенография нижней челюсти; </a:t>
                      </a:r>
                    </a:p>
                    <a:p>
                      <a:r>
                        <a:rPr kumimoji="0" lang="ru-RU" sz="24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</a:t>
                      </a:r>
                      <a:r>
                        <a:rPr kumimoji="0" lang="ru-RU" sz="2400" kern="1200" baseline="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ортопантомография</a:t>
                      </a:r>
                      <a:r>
                        <a:rPr kumimoji="0" lang="ru-RU" sz="24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; </a:t>
                      </a:r>
                    </a:p>
                    <a:p>
                      <a:r>
                        <a:rPr kumimoji="0" lang="ru-RU" sz="24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рентгенография черепа, скуловых костей; </a:t>
                      </a:r>
                    </a:p>
                    <a:p>
                      <a:r>
                        <a:rPr kumimoji="0" lang="ru-RU" sz="24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КТ головы; 	</a:t>
                      </a:r>
                    </a:p>
                    <a:p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14282" y="274638"/>
            <a:ext cx="8472518" cy="1143000"/>
          </a:xfrm>
        </p:spPr>
        <p:txBody>
          <a:bodyPr>
            <a:no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Необходимые диагностические процедуры при различной симптоматике у пациентов с переломами костей лицевого скелета. 	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058450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500174"/>
          <a:ext cx="8686800" cy="48053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6603"/>
                <a:gridCol w="3634597"/>
                <a:gridCol w="2895600"/>
              </a:tblGrid>
              <a:tr h="12645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Симптоматика 		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Вид травмы, при которой встречается данная симптоматика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Необходимые диагностические процедуры 	</a:t>
                      </a:r>
                      <a:endParaRPr lang="ru-RU" dirty="0"/>
                    </a:p>
                  </a:txBody>
                  <a:tcPr/>
                </a:tc>
              </a:tr>
              <a:tr h="35408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Диплопия 	</a:t>
                      </a:r>
                    </a:p>
                    <a:p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20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перелом верхней челюсти; </a:t>
                      </a:r>
                    </a:p>
                    <a:p>
                      <a:r>
                        <a:rPr kumimoji="0" lang="ru-RU" sz="20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перелом костей скулоглазничного комплекса; </a:t>
                      </a:r>
                    </a:p>
                    <a:p>
                      <a:r>
                        <a:rPr kumimoji="0" lang="ru-RU" sz="20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переломы стенок глазницы; </a:t>
                      </a:r>
                    </a:p>
                    <a:p>
                      <a:r>
                        <a:rPr kumimoji="0" lang="ru-RU" sz="20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повреждение органа зрения; </a:t>
                      </a:r>
                    </a:p>
                    <a:p>
                      <a:r>
                        <a:rPr kumimoji="0" lang="ru-RU" sz="20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внутричерепное кровоизлияние; </a:t>
                      </a:r>
                    </a:p>
                    <a:p>
                      <a:r>
                        <a:rPr kumimoji="0" lang="ru-RU" sz="20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отек мягких тканей. 	</a:t>
                      </a:r>
                    </a:p>
                    <a:p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20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рентгенография черепа, скуловых костей; </a:t>
                      </a:r>
                    </a:p>
                    <a:p>
                      <a:r>
                        <a:rPr kumimoji="0" lang="ru-RU" sz="20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КТ головы; </a:t>
                      </a:r>
                    </a:p>
                    <a:p>
                      <a:r>
                        <a:rPr kumimoji="0" lang="ru-RU" sz="20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консультация офтальмолога; </a:t>
                      </a:r>
                    </a:p>
                    <a:p>
                      <a:r>
                        <a:rPr kumimoji="0" lang="ru-RU" sz="20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консультация нейрохирурга; </a:t>
                      </a:r>
                    </a:p>
                    <a:p>
                      <a:r>
                        <a:rPr kumimoji="0" lang="ru-RU" sz="20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консультация невролога. 	</a:t>
                      </a:r>
                    </a:p>
                    <a:p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14282" y="274638"/>
            <a:ext cx="8472518" cy="1143000"/>
          </a:xfrm>
        </p:spPr>
        <p:txBody>
          <a:bodyPr>
            <a:no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Необходимые диагностические процедуры при различной симптоматике у пациентов с переломами костей лицевого скелета. 	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097439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500174"/>
          <a:ext cx="8686800" cy="48053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6603"/>
                <a:gridCol w="3634597"/>
                <a:gridCol w="2895600"/>
              </a:tblGrid>
              <a:tr h="12645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Симптоматика 		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Вид травмы, при которой встречается данная симптоматика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Необходимые диагностические процедуры 	</a:t>
                      </a:r>
                      <a:endParaRPr lang="ru-RU" dirty="0"/>
                    </a:p>
                  </a:txBody>
                  <a:tcPr/>
                </a:tc>
              </a:tr>
              <a:tr h="35408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Энофтальм, </a:t>
                      </a:r>
                      <a:r>
                        <a:rPr kumimoji="0" lang="ru-RU" sz="1800" b="1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гипофтальм</a:t>
                      </a:r>
                      <a:r>
                        <a:rPr kumimoji="0" lang="ru-RU" sz="18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	</a:t>
                      </a:r>
                    </a:p>
                    <a:p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20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перелом верхней челюсти; </a:t>
                      </a:r>
                    </a:p>
                    <a:p>
                      <a:r>
                        <a:rPr kumimoji="0" lang="ru-RU" sz="20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перелом костей скулоглазничного комплекса; </a:t>
                      </a:r>
                    </a:p>
                    <a:p>
                      <a:r>
                        <a:rPr kumimoji="0" lang="ru-RU" sz="20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переломы стенок глазницы; 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kumimoji="0" lang="ru-RU" sz="20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повреждение органа зрения; </a:t>
                      </a:r>
                    </a:p>
                    <a:p>
                      <a:pPr>
                        <a:buFontTx/>
                        <a:buChar char="-"/>
                      </a:pP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20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рентгенография черепа, скуловых костей; </a:t>
                      </a:r>
                    </a:p>
                    <a:p>
                      <a:r>
                        <a:rPr kumimoji="0" lang="ru-RU" sz="20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КТ головы; 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kumimoji="0" lang="ru-RU" sz="20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консультация офтальмолога;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МРТ (по показаниям). 	</a:t>
                      </a:r>
                    </a:p>
                    <a:p>
                      <a:pPr>
                        <a:buFontTx/>
                        <a:buChar char="-"/>
                      </a:pPr>
                      <a:endParaRPr kumimoji="0" lang="ru-RU" sz="2000" kern="1200" baseline="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14282" y="274638"/>
            <a:ext cx="8472518" cy="1143000"/>
          </a:xfrm>
        </p:spPr>
        <p:txBody>
          <a:bodyPr>
            <a:no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Необходимые диагностические процедуры при различной симптоматике у пациентов с переломами костей лицевого скелета. 	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908587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500174"/>
          <a:ext cx="8686800" cy="48053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6603"/>
                <a:gridCol w="3634597"/>
                <a:gridCol w="2895600"/>
              </a:tblGrid>
              <a:tr h="12645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Симптоматика 		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Вид травмы, при которой встречается данная симптоматика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Необходимые диагностические процедуры 	</a:t>
                      </a:r>
                      <a:endParaRPr lang="ru-RU" dirty="0"/>
                    </a:p>
                  </a:txBody>
                  <a:tcPr/>
                </a:tc>
              </a:tr>
              <a:tr h="35408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Экзофтальм 	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kumimoji="0" lang="ru-RU" sz="20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переломы стенок глазницы; 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kumimoji="0" lang="ru-RU" sz="20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отек мягких тканей.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ретробульбарная гематома. 	</a:t>
                      </a:r>
                    </a:p>
                    <a:p>
                      <a:pPr>
                        <a:buFontTx/>
                        <a:buChar char="-"/>
                      </a:pPr>
                      <a:endParaRPr kumimoji="0" lang="ru-RU" sz="2000" kern="1200" baseline="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>
                        <a:buFontTx/>
                        <a:buChar char="-"/>
                      </a:pP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20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рентгенография черепа, скуловых костей; </a:t>
                      </a:r>
                    </a:p>
                    <a:p>
                      <a:r>
                        <a:rPr kumimoji="0" lang="ru-RU" sz="20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КТ головы; 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kumimoji="0" lang="ru-RU" sz="20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консультация офтальмолога;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МРТ (по показаниям). 	</a:t>
                      </a:r>
                    </a:p>
                    <a:p>
                      <a:pPr>
                        <a:buFontTx/>
                        <a:buChar char="-"/>
                      </a:pPr>
                      <a:endParaRPr kumimoji="0" lang="ru-RU" sz="2000" kern="1200" baseline="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14282" y="274638"/>
            <a:ext cx="8472518" cy="1143000"/>
          </a:xfrm>
        </p:spPr>
        <p:txBody>
          <a:bodyPr>
            <a:no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Необходимые диагностические процедуры при различной симптоматике у пациентов с переломами костей лицевого скелета. 	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088667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500174"/>
          <a:ext cx="9144000" cy="48053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70108"/>
                <a:gridCol w="3825892"/>
                <a:gridCol w="3048000"/>
              </a:tblGrid>
              <a:tr h="12645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Симптоматика 		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Вид травмы, при которой встречается данная симптоматика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Необходимые диагностические процедуры 	</a:t>
                      </a:r>
                      <a:endParaRPr lang="ru-RU" dirty="0"/>
                    </a:p>
                  </a:txBody>
                  <a:tcPr/>
                </a:tc>
              </a:tr>
              <a:tr h="35408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Затруднение носового дыхания, кровотечение из носа. 	</a:t>
                      </a:r>
                    </a:p>
                    <a:p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перелом верхней челюсти; </a:t>
                      </a:r>
                    </a:p>
                    <a:p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перелом костей скулоглазничного комплекса; </a:t>
                      </a:r>
                    </a:p>
                    <a:p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переломы стенок глазницы; </a:t>
                      </a:r>
                    </a:p>
                    <a:p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перелом стенок в/ч и лобной пазух </a:t>
                      </a:r>
                    </a:p>
                    <a:p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перелом костей носа. 	</a:t>
                      </a:r>
                    </a:p>
                    <a:p>
                      <a:pPr>
                        <a:buFontTx/>
                        <a:buChar char="-"/>
                      </a:pP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рентгенография черепа, скуловых костей; </a:t>
                      </a:r>
                    </a:p>
                    <a:p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рентгенография костей носа; </a:t>
                      </a:r>
                    </a:p>
                    <a:p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рентгенография придаточных пазух носа; </a:t>
                      </a:r>
                    </a:p>
                    <a:p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КТ головы (по показаниям); </a:t>
                      </a:r>
                    </a:p>
                    <a:p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передняя риноскопия; </a:t>
                      </a:r>
                    </a:p>
                    <a:p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консультация </a:t>
                      </a:r>
                      <a:r>
                        <a:rPr kumimoji="0" lang="ru-RU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оториноларинголога</a:t>
                      </a: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	</a:t>
                      </a:r>
                    </a:p>
                    <a:p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14282" y="274638"/>
            <a:ext cx="8472518" cy="1143000"/>
          </a:xfrm>
        </p:spPr>
        <p:txBody>
          <a:bodyPr>
            <a:no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Необходимые диагностические процедуры при различной симптоматике у пациентов с переломами костей лицевого скелета. 	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240874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500174"/>
          <a:ext cx="9144000" cy="49526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70108"/>
                <a:gridCol w="3825892"/>
                <a:gridCol w="3048000"/>
              </a:tblGrid>
              <a:tr h="12645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Симптоматика 		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Вид травмы, при которой встречается данная симптоматика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Необходимые диагностические процедуры 	</a:t>
                      </a:r>
                      <a:endParaRPr lang="ru-RU" dirty="0"/>
                    </a:p>
                  </a:txBody>
                  <a:tcPr/>
                </a:tc>
              </a:tr>
              <a:tr h="35408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Назоликворея</a:t>
                      </a:r>
                      <a:r>
                        <a:rPr kumimoji="0" lang="ru-RU" sz="18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	</a:t>
                      </a:r>
                    </a:p>
                    <a:p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перелом верхней челюсти; </a:t>
                      </a:r>
                    </a:p>
                    <a:p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множественные переломы костей средней зоны лицевого скелета (перелом костей </a:t>
                      </a:r>
                      <a:r>
                        <a:rPr kumimoji="0" lang="ru-RU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скуло-назо-этомидального</a:t>
                      </a: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комплекса); </a:t>
                      </a:r>
                    </a:p>
                    <a:p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перелом лобной кости; </a:t>
                      </a:r>
                    </a:p>
                    <a:p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дефект твердой мозговой оболочки отмечается в области пластинки решетчатой кости или в месте перелома клиновидной кости. 	</a:t>
                      </a:r>
                    </a:p>
                    <a:p>
                      <a:pPr>
                        <a:buFontTx/>
                        <a:buChar char="-"/>
                      </a:pP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рентгенография черепа, скуловых костей; </a:t>
                      </a:r>
                    </a:p>
                    <a:p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КТ головы; </a:t>
                      </a:r>
                    </a:p>
                    <a:p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передняя риноскопия; </a:t>
                      </a:r>
                    </a:p>
                    <a:p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консультация </a:t>
                      </a:r>
                      <a:r>
                        <a:rPr kumimoji="0" lang="ru-RU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оториноларинголога</a:t>
                      </a: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 </a:t>
                      </a:r>
                    </a:p>
                    <a:p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консультация нейрохирурга. 	</a:t>
                      </a:r>
                    </a:p>
                    <a:p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14282" y="274638"/>
            <a:ext cx="8472518" cy="1143000"/>
          </a:xfrm>
        </p:spPr>
        <p:txBody>
          <a:bodyPr>
            <a:no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Необходимые диагностические процедуры при различной симптоматике у пациентов с переломами костей лицевого скелета. 	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810051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500174"/>
          <a:ext cx="9144000" cy="48053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70108"/>
                <a:gridCol w="3825892"/>
                <a:gridCol w="3048000"/>
              </a:tblGrid>
              <a:tr h="12645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Симптоматика 		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Вид травмы, при которой встречается данная симптоматика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Необходимые диагностические процедуры 	</a:t>
                      </a:r>
                      <a:endParaRPr lang="ru-RU" dirty="0"/>
                    </a:p>
                  </a:txBody>
                  <a:tcPr/>
                </a:tc>
              </a:tr>
              <a:tr h="35408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Отоликворея</a:t>
                      </a:r>
                      <a:r>
                        <a:rPr kumimoji="0" lang="ru-RU" sz="18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	</a:t>
                      </a:r>
                    </a:p>
                    <a:p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перелом пирамиды височной кости,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разрыв барабанной перепонки,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перелом </a:t>
                      </a:r>
                      <a:r>
                        <a:rPr kumimoji="0" lang="ru-RU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мыщелкового</a:t>
                      </a: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отростка нижней челюсти; 	</a:t>
                      </a:r>
                    </a:p>
                    <a:p>
                      <a:pPr>
                        <a:buFontTx/>
                        <a:buChar char="-"/>
                      </a:pP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рентгенография черепа; </a:t>
                      </a:r>
                    </a:p>
                    <a:p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рентгенография височных костей; </a:t>
                      </a:r>
                    </a:p>
                    <a:p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КТ головы; </a:t>
                      </a:r>
                    </a:p>
                    <a:p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консультация </a:t>
                      </a:r>
                      <a:r>
                        <a:rPr kumimoji="0" lang="ru-RU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оториноларинголога</a:t>
                      </a: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 </a:t>
                      </a:r>
                    </a:p>
                    <a:p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консультация нейрохирурга. 	</a:t>
                      </a:r>
                    </a:p>
                    <a:p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14282" y="274638"/>
            <a:ext cx="8472518" cy="1143000"/>
          </a:xfrm>
        </p:spPr>
        <p:txBody>
          <a:bodyPr>
            <a:no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Необходимые диагностические процедуры при различной симптоматике у пациентов с переломами костей лицевого скелета. 	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520443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500174"/>
          <a:ext cx="9144000" cy="48053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70108"/>
                <a:gridCol w="3825892"/>
                <a:gridCol w="3048000"/>
              </a:tblGrid>
              <a:tr h="12645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Симптоматика 		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Вид травмы, при которой встречается данная симптоматика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Необходимые диагностические процедуры 	</a:t>
                      </a:r>
                      <a:endParaRPr lang="ru-RU" dirty="0"/>
                    </a:p>
                  </a:txBody>
                  <a:tcPr/>
                </a:tc>
              </a:tr>
              <a:tr h="35408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Ограничение подвижности глазного яблока 	</a:t>
                      </a:r>
                    </a:p>
                    <a:p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перелом верхней челюсти; </a:t>
                      </a:r>
                    </a:p>
                    <a:p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перелом костей скулоглазничного комплекса; </a:t>
                      </a:r>
                    </a:p>
                    <a:p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переломы стенок глазницы; </a:t>
                      </a:r>
                    </a:p>
                    <a:p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повреждение органа зрения; </a:t>
                      </a:r>
                    </a:p>
                    <a:p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отек мягких тканей. 	</a:t>
                      </a:r>
                    </a:p>
                    <a:p>
                      <a:pPr>
                        <a:buFontTx/>
                        <a:buChar char="-"/>
                      </a:pP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рентгенография черепа, скуловых костей; </a:t>
                      </a:r>
                    </a:p>
                    <a:p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КТ головы; </a:t>
                      </a:r>
                    </a:p>
                    <a:p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консультация офтальмолога; </a:t>
                      </a:r>
                    </a:p>
                    <a:p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консультация невролога. </a:t>
                      </a:r>
                    </a:p>
                    <a:p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консультация нейрохирурга. 	</a:t>
                      </a:r>
                    </a:p>
                    <a:p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14282" y="274638"/>
            <a:ext cx="8472518" cy="1143000"/>
          </a:xfrm>
        </p:spPr>
        <p:txBody>
          <a:bodyPr>
            <a:no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Необходимые диагностические процедуры при различной симптоматике у пациентов с переломами костей лицевого скелета. 	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900588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14282" y="836712"/>
            <a:ext cx="8929718" cy="602128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1600" b="1" dirty="0" smtClean="0"/>
              <a:t>Ключевые положения: </a:t>
            </a:r>
          </a:p>
          <a:p>
            <a:pPr>
              <a:buNone/>
            </a:pPr>
            <a:r>
              <a:rPr lang="ru-RU" sz="1600" b="1" dirty="0" smtClean="0"/>
              <a:t>- репозиция и фиксация костных отломков в анатомически правильном положении, восстановление контуров лицевого скелета; </a:t>
            </a:r>
          </a:p>
          <a:p>
            <a:pPr>
              <a:buNone/>
            </a:pPr>
            <a:r>
              <a:rPr lang="ru-RU" sz="1600" b="1" dirty="0" smtClean="0"/>
              <a:t>- восстановление прикуса; </a:t>
            </a:r>
          </a:p>
          <a:p>
            <a:pPr>
              <a:buNone/>
            </a:pPr>
            <a:r>
              <a:rPr lang="ru-RU" sz="1600" b="1" dirty="0" smtClean="0"/>
              <a:t>- восстановление анатомической целостности краев и стенок глазницы; </a:t>
            </a:r>
          </a:p>
          <a:p>
            <a:pPr>
              <a:buNone/>
            </a:pPr>
            <a:r>
              <a:rPr lang="ru-RU" sz="1600" b="1" dirty="0" smtClean="0"/>
              <a:t>- репозиция глазного яблока при </a:t>
            </a:r>
            <a:r>
              <a:rPr lang="ru-RU" sz="1600" b="1" dirty="0" err="1" smtClean="0"/>
              <a:t>эно</a:t>
            </a:r>
            <a:r>
              <a:rPr lang="ru-RU" sz="1600" b="1" dirty="0" smtClean="0"/>
              <a:t> – и </a:t>
            </a:r>
            <a:r>
              <a:rPr lang="ru-RU" sz="1600" b="1" dirty="0" err="1" smtClean="0"/>
              <a:t>гипофтальме</a:t>
            </a:r>
            <a:r>
              <a:rPr lang="ru-RU" sz="1600" b="1" dirty="0" smtClean="0"/>
              <a:t>; </a:t>
            </a:r>
          </a:p>
          <a:p>
            <a:pPr>
              <a:buNone/>
            </a:pPr>
            <a:r>
              <a:rPr lang="ru-RU" sz="1600" b="1" dirty="0" smtClean="0"/>
              <a:t>- устранение ограничения подвижности глазного яблока; </a:t>
            </a:r>
          </a:p>
          <a:p>
            <a:pPr>
              <a:buNone/>
            </a:pPr>
            <a:r>
              <a:rPr lang="ru-RU" sz="1600" b="1" dirty="0" smtClean="0"/>
              <a:t>- высвобождение ущемленных в линии перелома тканей; </a:t>
            </a:r>
          </a:p>
          <a:p>
            <a:pPr>
              <a:buNone/>
            </a:pPr>
            <a:r>
              <a:rPr lang="ru-RU" sz="1600" b="1" dirty="0" smtClean="0"/>
              <a:t>- репозиция глазного яблока; </a:t>
            </a:r>
          </a:p>
          <a:p>
            <a:pPr>
              <a:buNone/>
            </a:pPr>
            <a:r>
              <a:rPr lang="ru-RU" sz="1600" b="1" dirty="0" smtClean="0"/>
              <a:t>- устранение бинокулярной диплопии; </a:t>
            </a:r>
          </a:p>
          <a:p>
            <a:pPr>
              <a:buNone/>
            </a:pPr>
            <a:r>
              <a:rPr lang="ru-RU" sz="1600" b="1" dirty="0" smtClean="0"/>
              <a:t>- ревизия и санация поврежденных придаточных пазух носа; </a:t>
            </a:r>
          </a:p>
          <a:p>
            <a:pPr>
              <a:buNone/>
            </a:pPr>
            <a:r>
              <a:rPr lang="ru-RU" sz="1600" b="1" dirty="0" smtClean="0"/>
              <a:t>- декомпрессия нижнеглазничного нерва; </a:t>
            </a:r>
          </a:p>
          <a:p>
            <a:pPr>
              <a:buFontTx/>
              <a:buChar char="-"/>
            </a:pPr>
            <a:r>
              <a:rPr lang="ru-RU" sz="1600" b="1" dirty="0" smtClean="0"/>
              <a:t>ревизия поврежденного слезно-носового канала;</a:t>
            </a:r>
          </a:p>
          <a:p>
            <a:pPr>
              <a:buNone/>
            </a:pPr>
            <a:r>
              <a:rPr lang="ru-RU" sz="1600" b="1" dirty="0" smtClean="0"/>
              <a:t>- при </a:t>
            </a:r>
            <a:r>
              <a:rPr lang="ru-RU" sz="1600" b="1" dirty="0" err="1" smtClean="0"/>
              <a:t>многомелкооскольчатых</a:t>
            </a:r>
            <a:r>
              <a:rPr lang="ru-RU" sz="1600" b="1" dirty="0" smtClean="0"/>
              <a:t> переломах недопустима открытая репозиция и остеосинтез, ведущая к потере костного вещества, что приведет к многоэтапному хирургическому лечению по замещению костного дефекта; </a:t>
            </a:r>
          </a:p>
          <a:p>
            <a:pPr>
              <a:buNone/>
            </a:pPr>
            <a:r>
              <a:rPr lang="ru-RU" sz="1600" b="1" dirty="0" smtClean="0"/>
              <a:t>- обязательно назначение антибиотиков широкого спектра или </a:t>
            </a:r>
            <a:r>
              <a:rPr lang="ru-RU" sz="1600" b="1" dirty="0" err="1" smtClean="0"/>
              <a:t>остеотропных</a:t>
            </a:r>
            <a:r>
              <a:rPr lang="ru-RU" sz="1600" b="1" dirty="0" smtClean="0"/>
              <a:t> антибиотиков; </a:t>
            </a:r>
          </a:p>
          <a:p>
            <a:pPr>
              <a:buNone/>
            </a:pPr>
            <a:r>
              <a:rPr lang="ru-RU" sz="1600" b="1" dirty="0" smtClean="0"/>
              <a:t>- при вмешательствах на придаточных пазухах носа необходимо предупредить развитие воспалительных процессов и по возможности восстановить нормальный контур травмированной пазухи.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56320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ПРИНЦИПЫ ЛЕЧЕНИЯ ПАЦИЕНТОВ С ТРАВМОЙ СРЕДНЕЙ И ВЕРХНЕЙ ЗОН ЛИЦЕВОГО СКЕЛЕТА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0612579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2103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Вид перелома 		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Методы лечения 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Переломы альвеолярных отростков нижней или верхней челюстей 	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Репозиция и иммобилизация шиной-каппой или гладкой шиной-скобой. Остеосинтез титановыми пластинами. 	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Методы лечения 	</a:t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935971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84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Вид перелома 		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Методы лечения 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Перелом верхней челюсти 	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Временная иммобилизация – наложение </a:t>
                      </a:r>
                      <a:r>
                        <a:rPr kumimoji="0" lang="ru-RU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пращевидной</a:t>
                      </a: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повязки, лигатурное связывание зубов. Постоянная иммобилизация – межчелюстная фиксация </a:t>
                      </a:r>
                      <a:r>
                        <a:rPr kumimoji="0" lang="ru-RU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бикортикальными</a:t>
                      </a: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винтами, межчелюстная фиксация </a:t>
                      </a:r>
                      <a:r>
                        <a:rPr kumimoji="0" lang="ru-RU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двучелюстными</a:t>
                      </a: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шинами, </a:t>
                      </a:r>
                      <a:r>
                        <a:rPr kumimoji="0" lang="ru-RU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фронтомаксиллярный</a:t>
                      </a: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остеосинтез. Остеосинтез проволочным швом, спицами </a:t>
                      </a:r>
                      <a:r>
                        <a:rPr kumimoji="0" lang="ru-RU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Киршнера</a:t>
                      </a: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титановыми пластинами, титановой сеткой. 	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Методы лечения 	</a:t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0503160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920117"/>
          <a:ext cx="8229600" cy="55654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Вид перелома 		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Методы лечения </a:t>
                      </a:r>
                      <a:endParaRPr lang="ru-RU" dirty="0"/>
                    </a:p>
                  </a:txBody>
                  <a:tcPr/>
                </a:tc>
              </a:tr>
              <a:tr h="14401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Перелом костей скулоглазничного комплекса. 	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Закрытая репозиция скуловой кости элеваторами, крючком </a:t>
                      </a:r>
                      <a:r>
                        <a:rPr kumimoji="0" lang="ru-RU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Лимберга</a:t>
                      </a: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Остеосинтез спицами </a:t>
                      </a:r>
                      <a:r>
                        <a:rPr kumimoji="0" lang="ru-RU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Киршнера</a:t>
                      </a: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титановыми пластинами, титановой сеткой. </a:t>
                      </a:r>
                      <a:endParaRPr lang="ru-RU" dirty="0"/>
                    </a:p>
                  </a:txBody>
                  <a:tcPr/>
                </a:tc>
              </a:tr>
              <a:tr h="14506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Переломы стенок глазницы. 	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Реконструкция стенок глазницы имплантатами, аллопластическими материалами, </a:t>
                      </a:r>
                      <a:r>
                        <a:rPr kumimoji="0" lang="ru-RU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аутотрансплантатами</a:t>
                      </a: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	</a:t>
                      </a:r>
                    </a:p>
                  </a:txBody>
                  <a:tcPr/>
                </a:tc>
              </a:tr>
              <a:tr h="14506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Перелом лобной кости, перелом стенок лобной пазухи. 	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1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Остеосинтез лобной кости проволочным швом, титановыми пластинами, титановой сеткой. </a:t>
                      </a:r>
                      <a:r>
                        <a:rPr kumimoji="0" lang="ru-RU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Краниализация</a:t>
                      </a: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облитерация, назализация, </a:t>
                      </a:r>
                      <a:r>
                        <a:rPr kumimoji="0" lang="ru-RU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экзентерация</a:t>
                      </a: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лобных пазух. 	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Методы лечения 	</a:t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1333494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502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Вид травмы 		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Лечебные мероприятия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Сроки 	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Перелом верхней челюсти 	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Иммобилизация 	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 экстренном порядке 	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Остеосинтез при неправильном положении костных отломков 	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 максимально ранние сроки 	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Мероприятия, направленные на остановку </a:t>
                      </a:r>
                      <a:r>
                        <a:rPr kumimoji="0" lang="ru-RU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ликвореи</a:t>
                      </a: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(лечение совместно с нейрохирургом) 	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 экстренном порядке 	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000" dirty="0" smtClean="0"/>
              <a:t>Сроки проведения лечебных мероприятий у пациентов с острой травмой челюстно-лицевой области 	</a:t>
            </a:r>
            <a:br>
              <a:rPr lang="ru-RU" sz="2000" dirty="0" smtClean="0"/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61189902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481138"/>
          <a:ext cx="9001155" cy="530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0385"/>
                <a:gridCol w="3000385"/>
                <a:gridCol w="3000385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Вид травмы 		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Лечебные мероприятия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Сроки 	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 row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Перелом костей скулоглазничного комплекса 	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Иммобилизация 	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 экстренном порядке 	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Закрытая репозиция скуловой кости (с фиксацией или без) 	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 максимально ранние сроки, но не позднее 2 недель с момента получения травмы 	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Открытая репозиция скуловой кости 	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 максимально ранние сроки, но не позднее 2 недель с момента получения травмы 	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ru-RU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000" dirty="0" smtClean="0"/>
              <a:t>Сроки проведения лечебных мероприятий у пациентов с острой травмой челюстно-лицевой области 	</a:t>
            </a:r>
            <a:br>
              <a:rPr lang="ru-RU" sz="2000" dirty="0" smtClean="0"/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01043554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3048" t="12598" r="11474" b="5399"/>
          <a:stretch>
            <a:fillRect/>
          </a:stretch>
        </p:blipFill>
        <p:spPr bwMode="auto">
          <a:xfrm>
            <a:off x="0" y="214290"/>
            <a:ext cx="8929718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500034" y="500042"/>
            <a:ext cx="1000132" cy="2143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872134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5298" t="12238" r="11924" b="6839"/>
          <a:stretch>
            <a:fillRect/>
          </a:stretch>
        </p:blipFill>
        <p:spPr bwMode="auto">
          <a:xfrm>
            <a:off x="0" y="214291"/>
            <a:ext cx="9144000" cy="548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357158" y="571480"/>
            <a:ext cx="1000132" cy="2143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09322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3948" t="12958" r="12598" b="9359"/>
          <a:stretch>
            <a:fillRect/>
          </a:stretch>
        </p:blipFill>
        <p:spPr bwMode="auto">
          <a:xfrm>
            <a:off x="214282" y="142852"/>
            <a:ext cx="8715436" cy="5715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714348" y="142852"/>
            <a:ext cx="1000132" cy="2143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471820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7773" t="13318" r="14398" b="14398"/>
          <a:stretch>
            <a:fillRect/>
          </a:stretch>
        </p:blipFill>
        <p:spPr bwMode="auto">
          <a:xfrm>
            <a:off x="285720" y="0"/>
            <a:ext cx="8858280" cy="5857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428596" y="428604"/>
            <a:ext cx="1000132" cy="2143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496119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52400"/>
            <a:ext cx="8579296" cy="540296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>Сочетанная травма – повреждение не менее двух анатомических областей одним и более повреждающими факторами.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5496" y="692696"/>
            <a:ext cx="5915000" cy="5904656"/>
          </a:xfrm>
        </p:spPr>
        <p:txBody>
          <a:bodyPr>
            <a:normAutofit fontScale="77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dirty="0" smtClean="0"/>
              <a:t>По данным различных авторов частота сочетанных повреждений лица колеблется от 15,1%-15,6%. </a:t>
            </a:r>
          </a:p>
          <a:p>
            <a:pPr>
              <a:buFont typeface="Wingdings" pitchFamily="2" charset="2"/>
              <a:buChar char="Ø"/>
            </a:pPr>
            <a:r>
              <a:rPr lang="ru-RU" sz="2000" b="1" dirty="0" smtClean="0"/>
              <a:t>Сочетанные повреждения, как правило, относят к наиболее тяжелому виду травм.</a:t>
            </a:r>
          </a:p>
          <a:p>
            <a:pPr>
              <a:buFont typeface="Wingdings" pitchFamily="2" charset="2"/>
              <a:buChar char="Ø"/>
            </a:pPr>
            <a:r>
              <a:rPr lang="ru-RU" sz="2000" b="1" dirty="0" smtClean="0"/>
              <a:t> Тяжесть клинических проявлений подобных повреждений обусловлена возникновением и развитием “синдрома взаимного отягощения “, что приводит к усугублению течения травмы. </a:t>
            </a:r>
          </a:p>
          <a:p>
            <a:pPr>
              <a:buFont typeface="Wingdings" pitchFamily="2" charset="2"/>
              <a:buChar char="Ø"/>
            </a:pPr>
            <a:r>
              <a:rPr lang="ru-RU" sz="2000" b="1" dirty="0" smtClean="0"/>
              <a:t>Общее состояние пострадавшего с переломами челюстей, сочетающихся с повреждением других сегментов тела, крайне затрудняет проведение обследования и установление диагноза. </a:t>
            </a:r>
          </a:p>
          <a:p>
            <a:pPr>
              <a:buFont typeface="Wingdings" pitchFamily="2" charset="2"/>
              <a:buChar char="Ø"/>
            </a:pPr>
            <a:r>
              <a:rPr lang="ru-RU" sz="2000" b="1" dirty="0" smtClean="0"/>
              <a:t>Большинство больных с подобной травмой находятся в бессознательном состоянии или же у них резко нарушено сознание. </a:t>
            </a:r>
          </a:p>
          <a:p>
            <a:pPr>
              <a:buFont typeface="Wingdings" pitchFamily="2" charset="2"/>
              <a:buChar char="Ø"/>
            </a:pPr>
            <a:r>
              <a:rPr lang="ru-RU" sz="2000" b="1" dirty="0" smtClean="0"/>
              <a:t>Рентгенологическое обследование затруднено из-за двигательного возбуждения находящихся в бессознательном состоянии больных. О</a:t>
            </a:r>
          </a:p>
          <a:p>
            <a:pPr>
              <a:buFont typeface="Wingdings" pitchFamily="2" charset="2"/>
              <a:buChar char="Ø"/>
            </a:pPr>
            <a:r>
              <a:rPr lang="ru-RU" sz="2000" b="1" dirty="0" err="1" smtClean="0"/>
              <a:t>бследование</a:t>
            </a:r>
            <a:r>
              <a:rPr lang="ru-RU" sz="2000" b="1" dirty="0" smtClean="0"/>
              <a:t> челюстно-лицевой области у таких пострадавших должно быть проведено наиболее тщательно. </a:t>
            </a:r>
          </a:p>
          <a:p>
            <a:pPr>
              <a:buFont typeface="Wingdings" pitchFamily="2" charset="2"/>
              <a:buChar char="Ø"/>
            </a:pPr>
            <a:r>
              <a:rPr lang="ru-RU" sz="2000" b="1" dirty="0" smtClean="0"/>
              <a:t>В обследовании больных с сочетанной травмой, должны принимать участие общий хирург (травматолог), невропатолог (нейрохирург),</a:t>
            </a:r>
            <a:r>
              <a:rPr lang="ru-RU" sz="2000" b="1" dirty="0" err="1" smtClean="0"/>
              <a:t>оториноларинголог</a:t>
            </a:r>
            <a:r>
              <a:rPr lang="ru-RU" sz="2000" b="1" dirty="0" smtClean="0"/>
              <a:t>,  офтальмолог</a:t>
            </a:r>
            <a:r>
              <a:rPr lang="ru-RU" sz="2000" dirty="0" smtClean="0"/>
              <a:t>.  </a:t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10854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86512" y="3500438"/>
            <a:ext cx="2638425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346050"/>
          </a:xfrm>
        </p:spPr>
        <p:txBody>
          <a:bodyPr>
            <a:normAutofit fontScale="90000"/>
          </a:bodyPr>
          <a:lstStyle/>
          <a:p>
            <a:r>
              <a:rPr lang="ru-RU" sz="2400" b="1" dirty="0"/>
              <a:t>Сочетанная черепно-челюстно-лицевая травма</a:t>
            </a:r>
          </a:p>
        </p:txBody>
      </p:sp>
      <p:pic>
        <p:nvPicPr>
          <p:cNvPr id="4" name="Объект 3" descr="http://vmede.org/sait/content/Ped_serg_topolnitskii_2011/img/2351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964" y="2547400"/>
            <a:ext cx="4392488" cy="232176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79512" y="5013176"/>
            <a:ext cx="28803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Сочетанная </a:t>
            </a:r>
            <a:r>
              <a:rPr lang="ru-RU" sz="1200" dirty="0"/>
              <a:t>черепно-челюстно-лицевая травма. Открытый перелом левого </a:t>
            </a:r>
            <a:r>
              <a:rPr lang="ru-RU" sz="1200" dirty="0" err="1"/>
              <a:t>скуло</a:t>
            </a:r>
            <a:r>
              <a:rPr lang="ru-RU" sz="1200" dirty="0"/>
              <a:t>-орбитального комплекса со смещением: </a:t>
            </a:r>
            <a:endParaRPr lang="ru-RU" sz="1200" dirty="0" smtClean="0"/>
          </a:p>
          <a:p>
            <a:r>
              <a:rPr lang="ru-RU" sz="1200" i="1" dirty="0" smtClean="0"/>
              <a:t>а</a:t>
            </a:r>
            <a:r>
              <a:rPr lang="ru-RU" sz="1200" i="1" dirty="0"/>
              <a:t> </a:t>
            </a:r>
            <a:r>
              <a:rPr lang="ru-RU" sz="1200" dirty="0"/>
              <a:t>- рвано-ушибленная рана левой щечной области; </a:t>
            </a:r>
            <a:endParaRPr lang="ru-RU" sz="1200" dirty="0" smtClean="0"/>
          </a:p>
          <a:p>
            <a:r>
              <a:rPr lang="ru-RU" sz="1200" i="1" dirty="0" smtClean="0"/>
              <a:t>б</a:t>
            </a:r>
            <a:r>
              <a:rPr lang="ru-RU" sz="1200" i="1" dirty="0"/>
              <a:t> </a:t>
            </a:r>
            <a:r>
              <a:rPr lang="ru-RU" sz="1200" dirty="0"/>
              <a:t>- компьютерная </a:t>
            </a:r>
            <a:r>
              <a:rPr lang="ru-RU" sz="1200" dirty="0" err="1"/>
              <a:t>томограмма</a:t>
            </a:r>
            <a:r>
              <a:rPr lang="ru-RU" sz="1200" dirty="0"/>
              <a:t> с </a:t>
            </a:r>
            <a:r>
              <a:rPr lang="ru-RU" sz="1200" dirty="0" smtClean="0"/>
              <a:t>30-моделированием</a:t>
            </a:r>
            <a:endParaRPr lang="ru-RU" sz="1200" dirty="0"/>
          </a:p>
        </p:txBody>
      </p:sp>
      <p:pic>
        <p:nvPicPr>
          <p:cNvPr id="6" name="Объект 3" descr="http://vmede.org/sait/content/Ped_serg_topolnitskii_2011/img/2352.jpg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060848"/>
            <a:ext cx="3254350" cy="352839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4427984" y="564608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 smtClean="0"/>
              <a:t>Внешний </a:t>
            </a:r>
            <a:r>
              <a:rPr lang="ru-RU" sz="1200" dirty="0"/>
              <a:t>вид (а) и компьютерная </a:t>
            </a:r>
            <a:r>
              <a:rPr lang="ru-RU" sz="1200" dirty="0" err="1"/>
              <a:t>томограмма</a:t>
            </a:r>
            <a:r>
              <a:rPr lang="ru-RU" sz="1200" dirty="0"/>
              <a:t> с 30-реконструкцией (б-д). </a:t>
            </a:r>
            <a:r>
              <a:rPr lang="ru-RU" sz="1200" dirty="0" err="1"/>
              <a:t>Оскольчатый</a:t>
            </a:r>
            <a:r>
              <a:rPr lang="ru-RU" sz="1200" dirty="0"/>
              <a:t> перелом лобной кости слева, перелом правой височной кости, перелом верхней челюсти по </a:t>
            </a:r>
            <a:r>
              <a:rPr lang="ru-RU" sz="1200" dirty="0" err="1"/>
              <a:t>Лефор</a:t>
            </a:r>
            <a:r>
              <a:rPr lang="ru-RU" sz="1200" dirty="0"/>
              <a:t> II справа, </a:t>
            </a:r>
            <a:r>
              <a:rPr lang="ru-RU" sz="1200" dirty="0" err="1"/>
              <a:t>Лефор</a:t>
            </a:r>
            <a:r>
              <a:rPr lang="ru-RU" sz="1200" dirty="0"/>
              <a:t> III слева со смещением; </a:t>
            </a:r>
            <a:r>
              <a:rPr lang="ru-RU" sz="1200" i="1" dirty="0"/>
              <a:t>е - </a:t>
            </a:r>
            <a:r>
              <a:rPr lang="ru-RU" sz="1200" dirty="0"/>
              <a:t>схема сочетанного перелома (фотоматериал представлен врачом Н. Давыдовым)</a:t>
            </a:r>
          </a:p>
        </p:txBody>
      </p:sp>
      <p:graphicFrame>
        <p:nvGraphicFramePr>
          <p:cNvPr id="7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39088798"/>
              </p:ext>
            </p:extLst>
          </p:nvPr>
        </p:nvGraphicFramePr>
        <p:xfrm>
          <a:off x="0" y="332656"/>
          <a:ext cx="7367201" cy="17602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59271"/>
                <a:gridCol w="61820"/>
                <a:gridCol w="6346110"/>
              </a:tblGrid>
              <a:tr h="0">
                <a:tc grid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Множественные переломы костей черепа и лицевых костей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S02.70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/>
                </a:tc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Множественные переломы костей черепа и лицевых костей без упоминания внутричерепной травмы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S02.71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/>
                </a:tc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Множественные переломы костей черепа и лицевых костей с упоминанием внутричерепной травмы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0">
                <a:tc grid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Переломы других лицевых костей и костей черепа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0">
                <a:tc grid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Перелом альвеолярного отростка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0">
                <a:tc grid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Перелом глазницы БДУ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0">
                <a:tc grid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Перелом небной кости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0"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Исключены: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верхней стенки глазницы (S02.1)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</a:tr>
              <a:tr h="0"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дна глазницы (S02.3)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</a:tr>
              <a:tr h="0">
                <a:tc grid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Перелом неуточненной части костей черепа и лицевых костей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" marR="11430" marT="1143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197338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142852"/>
            <a:ext cx="9001156" cy="657229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000" b="1" dirty="0" smtClean="0">
                <a:solidFill>
                  <a:srgbClr val="7030A0"/>
                </a:solidFill>
              </a:rPr>
              <a:t>Оказание первой помощи: лечение асфиксии, остановка  кровотечения, оказание помощи при коллапсе и шоке, </a:t>
            </a:r>
            <a:r>
              <a:rPr lang="ru-RU" sz="2000" b="1" dirty="0" err="1" smtClean="0">
                <a:solidFill>
                  <a:srgbClr val="7030A0"/>
                </a:solidFill>
              </a:rPr>
              <a:t>слр</a:t>
            </a:r>
            <a:r>
              <a:rPr lang="ru-RU" sz="2000" b="1" dirty="0" smtClean="0">
                <a:solidFill>
                  <a:srgbClr val="7030A0"/>
                </a:solidFill>
              </a:rPr>
              <a:t> </a:t>
            </a:r>
            <a:endParaRPr lang="ru-RU" sz="2000" b="1" dirty="0">
              <a:solidFill>
                <a:srgbClr val="7030A0"/>
              </a:solidFill>
            </a:endParaRPr>
          </a:p>
          <a:p>
            <a:endParaRPr lang="ru-RU" sz="2000" b="1" dirty="0"/>
          </a:p>
          <a:p>
            <a:r>
              <a:rPr lang="ru-RU" sz="2000" b="1" dirty="0" smtClean="0"/>
              <a:t>Специализированное лечение повреждений лица при сочетанной травме может быть экстренным, срочным и отсроченным.</a:t>
            </a:r>
          </a:p>
          <a:p>
            <a:r>
              <a:rPr lang="ru-RU" sz="2000" b="1" dirty="0"/>
              <a:t>Экстренное специализированное лечение.</a:t>
            </a:r>
            <a:r>
              <a:rPr lang="ru-RU" sz="2000" dirty="0"/>
              <a:t> Включает мероприятия, направленные на остановку кровотечения и улучшение условий внешнего дыхания, их выполняют немедленно после определения соответствующих показаний. </a:t>
            </a:r>
            <a:endParaRPr lang="ru-RU" sz="2000" dirty="0" smtClean="0"/>
          </a:p>
          <a:p>
            <a:r>
              <a:rPr lang="ru-RU" sz="2000" b="1" dirty="0" smtClean="0"/>
              <a:t>Срочное </a:t>
            </a:r>
            <a:r>
              <a:rPr lang="ru-RU" sz="2000" b="1" dirty="0"/>
              <a:t>специализированное лечение</a:t>
            </a:r>
            <a:r>
              <a:rPr lang="ru-RU" sz="2000" dirty="0"/>
              <a:t>, осуществляемое в течение первых 2 суток, заключается в первичной хирургической обработке ран, вправлении и временном или окончательном закреплении отломков костей лицевого скелета. Его проводят параллельно или последовательно с хирургическим лечением повреждений других локализаций: первичной хирургической обработкой ран, диагностической и </a:t>
            </a:r>
            <a:r>
              <a:rPr lang="ru-RU" sz="2000" dirty="0" err="1"/>
              <a:t>декомпрессивной</a:t>
            </a:r>
            <a:r>
              <a:rPr lang="ru-RU" sz="2000" dirty="0"/>
              <a:t> трепанацией черепа, пункциями и дренированием плевральной  полости, лапароцентезом, лапаротомией, усечением или ампутацией размозженных сегментов конечностей, вправлением и закреплением отломков длинных трубчатых костей и др. </a:t>
            </a:r>
            <a:endParaRPr lang="ru-RU" sz="2000" dirty="0" smtClean="0"/>
          </a:p>
          <a:p>
            <a:r>
              <a:rPr lang="ru-RU" sz="2000" b="1" dirty="0" smtClean="0"/>
              <a:t>Отсроченным </a:t>
            </a:r>
            <a:r>
              <a:rPr lang="ru-RU" sz="2000" b="1" dirty="0"/>
              <a:t>считают специализированное лечение,</a:t>
            </a:r>
            <a:r>
              <a:rPr lang="ru-RU" sz="2000" dirty="0"/>
              <a:t> проведенное через 48 часов с момента поступления пострадавшего и позже.</a:t>
            </a:r>
          </a:p>
          <a:p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664</TotalTime>
  <Words>3507</Words>
  <Application>Microsoft Office PowerPoint</Application>
  <PresentationFormat>Экран (4:3)</PresentationFormat>
  <Paragraphs>585</Paragraphs>
  <Slides>52</Slides>
  <Notes>5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52</vt:i4>
      </vt:variant>
    </vt:vector>
  </HeadingPairs>
  <TitlesOfParts>
    <vt:vector size="54" baseType="lpstr">
      <vt:lpstr>Начальная</vt:lpstr>
      <vt:lpstr>Image</vt:lpstr>
      <vt:lpstr>Травмы челюстно-лицевой области</vt:lpstr>
      <vt:lpstr>Классификация МКБ 10</vt:lpstr>
      <vt:lpstr>Классификация травм челюстно-лицевой области</vt:lpstr>
      <vt:lpstr>Повреждения: изолированные и сочетанные, одиночные и множественные, ведущие и сопутствующие, а также комбинированные. </vt:lpstr>
      <vt:lpstr>Травмы челюстно-лицевой области</vt:lpstr>
      <vt:lpstr> ПОВРЕЖДЕНИЯ МЯГКИХ ТКАНЕЙ </vt:lpstr>
      <vt:lpstr>ПРИНЦИПЫ ДИАГНОСТИКИ ПАЦИЕНТОВ С ПОВРЕЖДЕНИЕМ МЯГКИХ ТКАНЕЙ ЧЕЛЮСТНО-ЛИЦЕВОЙ ОБЛАСТИ </vt:lpstr>
      <vt:lpstr>Необходимые дифференциально-диагностические исследования: </vt:lpstr>
      <vt:lpstr>Презентация PowerPoint</vt:lpstr>
      <vt:lpstr>Организационные принципы оказания медицинской помощи</vt:lpstr>
      <vt:lpstr>Вывихи нижней челюсти и повреждения височно-нижнечелюстного сустава (ВНЧС) </vt:lpstr>
      <vt:lpstr>Вывихи нижней челюсти и повреждения височно-нижнечелюстного сустава (ВНЧС)</vt:lpstr>
      <vt:lpstr>Презентация PowerPoint</vt:lpstr>
      <vt:lpstr>Презентация PowerPoint</vt:lpstr>
      <vt:lpstr>Перелом нижней челюсти</vt:lpstr>
      <vt:lpstr>ПРИНЦИПЫ ДИАГНОСТИКИ ПАЦИЕНТОВ С ТРАВМОЙ ЗУБОВ НИЖНЕЙ ЧЕЛЮСТИ</vt:lpstr>
      <vt:lpstr>Необходимые дифференциально-диагностические исследования:</vt:lpstr>
      <vt:lpstr>Алгоритм лечения пациентов с переломами костей лицевого черепа</vt:lpstr>
      <vt:lpstr>ОБЩИЕ ПОДХОДЫ К ЛЕЧЕНИЮ ПЕРЕЛОМА НИЖНЕЙ ЧЕЛЮСТИ </vt:lpstr>
      <vt:lpstr>Презентация PowerPoint</vt:lpstr>
      <vt:lpstr>Консервативный (ортопедический) метод постоянной  иммобилизации – шинирование назубными шинами Васильева при переломе тела нижней челюсти слева в области зуба 3.6</vt:lpstr>
      <vt:lpstr>Презентация PowerPoint</vt:lpstr>
      <vt:lpstr>Фиксация отломков нижней челюсти спицами Киршнера</vt:lpstr>
      <vt:lpstr>Презентация PowerPoint</vt:lpstr>
      <vt:lpstr>Перелом верхней челюсти по Ле Фор  (верхний тип) </vt:lpstr>
      <vt:lpstr>Перелом верхней челюсти по Ле Фор - средний тип.</vt:lpstr>
      <vt:lpstr>Перелом верхней челюсти по Ле Фор - нижний тип </vt:lpstr>
      <vt:lpstr>Презентация PowerPoint</vt:lpstr>
      <vt:lpstr>Специалисты, участвующие в диагностике и лечении:</vt:lpstr>
      <vt:lpstr>Необходимые дифференциально-диагностические исследования:</vt:lpstr>
      <vt:lpstr>Необходимые диагностические процедуры при различной симптоматике у пациентов с переломами костей лицевого скелета.   </vt:lpstr>
      <vt:lpstr>Необходимые диагностические процедуры при различной симптоматике у пациентов с переломами костей лицевого скелета.   </vt:lpstr>
      <vt:lpstr>Необходимые диагностические процедуры при различной симптоматике у пациентов с переломами костей лицевого скелета.   </vt:lpstr>
      <vt:lpstr>Необходимые диагностические процедуры при различной симптоматике у пациентов с переломами костей лицевого скелета.   </vt:lpstr>
      <vt:lpstr>Необходимые диагностические процедуры при различной симптоматике у пациентов с переломами костей лицевого скелета.   </vt:lpstr>
      <vt:lpstr>Необходимые диагностические процедуры при различной симптоматике у пациентов с переломами костей лицевого скелета.   </vt:lpstr>
      <vt:lpstr>Необходимые диагностические процедуры при различной симптоматике у пациентов с переломами костей лицевого скелета.   </vt:lpstr>
      <vt:lpstr>Необходимые диагностические процедуры при различной симптоматике у пациентов с переломами костей лицевого скелета.   </vt:lpstr>
      <vt:lpstr>Необходимые диагностические процедуры при различной симптоматике у пациентов с переломами костей лицевого скелета.   </vt:lpstr>
      <vt:lpstr>ПРИНЦИПЫ ЛЕЧЕНИЯ ПАЦИЕНТОВ С ТРАВМОЙ СРЕДНЕЙ И ВЕРХНЕЙ ЗОН ЛИЦЕВОГО СКЕЛЕТА</vt:lpstr>
      <vt:lpstr>Методы лечения   </vt:lpstr>
      <vt:lpstr>Методы лечения   </vt:lpstr>
      <vt:lpstr>Методы лечения   </vt:lpstr>
      <vt:lpstr>Сроки проведения лечебных мероприятий у пациентов с острой травмой челюстно-лицевой области   </vt:lpstr>
      <vt:lpstr>Сроки проведения лечебных мероприятий у пациентов с острой травмой челюстно-лицевой области   </vt:lpstr>
      <vt:lpstr>Презентация PowerPoint</vt:lpstr>
      <vt:lpstr>Презентация PowerPoint</vt:lpstr>
      <vt:lpstr>Презентация PowerPoint</vt:lpstr>
      <vt:lpstr>Презентация PowerPoint</vt:lpstr>
      <vt:lpstr>Сочетанная травма – повреждение не менее двух анатомических областей одним и более повреждающими факторами.</vt:lpstr>
      <vt:lpstr>Сочетанная черепно-челюстно-лицевая травма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Анжела</dc:creator>
  <cp:lastModifiedBy>Angel</cp:lastModifiedBy>
  <cp:revision>66</cp:revision>
  <dcterms:created xsi:type="dcterms:W3CDTF">2013-06-17T15:35:04Z</dcterms:created>
  <dcterms:modified xsi:type="dcterms:W3CDTF">2025-02-07T14:16:05Z</dcterms:modified>
</cp:coreProperties>
</file>