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8" r:id="rId3"/>
    <p:sldId id="309" r:id="rId4"/>
    <p:sldId id="310" r:id="rId5"/>
    <p:sldId id="311" r:id="rId6"/>
    <p:sldId id="312" r:id="rId7"/>
    <p:sldId id="291" r:id="rId8"/>
    <p:sldId id="292" r:id="rId9"/>
    <p:sldId id="293" r:id="rId10"/>
    <p:sldId id="294" r:id="rId11"/>
    <p:sldId id="354" r:id="rId12"/>
    <p:sldId id="355" r:id="rId13"/>
    <p:sldId id="356" r:id="rId14"/>
    <p:sldId id="357" r:id="rId15"/>
    <p:sldId id="344" r:id="rId16"/>
    <p:sldId id="316" r:id="rId17"/>
    <p:sldId id="317" r:id="rId18"/>
    <p:sldId id="318" r:id="rId19"/>
    <p:sldId id="306" r:id="rId20"/>
    <p:sldId id="305" r:id="rId21"/>
    <p:sldId id="295" r:id="rId22"/>
    <p:sldId id="319" r:id="rId23"/>
    <p:sldId id="296" r:id="rId24"/>
    <p:sldId id="361" r:id="rId25"/>
    <p:sldId id="362" r:id="rId26"/>
    <p:sldId id="320" r:id="rId27"/>
    <p:sldId id="301" r:id="rId28"/>
    <p:sldId id="302" r:id="rId29"/>
    <p:sldId id="303" r:id="rId30"/>
    <p:sldId id="358" r:id="rId31"/>
    <p:sldId id="322" r:id="rId32"/>
    <p:sldId id="349" r:id="rId33"/>
    <p:sldId id="365" r:id="rId34"/>
    <p:sldId id="366" r:id="rId35"/>
    <p:sldId id="364" r:id="rId36"/>
    <p:sldId id="369" r:id="rId37"/>
    <p:sldId id="368" r:id="rId38"/>
    <p:sldId id="367" r:id="rId39"/>
    <p:sldId id="325" r:id="rId40"/>
    <p:sldId id="350" r:id="rId41"/>
    <p:sldId id="351" r:id="rId42"/>
    <p:sldId id="352" r:id="rId43"/>
    <p:sldId id="353" r:id="rId44"/>
    <p:sldId id="370" r:id="rId45"/>
    <p:sldId id="326" r:id="rId46"/>
    <p:sldId id="327" r:id="rId47"/>
    <p:sldId id="329" r:id="rId48"/>
    <p:sldId id="330" r:id="rId49"/>
    <p:sldId id="258" r:id="rId50"/>
    <p:sldId id="260" r:id="rId51"/>
    <p:sldId id="261" r:id="rId52"/>
    <p:sldId id="262" r:id="rId53"/>
    <p:sldId id="263" r:id="rId54"/>
    <p:sldId id="264" r:id="rId55"/>
    <p:sldId id="265" r:id="rId56"/>
    <p:sldId id="332" r:id="rId57"/>
    <p:sldId id="267" r:id="rId58"/>
    <p:sldId id="268" r:id="rId59"/>
    <p:sldId id="269" r:id="rId60"/>
    <p:sldId id="270" r:id="rId61"/>
    <p:sldId id="271" r:id="rId62"/>
    <p:sldId id="272" r:id="rId63"/>
    <p:sldId id="273" r:id="rId64"/>
    <p:sldId id="275" r:id="rId65"/>
    <p:sldId id="281" r:id="rId66"/>
    <p:sldId id="333" r:id="rId67"/>
    <p:sldId id="334" r:id="rId68"/>
    <p:sldId id="336" r:id="rId69"/>
    <p:sldId id="341" r:id="rId7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001B"/>
    <a:srgbClr val="660033"/>
    <a:srgbClr val="F5DFDF"/>
    <a:srgbClr val="FEFCFC"/>
    <a:srgbClr val="F5F3F7"/>
    <a:srgbClr val="3A003A"/>
    <a:srgbClr val="663300"/>
    <a:srgbClr val="800080"/>
    <a:srgbClr val="6600FF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196752"/>
            <a:ext cx="813244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ЛЕЧЕНИЕ ОСЛОЖНЕНИЙ ТРАВМАТИЧЕСКИХ ПОВРЕЖДЕНИЙ ЧЕЛЮСТНО-ЛИЦЕВОЙ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180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Осложнения травматических повреждений челюстно-лицевой области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Непосредственные осложнения- в момент травмы.</a:t>
            </a:r>
          </a:p>
          <a:p>
            <a:pPr>
              <a:buFont typeface="Wingdings" pitchFamily="2" charset="2"/>
              <a:buChar char="Ø"/>
            </a:pPr>
            <a:endParaRPr lang="ru-RU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Ранние осложнения - в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период транспортировки и на этапах оказания первой или специализированной </a:t>
            </a: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помощи.</a:t>
            </a:r>
          </a:p>
          <a:p>
            <a:pPr>
              <a:buFont typeface="Wingdings" pitchFamily="2" charset="2"/>
              <a:buChar char="Ø"/>
            </a:pPr>
            <a:endParaRPr lang="ru-RU" b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Поздние осложнения - 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процессе лечения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пациента. </a:t>
            </a:r>
            <a:endParaRPr lang="ru-RU" b="1" dirty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24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Непосредственные осложнения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Асфиксия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Острая дыхательная недостаточность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Непосредственные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или первичные, 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кровотечения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Коллапс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Травматический шок 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17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Ранние осложнения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507288" cy="590465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3A003A"/>
                </a:solidFill>
              </a:rPr>
              <a:t>р</a:t>
            </a:r>
            <a:r>
              <a:rPr lang="ru-RU" b="1" dirty="0" smtClean="0">
                <a:solidFill>
                  <a:srgbClr val="3A003A"/>
                </a:solidFill>
              </a:rPr>
              <a:t>анние </a:t>
            </a:r>
            <a:r>
              <a:rPr lang="ru-RU" b="1" dirty="0">
                <a:solidFill>
                  <a:srgbClr val="3A003A"/>
                </a:solidFill>
              </a:rPr>
              <a:t>кровотечения, </a:t>
            </a:r>
            <a:endParaRPr lang="ru-RU" b="1" dirty="0" smtClean="0">
              <a:solidFill>
                <a:srgbClr val="3A003A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A003A"/>
                </a:solidFill>
              </a:rPr>
              <a:t>асфиксия</a:t>
            </a:r>
            <a:r>
              <a:rPr lang="ru-RU" b="1" dirty="0">
                <a:solidFill>
                  <a:srgbClr val="3A003A"/>
                </a:solidFill>
              </a:rPr>
              <a:t>, </a:t>
            </a:r>
            <a:endParaRPr lang="ru-RU" b="1" dirty="0" smtClean="0">
              <a:solidFill>
                <a:srgbClr val="3A003A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A003A"/>
                </a:solidFill>
              </a:rPr>
              <a:t>шок</a:t>
            </a:r>
            <a:r>
              <a:rPr lang="ru-RU" b="1" dirty="0">
                <a:solidFill>
                  <a:srgbClr val="3A003A"/>
                </a:solidFill>
              </a:rPr>
              <a:t>, </a:t>
            </a:r>
            <a:endParaRPr lang="ru-RU" b="1" dirty="0" smtClean="0">
              <a:solidFill>
                <a:srgbClr val="3A003A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A003A"/>
                </a:solidFill>
              </a:rPr>
              <a:t>коллапс</a:t>
            </a:r>
            <a:r>
              <a:rPr lang="ru-RU" b="1" dirty="0">
                <a:solidFill>
                  <a:srgbClr val="3A003A"/>
                </a:solidFill>
              </a:rPr>
              <a:t>, </a:t>
            </a:r>
            <a:endParaRPr lang="ru-RU" b="1" dirty="0" smtClean="0">
              <a:solidFill>
                <a:srgbClr val="3A003A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A003A"/>
                </a:solidFill>
              </a:rPr>
              <a:t>кома</a:t>
            </a:r>
            <a:r>
              <a:rPr lang="ru-RU" b="1" dirty="0">
                <a:solidFill>
                  <a:srgbClr val="3A003A"/>
                </a:solidFill>
              </a:rPr>
              <a:t>, </a:t>
            </a:r>
            <a:endParaRPr lang="ru-RU" b="1" dirty="0" smtClean="0">
              <a:solidFill>
                <a:srgbClr val="3A003A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A003A"/>
                </a:solidFill>
              </a:rPr>
              <a:t>нарастающая </a:t>
            </a:r>
            <a:r>
              <a:rPr lang="ru-RU" b="1" dirty="0">
                <a:solidFill>
                  <a:srgbClr val="3A003A"/>
                </a:solidFill>
              </a:rPr>
              <a:t>дыхательная недостаточность при полной </a:t>
            </a:r>
            <a:r>
              <a:rPr lang="ru-RU" b="1" dirty="0" smtClean="0">
                <a:solidFill>
                  <a:srgbClr val="3A003A"/>
                </a:solidFill>
              </a:rPr>
              <a:t>про </a:t>
            </a:r>
            <a:r>
              <a:rPr lang="ru-RU" b="1" dirty="0">
                <a:solidFill>
                  <a:srgbClr val="3A003A"/>
                </a:solidFill>
              </a:rPr>
              <a:t>ходимости дыхательных путей, </a:t>
            </a:r>
            <a:endParaRPr lang="ru-RU" b="1" dirty="0" smtClean="0">
              <a:solidFill>
                <a:srgbClr val="3A003A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A003A"/>
                </a:solidFill>
              </a:rPr>
              <a:t>синдром </a:t>
            </a:r>
            <a:r>
              <a:rPr lang="ru-RU" b="1" dirty="0">
                <a:solidFill>
                  <a:srgbClr val="3A003A"/>
                </a:solidFill>
              </a:rPr>
              <a:t>острого расстройства водно- электролитного баланса организма пациента. </a:t>
            </a:r>
          </a:p>
        </p:txBody>
      </p:sp>
    </p:spTree>
    <p:extLst>
      <p:ext uri="{BB962C8B-B14F-4D97-AF65-F5344CB8AC3E}">
        <p14:creationId xmlns:p14="http://schemas.microsoft.com/office/powerpoint/2010/main" val="149286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Поздние осложнения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23928" y="620688"/>
            <a:ext cx="5112568" cy="6237312"/>
          </a:xfrm>
          <a:solidFill>
            <a:srgbClr val="F5F3F7"/>
          </a:soli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Местные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вторичные </a:t>
            </a:r>
            <a:r>
              <a:rPr lang="ru-RU" b="1" dirty="0"/>
              <a:t>кровотечения, </a:t>
            </a:r>
            <a:endParaRPr lang="ru-RU" b="1" dirty="0" smtClean="0"/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парезы </a:t>
            </a:r>
            <a:r>
              <a:rPr lang="ru-RU" b="1" dirty="0"/>
              <a:t>и параличи, </a:t>
            </a:r>
            <a:endParaRPr lang="ru-RU" b="1" dirty="0" smtClean="0"/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парестезия </a:t>
            </a:r>
            <a:r>
              <a:rPr lang="ru-RU" b="1" dirty="0"/>
              <a:t>и гиперестезия</a:t>
            </a:r>
            <a:r>
              <a:rPr lang="ru-RU" b="1" dirty="0" smtClean="0"/>
              <a:t>,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слюнные </a:t>
            </a:r>
            <a:r>
              <a:rPr lang="ru-RU" b="1" dirty="0"/>
              <a:t>свищи, </a:t>
            </a:r>
            <a:endParaRPr lang="ru-RU" b="1" dirty="0" smtClean="0"/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травматический </a:t>
            </a:r>
            <a:r>
              <a:rPr lang="ru-RU" b="1" dirty="0"/>
              <a:t>остеомиелит челюстей, </a:t>
            </a:r>
            <a:endParaRPr lang="ru-RU" b="1" dirty="0" smtClean="0"/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травматический </a:t>
            </a:r>
            <a:r>
              <a:rPr lang="ru-RU" b="1" dirty="0"/>
              <a:t>синусит верхнечелюстной пазухи, </a:t>
            </a:r>
            <a:endParaRPr lang="ru-RU" b="1" dirty="0" smtClean="0"/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абсцессы, флегмоны ЧЛО, 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анкилоз ВНЧС, 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стойкая </a:t>
            </a:r>
            <a:r>
              <a:rPr lang="ru-RU" b="1" dirty="0"/>
              <a:t>контрактура жевательных мышц, </a:t>
            </a:r>
            <a:endParaRPr lang="ru-RU" b="1" dirty="0" smtClean="0"/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замедленная консолидация отломков,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консолидация отломков в неправильном положении,</a:t>
            </a:r>
          </a:p>
          <a:p>
            <a:pPr>
              <a:buFont typeface="Wingdings" pitchFamily="2" charset="2"/>
              <a:buChar char="v"/>
            </a:pPr>
            <a:r>
              <a:rPr lang="ru-RU" b="1" dirty="0" smtClean="0"/>
              <a:t>ложный сустав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286540"/>
            <a:ext cx="3744416" cy="29546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Общие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>
                <a:solidFill>
                  <a:prstClr val="black"/>
                </a:solidFill>
              </a:rPr>
              <a:t>бронхопульмональные </a:t>
            </a:r>
            <a:r>
              <a:rPr lang="ru-RU" sz="2400" b="1" dirty="0">
                <a:solidFill>
                  <a:prstClr val="black"/>
                </a:solidFill>
              </a:rPr>
              <a:t>расстройства, </a:t>
            </a:r>
            <a:endParaRPr lang="ru-RU" sz="2400" b="1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церебральные </a:t>
            </a:r>
            <a:r>
              <a:rPr lang="ru-RU" sz="2400" b="1" dirty="0"/>
              <a:t>нарушения, </a:t>
            </a:r>
            <a:endParaRPr lang="ru-RU" sz="2400" b="1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сепсис,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амилоидоз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7101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Непосредственные и ранние осложнения относятся к категории </a:t>
            </a:r>
            <a:r>
              <a:rPr lang="ru-RU" sz="28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критических </a:t>
            </a:r>
            <a:r>
              <a:rPr lang="ru-RU" sz="2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состояний, при которых наблюдаются расстройства физиологических функций и нарушения деятельности отдельных систем. </a:t>
            </a:r>
            <a:br>
              <a:rPr lang="ru-RU" sz="28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420888"/>
            <a:ext cx="8640960" cy="432048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Поздние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осложнения развиваются вследствие четырех основных причин: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 тяжелых повреждений челюстно-лицевой области с дефектами мягких и костных тканей;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 ошибок в оказании специализированной стоматологической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помощи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при уходе за пациентами;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3) снижения общей реактивности организма;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 быстрой трансформации непатогенной микрофлоры полости рта в высоковирулентную и патогенную микрофлору. </a:t>
            </a:r>
          </a:p>
        </p:txBody>
      </p:sp>
    </p:spTree>
    <p:extLst>
      <p:ext uri="{BB962C8B-B14F-4D97-AF65-F5344CB8AC3E}">
        <p14:creationId xmlns:p14="http://schemas.microsoft.com/office/powerpoint/2010/main" val="240579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5120"/>
            <a:ext cx="8712968" cy="2827816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Асфиксия - остро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или подостро развивающееся и угрожающее жизни патологическое состояние, обусловленное недостаточным поступлением кислорода в организм или отдельные органы или ткани, сопровождающееся резким снижением содержания в организме кислорода и накоплением углекислоты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852936"/>
            <a:ext cx="9144000" cy="3888432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Асфиксия </a:t>
            </a:r>
            <a:r>
              <a:rPr lang="ru-RU" sz="2800" b="1" i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возникает при различных механических травмах, огнестрельных ранениях, сопровождающихся разрушением и смещением органов и тканей. Асфиксия является грозным осложнением, возникающим на месте происшествия или в процессе эвакуации в стационар. </a:t>
            </a:r>
            <a:endParaRPr lang="ru-RU" sz="2800" b="1" i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происхождению различают следующие виды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асфиксии: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дислокационную,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обтурационную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стенотическую, клапанную и аспирационную.</a:t>
            </a:r>
          </a:p>
        </p:txBody>
      </p:sp>
    </p:spTree>
    <p:extLst>
      <p:ext uri="{BB962C8B-B14F-4D97-AF65-F5344CB8AC3E}">
        <p14:creationId xmlns:p14="http://schemas.microsoft.com/office/powerpoint/2010/main" val="322554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34605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Виды асфиксий: 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626469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Дислокационная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асфиксия возникает в результате западения языка при потере сознания, релаксации при общем обезболивании, вследствие смещения подбородочного отдела нижней челюсти книзу и кзади при двустороннем переломе тела нижней челюсти со смещением кзади вниз, когда корень языка смещает надгортанник и закрывает вход в гортань.</a:t>
            </a:r>
          </a:p>
          <a:p>
            <a:pPr>
              <a:buFont typeface="Wingdings" pitchFamily="2" charset="2"/>
              <a:buChar char="Ø"/>
            </a:pPr>
            <a:r>
              <a:rPr lang="ru-RU" sz="2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Обтурационная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асфиксия развивается при закрытии верхнего отдела дыхательной трубки инородным телом (осколки костей и зубов), кровяным сгустком или рвотными массами.</a:t>
            </a:r>
          </a:p>
          <a:p>
            <a:pPr>
              <a:buFont typeface="Wingdings" pitchFamily="2" charset="2"/>
              <a:buChar char="Ø"/>
            </a:pPr>
            <a:r>
              <a:rPr lang="ru-RU" sz="2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Стенотическая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асфиксия возникает при отеке гортани или сдавлении гематомой ее задней стенки, эмфиземе глотки, шеи и языка, а также при внешнем воздействии на шею.</a:t>
            </a:r>
          </a:p>
          <a:p>
            <a:pPr>
              <a:buFont typeface="Wingdings" pitchFamily="2" charset="2"/>
              <a:buChar char="Ø"/>
            </a:pPr>
            <a:r>
              <a:rPr lang="ru-RU" sz="2200" b="1" dirty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Клапанная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 асфиксия образуется при закрытии входа в гортань лоскутом мягких тканей из задней стенки глотки, разорванного 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Аспирационная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мягкого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нёба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 асфиксия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возникает вследствие аспирации рвотных масс, крови и содержимого полости рта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9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Клинические признаки асфиксии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76064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При остро протекающей асфиксии независимо от механизма ее возникновения дыхание пострадавших ускоренное и углубленное, в акте дыхания участвуют вспомогательные мышцы, при вдохе западают межреберные промежутки и подложечная область. </a:t>
            </a:r>
            <a:endParaRPr lang="ru-RU" b="1" dirty="0" smtClean="0">
              <a:solidFill>
                <a:srgbClr val="36001B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Вдох </a:t>
            </a:r>
            <a:r>
              <a:rPr lang="ru-RU" b="1" dirty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шумный, со свистом. </a:t>
            </a:r>
            <a:endParaRPr lang="ru-RU" b="1" dirty="0" smtClean="0">
              <a:solidFill>
                <a:srgbClr val="36001B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Лицо </a:t>
            </a:r>
            <a:r>
              <a:rPr lang="ru-RU" b="1" dirty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пострадавшего синюшное или бледное, кожные покровы приобретают серую окраску, губы и ногти цианотичные. </a:t>
            </a:r>
            <a:endParaRPr lang="ru-RU" b="1" dirty="0" smtClean="0">
              <a:solidFill>
                <a:srgbClr val="36001B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Пульс </a:t>
            </a:r>
            <a:r>
              <a:rPr lang="ru-RU" b="1" dirty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замедляется или учащается, сердечная деятельность падает. Кровь приобретает темную окраску</a:t>
            </a:r>
            <a:r>
              <a:rPr lang="ru-RU" b="1" dirty="0" smtClean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У пострадавших нередко возникает возбуждение, двигательное беспокойство сменяется потерей сознания.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36001B"/>
                </a:solidFill>
                <a:latin typeface="Times New Roman" pitchFamily="18" charset="0"/>
                <a:cs typeface="Times New Roman" pitchFamily="18" charset="0"/>
              </a:rPr>
              <a:t>Борьба с асфиксией заключается в немедленном устранении причин, препятствующих акту дыхания; если это не удается, производят срочную трахеотомию.</a:t>
            </a: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rgbClr val="36001B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58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Дислокационная асфиксия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5649491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2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Развивается </a:t>
            </a: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вследствие западения языка при смещении отломков нижней челюсти книзу и кзади, особенно </a:t>
            </a:r>
            <a:r>
              <a:rPr lang="ru-RU" sz="22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подбородочного </a:t>
            </a: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отдела. Переместившийся кзади корень языка оказывает </a:t>
            </a:r>
            <a:r>
              <a:rPr lang="ru-RU" sz="22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давление </a:t>
            </a: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на надгортанник и закрывает вход в гортань. </a:t>
            </a:r>
          </a:p>
          <a:p>
            <a:pPr>
              <a:buFont typeface="Wingdings" pitchFamily="2" charset="2"/>
              <a:buChar char="Ø"/>
            </a:pP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При оказании неотложной помощи пострадавшего следует уложить на бок (на сторону повреждения) или лицом вниз так, чтобы рот и нос его </a:t>
            </a:r>
            <a:r>
              <a:rPr lang="ru-RU" sz="22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касались жесткой основы (земли, носилок и др.). </a:t>
            </a:r>
            <a:endParaRPr lang="ru-RU" sz="2200" b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2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Необходимо наложить </a:t>
            </a: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стандартную транспортную повязку для закрепления отломков </a:t>
            </a:r>
            <a:r>
              <a:rPr lang="ru-RU" sz="22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челюстей</a:t>
            </a: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200" b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2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эти меры оказываются неэффективными (резкая одышка, ухудшение состояния), то следует прошить язык шелковой лигатурой в горизонтальной его плоскости и зафиксировать концы нитей вокруг шеи. Язык не должен перекрывать режущие края зубов во избежание травмы его во время транспортировки пострадавшего. </a:t>
            </a:r>
            <a:endParaRPr lang="ru-RU" sz="2200" b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200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Фиксация </a:t>
            </a:r>
            <a:r>
              <a:rPr lang="ru-RU" sz="2200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языка может быть осуществлена булавкой и кусочком прикрепленного бинта, который закрепляют вокруг шеи. </a:t>
            </a:r>
          </a:p>
        </p:txBody>
      </p:sp>
    </p:spTree>
    <p:extLst>
      <p:ext uri="{BB962C8B-B14F-4D97-AF65-F5344CB8AC3E}">
        <p14:creationId xmlns:p14="http://schemas.microsoft.com/office/powerpoint/2010/main" val="285007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9036496" cy="492664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ОБСТРУКЦИЯ ВЕРХНИХ ДЫХАТЕЛЬНЫХ ПУТЕЙ ИНОРОДНЫМ ТЕЛОМ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3888432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Обструкция дыхательных путей инородным телом – опасное для жизни неотложное состояние, часто характеризующееся внезапной потерей способности говорить, максимальными респираторными усилиями пациента, развитием цианоза  и хватанием себя за шею. Может привести к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обтурационной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асфиксии.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Инородные тела, чаще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обтурирующие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просвет верхних или нижних дыхательных путей во время стоматологических манипуляций: удалённые зубы и их осколки, материалы, марлевые салфетки, ватные шарики, твёрдые ткани челюстно-лицевой области при травме, зубные протезы.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Симптомы: Приступ удушья, внезапный приступообразный кашель, свистящее дыхание, возможно кровохарканье из-за повреждения инородным телом слизистой оболочки дыхательных путей, при аускультации лёгких дыхание ослабленное с одной или обеих сторон.  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054930"/>
              </p:ext>
            </p:extLst>
          </p:nvPr>
        </p:nvGraphicFramePr>
        <p:xfrm>
          <a:off x="539552" y="4869160"/>
          <a:ext cx="8424936" cy="19933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12948"/>
                <a:gridCol w="4211988"/>
              </a:tblGrid>
              <a:tr h="325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Частичная обструкция </a:t>
                      </a:r>
                      <a:endParaRPr lang="ru-RU" sz="1800" b="1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Полная обструкция </a:t>
                      </a:r>
                      <a:endParaRPr lang="ru-RU" sz="1800" b="1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1259205"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пострадавший может кашлять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пострадавший может говорить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дыхание  шумное или хриплое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пострадавший: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…не кашляет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…не говорит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                           …не дышит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ru-RU" sz="1800" b="1" kern="1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возможно парадоксальное дыхание </a:t>
                      </a:r>
                      <a:endParaRPr lang="ru-RU" sz="18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139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Неотложная помощь: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Частичная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обструкция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пострадавший должен продолжать откашливаться;  не предпринимайте каких-либо действий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Полная обструкция</a:t>
            </a:r>
            <a:r>
              <a:rPr lang="ru-RU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Через третьих лиц вызвать бригаду СМП</a:t>
            </a: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Не пытаться ухватить предмет, застрявший в горле, если его четко не видно</a:t>
            </a:r>
          </a:p>
          <a:p>
            <a:pPr lvl="0"/>
            <a:r>
              <a:rPr lang="ru-RU" b="1" dirty="0">
                <a:latin typeface="Times New Roman" pitchFamily="18" charset="0"/>
                <a:cs typeface="Times New Roman" pitchFamily="18" charset="0"/>
              </a:rPr>
              <a:t>Если  пациент перестал дышать – сначала освободить дыхательные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пути.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34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849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Оказание 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помощи при аспирации инородного тела у детей в возрасте до 1 года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08720"/>
            <a:ext cx="5508104" cy="5415880"/>
          </a:xfrm>
        </p:spPr>
        <p:txBody>
          <a:bodyPr>
            <a:normAutofit fontScale="55000" lnSpcReduction="20000"/>
          </a:bodyPr>
          <a:lstStyle/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Прием «выколачивания»:</a:t>
            </a:r>
          </a:p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Положить ребенка лицом вниз себе на руку  или колено так, чтобы его грудь оказалась  ниже уровня груди (сила тяжести поможет инородному телу выпасть) и надежно поддерживалась.</a:t>
            </a:r>
          </a:p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Сделайте до 5 резких похлопываний между лопатками основанием ладони. Если похлопывания не привели к удалению инородного тела, перейдите к грудным толчкам. </a:t>
            </a:r>
          </a:p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Переверните младенца на спину, снова убедитесь, что его голова находится ниже груди.</a:t>
            </a:r>
          </a:p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Сделайте до 5 толчков в область грудины (делается аналогично грудным компрессиям при непрямом массаже сердца, но резче, энергичнее и с меньшей частотой: 1 раз в 3 секунды).</a:t>
            </a:r>
          </a:p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Повторно проверьте полость рта и осторожно удалите любое видимое инородное тело.</a:t>
            </a:r>
          </a:p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обструкция сохраняется, повторите все вышеуказанные шаги.</a:t>
            </a:r>
          </a:p>
          <a:p>
            <a:endParaRPr lang="ru-RU" dirty="0"/>
          </a:p>
        </p:txBody>
      </p:sp>
      <p:pic>
        <p:nvPicPr>
          <p:cNvPr id="4" name="Рисунок 3" descr="https://publicana.ru/images/2021/05/img_16209509459025-1-1024x576.jpg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6588224" y="1380172"/>
            <a:ext cx="2054225" cy="1365885"/>
          </a:xfrm>
          <a:prstGeom prst="rect">
            <a:avLst/>
          </a:prstGeom>
        </p:spPr>
      </p:pic>
      <p:pic>
        <p:nvPicPr>
          <p:cNvPr id="5" name="Рисунок 4" descr="https://pitaniedetskoe.ru/wp-content/uploads/2018/10/008.jpg"/>
          <p:cNvPicPr/>
          <p:nvPr/>
        </p:nvPicPr>
        <p:blipFill>
          <a:blip r:embed="rId3"/>
          <a:srcRect l="66756" t="51916" r="8902"/>
          <a:stretch>
            <a:fillRect/>
          </a:stretch>
        </p:blipFill>
        <p:spPr bwMode="auto">
          <a:xfrm>
            <a:off x="7154326" y="3212976"/>
            <a:ext cx="922020" cy="136588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364088" y="5287170"/>
            <a:ext cx="360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</a:rPr>
              <a:t>В случае не эффективности приёма </a:t>
            </a:r>
            <a:r>
              <a:rPr lang="ru-RU" sz="1600" b="1" dirty="0" err="1">
                <a:solidFill>
                  <a:srgbClr val="C00000"/>
                </a:solidFill>
              </a:rPr>
              <a:t>Геймлиха</a:t>
            </a:r>
            <a:r>
              <a:rPr lang="ru-RU" sz="1600" b="1" dirty="0">
                <a:solidFill>
                  <a:srgbClr val="C00000"/>
                </a:solidFill>
              </a:rPr>
              <a:t>  и потери пострадавшим сознания уложить пострадавшего на спину, начать проведение сердечно-легочной реанимации.</a:t>
            </a:r>
          </a:p>
        </p:txBody>
      </p:sp>
    </p:spTree>
    <p:extLst>
      <p:ext uri="{BB962C8B-B14F-4D97-AF65-F5344CB8AC3E}">
        <p14:creationId xmlns:p14="http://schemas.microsoft.com/office/powerpoint/2010/main" val="199108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791" y="116632"/>
            <a:ext cx="8948867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</a:rPr>
              <a:t>Помощь  при попадании инородного тела в дыхательные пути взрослым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683" y="764704"/>
            <a:ext cx="7039597" cy="6093296"/>
          </a:xfrm>
        </p:spPr>
        <p:txBody>
          <a:bodyPr>
            <a:normAutofit fontScale="40000" lnSpcReduction="20000"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Встаньте рядом, немного позади пациента.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Одной рукой, поддерживая грудь пациента, наклоните его вперед. Это позволит быть уверенным в том, что, когда посторонний предмет сместится, он выпадет изо рта, а не проскользнет ниже в дыхательные пути.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Похлопайте до 5 раз между лопатками основанием ладони. После каждого хлопка проверяйте, удалось ли устранить обструкцию.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Если хлопки по спине не оказали эффекта, перейдите к абдоминальным толчкам. 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Встаньте позади пациента, поместив обе руки на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эпигастральную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 область.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Наклоните пациента вперед.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Сжатый кулак одной руки расположите между пупком и мечевидным отростком грудины пациента, а ладонью другой руки ударьте по кулаку.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Сделайте до 5 резких толчков в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эпигастральную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 область внутрь и вверх.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Если обструкция сохраняется, продолжайте чередовать 5 хлопков по спине с пятью абдоминальными толчками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Font typeface="Wingdings" pitchFamily="2" charset="2"/>
              <a:buChar char="Ø"/>
            </a:pPr>
            <a:endParaRPr lang="ru-RU" sz="3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sz="3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3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пациент потерял сознание:</a:t>
            </a:r>
            <a:endParaRPr lang="ru-RU" sz="3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Осторожно уложите его на пол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Срочно вызывайте бригаду СМП. 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Приступайте к СЛР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Если мероприятия не эффективны – выполнить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коникотомию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Восстанавливать проходимость дыхательных путей всегда следует последовательно, начиная с простых (не инвазивных) и заканчивая более сложными (инвазивными).</a:t>
            </a:r>
          </a:p>
          <a:p>
            <a:pPr lvl="0"/>
            <a:endParaRPr lang="ru-RU" dirty="0"/>
          </a:p>
          <a:p>
            <a:endParaRPr lang="ru-RU" dirty="0"/>
          </a:p>
        </p:txBody>
      </p:sp>
      <p:pic>
        <p:nvPicPr>
          <p:cNvPr id="4" name="Рисунок 3" descr="https://fb.ru/misc/i/gallery/45994/1549107.jp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/>
        </p:blipFill>
        <p:spPr>
          <a:xfrm>
            <a:off x="7166611" y="1148715"/>
            <a:ext cx="1889760" cy="1520190"/>
          </a:xfrm>
          <a:prstGeom prst="rect">
            <a:avLst/>
          </a:prstGeom>
          <a:ln>
            <a:noFill/>
          </a:ln>
        </p:spPr>
      </p:pic>
      <p:pic>
        <p:nvPicPr>
          <p:cNvPr id="5" name="Рисунок 4" descr="https://cf.ppt-online.org/files/slide/3/3umM8JqcVBQT9aieUZ2LswH0SRGkPF4C7vt6oN/slide-35.jpg"/>
          <p:cNvPicPr/>
          <p:nvPr/>
        </p:nvPicPr>
        <p:blipFill>
          <a:blip r:embed="rId4"/>
          <a:srcRect l="56886" t="26136"/>
          <a:stretch>
            <a:fillRect/>
          </a:stretch>
        </p:blipFill>
        <p:spPr bwMode="auto">
          <a:xfrm>
            <a:off x="7423786" y="2996952"/>
            <a:ext cx="1375410" cy="1765300"/>
          </a:xfrm>
          <a:prstGeom prst="rect">
            <a:avLst/>
          </a:prstGeom>
        </p:spPr>
      </p:pic>
      <p:pic>
        <p:nvPicPr>
          <p:cNvPr id="6" name="Рисунок 5" descr="https://documents.infourok.ru/efc26202-05f5-4e49-b60e-3ffe9d4f52d2/slide_24.jpg"/>
          <p:cNvPicPr/>
          <p:nvPr/>
        </p:nvPicPr>
        <p:blipFill>
          <a:blip r:embed="rId5"/>
          <a:srcRect l="58043" t="1974" r="16252" b="66336"/>
          <a:stretch>
            <a:fillRect/>
          </a:stretch>
        </p:blipFill>
        <p:spPr bwMode="auto">
          <a:xfrm>
            <a:off x="7348221" y="5013176"/>
            <a:ext cx="1526540" cy="140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43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7282" name="Picture 2" descr="G:\5f518876f46acdd1c4a843d867601acf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6632"/>
            <a:ext cx="9144000" cy="698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Стенотическая асфиксия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48680"/>
            <a:ext cx="7020272" cy="630932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Развивается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вследствие отека голосовых связок и тканей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подсвязочного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пространства или сдавления задних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отделов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гортани гематомой.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Диагностика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устранение ее возможны лишь в клинических условиях после соответствующего обследования.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Лигирование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кровоточащего сосуда на шее с удалением излившейся крови 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противоотечной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терапии предотвращают прогрессирование дыхательной недостаточности.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нарастании ее можно сделать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крикотомию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толстой иглой пунктировать трахею через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щитоперстневидную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связку или ее кольца, при показаниях — наложить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трахеостому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Прошивание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языка не показано. </a:t>
            </a:r>
          </a:p>
        </p:txBody>
      </p:sp>
      <p:pic>
        <p:nvPicPr>
          <p:cNvPr id="4" name="Изображение1" descr="https://cdn.gufo.me/images/medical_encyclopedia/3b8382130eded9dda068e76b11b67d18b1f3ed5d.jpg"/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7164288" y="764704"/>
            <a:ext cx="1740535" cy="2030095"/>
          </a:xfrm>
          <a:prstGeom prst="rect">
            <a:avLst/>
          </a:prstGeom>
        </p:spPr>
      </p:pic>
      <p:pic>
        <p:nvPicPr>
          <p:cNvPr id="5" name="Рисунок 4" descr="http://2.bp.blogspot.com/-J6lutTTrp0s/UWW7mKkLFcI/AAAAAAAAClo/CP-R_G6kZO8/s1600/nab_kon.jpg"/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6516216" y="3573016"/>
            <a:ext cx="2599184" cy="1651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66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b="1" i="1" dirty="0"/>
              <a:t>Клапанная асфиксия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5904656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озникает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разрыве мягкого неба или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задней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стенки глотки, когда во время вдоха присасывается свисающий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лоскут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мягких тканей и в виде клапана перекрывает доступ воздуха через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лосовую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щель в трахею и бронхи.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Этот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 асфиксии может быть принят за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обтурационную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Однако при попытке удалить пальцем инородное тело из ротоглотки удается обнаружить лоскут мягких тканей. 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таких случаях пострадавших с клапанной асфиксией следует транспортировать в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положении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боку (на стороне повреждения) или в положении сидя с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опущенным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вниз лицом.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экстремальной ситуации, когда не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представляется возможным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наложить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трахеостому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жизнь пострадавшего может быть спасена, если сделать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крикотомию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или пунктировать трахею толстой иглой через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щитоперстневидную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связку или между кольцами трахеи.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Специализированная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помощь заключается в подшивании лоскута мягких тканей в правильном положении или отсечении его при невозможности сохранения. Производит ее челюстно-лицевой хирург. </a:t>
            </a:r>
          </a:p>
        </p:txBody>
      </p:sp>
    </p:spTree>
    <p:extLst>
      <p:ext uri="{BB962C8B-B14F-4D97-AF65-F5344CB8AC3E}">
        <p14:creationId xmlns:p14="http://schemas.microsoft.com/office/powerpoint/2010/main" val="332776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0951"/>
            <a:ext cx="8229600" cy="1143000"/>
          </a:xfrm>
        </p:spPr>
        <p:txBody>
          <a:bodyPr/>
          <a:lstStyle/>
          <a:p>
            <a:r>
              <a:rPr lang="ru-RU" b="1" i="1" dirty="0"/>
              <a:t>Аспирационная асфиксия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азвивается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вследствие попадания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трахею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бронхи рвотных масс, сгустков крови, содержимого полости рта.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Оказание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помощи заключается в наложении </a:t>
            </a:r>
            <a:r>
              <a:rPr lang="ru-RU" b="1" dirty="0" err="1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трахеостомы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и санации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трахеобронхиального </a:t>
            </a:r>
            <a:r>
              <a:rPr lang="ru-RU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дерева с профилактической целью. </a:t>
            </a:r>
            <a:endParaRPr lang="ru-RU" b="1" dirty="0" smtClean="0">
              <a:solidFill>
                <a:srgbClr val="80008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Иногда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может быть полезным отсасывание содержимого полости рта шприцем, резиновой грушей, что, однако, неэффективно в случае развития асфиксии.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борьбы с асфиксией может быть произведена интубация трахеи, если для этого имеются соответствующие условия. </a:t>
            </a:r>
          </a:p>
        </p:txBody>
      </p:sp>
    </p:spTree>
    <p:extLst>
      <p:ext uri="{BB962C8B-B14F-4D97-AF65-F5344CB8AC3E}">
        <p14:creationId xmlns:p14="http://schemas.microsoft.com/office/powerpoint/2010/main" val="154925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5698976" cy="54029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/>
              <a:t>Трахеостомия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1643050"/>
            <a:ext cx="9001156" cy="5214950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зависимости от уровня рассечения колец трахеи различают 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три вида </a:t>
            </a:r>
            <a:r>
              <a:rPr lang="ru-RU" b="1" dirty="0" err="1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трахеостомии</a:t>
            </a:r>
            <a:r>
              <a:rPr lang="ru-RU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: верхнюю, проводимую над перешейком щитовидной железы, среднюю – с рассечением перешейка  и нижнюю, когда рассечение производится ниже перешейка.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Наиболее часто в клинике применяется нижняя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трахеостомия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что связано с высоким расположением перешейка щитовидной железы, обильным кровотечением при его повреждении.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Пальпаторно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определяется нижний край щитовидного хряща, производится разрез кожи длиной 6 см строго по средней линии шеи от перстневидного хряща до ярёмной вырезки.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Послойно рассекается кожа, подкожная клетчатка, обнаруживается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vv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mediana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colli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отодвигается в сторону или перевязывается и пересекается.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Рассекаются: поверхностная фасция, париетальный и висцеральный листки собственной фасции шеи, тупо раздвигается клетчатка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претрахеального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пространства, отводят книзу в нижнем отделе раны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arcus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venosus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juguli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Перешеек щитовидной железы отводится кверху и обнажается передняя стенка трахеи.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Рассекается 2-3 кольца  разрезом скальпеля снизу вверх во избежание возможного повреждения безымянной артерии.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Операция заканчивается введением в трахею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трахеостомической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трубки, соответствующего размера, фиксацией её 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ушиванием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раны.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нжела\Pictures\TiCA1ZSFS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0"/>
            <a:ext cx="2428860" cy="1714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5048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err="1"/>
              <a:t>Крикоконикотомия</a:t>
            </a:r>
            <a:r>
              <a:rPr lang="ru-RU" b="1" dirty="0"/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980728"/>
            <a:ext cx="8640960" cy="2664296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/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случаях чрезвычайной экстренности, обусловленной острой тяжёлой асфиксией, когда нет времени для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трахеостомии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а интубация по различным причинам невозможна  рекомендуется 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крикоконикотомия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т.е. рассечение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щито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-перстневидной связки и перстневидного хряща.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Данный вид оперативного вмешательства производится по хирургическим показаниям и применяется как временная мера. После восстановления дыхания должна производиться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трахеостомия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30" r="3850" b="17498"/>
          <a:stretch/>
        </p:blipFill>
        <p:spPr bwMode="auto">
          <a:xfrm>
            <a:off x="611560" y="3713554"/>
            <a:ext cx="7344816" cy="2578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660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Острая дыхательная недостаточность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70C0"/>
                </a:solidFill>
              </a:rPr>
              <a:t> 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Патологический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синдром, характеризующийся резким снижением уровня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оксигенации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крови.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Развивается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полной проходимости дыхательных путей и выражается в резкой одышке, цианозе. При этом осложнении легкие не способны превращать венозную кровь в артериальную.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Клинически выделяют 3 стадии острой дыхательной недостаточности.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Диагностика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строится на оценке дыхания, кровообращения, сознания и определения парциального напряжения кислорода и углекислого газа крови.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503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Расстройства </a:t>
            </a:r>
            <a:r>
              <a:rPr lang="ru-RU" sz="2800" dirty="0"/>
              <a:t>дыхания по </a:t>
            </a:r>
            <a:r>
              <a:rPr lang="ru-RU" sz="2800" b="1" dirty="0"/>
              <a:t>центральному</a:t>
            </a:r>
            <a:r>
              <a:rPr lang="ru-RU" sz="2800" dirty="0"/>
              <a:t>, </a:t>
            </a:r>
            <a:r>
              <a:rPr lang="ru-RU" sz="2800" b="1" dirty="0"/>
              <a:t>периферическому </a:t>
            </a:r>
            <a:r>
              <a:rPr lang="ru-RU" sz="2800" dirty="0"/>
              <a:t>и </a:t>
            </a:r>
            <a:r>
              <a:rPr lang="ru-RU" sz="2800" b="1" dirty="0"/>
              <a:t>смешанному </a:t>
            </a:r>
            <a:r>
              <a:rPr lang="ru-RU" sz="2800" b="1" dirty="0" smtClean="0"/>
              <a:t>типу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36712"/>
            <a:ext cx="9073008" cy="561662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Нарушение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дыхания по периферическому </a:t>
            </a:r>
            <a:r>
              <a:rPr lang="ru-RU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типу: 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имеется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обтурация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дыхательных путей рвотными массами, кровью или слизью, которые туда попадают вследствие нарушения тонуса мышц нижней челюсти, языка и глотки, а также в результате снижения глоточного рефлекса.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может наблюдаться и при только челюстно-лицевой травме, и при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сочетании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ее с черепно-мозговой травмой или повреждением груди.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0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Расстройства </a:t>
            </a:r>
            <a:r>
              <a:rPr lang="ru-RU" sz="2000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дыхания по центральному типу</a:t>
            </a: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встречаются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пациентов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 челюстно-лицевой травмой, сочетающейся с черепно-мозговыми повреждениями.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этом типе нарушения дыхания имеется полная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проходимость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дыхательных путей на фоне выраженного цианоза и одышки, которые происходят вследствие нарушений в центральной нервной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системе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ближайшие часы у таких пострадавших быстро нарастает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бронхиальная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секреция и развивается синдром экспираторного закрытия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дыхательных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путей, катастрофически увеличивается водное переполнение легких.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отдельных пострадавших может отмечаться сочетание одного из видов асфиксии и острой дыхательной недостаточности. </a:t>
            </a:r>
          </a:p>
        </p:txBody>
      </p:sp>
    </p:spTree>
    <p:extLst>
      <p:ext uri="{BB962C8B-B14F-4D97-AF65-F5344CB8AC3E}">
        <p14:creationId xmlns:p14="http://schemas.microsoft.com/office/powerpoint/2010/main" val="296125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688" y="0"/>
            <a:ext cx="8229600" cy="56207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Стадии дыхательной недостаточности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61662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В первой стадии больной в сознании, беспокоен, может быть </a:t>
            </a:r>
            <a:r>
              <a:rPr lang="ru-RU" sz="5100" b="1" dirty="0" err="1">
                <a:latin typeface="Times New Roman" pitchFamily="18" charset="0"/>
                <a:cs typeface="Times New Roman" pitchFamily="18" charset="0"/>
              </a:rPr>
              <a:t>эйфоричен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Жалобы 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на ощущение нехватки воздуха. </a:t>
            </a: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Кожные 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покровы бледные, влажные, легкий </a:t>
            </a:r>
            <a:r>
              <a:rPr lang="ru-RU" sz="5100" b="1" dirty="0" err="1">
                <a:latin typeface="Times New Roman" pitchFamily="18" charset="0"/>
                <a:cs typeface="Times New Roman" pitchFamily="18" charset="0"/>
              </a:rPr>
              <a:t>акроцианоз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Число 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дыханий — 25–30 в 1 мин, </a:t>
            </a: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частота 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сердечных сокращений — 100–110 ударов в 1 мин, </a:t>
            </a: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артериальное 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давление в пределах нормы или несколько повышено, </a:t>
            </a: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PаO</a:t>
            </a:r>
            <a:r>
              <a:rPr lang="ru-RU" sz="51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 снижается до 70 мм </a:t>
            </a:r>
            <a:r>
              <a:rPr lang="ru-RU" sz="5100" b="1" dirty="0" err="1">
                <a:latin typeface="Times New Roman" pitchFamily="18" charset="0"/>
                <a:cs typeface="Times New Roman" pitchFamily="18" charset="0"/>
              </a:rPr>
              <a:t>рт.ст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., </a:t>
            </a:r>
            <a:endParaRPr lang="ru-RU" sz="51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PаСO</a:t>
            </a:r>
            <a:r>
              <a:rPr lang="ru-RU" sz="51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 уменьшается до 35 мм </a:t>
            </a:r>
            <a:r>
              <a:rPr lang="ru-RU" sz="5100" b="1" dirty="0" err="1">
                <a:latin typeface="Times New Roman" pitchFamily="18" charset="0"/>
                <a:cs typeface="Times New Roman" pitchFamily="18" charset="0"/>
              </a:rPr>
              <a:t>рт.ст</a:t>
            </a:r>
            <a:r>
              <a:rPr lang="ru-RU" sz="5100" b="1" dirty="0">
                <a:latin typeface="Times New Roman" pitchFamily="18" charset="0"/>
                <a:cs typeface="Times New Roman" pitchFamily="18" charset="0"/>
              </a:rPr>
              <a:t>. (гипокапния носит компенсаторный характер как следствие одышки).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041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688" y="0"/>
            <a:ext cx="8229600" cy="56207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Стадии дыхательной недостаточности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84" y="980728"/>
            <a:ext cx="9144000" cy="41549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sz="2400" b="1" dirty="0"/>
              <a:t>Во второй стадии сознание нарушено, часто возникает психомоторное возбуждение. </a:t>
            </a:r>
            <a:endParaRPr lang="ru-RU" sz="2400" b="1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/>
              <a:t>Жалобы </a:t>
            </a:r>
            <a:r>
              <a:rPr lang="ru-RU" sz="2400" b="1" dirty="0"/>
              <a:t>на сильнейшее удушье. </a:t>
            </a:r>
            <a:endParaRPr lang="ru-RU" sz="2400" b="1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/>
              <a:t>Возможна </a:t>
            </a:r>
            <a:r>
              <a:rPr lang="ru-RU" sz="2400" b="1" dirty="0"/>
              <a:t>потеря сознания, бред, галлюцинации. </a:t>
            </a:r>
            <a:endParaRPr lang="ru-RU" sz="2400" b="1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/>
              <a:t>Кожные </a:t>
            </a:r>
            <a:r>
              <a:rPr lang="ru-RU" sz="2400" b="1" dirty="0"/>
              <a:t>покровы цианотичны, иногда в сочетании с гиперемией, профузный пот. </a:t>
            </a:r>
            <a:endParaRPr lang="ru-RU" sz="2400" b="1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/>
              <a:t>Число </a:t>
            </a:r>
            <a:r>
              <a:rPr lang="ru-RU" sz="2400" b="1" dirty="0"/>
              <a:t>дыханий — 30–40 в 1 мин, </a:t>
            </a:r>
            <a:endParaRPr lang="ru-RU" sz="2400" b="1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/>
              <a:t>частота </a:t>
            </a:r>
            <a:r>
              <a:rPr lang="ru-RU" sz="2400" b="1" dirty="0"/>
              <a:t>сердечных сокращений — 120–140 ударов в 1 мин, </a:t>
            </a:r>
            <a:endParaRPr lang="ru-RU" sz="2400" b="1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/>
              <a:t>отмечается </a:t>
            </a:r>
            <a:r>
              <a:rPr lang="ru-RU" sz="2400" b="1" dirty="0"/>
              <a:t>артериальная гипертензия. </a:t>
            </a:r>
            <a:endParaRPr lang="ru-RU" sz="2400" b="1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/>
              <a:t>PаO</a:t>
            </a:r>
            <a:r>
              <a:rPr lang="ru-RU" sz="2400" b="1" baseline="-25000" dirty="0" smtClean="0"/>
              <a:t>2</a:t>
            </a:r>
            <a:r>
              <a:rPr lang="ru-RU" sz="2400" b="1" dirty="0"/>
              <a:t> уменьшается до 60 мм </a:t>
            </a:r>
            <a:r>
              <a:rPr lang="ru-RU" sz="2400" b="1" dirty="0" err="1"/>
              <a:t>рт.ст</a:t>
            </a:r>
            <a:r>
              <a:rPr lang="ru-RU" sz="2400" b="1" dirty="0"/>
              <a:t>., </a:t>
            </a:r>
            <a:endParaRPr lang="ru-RU" sz="2400" b="1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/>
              <a:t>PаСO</a:t>
            </a:r>
            <a:r>
              <a:rPr lang="ru-RU" sz="2400" b="1" baseline="-25000" dirty="0" smtClean="0"/>
              <a:t>2</a:t>
            </a:r>
            <a:r>
              <a:rPr lang="ru-RU" sz="2400" b="1" dirty="0"/>
              <a:t> увеличивается до 50 мм </a:t>
            </a:r>
            <a:r>
              <a:rPr lang="ru-RU" sz="2400" b="1" dirty="0" err="1"/>
              <a:t>рт.ст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5909216"/>
            <a:ext cx="8229600" cy="216947"/>
          </a:xfrm>
        </p:spPr>
        <p:txBody>
          <a:bodyPr>
            <a:normAutofit fontScale="3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788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0688" y="0"/>
            <a:ext cx="8229600" cy="56207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Стадии дыхательной недостаточности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0805" y="836712"/>
            <a:ext cx="8640960" cy="41549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третьей стадии сознание отсутствует.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Клоникотонические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судороги, расширение зрачков с отсутствием их реакции на свет, пятнистый цианоз.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Часто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наблюдается быстрый переход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тахипноэ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(число дыханий от 40 и более) в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брадипноэ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(число дыханий — 8–10 в 1 мин).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Падение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артериального давления,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частота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сердечных сокращений более 140 ударов в 1 мин, возможно появление мерцательной аритмии,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PаO</a:t>
            </a:r>
            <a:r>
              <a:rPr lang="ru-RU" sz="2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уменьшается до 50 мм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рт.ст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и ниже,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PаСO</a:t>
            </a:r>
            <a:r>
              <a:rPr lang="ru-RU" sz="2400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возрастает до 80–90 мм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рт.ст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и выше. 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6080444"/>
            <a:ext cx="82296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788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Помощь по страдавшим при дыхательной недостаточности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4541189" cy="5976664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Введение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воздуховодов через рот (нос) или через маску с использованием аппаратов искусственного дыхания,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переливании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крови, плазмы, растворов коллоидов.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расстройстве дыхания по смешанному типу основные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мероприятия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врача должны быть направлены на устранение окклюзии и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восстановление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проходимости трахеобронхиального дерева.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Лечение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пациента должно проходить в отделении интенсивной терапии (анестезиологии и реанимации).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cstate="print"/>
          <a:srcRect l="33239" t="29253" r="33522" b="24793"/>
          <a:stretch/>
        </p:blipFill>
        <p:spPr bwMode="auto">
          <a:xfrm>
            <a:off x="4283968" y="5517232"/>
            <a:ext cx="729450" cy="630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/>
          <a:srcRect l="35902" t="23490" r="37250" b="51779"/>
          <a:stretch/>
        </p:blipFill>
        <p:spPr bwMode="auto">
          <a:xfrm>
            <a:off x="4828976" y="2999072"/>
            <a:ext cx="1944210" cy="1119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/>
          <a:srcRect l="35902" t="56786" r="37250" b="13417"/>
          <a:stretch/>
        </p:blipFill>
        <p:spPr bwMode="auto">
          <a:xfrm>
            <a:off x="6953768" y="2788289"/>
            <a:ext cx="1944210" cy="1348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/>
          <a:srcRect l="21509" t="42220" r="26021" b="36876"/>
          <a:stretch/>
        </p:blipFill>
        <p:spPr bwMode="auto">
          <a:xfrm>
            <a:off x="4635272" y="4185578"/>
            <a:ext cx="4540298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4"/>
          <a:srcRect l="37863" t="45654" r="38967" b="24923"/>
          <a:stretch/>
        </p:blipFill>
        <p:spPr bwMode="auto">
          <a:xfrm>
            <a:off x="6737671" y="5481722"/>
            <a:ext cx="1677879" cy="133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42" b="10077"/>
          <a:stretch/>
        </p:blipFill>
        <p:spPr bwMode="auto">
          <a:xfrm>
            <a:off x="5292080" y="692696"/>
            <a:ext cx="3089920" cy="1793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5835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Непосредственные, первичные, кровотечения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92696"/>
            <a:ext cx="8229600" cy="16127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озникают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момент травмы, причем степень их выраженности может быть различной — от небольшого, умеренного, кровотечения до обильных, профузных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кровотечений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приводящих к летальному исходу пострадавших.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Первая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помощь при кровотечениях, возникающих на месте происшествия, заключается в наложении давящей повязки на рану.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87950"/>
            <a:ext cx="6187604" cy="4034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327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86502" cy="11430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Способы постоянной остановки кровотечения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785926"/>
            <a:ext cx="8929718" cy="507207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Перевязка наружной сонной артерии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производится по жизненным показаниям при повреждении стенки сосуда или его крупных ветвей – язычной, лицевой.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Производят разрез длиной 5-6 см по переднему краю грудино-ключично-сосцевидной мышцы от уровня угла нижней челюсти вниз.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Рассекается кожа, клетчатка, поверхностная и собственная фасции шеи.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Смещается в сторону грудино-ключично-сосцевидная мышца, подъязычный нерв, наружная ярёмная вена.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уровне щитовидного хряща ориентируясь на пульсацию сосуда  под  пальцами, обнаруживают бифуркацию и отходящие от неё  стволы внутренней и наружной сонной артерий.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Наружная сонная артерия отличается от внутренней наличием отходящих от нее ветвей.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Ствол наружной сонной артерии отделяют от внутренней ярёмной вены  и  блуждающего нерва, с помощью иглы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Дешана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подводят лигатуру под сосуд  и перевязывают её между первой ветвью верхней щитовидной и язычной артерией.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Рану послойно ушивают, оставляя в ней дренаж.</a:t>
            </a:r>
          </a:p>
          <a:p>
            <a:pPr>
              <a:buFont typeface="Wingdings" pitchFamily="2" charset="2"/>
              <a:buChar char="Ø"/>
            </a:pPr>
            <a:endParaRPr lang="ru-RU" dirty="0">
              <a:solidFill>
                <a:srgbClr val="800080"/>
              </a:solidFill>
            </a:endParaRPr>
          </a:p>
        </p:txBody>
      </p:sp>
      <p:pic>
        <p:nvPicPr>
          <p:cNvPr id="1026" name="Picture 2" descr="C:\Users\Анжела\Pictures\S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0"/>
            <a:ext cx="2124080" cy="18657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0837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/>
              <a:t>Перевязка внутренней ярёмной вены</a:t>
            </a:r>
            <a:r>
              <a:rPr lang="ru-RU" sz="2800" dirty="0"/>
              <a:t>.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908720"/>
            <a:ext cx="4320480" cy="4945182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 предварительной остановки кровотечения путём тампонады, находят центральный конец сосуда, учитывая, что возможно всасывание в него воздуха,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лигируют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его, а затем также накладывают зажимы  на  головной конец вены.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Перевязка внутренней ярёмной  вены у  основания черепа и ключицы не всегда удаётся. В таких случаях прибегают к тугой тампонаде раны. Тампоны извлекаются не ранее 5 суток .</a:t>
            </a:r>
          </a:p>
          <a:p>
            <a:endParaRPr lang="ru-RU" dirty="0"/>
          </a:p>
        </p:txBody>
      </p:sp>
      <p:pic>
        <p:nvPicPr>
          <p:cNvPr id="3076" name="Picture 4" descr="https://studfile.net/html/28514/660/html_G2lC3Vs3dr.Ild0/htmlconvd-ETu0QZ31x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593" y="2420888"/>
            <a:ext cx="4684440" cy="316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60503" y="4452160"/>
            <a:ext cx="3057865" cy="14904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4041641"/>
            <a:ext cx="144016" cy="71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243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85"/>
            <a:ext cx="9144000" cy="2577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>
                <a:solidFill>
                  <a:srgbClr val="002060"/>
                </a:solidFill>
              </a:rPr>
              <a:t/>
            </a:r>
            <a:br>
              <a:rPr lang="ru-RU" sz="2700" b="1" i="1" dirty="0" smtClean="0">
                <a:solidFill>
                  <a:srgbClr val="002060"/>
                </a:solidFill>
              </a:rPr>
            </a:br>
            <a:r>
              <a:rPr lang="ru-RU" sz="2700" b="1" i="1" dirty="0">
                <a:solidFill>
                  <a:srgbClr val="002060"/>
                </a:solidFill>
              </a:rPr>
              <a:t/>
            </a:r>
            <a:br>
              <a:rPr lang="ru-RU" sz="2700" b="1" i="1" dirty="0">
                <a:solidFill>
                  <a:srgbClr val="002060"/>
                </a:solidFill>
              </a:rPr>
            </a:br>
            <a:r>
              <a:rPr lang="ru-RU" sz="2700" b="1" i="1" dirty="0" smtClean="0">
                <a:solidFill>
                  <a:srgbClr val="002060"/>
                </a:solidFill>
              </a:rPr>
              <a:t/>
            </a:r>
            <a:br>
              <a:rPr lang="ru-RU" sz="2700" b="1" i="1" dirty="0" smtClean="0">
                <a:solidFill>
                  <a:srgbClr val="002060"/>
                </a:solidFill>
              </a:rPr>
            </a:br>
            <a:r>
              <a:rPr lang="ru-RU" sz="2700" b="1" i="1" dirty="0">
                <a:solidFill>
                  <a:srgbClr val="002060"/>
                </a:solidFill>
              </a:rPr>
              <a:t/>
            </a:r>
            <a:br>
              <a:rPr lang="ru-RU" sz="2700" b="1" i="1" dirty="0">
                <a:solidFill>
                  <a:srgbClr val="002060"/>
                </a:solidFill>
              </a:rPr>
            </a:br>
            <a:r>
              <a:rPr lang="ru-RU" sz="2200" b="1" i="1" dirty="0" smtClean="0">
                <a:solidFill>
                  <a:srgbClr val="002060"/>
                </a:solidFill>
              </a:rPr>
              <a:t>Коллапс</a:t>
            </a:r>
            <a:r>
              <a:rPr lang="ru-RU" sz="2200" b="1" dirty="0" smtClean="0">
                <a:solidFill>
                  <a:srgbClr val="002060"/>
                </a:solidFill>
              </a:rPr>
              <a:t> </a:t>
            </a:r>
            <a:r>
              <a:rPr lang="ru-RU" sz="2200" b="1" dirty="0">
                <a:solidFill>
                  <a:srgbClr val="002060"/>
                </a:solidFill>
              </a:rPr>
              <a:t>– остро развивающаяся сосудистая недостаточность, характеризуемая снижением сосудистого тонуса и относительным уменьшением ОЦК. </a:t>
            </a: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4758339"/>
              </p:ext>
            </p:extLst>
          </p:nvPr>
        </p:nvGraphicFramePr>
        <p:xfrm>
          <a:off x="107504" y="1196752"/>
          <a:ext cx="9036496" cy="4601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0645"/>
                <a:gridCol w="2344645"/>
                <a:gridCol w="3711206"/>
              </a:tblGrid>
              <a:tr h="645222">
                <a:tc>
                  <a:txBody>
                    <a:bodyPr/>
                    <a:lstStyle/>
                    <a:p>
                      <a:pPr algn="ctr">
                        <a:spcBef>
                          <a:spcPts val="14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Клинические проявления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4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Причина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400"/>
                        </a:spcBef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</a:rPr>
                        <a:t>Лечебные мероприятия (профилактика)</a:t>
                      </a:r>
                      <a:endParaRPr lang="ru-RU" sz="2000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739154">
                <a:tc>
                  <a:txBody>
                    <a:bodyPr/>
                    <a:lstStyle/>
                    <a:p>
                      <a:pPr>
                        <a:spcBef>
                          <a:spcPts val="14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Коллапс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. Сознание сохранено. Головокружение, вялость, апатия. Кожа бледная, холодная, влажная. Пульс - частый, нитевидный. А/Д- низкое. Дыхание поверхностное.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14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Острая 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</a:rPr>
                        <a:t>сердечно-сосудистая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 недостаточность. Уменьшение количества циркулирующей крови и ее притока к сердцу.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Больному 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придать горизонтальное положение </a:t>
                      </a: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. 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Обеспечить проходимость дыхательных путей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Согреть 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больного: грелка к рукам и ногам. </a:t>
                      </a: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Ввести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: в/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</a:rPr>
                        <a:t>в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 20-60 мл 40% 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</a:rPr>
                        <a:t>р-ра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глюкозы2-3 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мл кордиамина, 1-2 мл 10% 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</a:rPr>
                        <a:t>р-ра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 кофеина в/м или </a:t>
                      </a:r>
                      <a:r>
                        <a:rPr lang="ru-RU" sz="1600" b="1" dirty="0" err="1" smtClean="0">
                          <a:latin typeface="Times New Roman"/>
                          <a:ea typeface="Times New Roman"/>
                        </a:rPr>
                        <a:t>п</a:t>
                      </a: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/к;</a:t>
                      </a: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0,5</a:t>
                      </a:r>
                      <a:r>
                        <a:rPr lang="ru-RU" sz="1600" b="1" baseline="0" dirty="0" smtClean="0">
                          <a:latin typeface="Times New Roman"/>
                          <a:ea typeface="Times New Roman"/>
                        </a:rPr>
                        <a:t> мл 1% </a:t>
                      </a:r>
                      <a:r>
                        <a:rPr lang="ru-RU" sz="1600" b="1" baseline="0" dirty="0" err="1" smtClean="0">
                          <a:latin typeface="Times New Roman"/>
                          <a:ea typeface="Times New Roman"/>
                        </a:rPr>
                        <a:t>мезатона</a:t>
                      </a:r>
                      <a:r>
                        <a:rPr lang="ru-RU" sz="1600" b="1" baseline="0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в 400 мл 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</a:rPr>
                        <a:t>полиглюкина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 (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</a:rPr>
                        <a:t>капельно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). </a:t>
                      </a:r>
                      <a:r>
                        <a:rPr lang="ru-RU" sz="1600" b="1" dirty="0" smtClean="0">
                          <a:latin typeface="Times New Roman"/>
                          <a:ea typeface="Times New Roman"/>
                        </a:rPr>
                        <a:t>60-90 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мг 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</a:rPr>
                        <a:t>преднизолона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 в/</a:t>
                      </a:r>
                      <a:r>
                        <a:rPr lang="ru-RU" sz="1600" b="1" dirty="0" err="1">
                          <a:latin typeface="Times New Roman"/>
                          <a:ea typeface="Times New Roman"/>
                        </a:rPr>
                        <a:t>в</a:t>
                      </a: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0" marR="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16789">
                <a:tc gridSpan="3">
                  <a:txBody>
                    <a:bodyPr/>
                    <a:lstStyle/>
                    <a:p>
                      <a:r>
                        <a:rPr kumimoji="0" lang="ru-RU" sz="18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Профилактика: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тщательный сбор анамнеза. Следует помнить, что подобное состояние может наблюдаться при острой сердечной недостаточности, чаще всего после инфаркта миокарда.</a:t>
                      </a:r>
                      <a:endParaRPr lang="ru-R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obmorok.png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r="19840"/>
          <a:stretch/>
        </p:blipFill>
        <p:spPr>
          <a:xfrm>
            <a:off x="5364088" y="5565566"/>
            <a:ext cx="1732915" cy="1322705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/>
          <p:nvPr/>
        </p:nvPicPr>
        <p:blipFill>
          <a:blip r:embed="rId4"/>
          <a:stretch>
            <a:fillRect/>
          </a:stretch>
        </p:blipFill>
        <p:spPr bwMode="auto">
          <a:xfrm>
            <a:off x="3373864" y="5587433"/>
            <a:ext cx="1377324" cy="127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46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Травматический шок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яжелая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острая недостаточность периферического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кровообращения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ишемией жизненно важных органов (сердце, мозг, почки), которая наступает в результате какого-либо чрезмерного воздействия.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Основными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механизмами развития шока являются </a:t>
            </a:r>
            <a:r>
              <a:rPr lang="ru-RU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уменьшение </a:t>
            </a:r>
            <a:r>
              <a:rPr lang="ru-RU" b="1" dirty="0" smtClean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сердечного </a:t>
            </a:r>
            <a:r>
              <a:rPr lang="ru-RU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выброса, </a:t>
            </a:r>
            <a:r>
              <a:rPr lang="ru-RU" b="1" dirty="0" err="1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гиповолемия</a:t>
            </a:r>
            <a:r>
              <a:rPr lang="ru-RU" b="1" dirty="0">
                <a:solidFill>
                  <a:srgbClr val="660033"/>
                </a:solidFill>
                <a:latin typeface="Times New Roman" pitchFamily="18" charset="0"/>
                <a:cs typeface="Times New Roman" pitchFamily="18" charset="0"/>
              </a:rPr>
              <a:t> и падение периферического сосудистого тонуса. </a:t>
            </a:r>
            <a:endParaRPr lang="ru-RU" b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Травматический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шок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развивается в результате механической травмы, ожога, обморожения и в результате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электротравмы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5460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Тяжесть </a:t>
            </a:r>
            <a:r>
              <a:rPr lang="ru-RU" b="1" dirty="0" err="1"/>
              <a:t>перфузионных</a:t>
            </a:r>
            <a:r>
              <a:rPr lang="ru-RU" b="1" dirty="0"/>
              <a:t> нарушений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степень (компенсированный шок). 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Больные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или пострадавшие могут быть несколько заторможены, кожа бледная и холодная (не всегда), симптом «белого пятна» положителен, дыхание учащено. 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Тахикардия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частотой до 100 ударов в 1 минуту. </a:t>
            </a:r>
            <a:endParaRPr lang="ru-RU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Систолическое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АД в пределах 100-90 мм </a:t>
            </a:r>
            <a:r>
              <a:rPr lang="ru-RU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рт.ст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9338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Тяжесть </a:t>
            </a:r>
            <a:r>
              <a:rPr lang="ru-RU" b="1" dirty="0" err="1"/>
              <a:t>перфузионных</a:t>
            </a:r>
            <a:r>
              <a:rPr lang="ru-RU" b="1" dirty="0"/>
              <a:t> нарушений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8772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II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степень (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субкомпенсированный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шок). Больные и пострадавшие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адинамичны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Бледные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холодные кожные покровы могут иметь мраморный рисунок.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ЧСС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возрастает до 110-120 в 1 минуту.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Систолическое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 снижено до 80-75 мм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рт.ст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.,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диурез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снижен.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947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Тяжесть </a:t>
            </a:r>
            <a:r>
              <a:rPr lang="ru-RU" b="1" dirty="0" err="1"/>
              <a:t>перфузионных</a:t>
            </a:r>
            <a:r>
              <a:rPr lang="ru-RU" b="1" dirty="0"/>
              <a:t> нарушений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степень (декомпенсированный шок).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Больной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заторможен и безразличен к окружающему, кожа его имеет землистый оттенок.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ЧСС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возрастает до 130-140 в минуту,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систолическое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АД снижается до 60 мм </a:t>
            </a:r>
            <a:r>
              <a:rPr lang="ru-RU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рт.ст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 и ниже.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Диастолическое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давление чаще не определяется, </a:t>
            </a:r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развивается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анурия. </a:t>
            </a:r>
          </a:p>
          <a:p>
            <a:pPr>
              <a:buFont typeface="Wingdings" pitchFamily="2" charset="2"/>
              <a:buChar char="Ø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947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Тяжесть </a:t>
            </a:r>
            <a:r>
              <a:rPr lang="ru-RU" b="1" dirty="0" err="1"/>
              <a:t>перфузионных</a:t>
            </a:r>
            <a:r>
              <a:rPr lang="ru-RU" b="1" dirty="0"/>
              <a:t> нарушений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5877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степень (терминальный, необратимый шок). Характеризуется развитием терминального состояния.</a:t>
            </a:r>
          </a:p>
          <a:p>
            <a:pPr>
              <a:buFont typeface="Wingdings" pitchFamily="2" charset="2"/>
              <a:buChar char="Ø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 диагностические и лечебные мероприятия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догоспитального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этапа (включая время транспортировки больного или пострадавшего с шоком любой этиологии в стационар) выделяется не более 1 часа (с момента развития шока).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9477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Механизмы патогенеза травматического шока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5289451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Нарушения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зоне микроциркуляции характерны для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любого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вида шока, при котором происходит централизация кровообращения. </a:t>
            </a: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Они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неизбежно приводят к повреждению многих органов, наиболее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чувствительных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расстройствам микроциркуляции и гипоксии, в первую очередь — легких и почек. </a:t>
            </a:r>
          </a:p>
        </p:txBody>
      </p:sp>
    </p:spTree>
    <p:extLst>
      <p:ext uri="{BB962C8B-B14F-4D97-AF65-F5344CB8AC3E}">
        <p14:creationId xmlns:p14="http://schemas.microsoft.com/office/powerpoint/2010/main" val="32924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Механизмы патогенеза травматического шока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5289451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легких повышается содержание воды, 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увеличивается проницаемость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легочных капилляров, 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повреждается </a:t>
            </a:r>
            <a:r>
              <a:rPr lang="ru-RU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сурфактант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развивается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микоэмболизация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сосудов, 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приводит к нарушению легочного кровотока и тяжелым расстройствам газообмена. 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Развивается 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респираторный </a:t>
            </a:r>
            <a:r>
              <a:rPr lang="ru-RU" sz="28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дистресс</a:t>
            </a:r>
            <a:r>
              <a:rPr lang="ru-RU" sz="28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-синдром (РДС). </a:t>
            </a:r>
          </a:p>
        </p:txBody>
      </p:sp>
    </p:spTree>
    <p:extLst>
      <p:ext uri="{BB962C8B-B14F-4D97-AF65-F5344CB8AC3E}">
        <p14:creationId xmlns:p14="http://schemas.microsoft.com/office/powerpoint/2010/main" val="32924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490066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Механизмы патогенеза травматического шока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5289451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Нарушение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функции почек, обусловленное дефицитом ОЦК 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проявляющееся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 виде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олигурии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, может носить на первых этапах развития шока функциональный характер.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длительной гипотонии возможно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некроза почечных канальцев и связанной с ним истинной почечной недостаточности. </a:t>
            </a:r>
          </a:p>
        </p:txBody>
      </p:sp>
    </p:spTree>
    <p:extLst>
      <p:ext uri="{BB962C8B-B14F-4D97-AF65-F5344CB8AC3E}">
        <p14:creationId xmlns:p14="http://schemas.microsoft.com/office/powerpoint/2010/main" val="32924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Шок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развившийся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на фоне дефицита ОЦК, и в </a:t>
            </a: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частности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травматический, может обусловить возникновение тяжелой </a:t>
            </a:r>
            <a:r>
              <a:rPr lang="ru-RU" b="1" dirty="0" err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полиорганной</a:t>
            </a: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недостаточности. </a:t>
            </a:r>
            <a:endParaRPr lang="ru-RU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ликвидация нарушений кровообращения при шоке осуществляется </a:t>
            </a:r>
            <a:r>
              <a:rPr lang="ru-RU" b="1" u="sng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позднее, чем через 1 час с момента травмы, </a:t>
            </a: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тяжелые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расстройства со стороны систем жизнеобеспечения организма </a:t>
            </a: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могут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стать необратимыми. </a:t>
            </a:r>
          </a:p>
        </p:txBody>
      </p:sp>
    </p:spTree>
    <p:extLst>
      <p:ext uri="{BB962C8B-B14F-4D97-AF65-F5344CB8AC3E}">
        <p14:creationId xmlns:p14="http://schemas.microsoft.com/office/powerpoint/2010/main" val="119446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b="1" dirty="0"/>
              <a:t>Объем лечебных мероприятий </a:t>
            </a:r>
            <a:r>
              <a:rPr lang="ru-RU" sz="3100" b="1" dirty="0" smtClean="0"/>
              <a:t> при травматическом шоке на </a:t>
            </a:r>
            <a:r>
              <a:rPr lang="ru-RU" sz="3100" b="1" dirty="0" err="1"/>
              <a:t>догоспитальном</a:t>
            </a:r>
            <a:r>
              <a:rPr lang="ru-RU" sz="3100" b="1" dirty="0"/>
              <a:t> этапе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24744"/>
            <a:ext cx="8784976" cy="5733256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b="1" dirty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задачи: стабилизация гемодинамики, купирование болевого синдрома, коррекция нарушений газообмена. 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Целевыми показателями интенсивной терапии на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догоспитальном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периоде являются: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улучшение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цвета кожных покровов,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психического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статуса (если пациент в сознании), купирование болевого синдрома,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стабилизация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систолического АД на значениях не ниже 80 мм. рт. ст. (70 мм. рт. ст. при признаках продолжающегося кровотечения);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сатурация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крови по данным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пульсоксиметрии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не ниже 90%,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ч.с.с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не ниже 60 и не более 110 уд. мин.,  ЦВД не выше 15 см. вод. ст.(10 мм. рт. ст.) (А,1++).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При появлении признаков терминального состояния проводить сердечно-легочную реанимацию по протоколу СЛР</a:t>
            </a:r>
          </a:p>
        </p:txBody>
      </p:sp>
    </p:spTree>
    <p:extLst>
      <p:ext uri="{BB962C8B-B14F-4D97-AF65-F5344CB8AC3E}">
        <p14:creationId xmlns:p14="http://schemas.microsoft.com/office/powerpoint/2010/main" val="365341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Объем лечебных мероприятий  при травматическом шоке на </a:t>
            </a:r>
            <a:r>
              <a:rPr lang="ru-RU" sz="2800" b="1" dirty="0" err="1"/>
              <a:t>догоспитальном</a:t>
            </a:r>
            <a:r>
              <a:rPr lang="ru-RU" sz="2800" b="1" dirty="0"/>
              <a:t> этапе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688632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 показаниям: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остановка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наружного кровотечения (пальцевое прижатие, давящая повязка, жгут);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транспортная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иммобилизация;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зондирование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желудка (при признаках кровотечения из верхних отделов желудочно-кишечного тракта, высокой вероятности развития аспирационного синдрома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передняя тампонада при носовом кровотечении;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дренирование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плевральной полости при напряженном пневмотораксе. </a:t>
            </a:r>
          </a:p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 наличии признаков компенсированного или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субкомпенсированного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шока: обеспечить периферический венозный доступ, обезболивание, оксигенотерапию. </a:t>
            </a:r>
          </a:p>
          <a:p>
            <a:pPr lvl="0"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развитии декомпенсированного шока показана катетеризация центральной вены (с обязательным определением величины ЦВД), обезболивание,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оротрахеальная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интубация (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ларингеальная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маска,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ларингеальная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трубка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комбитрубка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аппаратная (ручная) вентиляция легких (А,1+). </a:t>
            </a:r>
          </a:p>
          <a:p>
            <a:pPr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53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Объем лечебных мероприятий  при травматическом шоке на </a:t>
            </a:r>
            <a:r>
              <a:rPr lang="ru-RU" sz="2800" b="1" dirty="0" err="1"/>
              <a:t>догоспитальном</a:t>
            </a:r>
            <a:r>
              <a:rPr lang="ru-RU" sz="2800" b="1" dirty="0"/>
              <a:t> этапе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856984" cy="3312368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4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Медикаментозная терапия:</a:t>
            </a:r>
            <a:endParaRPr lang="ru-RU" sz="44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Обезболивание и анестезия. 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Анальгезия у больных и пострадавших достигается внутривенным введением наркотических анальгетиков в комбинации с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бензидиазепинами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; потенцирующим эффектом обладают ненаркотические анальгетики, антигистаминные препараты. 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Анальгезия должна проводиться после начала внутривенной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инфузионной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терапии с целью предотвращения ее отрицательных гемодинамических эффектов. 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Препараты должны вводиться медленно, разведенные в 5 – 10 раз физиологическим раствором.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618296"/>
            <a:ext cx="806489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Стабилизация гемодинамических параметров.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Основными средствами стабилизации гемодинамики на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догоспитальном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этапе у больных и пострадавших с шоком различной этиологии являются средства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инфузионной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терапии, а так же препараты, влияющие на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контрактильную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способность миокарда и сосудистый тонус.</a:t>
            </a:r>
          </a:p>
        </p:txBody>
      </p:sp>
    </p:spTree>
    <p:extLst>
      <p:ext uri="{BB962C8B-B14F-4D97-AF65-F5344CB8AC3E}">
        <p14:creationId xmlns:p14="http://schemas.microsoft.com/office/powerpoint/2010/main" val="119170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Объем лечебных мероприятий  при травматическом шоке на </a:t>
            </a:r>
            <a:r>
              <a:rPr lang="ru-RU" sz="2800" b="1" dirty="0" err="1"/>
              <a:t>догоспитальном</a:t>
            </a:r>
            <a:r>
              <a:rPr lang="ru-RU" sz="2800" b="1" dirty="0"/>
              <a:t> этапе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8712968" cy="59766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 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Инфузионная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терапия на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догоспитальном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этапе.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Особенности гемодинамических изменений при различных типах шока позволяют объединить их в группы в зависимости от необходимости проведения мероприятий, направленных на стабилизацию гемодинамики. </a:t>
            </a:r>
          </a:p>
          <a:p>
            <a:pPr marL="0" indent="0">
              <a:buNone/>
            </a:pP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Гиповолемический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шок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Инфузионным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средством первой линии для пациентов с 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гиповолемическим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 дистрибутивным шоком являются натрий-содержащие 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кристаллоидные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препараты: 0,9% раствор натрия хлорида, раствор </a:t>
            </a:r>
            <a:r>
              <a:rPr lang="ru-RU" sz="3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Рингер-лактата</a:t>
            </a:r>
            <a:r>
              <a:rPr lang="ru-RU" sz="3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ru-RU" sz="33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инфузионные</a:t>
            </a:r>
            <a:r>
              <a:rPr lang="ru-RU" sz="3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среды, содержащие 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лактат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ацетат, 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фумарат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сукцинат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лактасол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ацесоль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мафусол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реамберин</a:t>
            </a:r>
            <a:r>
              <a:rPr lang="ru-RU" sz="3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или их аналоги). </a:t>
            </a:r>
            <a:endParaRPr lang="ru-RU" sz="33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Эти 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препараты, помимо коррекции дегидратации, способны корригировать метаболический </a:t>
            </a: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ацидоз. </a:t>
            </a:r>
          </a:p>
          <a:p>
            <a:pPr marL="0" indent="0">
              <a:buNone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Темп 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введения препаратов должен позволить добиться целевых гемодинамических показателей через 5 – 10 минут от начала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инфузии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гиповолемическом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шоке любой этиологии. </a:t>
            </a:r>
            <a:endParaRPr lang="ru-RU" sz="33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252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Объем лечебных мероприятий  при травматическом шоке на </a:t>
            </a:r>
            <a:r>
              <a:rPr lang="ru-RU" sz="2800" b="1" dirty="0" err="1"/>
              <a:t>догоспитальном</a:t>
            </a:r>
            <a:r>
              <a:rPr lang="ru-RU" sz="2800" b="1" dirty="0"/>
              <a:t> этапе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8712968" cy="59766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 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отсутствии гемодинамического ответа на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инфузию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и сохраняющихся признаках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гиповолемии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целесообразно использование коллоидных растворов – на основе модифицированной желатины,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гидроксиэтилкрахмала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полиоксидония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гелофузин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гемохес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стабизол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полиоксифумарин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или их </a:t>
            </a: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аналоги).</a:t>
            </a:r>
          </a:p>
          <a:p>
            <a:pPr>
              <a:buFont typeface="Wingdings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Возможно применение средств малообъемной реанимации (7,5% натрия хлорид в комбинации с препаратом ГЭК или декстраном). </a:t>
            </a:r>
            <a:endParaRPr lang="ru-RU" sz="33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Эти 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препараты (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гиперхаэс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гемостабил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или аналоги) обладают быстрым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волемическим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действием. Недостатком их является способность «маскировать» признаки сохраняющейся </a:t>
            </a:r>
            <a:r>
              <a:rPr lang="ru-RU" sz="3300" b="1" dirty="0" err="1">
                <a:latin typeface="Times New Roman" pitchFamily="18" charset="0"/>
                <a:cs typeface="Times New Roman" pitchFamily="18" charset="0"/>
              </a:rPr>
              <a:t>гипогидратации</a:t>
            </a: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 и усиливать кровотечение, поэтому их применение ограничено травматическим шоком с доминирующей ЧМТ </a:t>
            </a:r>
          </a:p>
        </p:txBody>
      </p:sp>
    </p:spTree>
    <p:extLst>
      <p:ext uri="{BB962C8B-B14F-4D97-AF65-F5344CB8AC3E}">
        <p14:creationId xmlns:p14="http://schemas.microsoft.com/office/powerpoint/2010/main" val="234362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>
                <a:solidFill>
                  <a:srgbClr val="0070C0"/>
                </a:solidFill>
              </a:rPr>
              <a:t>Бронхопульмональные осложнения </a:t>
            </a:r>
            <a:r>
              <a:rPr lang="ru-RU" sz="2800" i="1" dirty="0">
                <a:solidFill>
                  <a:srgbClr val="0070C0"/>
                </a:solidFill>
              </a:rPr>
              <a:t>(бронхит, бронхопневмония, </a:t>
            </a:r>
            <a:r>
              <a:rPr lang="ru-RU" sz="2800" i="1" dirty="0" err="1">
                <a:solidFill>
                  <a:srgbClr val="0070C0"/>
                </a:solidFill>
              </a:rPr>
              <a:t>трахеобронхит</a:t>
            </a:r>
            <a:r>
              <a:rPr lang="ru-RU" sz="2800" i="1" dirty="0">
                <a:solidFill>
                  <a:srgbClr val="0070C0"/>
                </a:solidFill>
              </a:rPr>
              <a:t>) 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стречаются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достаточно часто — 10–15 % от общего числа пациентов с травмой. </a:t>
            </a: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Развиваются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вследствие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переохлаждения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пострадавшего, аспирации содержимого полости рта в трахею и бронхи, дыхания через рот.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Чаще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эти осложнения возникают у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пациентов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нарушением акта глотания и в условиях развития дыхательной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недостаточности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особенно часто при повреждениях зева, глотки, корня языка, мягкого и твердого неба, области угла и ветви нижней челюсти. </a:t>
            </a:r>
          </a:p>
        </p:txBody>
      </p:sp>
    </p:spTree>
    <p:extLst>
      <p:ext uri="{BB962C8B-B14F-4D97-AF65-F5344CB8AC3E}">
        <p14:creationId xmlns:p14="http://schemas.microsoft.com/office/powerpoint/2010/main" val="330906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0070C0"/>
                </a:solidFill>
              </a:rPr>
              <a:t>Аспирационный путь инфицирования органов дыхания и ателектаз долей легкого являются основными факторами возникновения </a:t>
            </a:r>
            <a:r>
              <a:rPr lang="ru-RU" sz="2400" b="1" dirty="0" smtClean="0">
                <a:solidFill>
                  <a:srgbClr val="0070C0"/>
                </a:solidFill>
              </a:rPr>
              <a:t>воспалительных </a:t>
            </a:r>
            <a:r>
              <a:rPr lang="ru-RU" sz="2400" b="1" dirty="0">
                <a:solidFill>
                  <a:srgbClr val="0070C0"/>
                </a:solidFill>
              </a:rPr>
              <a:t>заболеваний органов дыхания.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88840"/>
            <a:ext cx="8856984" cy="4608512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Развитию бронхопульмональных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осложнений способствуют кровопотеря, обезвоживание, упадок питания, общее осложнение защитных сил организма.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Аспирационная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пневмония может развиться через 4–6 дней после травмы.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Диагностика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бронхопульмональных осложнений представляет значительные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трудности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Динамическое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наблюдение и проведение рентгенологического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исследования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позволяют диагностировать возникшие осложнения и назначить лечение.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Предупреждение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бронхопульмональных осложнений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заключается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 своевременном оказании специализированной помощи при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повреждении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мягких тканей и костей челюстно-лицевой области,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своевременном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назначении антибактериальной терапии. </a:t>
            </a:r>
          </a:p>
        </p:txBody>
      </p:sp>
    </p:spTree>
    <p:extLst>
      <p:ext uri="{BB962C8B-B14F-4D97-AF65-F5344CB8AC3E}">
        <p14:creationId xmlns:p14="http://schemas.microsoft.com/office/powerpoint/2010/main" val="52514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Поздние осложнения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23928" y="620688"/>
            <a:ext cx="5112568" cy="6237312"/>
          </a:xfrm>
          <a:solidFill>
            <a:srgbClr val="F5F3F7"/>
          </a:solidFill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Местные</a:t>
            </a:r>
          </a:p>
          <a:p>
            <a:r>
              <a:rPr lang="ru-RU" b="1" dirty="0" smtClean="0"/>
              <a:t>вторичные </a:t>
            </a:r>
            <a:r>
              <a:rPr lang="ru-RU" b="1" dirty="0"/>
              <a:t>кровотечения, </a:t>
            </a:r>
            <a:endParaRPr lang="ru-RU" b="1" dirty="0" smtClean="0"/>
          </a:p>
          <a:p>
            <a:r>
              <a:rPr lang="ru-RU" b="1" dirty="0" smtClean="0"/>
              <a:t>парезы </a:t>
            </a:r>
            <a:r>
              <a:rPr lang="ru-RU" b="1" dirty="0"/>
              <a:t>и параличи, </a:t>
            </a:r>
            <a:endParaRPr lang="ru-RU" b="1" dirty="0" smtClean="0"/>
          </a:p>
          <a:p>
            <a:r>
              <a:rPr lang="ru-RU" b="1" dirty="0" smtClean="0"/>
              <a:t>парестезия </a:t>
            </a:r>
            <a:r>
              <a:rPr lang="ru-RU" b="1" dirty="0"/>
              <a:t>и гиперестезия</a:t>
            </a:r>
            <a:r>
              <a:rPr lang="ru-RU" b="1" dirty="0" smtClean="0"/>
              <a:t>,</a:t>
            </a:r>
          </a:p>
          <a:p>
            <a:r>
              <a:rPr lang="ru-RU" b="1" dirty="0" smtClean="0"/>
              <a:t>слюнные </a:t>
            </a:r>
            <a:r>
              <a:rPr lang="ru-RU" b="1" dirty="0"/>
              <a:t>свищи, </a:t>
            </a:r>
            <a:endParaRPr lang="ru-RU" b="1" dirty="0" smtClean="0"/>
          </a:p>
          <a:p>
            <a:r>
              <a:rPr lang="ru-RU" b="1" dirty="0" smtClean="0"/>
              <a:t>травматический </a:t>
            </a:r>
            <a:r>
              <a:rPr lang="ru-RU" b="1" dirty="0"/>
              <a:t>остеомиелит челюстей, </a:t>
            </a:r>
            <a:endParaRPr lang="ru-RU" b="1" dirty="0" smtClean="0"/>
          </a:p>
          <a:p>
            <a:r>
              <a:rPr lang="ru-RU" b="1" dirty="0" smtClean="0"/>
              <a:t>травматический </a:t>
            </a:r>
            <a:r>
              <a:rPr lang="ru-RU" b="1" dirty="0"/>
              <a:t>синусит верхнечелюстной пазухи, </a:t>
            </a:r>
            <a:endParaRPr lang="ru-RU" b="1" dirty="0" smtClean="0"/>
          </a:p>
          <a:p>
            <a:r>
              <a:rPr lang="ru-RU" b="1" dirty="0" smtClean="0"/>
              <a:t>абсцессы, флегмоны ЧЛО,  анкилоз ВНЧС, </a:t>
            </a:r>
          </a:p>
          <a:p>
            <a:r>
              <a:rPr lang="ru-RU" b="1" dirty="0" smtClean="0"/>
              <a:t>стойкая </a:t>
            </a:r>
            <a:r>
              <a:rPr lang="ru-RU" b="1" dirty="0"/>
              <a:t>контрактура жевательных мышц, </a:t>
            </a:r>
            <a:endParaRPr lang="ru-RU" b="1" dirty="0" smtClean="0"/>
          </a:p>
          <a:p>
            <a:r>
              <a:rPr lang="ru-RU" b="1" dirty="0" smtClean="0"/>
              <a:t>замедленная консолидация отломков,</a:t>
            </a:r>
          </a:p>
          <a:p>
            <a:r>
              <a:rPr lang="ru-RU" b="1" dirty="0" smtClean="0"/>
              <a:t>консолидация отломков в неправильном положении</a:t>
            </a:r>
          </a:p>
          <a:p>
            <a:r>
              <a:rPr lang="ru-RU" b="1" dirty="0" smtClean="0"/>
              <a:t>ложный сустав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286540"/>
            <a:ext cx="3744416" cy="295465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800080"/>
                </a:solidFill>
              </a:rPr>
              <a:t>Общие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>
                <a:solidFill>
                  <a:prstClr val="black"/>
                </a:solidFill>
              </a:rPr>
              <a:t>бронхопульмональные </a:t>
            </a:r>
            <a:r>
              <a:rPr lang="ru-RU" sz="2400" b="1" dirty="0">
                <a:solidFill>
                  <a:prstClr val="black"/>
                </a:solidFill>
              </a:rPr>
              <a:t>расстройства, </a:t>
            </a:r>
            <a:endParaRPr lang="ru-RU" sz="2400" b="1" dirty="0" smtClean="0">
              <a:solidFill>
                <a:prstClr val="black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церебральные </a:t>
            </a:r>
            <a:r>
              <a:rPr lang="ru-RU" sz="2400" b="1" dirty="0"/>
              <a:t>нарушения, </a:t>
            </a:r>
            <a:endParaRPr lang="ru-RU" sz="2400" b="1" dirty="0" smtClean="0"/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сепсис,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/>
              <a:t>амилоидоз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691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Вторичные </a:t>
            </a:r>
            <a:r>
              <a:rPr lang="ru-RU" sz="2400" b="1" dirty="0"/>
              <a:t>кровотечения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764704"/>
            <a:ext cx="3960440" cy="5904656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огут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возникать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7–15 дней после травмы или в более поздние сроки.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Одна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 основных причин вторичных кровотечений — гнойное расплавление тромба или стенок сосуда.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Обычно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они возникают внезапно, часто ночью.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многих пациентов уже за несколько часов до кровотечения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появляются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следующие признаки: усиление боли в ране, появление кровянистых выделений из раны, отхаркивание и сплевывание мокроты и слюны с примесью крови, усиление воспалительного процесса вблизи крупных сосудов в области дна полости рта и шеи.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836712"/>
            <a:ext cx="4392488" cy="5632311"/>
          </a:xfrm>
          <a:prstGeom prst="rect">
            <a:avLst/>
          </a:prstGeom>
          <a:solidFill>
            <a:srgbClr val="F5DFDF"/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Врачебная помощь заключается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наложении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кровоостанавливающего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зажима,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перевязке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кровоточащего сосуда в ране и фиксации его к окружающим мягким тканям.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какой-то причине это сделать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невозможно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необходимо перевязать наружную или общую сонную артерию на стороне поражения.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этом если в зоне сосудисто-нервного пучка шеи имеются воспалительные изменения, то артерию следуют не только перевязать, но и пересечь между лигатурами.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обусловлено тем, что пересечение артерии позволяет выключить симпатическую иннервацию сосуда. </a:t>
            </a:r>
          </a:p>
        </p:txBody>
      </p:sp>
    </p:spTree>
    <p:extLst>
      <p:ext uri="{BB962C8B-B14F-4D97-AF65-F5344CB8AC3E}">
        <p14:creationId xmlns:p14="http://schemas.microsoft.com/office/powerpoint/2010/main" val="12156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b="1" dirty="0"/>
              <a:t>Травматический остеомиелит.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Встречается в 10-30% случаев переломов челюстей.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Наиболее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часто травматический остеомиелит развивается при переломах нижней челюсти, при переломах верхней челюсти он наблюдается довольно редко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Перелом челюсти всегда сопровождается кровоизлиянием не только в щель перелома, но и в окружающие ее мягкие ткани, формированием гематом, ушибом или ранением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околочелюстных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мягких тканей.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является благоприятным условием для развития гнойного воспалительного заболевания в месте поврежденных тканей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864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490066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Травматический остеомиелит развивается в случае: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928992" cy="5904656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dirty="0"/>
              <a:t> 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позднего оказания специализированной помощи больному с переломом челюсти и связанного с </a:t>
            </a:r>
            <a:r>
              <a:rPr lang="ru-RU" sz="36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эим</a:t>
            </a:r>
            <a:r>
              <a:rPr lang="ru-RU" sz="36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длительного инфицирования костной ткани, попадания содержимого полости рта в щель открытого перелома через рану слизистой оболочки альвеолярной части нижней челюсти,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значительного </a:t>
            </a:r>
            <a:r>
              <a:rPr lang="ru-RU" sz="36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скелетирования</a:t>
            </a:r>
            <a:r>
              <a:rPr lang="ru-RU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концов костных фрагментов, что ухудшает кровообращение и трофику тканей в зоне перелома,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наличия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зубов (корней) в щели перелома, а также расположенных рядом с ней зубов с хроническими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одонтогенными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очагами инфекции,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неправильной </a:t>
            </a:r>
            <a:r>
              <a:rPr lang="ru-RU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тактики врача по отношению к зубам в щели перелома,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недостаточно </a:t>
            </a:r>
            <a:r>
              <a:rPr lang="ru-RU" sz="36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эффективной иммобилизации отломков челюстей или ее отсутствия,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снижения </a:t>
            </a:r>
            <a:r>
              <a:rPr lang="ru-RU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иммунологической реактивности организма и при наличии тяжелых сопутствующих заболеваний,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несоблюдения </a:t>
            </a:r>
            <a:r>
              <a:rPr lang="ru-RU" sz="36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лечебного режима больным и при неудовлетворительном гигиеническом состоянии полости рта,</a:t>
            </a: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совокупности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нескольких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факторов. 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нагноение костной раны может  заканчиваться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травматическим остеомиелитом - воспалением костного мозга и окружающих кость мягких тканей, а также некрозом первично неповрежденных участков костной ткани.</a:t>
            </a:r>
          </a:p>
          <a:p>
            <a:pPr>
              <a:buFont typeface="Wingdings" pitchFamily="2" charset="2"/>
              <a:buChar char="Ø"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94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ru-RU" sz="2800" b="1" dirty="0"/>
              <a:t>Клинически выделяют три стадии травматического остеомиелита:</a:t>
            </a:r>
            <a:br>
              <a:rPr lang="ru-RU" sz="2800" b="1" dirty="0"/>
            </a:br>
            <a:r>
              <a:rPr lang="ru-RU" sz="2800" b="1" i="1" dirty="0"/>
              <a:t>острую,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i="1" dirty="0"/>
              <a:t>подострую,</a:t>
            </a:r>
            <a:r>
              <a:rPr lang="ru-RU" sz="2800" b="1" dirty="0"/>
              <a:t/>
            </a:r>
            <a:br>
              <a:rPr lang="ru-RU" sz="2800" b="1" dirty="0"/>
            </a:br>
            <a:r>
              <a:rPr lang="ru-RU" sz="2800" b="1" i="1" dirty="0"/>
              <a:t>хроническую</a:t>
            </a:r>
            <a:r>
              <a:rPr lang="ru-RU" sz="2800" i="1" dirty="0" smtClean="0"/>
              <a:t>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452596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2060848"/>
            <a:ext cx="889247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Острое течение (высокая температура, лейкоцитоз в крови, боль и воспаление в ране, увеличивающийся отек мягких тканей в зоне пере- лома, общая слабость, недомогание) продолжается 7–8 дней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 9–12-му дню в проекции линии перелома формируются абсцессы и флегмоны,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вскрытия которых образуются свищи и процесс переходит в под- острую стадию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Явными признаками начинающегося нагноения раны служит усиление зловонного запаха изо рта и появление сукровичного отделяемого из линии перелома челюсти и в межзубных промежутках.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отдельных случаях абсцессы вскрываются самопроизвольно. </a:t>
            </a:r>
          </a:p>
        </p:txBody>
      </p:sp>
    </p:spTree>
    <p:extLst>
      <p:ext uri="{BB962C8B-B14F-4D97-AF65-F5344CB8AC3E}">
        <p14:creationId xmlns:p14="http://schemas.microsoft.com/office/powerpoint/2010/main" val="141989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800" b="1" i="1" dirty="0">
                <a:solidFill>
                  <a:srgbClr val="C00000"/>
                </a:solidFill>
              </a:rPr>
              <a:t>Острая </a:t>
            </a:r>
            <a:r>
              <a:rPr lang="ru-RU" sz="2800" b="1" i="1" dirty="0" smtClean="0">
                <a:solidFill>
                  <a:srgbClr val="C00000"/>
                </a:solidFill>
              </a:rPr>
              <a:t>стадия травматического остеомиелита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784976" cy="6021288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i="1" dirty="0"/>
              <a:t>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ожет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развиться через 3 - 4 или 5 - 7 дней и позднее от начала травмы. Состояние больного в этот период значительно ухудшается, повышается температура тела, появляется потливость, слабость, усиливается боль в области перелома, возникает неприятный запах изо рта.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околочелюстных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тканях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постравматический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отек не только не уменьшается, а значительно увеличивается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Затем образуется воспалительный инфильтрат с последующим формированием гнойника (абсцесс, флегмона).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Открывание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рта ограничено, определяется отек, а затем - инфильтрат в тканях преддверия и собственно полости рта.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Возможно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поднадкостничного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гнойника.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ряда больных появляется симптом 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Венсана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- потеря болевой чувствительности кожи нижней губы и подбородка.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зубодесневых карманов зубов, расположенных кпереди и кзади от щели перелома (или из лунки удаленного зуба), выделяется мутная сукровичная жидкость или гной с резким неприятным запахом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первые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дни заболевания отличить по клиническим признакам нагноение костной раны от острой стадии травматического остеомиелита не представляется возможным.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Заподозрить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ее развитие можно только в процессе адекватного лечения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развившегося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воспалительного процесса в ране в течение 4-5 дней и его неэффективности (недостаточной эффективности).</a:t>
            </a:r>
          </a:p>
        </p:txBody>
      </p:sp>
    </p:spTree>
    <p:extLst>
      <p:ext uri="{BB962C8B-B14F-4D97-AF65-F5344CB8AC3E}">
        <p14:creationId xmlns:p14="http://schemas.microsoft.com/office/powerpoint/2010/main" val="399850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Лечение больного в острой стадии травматического остеомиелита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Вскрытие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гнойников и удаление зуба из щели перелома, проведение антимикробной,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дезинтоксикационной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десенсибилизирующей, общеукрепляющей и симптоматической терапии.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Обязательна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эффективная иммобилизация отломков челюсти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Местное лечение гнойной раны проводится в соответствии с требованием гнойной хирургии.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Проводят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лаваж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костных отломков раствором антибиотиков или антисептиков.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улучшения функционирования микроциркуляторной сети в костных отломках назначают спазмолитики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компламин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Но-Шпа),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дезагреганты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трентал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ацетилсалициловая кислота), антикоагулянты (гепарин),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антигипоксанты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(натрия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оксибутират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) в терапевтических дозах.</a:t>
            </a:r>
          </a:p>
        </p:txBody>
      </p:sp>
    </p:spTree>
    <p:extLst>
      <p:ext uri="{BB962C8B-B14F-4D97-AF65-F5344CB8AC3E}">
        <p14:creationId xmlns:p14="http://schemas.microsoft.com/office/powerpoint/2010/main" val="191897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196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Подострая и хроническая  стадии</a:t>
            </a:r>
            <a:br>
              <a:rPr lang="ru-RU" sz="2800" b="1" dirty="0" smtClean="0"/>
            </a:br>
            <a:r>
              <a:rPr lang="ru-RU" sz="2800" b="1" dirty="0" smtClean="0"/>
              <a:t>травматического остеомиелита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8856984" cy="5805264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огибшая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костная ткань начинает отграничиваться от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здоровой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Процесс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этот заканчивается в хронической стадии.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Наряду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деструкцией костной ткани в ней происходят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репаративные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процессы, направленные на образование костной мозоли, которая в данном случае выполняет и роль 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секвестральной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 капсулы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(коробки).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пальпации можно определить утолщение нижней челюсти. Подострая стадия длится 7-10 дней.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Лечение 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этот период предполагает предупреждение обострения воспалительного процесса, стимуляцию защитных сил организма с целью ускорения формирования секвестров и оптимизации условий для образования костной мозоли: витаминотерапия, аутогемотерапия, дробное переливание плазмы крови, общее УФО, УВЧ-терапия, рациональное питание (пища должна содержать достаточное количество белков, углеводов и жиров).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188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008" y="188640"/>
            <a:ext cx="8928992" cy="144016"/>
          </a:xfrm>
        </p:spPr>
        <p:txBody>
          <a:bodyPr>
            <a:normAutofit fontScale="90000"/>
          </a:bodyPr>
          <a:lstStyle/>
          <a:p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Хроническая стадия</a:t>
            </a:r>
            <a:r>
              <a:rPr lang="ru-RU" sz="3100" b="1" i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травматического остеомиелита</a:t>
            </a:r>
            <a:r>
              <a:rPr lang="ru-RU" dirty="0"/>
              <a:t> 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48680"/>
            <a:ext cx="8928992" cy="6309320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Лицо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больного несколько деформировано за счет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припухлости, которая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обусловлена утолщением челюсти по нижнему краю и наружной поверхности вследствие образовавшейся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секвестральной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коробки (костной мозоли). Это можно установить при пальпации тела нижней челюсти. Альвеолярная часть челюсти в зоне перелома также утолщена.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 коже часто определяются свищи с незначительным гнойным отделяемым.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зондировании через свищевой ход иногда определяется подвижный секвестр, поверхность которого шероховатая. В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плости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рта на фоне отечной слизистой оболочки могут также определяться свищевые ходы с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выбухающими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грануляциями, иногда - прорезывающийся секвестр.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Клинически можно установить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тугоподвижность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отломков.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случае отсутствия сращения отломков (нет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секвестральной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коробки, не образовалась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энхондральная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мозоль) подвижность отломков будет выраженной.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рентгенограммах нижней челюсти в хронической стадии травматического остеомиелита определяется деструкция костной ткани в зоне перелома в виде повышенной прозрачности костной ткани.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830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основании клинико-рентгенологических данных выделяют три формы хронического травматического остеомиелита нижней челюсти: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очаговый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гнойно-деструктивный процесс в кости при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консолидации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отломков;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очаговый </a:t>
            </a:r>
            <a:r>
              <a:rPr lang="ru-RU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гнойно-деструктивный процесс раневых поверхностей кости без консолидации отломков; 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диффузный </a:t>
            </a: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гнойно-деструктивный процесс в кости с образованием крупных секвестров без признаков сращения отломков. </a:t>
            </a:r>
          </a:p>
        </p:txBody>
      </p:sp>
    </p:spTree>
    <p:extLst>
      <p:ext uri="{BB962C8B-B14F-4D97-AF65-F5344CB8AC3E}">
        <p14:creationId xmlns:p14="http://schemas.microsoft.com/office/powerpoint/2010/main" val="10558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Лечение больного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 хронической стадии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20688"/>
            <a:ext cx="8928992" cy="6237312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Удаление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секвестра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внеротовым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реже -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внутриротовым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доступами. Оптимальными сроками для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секвестрэктомии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являются 3-4 недели после перелома, чаще - 5-6 недель. Учитывая, что гнойно-некротический процесс в кости угнетает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репаративный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остеогенез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может быть причиной образования ложного сустава, желательно удалить секвестр в оптимальные сроки - сразу же, как он сформировался, иногда - не дожидаясь образования прочной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секвестральной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коробки (костной мозоли). При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внеротовом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доступе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секвестрэктомии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ткани рассекают до кости по старому рубцу, иссекая его вместе со свищем. В наружной стенке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секвестральной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капсулы формируют окно, достаточное для удаления секвестра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Концы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фрагментов освежают, удаляя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склерозированные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участки до обнажения губчатого вещества и появления капиллярного кровотечения. Обнаженные участки кости способны к регенерации и заполнению костного дефекта, возникшего после удаления секвестра.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случае недостаточной прочности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секвестральной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коробки костные фрагменты закрепляют или мини-пластинками с шурупами, или аппаратами (что менее предпочтительно). Образовавшийся костный дефект более 2 см восполняют трансплантатом.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Костную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рану тщательно изолируют от полости рта, накладывая глухие швы на слизистую оболочку (по показаниям). Наружную рану ушивают наглухо, оставляя в ней резиновый выпускник на 24-48 часов. Обязателен тщательный уход за полостью рта.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Внутриротовым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доступом удаляют небольшие секвестры, сформировавшиеся в пределах альвеолярной части нижней челюсти. В этой клинической ситуации отломки, как правило, срастаются и дополнительной иммобилизации их после удаления секвестра не требуется. Рану во рту зашивают наглухо.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12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800080"/>
                </a:solidFill>
              </a:rPr>
              <a:t>Профилактика травматического </a:t>
            </a:r>
            <a:r>
              <a:rPr lang="ru-RU" sz="2800" b="1" dirty="0" smtClean="0">
                <a:solidFill>
                  <a:srgbClr val="800080"/>
                </a:solidFill>
              </a:rPr>
              <a:t>остеомиелита</a:t>
            </a:r>
            <a:endParaRPr lang="ru-RU" sz="2800" b="1" dirty="0">
              <a:solidFill>
                <a:srgbClr val="80008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8856984" cy="59766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1. Ранняя и эффективная иммобилизация костных отломков (после первичной хирургической обработки раны, если она показана).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2. Своевременное удаление зубов из щели перелома и зубов с хроническими воспалительными очагами, расположенными около нее.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3. Тщательная изоляция щели перелома от полости рта после ее промывания антисептическими растворами, наложение глухих швов на разорванную слизистую оболочку.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4. Проведение терапии, направленной на восстановление микроциркуляции в отломках (назначение антикоагулянтов; введение растворов, улучшающих реологические свойства крови и др.).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5. Раннее применение антибиотиков, чувствительных к костной ткани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 Проведение общеукрепляющей терапии, направленной на создание оптимальных условий для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репаративного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остеогенеза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7. Использование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физиолечения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8. Тщательный уход за полостью рта, соблюдение гигиенических мероприятий.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7432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Травматический </a:t>
            </a: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верхнечелюстной синусит</a:t>
            </a:r>
            <a:endParaRPr lang="ru-RU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48680"/>
            <a:ext cx="8856984" cy="6192688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Развивается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если при переломе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верхней челюсти 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образуются мелкие костные осколки, которые смещаются в верхнечелюстную пазуху вместе с инородными телами, осколками зубов.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повреждении стенок пазухи ее слизистая оболочка отслаивается от костного остова, разрывается.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процессе заживления раны свисающие лоскуты слизистой оболочки срастаются между собой, формируя замкнутые полости с эпителиальной выстилкой внутри.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Скелетированные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участки костной ткани покрываются грануляционной тканью, которая, созревая, превращается в рубцовую.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Внутри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нее могут быть замурованы инородные тела.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пазухе развиваются полипы.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Вколоченные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пазуху костные фрагменты могут срастаться. Покрываясь слизистой оболочкой, они также образуют самостоятельные изолированные полости. Содержимое таких полостей со временем нагнаивается.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Воспалительный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процесс из пазухи может распространиться на мягкие ткани подглазничной или скуловой областей, где не исключено развитие абсцесса.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опорожнения гнойника возможно формирование свищевых ходов в подглазничной или скуловой областях с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выбухающими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из них грануляциями и гноем.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Подобное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осложнение развивается, если не была проведена первичная хирургическая обработка раны или она была недостаточно радикальной и в ходе ее не было сформировано искусственное соустье с нижним новы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 ходом, то есть не была произведена радикальная операция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гайморотомии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7634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Хроническая стадия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заболевания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692696"/>
            <a:ext cx="8856984" cy="6165304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больные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жалуются на плохое самочувствие, быструю утомляемость, затрудненное носовое дыхание на стороне бывшего перелома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гнойное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неприятным запахом отделяемое из соответствующей половины носа, головную боль и чувство тяжести в области верхней челюсти, усиливающееся при наклоне головы вперед.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Некоторые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больные указывают на свищ с гнойным отделяемым во рту или в подглазничной (скуловой) областях, периодическое возникновение припухлости мягких тканей в области верхней челюсти.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осмотре может быть выявлена деформация средней зоны лица, на коже определяются рубцы или свищи со скудным гнойным отделяемым в подглазничной (скуловой) области.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передней риноскопии отмечается гипертрофия носовых раковин, гиперемия слизистой оболочки носовых ходов и раковин (нижней и средней).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средней носовой раковиной может быть гной, выделяющийся из соустья пазухи.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полости рта также могут быть свищи и рубцы, деформация альвеолярного отростка.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Зонд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через свищевой ход погружается на различную глубину: от 0,5 см до нескольких сантиметров и упирается в мягкие ткани.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рентгенограммах придаточных пазух носа определяется неравномерное снижение прозрачности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соотвествующей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верхнечелюстной пазухи.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Могут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быть видны контрастные тени инородных тел.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Конфигурация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пазухи на стороне поражения чаще изменена за счет деформации ее костных стенок, отдельные участки которых могут отсутствовать.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287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9829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Лечение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больных с хроническим травматическим верхнечелюстным синуситом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44616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Оперативное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Верхнечелюстная пазуха вскрывается в типичном месте. Она, как правило, оказывается уменьшенной по объему вследствие образования перегородок и сместившихся костных фрагментов ее стенок.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Иссекают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рубцовую ткань, костные перегородки устраняют.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Патологические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ткани и инородные тела удаляют, формируют единую полость в пределах анатомических границ верхнечелюстной пазухи. Обязательно создают искусственное соустье с нижним носовым ходом.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50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Профилактика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развития хронического травматического верхнечелюстного синусита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Своевременная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радикальная хирургическая обработка раны в области костей средней зоны лица, обязательная ревизия верхнечелюстной пазухи, иссечение нежизнеспособной слизистой оболочки ее и фиксации неизмененной слизистой оболочки к костному остову с помощью тампона, формирование искусственного соустья с нижним носовым ходом.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первичная хирургическая обработка раны не показана и отмечается только понижение прозрачности верхнечелюстной пазухи (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гемосинус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необходимо ее пунктировать, промыть антисептиком и ввести антисептик широкого спектра действия.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пункционную иглу Куликовского в пазуху можно ввести тонкий хлорвиниловый катетер, что позволяет регулярно промывать пазуху в течение всего периода лечения без повторной ее пункции</a:t>
            </a:r>
          </a:p>
        </p:txBody>
      </p:sp>
    </p:spTree>
    <p:extLst>
      <p:ext uri="{BB962C8B-B14F-4D97-AF65-F5344CB8AC3E}">
        <p14:creationId xmlns:p14="http://schemas.microsoft.com/office/powerpoint/2010/main" val="175836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663300"/>
                </a:solidFill>
                <a:latin typeface="Times New Roman" pitchFamily="18" charset="0"/>
                <a:cs typeface="Times New Roman" pitchFamily="18" charset="0"/>
              </a:rPr>
              <a:t>Замедленная консолидация отломков нижней челюсти.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9034523" cy="5257800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Отломки нижней челюсти при неогнестрельном переломе в условиях неосложненного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остеогенеза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 срастаются в течение 4-5 недель. </a:t>
            </a:r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2 недели образуется органический костный матрикс, что клинически проявляется уменьшением подвижности отломков. </a:t>
            </a:r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концу 4-5 недели происходит минерализация первичных коллагеновых структур. Подвижность костных фрагментов </a:t>
            </a: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исчезает.</a:t>
            </a:r>
          </a:p>
          <a:p>
            <a:pPr>
              <a:buFont typeface="Wingdings" pitchFamily="2" charset="2"/>
              <a:buChar char="Ø"/>
            </a:pP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Консолидация отломков, однако, может запаздывать на 2-3 недели. </a:t>
            </a:r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3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Причиной </a:t>
            </a:r>
            <a:r>
              <a:rPr lang="ru-RU" sz="3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этого может быть </a:t>
            </a:r>
            <a:r>
              <a:rPr lang="ru-RU" sz="3800" b="1" i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генетическая </a:t>
            </a:r>
            <a:r>
              <a:rPr lang="ru-RU" sz="3800" b="1" i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предрасположенность</a:t>
            </a:r>
            <a:r>
              <a:rPr lang="ru-RU" sz="3800" b="1" i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3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которая реализуется </a:t>
            </a:r>
            <a:r>
              <a:rPr lang="ru-RU" sz="3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800" b="1" i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при неблагоприятных </a:t>
            </a:r>
            <a:r>
              <a:rPr lang="ru-RU" sz="3800" b="1" i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условиях: </a:t>
            </a:r>
          </a:p>
          <a:p>
            <a:pPr>
              <a:buFont typeface="Wingdings" pitchFamily="2" charset="2"/>
              <a:buChar char="§"/>
            </a:pPr>
            <a:r>
              <a:rPr lang="ru-RU" sz="3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неэффективное </a:t>
            </a:r>
            <a:r>
              <a:rPr lang="ru-RU" sz="3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закрепление отломков челюсти, </a:t>
            </a:r>
            <a:endParaRPr lang="ru-RU" sz="3800" b="1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3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иммобилизацию </a:t>
            </a:r>
            <a:r>
              <a:rPr lang="ru-RU" sz="3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отломков при неправильном их стоянии (не устранено смещение), </a:t>
            </a:r>
            <a:endParaRPr lang="ru-RU" sz="3800" b="1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3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интерпозицию </a:t>
            </a:r>
            <a:r>
              <a:rPr lang="ru-RU" sz="3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мягких тканей между отломками, </a:t>
            </a:r>
            <a:endParaRPr lang="ru-RU" sz="3800" b="1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3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трофические </a:t>
            </a:r>
            <a:r>
              <a:rPr lang="ru-RU" sz="3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расстройства в отломках в связи с повреждением </a:t>
            </a:r>
            <a:r>
              <a:rPr lang="ru-RU" sz="3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нижнего </a:t>
            </a:r>
            <a:r>
              <a:rPr lang="ru-RU" sz="3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луночного нерва. </a:t>
            </a:r>
            <a:endParaRPr lang="ru-RU" sz="3800" b="1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602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Ложный сустав (псевдоартроз).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579296" cy="5217443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Ложный сустав может быть неблагоприятным исходом замедленной консолидации или травматического остеомиелита.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этом осложнении нарушена целость кости и имеется подвижность ее фрагментов, что приводит к нарушению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функци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нижней челюсти.</a:t>
            </a:r>
          </a:p>
          <a:p>
            <a:pPr>
              <a:buFont typeface="Wingdings" pitchFamily="2" charset="2"/>
              <a:buChar char="Ø"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Ложный сустав 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трактуется таковым при условии потери участка костной ткани не более 5 мм.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Утрата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участка костной ткани более 5 мм определяется как дефект нижней челюсти.</a:t>
            </a:r>
          </a:p>
          <a:p>
            <a:pPr>
              <a:buFont typeface="Wingdings" pitchFamily="2" charset="2"/>
              <a:buChar char="Ø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Сформировавшийся ложный сустав представлен утолщенными или истонченными концами отломков, которые покрыты корковой замыкающей пластинкой.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Они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соединены между собой фиброзной перемычкой или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тяжем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а снаружи покрыты фиброзной капсулой.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221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Консолидация отломков в неправильном </a:t>
            </a:r>
            <a:r>
              <a:rPr lang="ru-RU" sz="28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положении</a:t>
            </a:r>
            <a:endParaRPr lang="ru-RU" sz="28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i="1" dirty="0"/>
              <a:t>Причиной </a:t>
            </a:r>
            <a:r>
              <a:rPr lang="ru-RU" b="1" dirty="0"/>
              <a:t>сращения отломков в неправильном положении могут быть: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6600FF"/>
                </a:solidFill>
              </a:rPr>
              <a:t>неадекватно </a:t>
            </a:r>
            <a:r>
              <a:rPr lang="ru-RU" b="1" dirty="0">
                <a:solidFill>
                  <a:srgbClr val="6600FF"/>
                </a:solidFill>
              </a:rPr>
              <a:t>выбранный метод иммобилизации,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6600FF"/>
                </a:solidFill>
              </a:rPr>
              <a:t>погрешности </a:t>
            </a:r>
            <a:r>
              <a:rPr lang="ru-RU" b="1" dirty="0">
                <a:solidFill>
                  <a:srgbClr val="6600FF"/>
                </a:solidFill>
              </a:rPr>
              <a:t>ведения больного или нарушение им лечебного режима,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6600FF"/>
                </a:solidFill>
              </a:rPr>
              <a:t>позднее </a:t>
            </a:r>
            <a:r>
              <a:rPr lang="ru-RU" b="1" dirty="0">
                <a:solidFill>
                  <a:srgbClr val="6600FF"/>
                </a:solidFill>
              </a:rPr>
              <a:t>обращение больного за помощью и, следовательно, несвоевременное ее оказание.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080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Анкилоз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10202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Стойкое </a:t>
            </a:r>
            <a:r>
              <a:rPr lang="ru-RU" b="1" dirty="0">
                <a:solidFill>
                  <a:srgbClr val="002060"/>
                </a:solidFill>
              </a:rPr>
              <a:t>сведение челюстей, вызванное срастанием </a:t>
            </a:r>
            <a:r>
              <a:rPr lang="ru-RU" b="1" dirty="0" smtClean="0">
                <a:solidFill>
                  <a:srgbClr val="002060"/>
                </a:solidFill>
              </a:rPr>
              <a:t>поверхности </a:t>
            </a:r>
            <a:r>
              <a:rPr lang="ru-RU" b="1" dirty="0">
                <a:solidFill>
                  <a:srgbClr val="002060"/>
                </a:solidFill>
              </a:rPr>
              <a:t>головки нижней челюсти с суставной впадиной височной кости. </a:t>
            </a:r>
            <a:endParaRPr lang="ru-RU" b="1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По </a:t>
            </a:r>
            <a:r>
              <a:rPr lang="ru-RU" b="1" dirty="0">
                <a:solidFill>
                  <a:srgbClr val="002060"/>
                </a:solidFill>
              </a:rPr>
              <a:t>типу образующей ткани выделяют </a:t>
            </a:r>
            <a:r>
              <a:rPr lang="ru-RU" b="1" i="1" dirty="0">
                <a:solidFill>
                  <a:srgbClr val="002060"/>
                </a:solidFill>
              </a:rPr>
              <a:t>фиброзный </a:t>
            </a:r>
            <a:r>
              <a:rPr lang="ru-RU" b="1" dirty="0">
                <a:solidFill>
                  <a:srgbClr val="002060"/>
                </a:solidFill>
              </a:rPr>
              <a:t>и </a:t>
            </a:r>
            <a:r>
              <a:rPr lang="ru-RU" b="1" i="1" dirty="0">
                <a:solidFill>
                  <a:srgbClr val="002060"/>
                </a:solidFill>
              </a:rPr>
              <a:t>костный </a:t>
            </a:r>
            <a:r>
              <a:rPr lang="ru-RU" b="1" dirty="0">
                <a:solidFill>
                  <a:srgbClr val="002060"/>
                </a:solidFill>
              </a:rPr>
              <a:t>анкилоз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>
                <a:solidFill>
                  <a:srgbClr val="002060"/>
                </a:solidFill>
              </a:rPr>
              <a:t>Но </a:t>
            </a:r>
            <a:r>
              <a:rPr lang="ru-RU" b="1" dirty="0">
                <a:solidFill>
                  <a:srgbClr val="002060"/>
                </a:solidFill>
              </a:rPr>
              <a:t>вследствие </a:t>
            </a:r>
            <a:r>
              <a:rPr lang="ru-RU" b="1" dirty="0" smtClean="0">
                <a:solidFill>
                  <a:srgbClr val="002060"/>
                </a:solidFill>
              </a:rPr>
              <a:t>неогнестрельных и огне </a:t>
            </a:r>
            <a:r>
              <a:rPr lang="ru-RU" b="1" dirty="0" err="1">
                <a:solidFill>
                  <a:srgbClr val="002060"/>
                </a:solidFill>
              </a:rPr>
              <a:t>стрельных</a:t>
            </a:r>
            <a:r>
              <a:rPr lang="ru-RU" b="1" dirty="0">
                <a:solidFill>
                  <a:srgbClr val="002060"/>
                </a:solidFill>
              </a:rPr>
              <a:t> ранений челюстно-лицевой области может образоваться </a:t>
            </a:r>
            <a:r>
              <a:rPr lang="ru-RU" b="1" dirty="0" smtClean="0">
                <a:solidFill>
                  <a:srgbClr val="002060"/>
                </a:solidFill>
              </a:rPr>
              <a:t>анкилоз. 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82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800080"/>
                </a:solidFill>
              </a:rPr>
              <a:t>Стойкая контрактура жевательных мышц </a:t>
            </a:r>
            <a:endParaRPr lang="ru-RU" sz="3200" dirty="0">
              <a:solidFill>
                <a:srgbClr val="80008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90465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Частичное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или полное ограничение движений нижней челюсти в результате изменений (травматического или воспалительного генеза) в тканях, возникающих вне височно-нижнечелюстного сустава.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Стойкие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контрактуры могут быть различной степени выраженности: от умеренного ограничения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открывания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рта до почти полной неподвижности нижней челюсти.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Однако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отличие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от анкилоза височно-нижнечелюстного сустава при рубцовой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контрактуре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почти всегда отмечается небольшое движение нижней челюсти в вертикальном и боковом направлениях при попытке открыть рот.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далеко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зашедших случаях могут наступать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оссификация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рубцовой ткани и сращение венечного отростка нижней челюсти со скуловой дугой. </a:t>
            </a:r>
          </a:p>
        </p:txBody>
      </p:sp>
    </p:spTree>
    <p:extLst>
      <p:ext uri="{BB962C8B-B14F-4D97-AF65-F5344CB8AC3E}">
        <p14:creationId xmlns:p14="http://schemas.microsoft.com/office/powerpoint/2010/main" val="414565603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solidFill>
                  <a:srgbClr val="6600FF"/>
                </a:solidFill>
              </a:rPr>
              <a:t>Свищи слюнных желез</a:t>
            </a:r>
            <a:r>
              <a:rPr lang="ru-RU" sz="2800" dirty="0">
                <a:solidFill>
                  <a:srgbClr val="6600FF"/>
                </a:solidFill>
              </a:rPr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6048672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800080"/>
                </a:solidFill>
              </a:rPr>
              <a:t>Свищи </a:t>
            </a:r>
            <a:r>
              <a:rPr lang="ru-RU" sz="2400" b="1" dirty="0">
                <a:solidFill>
                  <a:srgbClr val="800080"/>
                </a:solidFill>
              </a:rPr>
              <a:t>образуются в результате </a:t>
            </a:r>
            <a:r>
              <a:rPr lang="ru-RU" sz="2400" b="1" dirty="0" smtClean="0">
                <a:solidFill>
                  <a:srgbClr val="800080"/>
                </a:solidFill>
              </a:rPr>
              <a:t>повреждения </a:t>
            </a:r>
            <a:r>
              <a:rPr lang="ru-RU" sz="2400" b="1" dirty="0">
                <a:solidFill>
                  <a:srgbClr val="800080"/>
                </a:solidFill>
              </a:rPr>
              <a:t>околоушных (гораздо чаще) или поднижнечелюстных слюнных </a:t>
            </a:r>
            <a:r>
              <a:rPr lang="ru-RU" sz="2400" b="1" dirty="0" smtClean="0">
                <a:solidFill>
                  <a:srgbClr val="800080"/>
                </a:solidFill>
              </a:rPr>
              <a:t>желез</a:t>
            </a:r>
            <a:r>
              <a:rPr lang="ru-RU" sz="2400" b="1" dirty="0">
                <a:solidFill>
                  <a:srgbClr val="800080"/>
                </a:solidFill>
              </a:rPr>
              <a:t>. </a:t>
            </a:r>
            <a:endParaRPr lang="ru-RU" sz="2400" b="1" dirty="0" smtClean="0">
              <a:solidFill>
                <a:srgbClr val="80008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800080"/>
                </a:solidFill>
              </a:rPr>
              <a:t>Стойкие </a:t>
            </a:r>
            <a:r>
              <a:rPr lang="ru-RU" sz="2400" b="1" dirty="0">
                <a:solidFill>
                  <a:srgbClr val="800080"/>
                </a:solidFill>
              </a:rPr>
              <a:t>свищи развиваются после повреждения главного выводного протока железы, менее стойкие, неполные — при повреждении </a:t>
            </a:r>
            <a:r>
              <a:rPr lang="ru-RU" sz="2400" b="1" dirty="0" smtClean="0">
                <a:solidFill>
                  <a:srgbClr val="800080"/>
                </a:solidFill>
              </a:rPr>
              <a:t>паренхимы </a:t>
            </a:r>
            <a:r>
              <a:rPr lang="ru-RU" sz="2400" b="1" dirty="0">
                <a:solidFill>
                  <a:srgbClr val="800080"/>
                </a:solidFill>
              </a:rPr>
              <a:t>слюнной железы. </a:t>
            </a:r>
            <a:endParaRPr lang="ru-RU" sz="2400" b="1" dirty="0" smtClean="0">
              <a:solidFill>
                <a:srgbClr val="80008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800080"/>
                </a:solidFill>
              </a:rPr>
              <a:t>Свищи </a:t>
            </a:r>
            <a:r>
              <a:rPr lang="ru-RU" sz="2400" b="1" dirty="0">
                <a:solidFill>
                  <a:srgbClr val="800080"/>
                </a:solidFill>
              </a:rPr>
              <a:t>поднижнечелюстной слюнной железы </a:t>
            </a:r>
            <a:r>
              <a:rPr lang="ru-RU" sz="2400" b="1" dirty="0" smtClean="0">
                <a:solidFill>
                  <a:srgbClr val="800080"/>
                </a:solidFill>
              </a:rPr>
              <a:t>встречаются </a:t>
            </a:r>
            <a:r>
              <a:rPr lang="ru-RU" sz="2400" b="1" dirty="0">
                <a:solidFill>
                  <a:srgbClr val="800080"/>
                </a:solidFill>
              </a:rPr>
              <a:t>очень редко и возникают вследствие </a:t>
            </a:r>
            <a:r>
              <a:rPr lang="ru-RU" sz="2400" b="1" dirty="0" err="1">
                <a:solidFill>
                  <a:srgbClr val="800080"/>
                </a:solidFill>
              </a:rPr>
              <a:t>эпителизации</a:t>
            </a:r>
            <a:r>
              <a:rPr lang="ru-RU" sz="2400" b="1" dirty="0">
                <a:solidFill>
                  <a:srgbClr val="800080"/>
                </a:solidFill>
              </a:rPr>
              <a:t> раневого </a:t>
            </a:r>
            <a:r>
              <a:rPr lang="ru-RU" sz="2400" b="1" dirty="0" smtClean="0">
                <a:solidFill>
                  <a:srgbClr val="800080"/>
                </a:solidFill>
              </a:rPr>
              <a:t>канала </a:t>
            </a:r>
            <a:r>
              <a:rPr lang="ru-RU" sz="2400" b="1" dirty="0">
                <a:solidFill>
                  <a:srgbClr val="800080"/>
                </a:solidFill>
              </a:rPr>
              <a:t>за счет эпителия слюнных протоков. </a:t>
            </a:r>
            <a:endParaRPr lang="ru-RU" sz="2400" b="1" dirty="0" smtClean="0">
              <a:solidFill>
                <a:srgbClr val="80008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800080"/>
                </a:solidFill>
              </a:rPr>
              <a:t>Ликвидация </a:t>
            </a:r>
            <a:r>
              <a:rPr lang="ru-RU" sz="2400" b="1" dirty="0">
                <a:solidFill>
                  <a:srgbClr val="800080"/>
                </a:solidFill>
              </a:rPr>
              <a:t>этих свищей не вызывает затруднений. </a:t>
            </a:r>
            <a:endParaRPr lang="ru-RU" sz="2400" b="1" dirty="0" smtClean="0">
              <a:solidFill>
                <a:srgbClr val="80008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800080"/>
                </a:solidFill>
              </a:rPr>
              <a:t>Свищи </a:t>
            </a:r>
            <a:r>
              <a:rPr lang="ru-RU" sz="2400" b="1" dirty="0">
                <a:solidFill>
                  <a:srgbClr val="800080"/>
                </a:solidFill>
              </a:rPr>
              <a:t>околоушной слюнной железы могут </a:t>
            </a:r>
            <a:r>
              <a:rPr lang="ru-RU" sz="2400" b="1" dirty="0" smtClean="0">
                <a:solidFill>
                  <a:srgbClr val="800080"/>
                </a:solidFill>
              </a:rPr>
              <a:t>образовываться </a:t>
            </a:r>
            <a:r>
              <a:rPr lang="ru-RU" sz="2400" b="1" dirty="0">
                <a:solidFill>
                  <a:srgbClr val="800080"/>
                </a:solidFill>
              </a:rPr>
              <a:t>в результате повреждения протока или как результат </a:t>
            </a:r>
            <a:r>
              <a:rPr lang="ru-RU" sz="2400" b="1" dirty="0" smtClean="0">
                <a:solidFill>
                  <a:srgbClr val="800080"/>
                </a:solidFill>
              </a:rPr>
              <a:t>воспалительного </a:t>
            </a:r>
            <a:r>
              <a:rPr lang="ru-RU" sz="2400" b="1" dirty="0">
                <a:solidFill>
                  <a:srgbClr val="800080"/>
                </a:solidFill>
              </a:rPr>
              <a:t>процесса в железе, </a:t>
            </a:r>
            <a:r>
              <a:rPr lang="ru-RU" sz="2400" b="1" dirty="0" err="1">
                <a:solidFill>
                  <a:srgbClr val="800080"/>
                </a:solidFill>
              </a:rPr>
              <a:t>развившегося</a:t>
            </a:r>
            <a:r>
              <a:rPr lang="ru-RU" sz="2400" b="1" dirty="0">
                <a:solidFill>
                  <a:srgbClr val="800080"/>
                </a:solidFill>
              </a:rPr>
              <a:t> из-за травмы и нагноения раны. </a:t>
            </a:r>
          </a:p>
        </p:txBody>
      </p:sp>
    </p:spTree>
    <p:extLst>
      <p:ext uri="{BB962C8B-B14F-4D97-AF65-F5344CB8AC3E}">
        <p14:creationId xmlns:p14="http://schemas.microsoft.com/office/powerpoint/2010/main" val="24336987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rgbClr val="6600FF"/>
                </a:solidFill>
              </a:rPr>
              <a:t>ПОРАЖЕНИЯ ЛИЦЕВОГО НЕРВА</a:t>
            </a:r>
            <a:endParaRPr lang="ru-RU" sz="2800" b="1" dirty="0">
              <a:solidFill>
                <a:srgbClr val="6600FF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19256" cy="554461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роявляются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 виде пареза или паралича мимической мускулатуры.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Кроме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этого могут отмечаться как чувствительные, так и вегетативные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нарушения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на лице и шее, так как лицевой нерв широко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анастомозирует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не только с тройничным нервом, но и с шейным сплетением.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Парезы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лицевого нерва лечатся обычно консервативно.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Восстановление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функции мимической мускулатуры обычно происходит через 4–6 месяцев от начала лечения.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40696" y="3861048"/>
            <a:ext cx="2013879" cy="2808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737148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677</TotalTime>
  <Words>5383</Words>
  <Application>Microsoft Office PowerPoint</Application>
  <PresentationFormat>Экран (4:3)</PresentationFormat>
  <Paragraphs>476</Paragraphs>
  <Slides>69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0" baseType="lpstr">
      <vt:lpstr>Тема Office</vt:lpstr>
      <vt:lpstr>ЛЕЧЕНИЕ ОСЛОЖНЕНИЙ ТРАВМАТИЧЕСКИХ ПОВРЕЖДЕНИЙ ЧЕЛЮСТНО-ЛИЦЕВОЙ ОБЛАСТИ</vt:lpstr>
      <vt:lpstr>Осложнения травматических повреждений челюстно-лицевой области</vt:lpstr>
      <vt:lpstr>Непосредственные осложнения </vt:lpstr>
      <vt:lpstr>Ранние осложнения </vt:lpstr>
      <vt:lpstr>Поздние осложнения </vt:lpstr>
      <vt:lpstr>Непосредственные и ранние осложнения относятся к категории критических состояний, при которых наблюдаются расстройства физиологических функций и нарушения деятельности отдельных систем.  </vt:lpstr>
      <vt:lpstr>Асфиксия - остро или подостро развивающееся и угрожающее жизни патологическое состояние, обусловленное недостаточным поступлением кислорода в организм или отдельные органы или ткани, сопровождающееся резким снижением содержания в организме кислорода и накоплением углекислоты</vt:lpstr>
      <vt:lpstr>Виды асфиксий: </vt:lpstr>
      <vt:lpstr>Клинические признаки асфиксии</vt:lpstr>
      <vt:lpstr>Дислокационная асфиксия </vt:lpstr>
      <vt:lpstr>ОБСТРУКЦИЯ ВЕРХНИХ ДЫХАТЕЛЬНЫХ ПУТЕЙ ИНОРОДНЫМ ТЕЛОМ</vt:lpstr>
      <vt:lpstr>Неотложная помощь:  </vt:lpstr>
      <vt:lpstr> Оказание помощи при аспирации инородного тела у детей в возрасте до 1 года  </vt:lpstr>
      <vt:lpstr>Помощь  при попадании инородного тела в дыхательные пути взрослым</vt:lpstr>
      <vt:lpstr>Презентация PowerPoint</vt:lpstr>
      <vt:lpstr>Стенотическая асфиксия </vt:lpstr>
      <vt:lpstr>Клапанная асфиксия </vt:lpstr>
      <vt:lpstr>Аспирационная асфиксия </vt:lpstr>
      <vt:lpstr>Трахеостомия</vt:lpstr>
      <vt:lpstr>Крикоконикотомия </vt:lpstr>
      <vt:lpstr>Острая дыхательная недостаточность</vt:lpstr>
      <vt:lpstr>Расстройства дыхания по центральному, периферическому и смешанному типу</vt:lpstr>
      <vt:lpstr>Стадии дыхательной недостаточности</vt:lpstr>
      <vt:lpstr>Стадии дыхательной недостаточности</vt:lpstr>
      <vt:lpstr>Стадии дыхательной недостаточности</vt:lpstr>
      <vt:lpstr>Помощь по страдавшим при дыхательной недостаточности </vt:lpstr>
      <vt:lpstr>Непосредственные, первичные, кровотечения </vt:lpstr>
      <vt:lpstr>Способы постоянной остановки кровотечения</vt:lpstr>
      <vt:lpstr>Перевязка внутренней ярёмной вены. </vt:lpstr>
      <vt:lpstr>    Коллапс – остро развивающаяся сосудистая недостаточность, характеризуемая снижением сосудистого тонуса и относительным уменьшением ОЦК. </vt:lpstr>
      <vt:lpstr>Травматический шок</vt:lpstr>
      <vt:lpstr>Тяжесть перфузионных нарушений </vt:lpstr>
      <vt:lpstr>Тяжесть перфузионных нарушений </vt:lpstr>
      <vt:lpstr>Тяжесть перфузионных нарушений </vt:lpstr>
      <vt:lpstr>Тяжесть перфузионных нарушений </vt:lpstr>
      <vt:lpstr>Механизмы патогенеза травматического шока</vt:lpstr>
      <vt:lpstr>Механизмы патогенеза травматического шока</vt:lpstr>
      <vt:lpstr>Механизмы патогенеза травматического шока</vt:lpstr>
      <vt:lpstr>Презентация PowerPoint</vt:lpstr>
      <vt:lpstr>Объем лечебных мероприятий  при травматическом шоке на догоспитальном этапе </vt:lpstr>
      <vt:lpstr>Объем лечебных мероприятий  при травматическом шоке на догоспитальном этапе</vt:lpstr>
      <vt:lpstr>Объем лечебных мероприятий  при травматическом шоке на догоспитальном этапе</vt:lpstr>
      <vt:lpstr>Объем лечебных мероприятий  при травматическом шоке на догоспитальном этапе</vt:lpstr>
      <vt:lpstr>Объем лечебных мероприятий  при травматическом шоке на догоспитальном этапе</vt:lpstr>
      <vt:lpstr>Бронхопульмональные осложнения (бронхит, бронхопневмония, трахеобронхит) </vt:lpstr>
      <vt:lpstr>Аспирационный путь инфицирования органов дыхания и ателектаз долей легкого являются основными факторами возникновения воспалительных заболеваний органов дыхания. </vt:lpstr>
      <vt:lpstr>Поздние осложнения </vt:lpstr>
      <vt:lpstr>Вторичные кровотечения</vt:lpstr>
      <vt:lpstr>Травматический остеомиелит.</vt:lpstr>
      <vt:lpstr>Травматический остеомиелит развивается в случае:</vt:lpstr>
      <vt:lpstr>Клинически выделяют три стадии травматического остеомиелита: острую, подострую, хроническую.</vt:lpstr>
      <vt:lpstr>Острая стадия травматического остеомиелита</vt:lpstr>
      <vt:lpstr>Лечение больного в острой стадии травматического остеомиелита </vt:lpstr>
      <vt:lpstr>Подострая и хроническая  стадии травматического остеомиелита</vt:lpstr>
      <vt:lpstr>Хроническая стадия травматического остеомиелита </vt:lpstr>
      <vt:lpstr>Презентация PowerPoint</vt:lpstr>
      <vt:lpstr>Лечение больного в хронической стадии</vt:lpstr>
      <vt:lpstr>Профилактика травматического остеомиелита</vt:lpstr>
      <vt:lpstr>Травматический верхнечелюстной синусит</vt:lpstr>
      <vt:lpstr>Хроническая стадия заболевания </vt:lpstr>
      <vt:lpstr>Лечение больных с хроническим травматическим верхнечелюстным синуситом</vt:lpstr>
      <vt:lpstr>Профилактика развития хронического травматического верхнечелюстного синусита </vt:lpstr>
      <vt:lpstr>Замедленная консолидация отломков нижней челюсти.</vt:lpstr>
      <vt:lpstr>Ложный сустав (псевдоартроз).</vt:lpstr>
      <vt:lpstr>Консолидация отломков в неправильном положении</vt:lpstr>
      <vt:lpstr>Анкилоз</vt:lpstr>
      <vt:lpstr>Стойкая контрактура жевательных мышц </vt:lpstr>
      <vt:lpstr>Свищи слюнных желез. </vt:lpstr>
      <vt:lpstr>ПОРАЖЕНИЯ ЛИЦЕВОГО НЕРВА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ЛЕЧЕНИЕ ТРАВМАТИЧЕСКИХ ПОВРЕЖДЕНИЙ ЧЕЛЮСТНО-ЛИЦЕВОЙ ОБЛАСТИ</dc:title>
  <dc:creator>Анжела</dc:creator>
  <cp:lastModifiedBy>Angel</cp:lastModifiedBy>
  <cp:revision>50</cp:revision>
  <dcterms:created xsi:type="dcterms:W3CDTF">2023-10-28T09:29:34Z</dcterms:created>
  <dcterms:modified xsi:type="dcterms:W3CDTF">2025-02-07T14:20:19Z</dcterms:modified>
</cp:coreProperties>
</file>