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63" r:id="rId2"/>
    <p:sldId id="259" r:id="rId3"/>
    <p:sldId id="462" r:id="rId4"/>
    <p:sldId id="464" r:id="rId5"/>
    <p:sldId id="468" r:id="rId6"/>
    <p:sldId id="471" r:id="rId7"/>
    <p:sldId id="473" r:id="rId8"/>
    <p:sldId id="475" r:id="rId9"/>
    <p:sldId id="476" r:id="rId10"/>
    <p:sldId id="477" r:id="rId11"/>
    <p:sldId id="478" r:id="rId12"/>
    <p:sldId id="479" r:id="rId13"/>
    <p:sldId id="481" r:id="rId14"/>
    <p:sldId id="303" r:id="rId15"/>
    <p:sldId id="311" r:id="rId16"/>
    <p:sldId id="489" r:id="rId17"/>
    <p:sldId id="308" r:id="rId18"/>
    <p:sldId id="315" r:id="rId19"/>
    <p:sldId id="317" r:id="rId20"/>
    <p:sldId id="461" r:id="rId21"/>
    <p:sldId id="492" r:id="rId22"/>
    <p:sldId id="493" r:id="rId23"/>
    <p:sldId id="494" r:id="rId24"/>
    <p:sldId id="495" r:id="rId25"/>
    <p:sldId id="450" r:id="rId26"/>
    <p:sldId id="454" r:id="rId27"/>
    <p:sldId id="265" r:id="rId28"/>
    <p:sldId id="404" r:id="rId29"/>
    <p:sldId id="352" r:id="rId30"/>
    <p:sldId id="403" r:id="rId31"/>
    <p:sldId id="405" r:id="rId32"/>
    <p:sldId id="270" r:id="rId33"/>
    <p:sldId id="436" r:id="rId34"/>
    <p:sldId id="271" r:id="rId35"/>
    <p:sldId id="272" r:id="rId36"/>
    <p:sldId id="363" r:id="rId37"/>
    <p:sldId id="365" r:id="rId38"/>
    <p:sldId id="360" r:id="rId39"/>
    <p:sldId id="275" r:id="rId40"/>
    <p:sldId id="276" r:id="rId41"/>
    <p:sldId id="446" r:id="rId42"/>
    <p:sldId id="279" r:id="rId43"/>
    <p:sldId id="291" r:id="rId44"/>
    <p:sldId id="278" r:id="rId45"/>
    <p:sldId id="376" r:id="rId46"/>
    <p:sldId id="377" r:id="rId47"/>
    <p:sldId id="408" r:id="rId48"/>
    <p:sldId id="409" r:id="rId49"/>
    <p:sldId id="410" r:id="rId50"/>
    <p:sldId id="411" r:id="rId51"/>
    <p:sldId id="457" r:id="rId52"/>
    <p:sldId id="412" r:id="rId53"/>
    <p:sldId id="413" r:id="rId54"/>
    <p:sldId id="390" r:id="rId55"/>
    <p:sldId id="392" r:id="rId56"/>
    <p:sldId id="393" r:id="rId57"/>
    <p:sldId id="394" r:id="rId58"/>
    <p:sldId id="354" r:id="rId59"/>
    <p:sldId id="395" r:id="rId60"/>
    <p:sldId id="397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CC0066"/>
    <a:srgbClr val="20A088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37294-70A3-4650-AC6A-4425E3090286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8A1FB-8D3F-4369-A635-BDA2D671F7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897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rasotaimedicina.ru/treatment/lymphatic-noninvasive/dopplerography" TargetMode="External"/><Relationship Id="rId3" Type="http://schemas.openxmlformats.org/officeDocument/2006/relationships/hyperlink" Target="http://www.krasotaimedicina.ru/treatment/diagnosis-stomatology/salivary-glands-ultrasound" TargetMode="External"/><Relationship Id="rId7" Type="http://schemas.openxmlformats.org/officeDocument/2006/relationships/hyperlink" Target="http://www.krasotaimedicina.ru/treatment/biopsy-rheumatology/salivary-gland" TargetMode="External"/><Relationship Id="rId12" Type="http://schemas.openxmlformats.org/officeDocument/2006/relationships/hyperlink" Target="http://www.krasotaimedicina.ru/diseases/zabolevanija_stomatology/ptyalolithiasis" TargetMode="External"/><Relationship Id="rId2" Type="http://schemas.openxmlformats.org/officeDocument/2006/relationships/hyperlink" Target="http://www.krasotaimedicina.ru/treatment/X-ray-neurology/skul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asotaimedicina.ru/treatment/biopsy-dermatology/cytology" TargetMode="External"/><Relationship Id="rId11" Type="http://schemas.openxmlformats.org/officeDocument/2006/relationships/hyperlink" Target="http://www.krasotaimedicina.ru/diseases/zabolevanija_stomatology/sialocele" TargetMode="External"/><Relationship Id="rId5" Type="http://schemas.openxmlformats.org/officeDocument/2006/relationships/hyperlink" Target="http://www.krasotaimedicina.ru/treatment/biopsy-dermatology/" TargetMode="External"/><Relationship Id="rId10" Type="http://schemas.openxmlformats.org/officeDocument/2006/relationships/hyperlink" Target="http://www.krasotaimedicina.ru/diseases/zabolevanija_phlebology/lymphadenitis" TargetMode="External"/><Relationship Id="rId4" Type="http://schemas.openxmlformats.org/officeDocument/2006/relationships/hyperlink" Target="http://www.krasotaimedicina.ru/treatment/diagnosis-stomatology/sialography" TargetMode="External"/><Relationship Id="rId9" Type="http://schemas.openxmlformats.org/officeDocument/2006/relationships/hyperlink" Target="http://www.krasotaimedicina.ru/treatment/X-ray-trauma/chest-review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www.rosmedlib.ru/pictures/07-03_big.jpg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rosmedlib.ru/pictures/07-04_big.jpg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hyperlink" Target="https://www.rosmedlib.ru/pictures/07-05_big.jpg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rosmedlib.ru/pictures/07-07a_big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www.rosmedlib.ru/pictures/07-06a_big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5229200"/>
            <a:ext cx="8640960" cy="1470025"/>
          </a:xfrm>
        </p:spPr>
        <p:txBody>
          <a:bodyPr>
            <a:normAutofit/>
          </a:bodyPr>
          <a:lstStyle/>
          <a:p>
            <a:r>
              <a:rPr lang="ru-RU" sz="2200" b="1" i="1" dirty="0">
                <a:solidFill>
                  <a:srgbClr val="34164A"/>
                </a:solidFill>
                <a:latin typeface="Times New Roman" pitchFamily="18" charset="0"/>
                <a:cs typeface="Times New Roman" pitchFamily="18" charset="0"/>
              </a:rPr>
              <a:t>Кафедра хирургической стоматологии, стоматологической имплантации и челюстно-лицевой хирургии</a:t>
            </a:r>
            <a:br>
              <a:rPr lang="ru-RU" sz="2200" b="1" i="1" dirty="0">
                <a:solidFill>
                  <a:srgbClr val="34164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908720"/>
            <a:ext cx="7632848" cy="3168352"/>
          </a:xfrm>
        </p:spPr>
        <p:txBody>
          <a:bodyPr>
            <a:normAutofit fontScale="92500"/>
          </a:bodyPr>
          <a:lstStyle/>
          <a:p>
            <a:r>
              <a:rPr lang="ru-RU" sz="3000" dirty="0" smtClean="0">
                <a:solidFill>
                  <a:srgbClr val="002060"/>
                </a:solidFill>
              </a:rPr>
              <a:t>Тема лекции:</a:t>
            </a:r>
          </a:p>
          <a:p>
            <a:endParaRPr lang="ru-RU" dirty="0" smtClean="0"/>
          </a:p>
          <a:p>
            <a:r>
              <a:rPr lang="ru-RU" sz="4300" b="1" dirty="0" smtClean="0">
                <a:solidFill>
                  <a:srgbClr val="7030A0"/>
                </a:solidFill>
              </a:rPr>
              <a:t>«Доброкачественные опухоли и опухолеподобные заболевания челюстно-лицевой области»</a:t>
            </a:r>
            <a:endParaRPr lang="ru-RU" sz="43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74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ДОБРОКАЧЕСТВЕННЫЕ ОПУХОЛИ И ОПУХОЛЕПОДОБНЫЕ ОБРАЗОВАНИЯ МЯГКИХ ТКАНЕЙ</a:t>
            </a:r>
            <a:br>
              <a:rPr lang="ru-RU" sz="2800" b="1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6696744" cy="5616624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При </a:t>
            </a:r>
            <a:r>
              <a:rPr lang="ru-RU" b="1" dirty="0">
                <a:solidFill>
                  <a:srgbClr val="002060"/>
                </a:solidFill>
              </a:rPr>
              <a:t>доброкачественных опухолях патогенез заболевания основан на нарушении механизмов контроля деления и роста клеток, а также механизмов </a:t>
            </a:r>
            <a:r>
              <a:rPr lang="ru-RU" b="1" dirty="0" err="1">
                <a:solidFill>
                  <a:srgbClr val="002060"/>
                </a:solidFill>
              </a:rPr>
              <a:t>апоптоза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</a:rPr>
              <a:t>Существует </a:t>
            </a:r>
            <a:r>
              <a:rPr lang="ru-RU" b="1" dirty="0">
                <a:solidFill>
                  <a:srgbClr val="0070C0"/>
                </a:solidFill>
              </a:rPr>
              <a:t>несколько предрасполагающих факторов, которые значительно увеличивают риск </a:t>
            </a:r>
            <a:r>
              <a:rPr lang="ru-RU" b="1" dirty="0" smtClean="0">
                <a:solidFill>
                  <a:srgbClr val="0070C0"/>
                </a:solidFill>
              </a:rPr>
              <a:t>развития: механическая </a:t>
            </a:r>
            <a:r>
              <a:rPr lang="ru-RU" b="1" dirty="0">
                <a:solidFill>
                  <a:srgbClr val="0070C0"/>
                </a:solidFill>
              </a:rPr>
              <a:t>или термическая травма, вирусы, эндокринные </a:t>
            </a:r>
            <a:r>
              <a:rPr lang="ru-RU" b="1" dirty="0" smtClean="0">
                <a:solidFill>
                  <a:srgbClr val="0070C0"/>
                </a:solidFill>
              </a:rPr>
              <a:t>нарушения.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</a:rPr>
              <a:t>Опухолеподобные </a:t>
            </a:r>
            <a:r>
              <a:rPr lang="ru-RU" b="1" dirty="0">
                <a:solidFill>
                  <a:srgbClr val="7030A0"/>
                </a:solidFill>
              </a:rPr>
              <a:t>образования и пороки развития могут формироваться вследствие нарушения нормального формирования I и II жаберных дуг и щелей, глоточных карманов и других отделов жаберного аппарата или сложного нарушения эмбриогенеза сосудистой или лимфатической системы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16832"/>
            <a:ext cx="2448272" cy="3384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324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26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C0066"/>
                </a:solidFill>
              </a:rPr>
              <a:t>Эпидемиология доброкачественных опухолей челюстно-лицевой области </a:t>
            </a:r>
            <a:endParaRPr lang="ru-RU" sz="3200" b="1" dirty="0">
              <a:solidFill>
                <a:srgbClr val="CC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856984" cy="568863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Новообразования </a:t>
            </a:r>
            <a:r>
              <a:rPr lang="ru-RU" b="1" dirty="0">
                <a:solidFill>
                  <a:srgbClr val="002060"/>
                </a:solidFill>
              </a:rPr>
              <a:t>и опухолеподобные процессы полости рта и челюстно-лицевой области составляют около 20–25 % от опухолевых заболеваний других </a:t>
            </a:r>
            <a:r>
              <a:rPr lang="ru-RU" b="1" dirty="0" smtClean="0">
                <a:solidFill>
                  <a:srgbClr val="002060"/>
                </a:solidFill>
              </a:rPr>
              <a:t>локализаций.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Доброкачественные </a:t>
            </a:r>
            <a:r>
              <a:rPr lang="ru-RU" b="1" dirty="0">
                <a:solidFill>
                  <a:srgbClr val="002060"/>
                </a:solidFill>
              </a:rPr>
              <a:t>новообразования и опухолеподобные образования слизистой оболочки полости рта составляют 26,6% от всех 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доброкачественных новообразований челюстно-лицевой области. 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Среди </a:t>
            </a:r>
            <a:r>
              <a:rPr lang="ru-RU" b="1" dirty="0">
                <a:solidFill>
                  <a:srgbClr val="002060"/>
                </a:solidFill>
              </a:rPr>
              <a:t>доброкачественных опухолей слизистой оболочки полости рта наиболее часто встречается папиллома (41,3%) с частой локализацией на языке (35%), щеке (25</a:t>
            </a:r>
            <a:r>
              <a:rPr lang="ru-RU" b="1" dirty="0" smtClean="0">
                <a:solidFill>
                  <a:srgbClr val="002060"/>
                </a:solidFill>
              </a:rPr>
              <a:t>%).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Врожденные </a:t>
            </a:r>
            <a:r>
              <a:rPr lang="ru-RU" b="1" dirty="0">
                <a:solidFill>
                  <a:srgbClr val="002060"/>
                </a:solidFill>
              </a:rPr>
              <a:t>кисты и свищи встречаются сравнительно редко и составляют около 5 % всех новообразований лица и челюстей. 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err="1" smtClean="0">
                <a:solidFill>
                  <a:srgbClr val="002060"/>
                </a:solidFill>
              </a:rPr>
              <a:t>Дермоидные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кисты дна полости рта составляют </a:t>
            </a:r>
            <a:r>
              <a:rPr lang="ru-RU" b="1" dirty="0" smtClean="0">
                <a:solidFill>
                  <a:srgbClr val="002060"/>
                </a:solidFill>
              </a:rPr>
              <a:t>1,6–6,5% всех </a:t>
            </a:r>
            <a:r>
              <a:rPr lang="ru-RU" b="1" dirty="0" err="1">
                <a:solidFill>
                  <a:srgbClr val="002060"/>
                </a:solidFill>
              </a:rPr>
              <a:t>дермоидных</a:t>
            </a:r>
            <a:r>
              <a:rPr lang="ru-RU" b="1" dirty="0">
                <a:solidFill>
                  <a:srgbClr val="002060"/>
                </a:solidFill>
              </a:rPr>
              <a:t> кист и 23–34% кист головы и шеи</a:t>
            </a:r>
          </a:p>
        </p:txBody>
      </p:sp>
    </p:spTree>
    <p:extLst>
      <p:ext uri="{BB962C8B-B14F-4D97-AF65-F5344CB8AC3E}">
        <p14:creationId xmlns:p14="http://schemas.microsoft.com/office/powerpoint/2010/main" val="3750922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856984" cy="338437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990099"/>
                </a:solidFill>
              </a:rPr>
              <a:t>Критериями установления диагноза «доброкачественные образования головы и шеи» является выявление патогномоничных признаков при проведении </a:t>
            </a:r>
            <a:r>
              <a:rPr lang="ru-RU" sz="2400" b="1" dirty="0" smtClean="0">
                <a:solidFill>
                  <a:srgbClr val="990099"/>
                </a:solidFill>
              </a:rPr>
              <a:t>анализа:</a:t>
            </a:r>
            <a:br>
              <a:rPr lang="ru-RU" sz="2400" b="1" dirty="0" smtClean="0">
                <a:solidFill>
                  <a:srgbClr val="990099"/>
                </a:solidFill>
              </a:rPr>
            </a:br>
            <a:r>
              <a:rPr lang="ru-RU" sz="2400" b="1" dirty="0" smtClean="0">
                <a:solidFill>
                  <a:srgbClr val="990099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жалоб пациента, </a:t>
            </a: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err="1" smtClean="0">
                <a:solidFill>
                  <a:srgbClr val="0070C0"/>
                </a:solidFill>
              </a:rPr>
              <a:t>физикального</a:t>
            </a:r>
            <a:r>
              <a:rPr lang="ru-RU" sz="2400" b="1" dirty="0" smtClean="0">
                <a:solidFill>
                  <a:srgbClr val="0070C0"/>
                </a:solidFill>
              </a:rPr>
              <a:t>,</a:t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B0F0"/>
                </a:solidFill>
              </a:rPr>
              <a:t> инструментального</a:t>
            </a:r>
            <a:r>
              <a:rPr lang="ru-RU" sz="2400" b="1" dirty="0" smtClean="0">
                <a:solidFill>
                  <a:srgbClr val="990099"/>
                </a:solidFill>
              </a:rPr>
              <a:t>,</a:t>
            </a:r>
            <a:br>
              <a:rPr lang="ru-RU" sz="2400" b="1" dirty="0" smtClean="0">
                <a:solidFill>
                  <a:srgbClr val="990099"/>
                </a:solidFill>
              </a:rPr>
            </a:br>
            <a:r>
              <a:rPr lang="ru-RU" sz="2400" b="1" dirty="0" smtClean="0">
                <a:solidFill>
                  <a:srgbClr val="990099"/>
                </a:solidFill>
              </a:rPr>
              <a:t>лабораторного </a:t>
            </a:r>
            <a:r>
              <a:rPr lang="ru-RU" sz="2400" b="1" dirty="0">
                <a:solidFill>
                  <a:srgbClr val="990099"/>
                </a:solidFill>
              </a:rPr>
              <a:t>обследования, </a:t>
            </a:r>
            <a:r>
              <a:rPr lang="ru-RU" sz="2400" b="1" dirty="0" smtClean="0">
                <a:solidFill>
                  <a:srgbClr val="990099"/>
                </a:solidFill>
              </a:rPr>
              <a:t/>
            </a:r>
            <a:br>
              <a:rPr lang="ru-RU" sz="2400" b="1" dirty="0" smtClean="0">
                <a:solidFill>
                  <a:srgbClr val="990099"/>
                </a:solidFill>
              </a:rPr>
            </a:br>
            <a:r>
              <a:rPr lang="ru-RU" sz="2400" b="1" dirty="0" smtClean="0">
                <a:solidFill>
                  <a:srgbClr val="990099"/>
                </a:solidFill>
              </a:rPr>
              <a:t>а </a:t>
            </a:r>
            <a:r>
              <a:rPr lang="ru-RU" sz="2400" b="1" dirty="0">
                <a:solidFill>
                  <a:srgbClr val="990099"/>
                </a:solidFill>
              </a:rPr>
              <a:t>также проведения дифференциальной диагностики с другими патологиями со схожей клинической картиной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717032"/>
            <a:ext cx="8820472" cy="2913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</a:rPr>
              <a:t>Жалобы и </a:t>
            </a:r>
            <a:r>
              <a:rPr lang="ru-RU" sz="2400" b="1" dirty="0" smtClean="0">
                <a:solidFill>
                  <a:srgbClr val="002060"/>
                </a:solidFill>
              </a:rPr>
              <a:t>анамнез: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Всем </a:t>
            </a:r>
            <a:r>
              <a:rPr lang="ru-RU" sz="2400" b="1" dirty="0">
                <a:solidFill>
                  <a:srgbClr val="002060"/>
                </a:solidFill>
              </a:rPr>
              <a:t>пациентам с подозрением на доброкачественные образования головы и шеи </a:t>
            </a:r>
            <a:r>
              <a:rPr lang="ru-RU" sz="2400" b="1" dirty="0" smtClean="0">
                <a:solidFill>
                  <a:srgbClr val="002060"/>
                </a:solidFill>
              </a:rPr>
              <a:t>в  </a:t>
            </a:r>
            <a:r>
              <a:rPr lang="ru-RU" sz="2400" b="1" dirty="0">
                <a:solidFill>
                  <a:srgbClr val="002060"/>
                </a:solidFill>
              </a:rPr>
              <a:t>ходе сбора анамнеза собрать информацию о начале заболевания, появлении первичных симптомов, а также сроках увеличения образования, для разработки последовательности и объема диагностических и лечебных процедур</a:t>
            </a:r>
          </a:p>
        </p:txBody>
      </p:sp>
    </p:spTree>
    <p:extLst>
      <p:ext uri="{BB962C8B-B14F-4D97-AF65-F5344CB8AC3E}">
        <p14:creationId xmlns:p14="http://schemas.microsoft.com/office/powerpoint/2010/main" val="2880171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073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Методы морфологической диагностики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192688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современным данным 80 % исследований являются успешными, однако цитологическое заключение об отсутствии опухоли нельзя рассматривать как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окончательное.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При наличии клинико-рентгенологических признаков возможного </a:t>
            </a:r>
            <a:r>
              <a:rPr lang="ru-RU" b="1" dirty="0" err="1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озлокачествления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образования:  цитологическое исследование микропрепарата </a:t>
            </a:r>
            <a:r>
              <a:rPr lang="ru-RU" b="1" dirty="0" err="1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тонкоигольной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аспирационной биопсией </a:t>
            </a:r>
            <a:r>
              <a:rPr lang="ru-RU" b="1" dirty="0" err="1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ультразвуковой навигацией для проведения </a:t>
            </a:r>
            <a:r>
              <a:rPr lang="ru-RU" b="1" dirty="0" err="1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малоинвазивных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манипуляций (при наличии технической возможности) для дифференциальной  диагностики, определение методики оперативного вмешательства.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патолого-анатомического исследования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биопсийного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(операционного) материала в виде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эксцизионной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инцизионной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биопсии, при малом размере в операционном периоде, при значительном в предоперационном периоде для разработки дальнейшей тактики лечения.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Патолого-анатомического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исследования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биопсийного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(операционного) материала входят макроскопическое изучение, гистологическое исследование тканей под световым микроскопом с окрашиванием различными реактивами, включая гистохимические методы.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Рекомендуется при подозрении на образование сосудистого характера в предоперационном периоде проведение патолого-анатомического исследование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биопсийного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материала делать не рекомендуется в связи с риском кровотечения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557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90872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990099"/>
                </a:solidFill>
              </a:rPr>
              <a:t>Особенности хирургической тактики при доброкачественных опухолях челюстно-лицевой области</a:t>
            </a:r>
            <a:endParaRPr lang="ru-RU" sz="2400" b="1" dirty="0">
              <a:solidFill>
                <a:srgbClr val="9900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6512" y="908720"/>
            <a:ext cx="7056784" cy="5949280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3600" b="1" dirty="0">
                <a:solidFill>
                  <a:srgbClr val="002060"/>
                </a:solidFill>
              </a:rPr>
              <a:t>Рекомендуется проведение оперативного вмешательства с забором прилежащих тканей </a:t>
            </a:r>
            <a:r>
              <a:rPr lang="ru-RU" sz="3600" b="1" dirty="0" smtClean="0">
                <a:solidFill>
                  <a:srgbClr val="002060"/>
                </a:solidFill>
              </a:rPr>
              <a:t>при  доброкачественных образованиях </a:t>
            </a:r>
            <a:r>
              <a:rPr lang="ru-RU" sz="3600" b="1" dirty="0">
                <a:solidFill>
                  <a:srgbClr val="002060"/>
                </a:solidFill>
              </a:rPr>
              <a:t>слюнных </a:t>
            </a:r>
            <a:r>
              <a:rPr lang="ru-RU" sz="3600" b="1" dirty="0" smtClean="0">
                <a:solidFill>
                  <a:srgbClr val="002060"/>
                </a:solidFill>
              </a:rPr>
              <a:t>желез </a:t>
            </a:r>
            <a:r>
              <a:rPr lang="ru-RU" sz="3600" b="1" dirty="0">
                <a:solidFill>
                  <a:srgbClr val="002060"/>
                </a:solidFill>
              </a:rPr>
              <a:t>с целью снижения риска </a:t>
            </a:r>
            <a:r>
              <a:rPr lang="ru-RU" sz="3600" b="1" dirty="0" smtClean="0">
                <a:solidFill>
                  <a:srgbClr val="002060"/>
                </a:solidFill>
              </a:rPr>
              <a:t>рецидива.</a:t>
            </a:r>
            <a:endParaRPr lang="ru-RU" sz="3600" b="1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990099"/>
                </a:solidFill>
              </a:rPr>
              <a:t>Неотложная </a:t>
            </a:r>
            <a:r>
              <a:rPr lang="ru-RU" sz="3600" b="1" dirty="0">
                <a:solidFill>
                  <a:srgbClr val="990099"/>
                </a:solidFill>
              </a:rPr>
              <a:t>оперативное вмешательство </a:t>
            </a:r>
            <a:r>
              <a:rPr lang="ru-RU" sz="3600" b="1" dirty="0" err="1">
                <a:solidFill>
                  <a:srgbClr val="990099"/>
                </a:solidFill>
              </a:rPr>
              <a:t>цистотомии</a:t>
            </a:r>
            <a:r>
              <a:rPr lang="ru-RU" sz="3600" b="1" dirty="0">
                <a:solidFill>
                  <a:srgbClr val="990099"/>
                </a:solidFill>
              </a:rPr>
              <a:t> или проведение пункции для эвакуации гнойного содержимого для снижения риска гнойно-воспалительных </a:t>
            </a:r>
            <a:r>
              <a:rPr lang="ru-RU" sz="3600" b="1" dirty="0" smtClean="0">
                <a:solidFill>
                  <a:srgbClr val="990099"/>
                </a:solidFill>
              </a:rPr>
              <a:t>осложнений.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70C0"/>
                </a:solidFill>
              </a:rPr>
              <a:t>Неотложное </a:t>
            </a:r>
            <a:r>
              <a:rPr lang="ru-RU" sz="3600" b="1" dirty="0">
                <a:solidFill>
                  <a:srgbClr val="0070C0"/>
                </a:solidFill>
              </a:rPr>
              <a:t>оперативное </a:t>
            </a:r>
            <a:r>
              <a:rPr lang="ru-RU" sz="3600" b="1" dirty="0" smtClean="0">
                <a:solidFill>
                  <a:srgbClr val="0070C0"/>
                </a:solidFill>
              </a:rPr>
              <a:t>вмешательство в </a:t>
            </a:r>
            <a:r>
              <a:rPr lang="ru-RU" sz="3600" b="1" dirty="0">
                <a:solidFill>
                  <a:srgbClr val="0070C0"/>
                </a:solidFill>
              </a:rPr>
              <a:t>случае обильных, профузных и продолжающихся кровотечений при сосудистых </a:t>
            </a:r>
            <a:r>
              <a:rPr lang="ru-RU" sz="3600" b="1" dirty="0" smtClean="0">
                <a:solidFill>
                  <a:srgbClr val="0070C0"/>
                </a:solidFill>
              </a:rPr>
              <a:t>образованиях для </a:t>
            </a:r>
            <a:r>
              <a:rPr lang="ru-RU" sz="3600" b="1" dirty="0">
                <a:solidFill>
                  <a:srgbClr val="0070C0"/>
                </a:solidFill>
              </a:rPr>
              <a:t>профилактики развития </a:t>
            </a:r>
            <a:r>
              <a:rPr lang="ru-RU" sz="3600" b="1" dirty="0" smtClean="0">
                <a:solidFill>
                  <a:srgbClr val="0070C0"/>
                </a:solidFill>
              </a:rPr>
              <a:t>осложнений.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70C0"/>
                </a:solidFill>
              </a:rPr>
              <a:t>Проведение </a:t>
            </a:r>
            <a:r>
              <a:rPr lang="ru-RU" sz="3600" b="1" dirty="0">
                <a:solidFill>
                  <a:srgbClr val="0070C0"/>
                </a:solidFill>
              </a:rPr>
              <a:t>оперативного вмешательства по удалению доброкачественных образований головы и шеи с использованием </a:t>
            </a:r>
            <a:r>
              <a:rPr lang="ru-RU" sz="3600" b="1" dirty="0" err="1">
                <a:solidFill>
                  <a:srgbClr val="0070C0"/>
                </a:solidFill>
              </a:rPr>
              <a:t>эндоскопически</a:t>
            </a:r>
            <a:r>
              <a:rPr lang="ru-RU" sz="3600" b="1" dirty="0">
                <a:solidFill>
                  <a:srgbClr val="0070C0"/>
                </a:solidFill>
              </a:rPr>
              <a:t> ассоциированной методики, с учетом эстетических запросов </a:t>
            </a:r>
            <a:r>
              <a:rPr lang="ru-RU" sz="3600" b="1" dirty="0" smtClean="0">
                <a:solidFill>
                  <a:srgbClr val="0070C0"/>
                </a:solidFill>
              </a:rPr>
              <a:t>пациентов.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2060"/>
                </a:solidFill>
              </a:rPr>
              <a:t>Проведение </a:t>
            </a:r>
            <a:r>
              <a:rPr lang="ru-RU" sz="3600" b="1" dirty="0">
                <a:solidFill>
                  <a:srgbClr val="002060"/>
                </a:solidFill>
              </a:rPr>
              <a:t>оперативного вмешательства по удалению доброкачественных образований головы и шеи при наличии дефекта тканей использовать различные виды реконструктивно-восстановительных оперативных вмешательств в челюстно-лицевой области для дальнейшего восстановления эстетического компонента и социализации пациента.</a:t>
            </a: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701" y="3791262"/>
            <a:ext cx="1692151" cy="235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268760"/>
            <a:ext cx="2232596" cy="230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3687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5411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990099"/>
                </a:solidFill>
              </a:rPr>
              <a:t>Виды реконструктивно-восстановительных оперативных вмешательств в челюстно-лицевой области по особенностям </a:t>
            </a:r>
            <a:r>
              <a:rPr lang="ru-RU" sz="2000" b="1" dirty="0" smtClean="0">
                <a:solidFill>
                  <a:srgbClr val="990099"/>
                </a:solidFill>
              </a:rPr>
              <a:t>оперативно-технических </a:t>
            </a:r>
            <a:r>
              <a:rPr lang="ru-RU" sz="2000" b="1" dirty="0">
                <a:solidFill>
                  <a:srgbClr val="990099"/>
                </a:solidFill>
              </a:rPr>
              <a:t>приемов: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619268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группа – местно-пластические операции. При этом для устранения относительно небольших по размеру дефектов или деформаций челюстно-лицевой области и шеи используются ткани, прилежащие непосредственно к области дефекта или деформации.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группа – пластика лоскутами на питающих ножках. Пластика лоскутами на питающих ножках применяется при наличии обширных и объемных дефектов и деформаций челюстно-лицевой области и шеи, устранить которые местными тканями на представляется возможным, а проведение свободной пересадки тканей – нецелесообразным. 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группа – свободная пересадка органов и тканей (трансплантация). Показана при устранении сложных обширных дефектов и деформаций </a:t>
            </a:r>
            <a:r>
              <a:rPr lang="ru-RU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челюстнолицевой</a:t>
            </a: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области и шеи и может </a:t>
            </a:r>
            <a:r>
              <a:rPr lang="ru-RU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сочетаться как </a:t>
            </a: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 пластикой лоскутами на питающей ножке, так и местно- пластическими операциями. В челюстно-лицевой области при трансплантации с целью замещения разнообразных дефектов и деформаций могут использоваться практически любые ткани с учетом принципа </a:t>
            </a:r>
            <a:r>
              <a:rPr lang="ru-RU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органотипичности</a:t>
            </a: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(кожа, фасции, клетчатка, нервы, сосуды, хрящи, кость, слизистая оболочка, волосяные фолликулы и др.). </a:t>
            </a:r>
            <a:endParaRPr lang="ru-RU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IV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– дистракционный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остеогенез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Дистракционный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остеогенез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показан при дефектах и недоразвитии костей лицевого черепа.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группа – лицевое </a:t>
            </a:r>
            <a:r>
              <a:rPr lang="ru-RU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эндопротезирование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(силиконовые, титановые имплантаты и т.д.). Позволяет устранить костные и мягкотканые дефекты ЧЛО как альтернативный метод </a:t>
            </a:r>
            <a:r>
              <a:rPr lang="ru-RU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ауто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- и </a:t>
            </a:r>
            <a:r>
              <a:rPr lang="ru-RU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аллотрансплантации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– челюстно-лицевое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эктопотезирование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(оральные и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экстраоральные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протезы). Процедура, которая позволяет в короткий срок устранить дефекты ЧЛО, в тех случаях, когда проведение реконструктивной операции невозможно по тем или иным причинам</a:t>
            </a:r>
          </a:p>
        </p:txBody>
      </p:sp>
    </p:spTree>
    <p:extLst>
      <p:ext uri="{BB962C8B-B14F-4D97-AF65-F5344CB8AC3E}">
        <p14:creationId xmlns:p14="http://schemas.microsoft.com/office/powerpoint/2010/main" val="256767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0814"/>
            <a:ext cx="8229600" cy="73388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Медицинская реабилитация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1" y="908720"/>
            <a:ext cx="8856985" cy="568863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пациентам, перенесшим хирургическое лечение по поводу доброкачественного образования головы и шеи, рекомендуется проведение многоэтапных реабилитационных мероприятий целью которых является полное социальное и физическое восстановление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пациента.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Необходимость реабилитации пациентов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обусловлена: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хирургической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травмой мягких тканей головы и шеи послеоперационных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швов;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наличие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послеоперационных ран в указанных анатомических областях, их заживление первичным натяжением, швы в местах </a:t>
            </a:r>
            <a:r>
              <a:rPr lang="ru-RU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лигирования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сосудов обуславливают риск гнойно-септических осложнений, послеоперационных кровотечений при несостоятельности наложенных 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швов;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болевой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синдром различной степени выраженности и возможные нарушения функции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глотания,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мимики, открывания рта, движение языка, речи в послеоперационном периоде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приводить к значительной социальной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дезадаптации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снижать качество жизни данной категории пациентов</a:t>
            </a:r>
          </a:p>
        </p:txBody>
      </p:sp>
    </p:spTree>
    <p:extLst>
      <p:ext uri="{BB962C8B-B14F-4D97-AF65-F5344CB8AC3E}">
        <p14:creationId xmlns:p14="http://schemas.microsoft.com/office/powerpoint/2010/main" val="1041775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4624"/>
            <a:ext cx="8856984" cy="63408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Этапы реабилитации пациентов после хирургического лечения: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640960" cy="604867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1-й этап – ранняя реабилитация после хирургического вмешательства.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данный период пациент находится на реабилитационном стационаре.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Рекомендуетсяна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первом этапе реабилитации осуществлять контроль гемостаза, раневого процесса и купирование послеоперационного болевого синдрома, проведение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противоотечной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терапии, ежедневная санация ран растворами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антисептиков.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Рекомендуется проведение консультации клинического психолога для оценки психологического состояния пациента в послеоперационном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периоде.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й этап с 15 по 45 сутки после операции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направлен на ускорение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репаративных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процессов, а так же восстановление функциональных и эстетических качеств.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Рекомендуется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лечения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получения гистологического ответа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восстановления функции и улучшения эстетического вида послеоперационного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рубца.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Рекомендуется при развитии функциональных нарушении после оперативного вмешательства проведение лечебно-физического лечения назначенном в объеме врачом – ЛФК, для быстрого восстановления функционального статуса пациента.</a:t>
            </a:r>
          </a:p>
        </p:txBody>
      </p:sp>
    </p:spTree>
    <p:extLst>
      <p:ext uri="{BB962C8B-B14F-4D97-AF65-F5344CB8AC3E}">
        <p14:creationId xmlns:p14="http://schemas.microsoft.com/office/powerpoint/2010/main" val="3787672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20A088"/>
                </a:solidFill>
              </a:rPr>
              <a:t>Профилактика и диспансерное </a:t>
            </a:r>
            <a:r>
              <a:rPr lang="ru-RU" sz="2400" b="1" dirty="0" smtClean="0">
                <a:solidFill>
                  <a:srgbClr val="20A088"/>
                </a:solidFill>
              </a:rPr>
              <a:t>наблюдение</a:t>
            </a:r>
            <a:endParaRPr lang="ru-RU" sz="2400" b="1" dirty="0">
              <a:solidFill>
                <a:srgbClr val="20A08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52894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Всем пациентам при появлении первых симптомов наличия образования головы и </a:t>
            </a:r>
            <a:r>
              <a:rPr lang="ru-RU" sz="2400" b="1" dirty="0" smtClean="0">
                <a:solidFill>
                  <a:srgbClr val="002060"/>
                </a:solidFill>
              </a:rPr>
              <a:t>шеи  </a:t>
            </a:r>
            <a:r>
              <a:rPr lang="ru-RU" sz="2400" b="1" dirty="0">
                <a:solidFill>
                  <a:srgbClr val="002060"/>
                </a:solidFill>
              </a:rPr>
              <a:t>рекомендуется консультация </a:t>
            </a:r>
            <a:r>
              <a:rPr lang="ru-RU" sz="2400" b="1" dirty="0" smtClean="0">
                <a:solidFill>
                  <a:srgbClr val="002060"/>
                </a:solidFill>
              </a:rPr>
              <a:t>врача челюстного-лицевого </a:t>
            </a:r>
            <a:r>
              <a:rPr lang="ru-RU" sz="2400" b="1" dirty="0">
                <a:solidFill>
                  <a:srgbClr val="002060"/>
                </a:solidFill>
              </a:rPr>
              <a:t>хирурга или </a:t>
            </a:r>
            <a:r>
              <a:rPr lang="ru-RU" sz="2400" b="1" dirty="0" smtClean="0">
                <a:solidFill>
                  <a:srgbClr val="002060"/>
                </a:solidFill>
              </a:rPr>
              <a:t>врача- онколога </a:t>
            </a:r>
            <a:r>
              <a:rPr lang="ru-RU" sz="2400" b="1" dirty="0">
                <a:solidFill>
                  <a:srgbClr val="002060"/>
                </a:solidFill>
              </a:rPr>
              <a:t>для определения тактики профилактических мероприятий, целью которых является предотвращение прогрессирования болезни и возникновения </a:t>
            </a:r>
            <a:r>
              <a:rPr lang="ru-RU" sz="2400" b="1" dirty="0" smtClean="0">
                <a:solidFill>
                  <a:srgbClr val="002060"/>
                </a:solidFill>
              </a:rPr>
              <a:t>осложнений.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Всем </a:t>
            </a:r>
            <a:r>
              <a:rPr lang="ru-RU" sz="2400" b="1" dirty="0">
                <a:solidFill>
                  <a:srgbClr val="7030A0"/>
                </a:solidFill>
              </a:rPr>
              <a:t>пациентам при появлении первых симптомов наличия образования мягких тканей головы и шеи рекомендуется выполнение УЗИ мягких тканей для определения тактики профилактических мероприятий, целью которых является предотвращение прогрессирования болезни и возникновения осложнений</a:t>
            </a:r>
          </a:p>
        </p:txBody>
      </p:sp>
    </p:spTree>
    <p:extLst>
      <p:ext uri="{BB962C8B-B14F-4D97-AF65-F5344CB8AC3E}">
        <p14:creationId xmlns:p14="http://schemas.microsoft.com/office/powerpoint/2010/main" val="2211550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41805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990099"/>
                </a:solidFill>
              </a:rPr>
              <a:t>Организация оказания медицинской помощи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002060"/>
                </a:solidFill>
              </a:rPr>
              <a:t>Показания для госпитализации в медицинскую организацию: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1)Неотложная </a:t>
            </a:r>
            <a:r>
              <a:rPr lang="ru-RU" sz="2000" b="1" dirty="0">
                <a:solidFill>
                  <a:srgbClr val="002060"/>
                </a:solidFill>
              </a:rPr>
              <a:t>госпитализация при присоединении воспалительного процесса (кистозные образования), а также в случае обильных, профузных и продолжающихся кровотечений (сосудистые опухоли).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2</a:t>
            </a:r>
            <a:r>
              <a:rPr lang="ru-RU" sz="2000" b="1" dirty="0">
                <a:solidFill>
                  <a:srgbClr val="002060"/>
                </a:solidFill>
              </a:rPr>
              <a:t>) Плановая госпитализация при наличии образования, без воспаления окружающих тканей. Проведение диагностических мероприятий в плановой ситуации на этапе постановки диагноза может осуществляться в амбулаторных условиях.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990099"/>
                </a:solidFill>
              </a:rPr>
              <a:t>Проведение </a:t>
            </a:r>
            <a:r>
              <a:rPr lang="ru-RU" sz="2000" b="1" dirty="0">
                <a:solidFill>
                  <a:srgbClr val="990099"/>
                </a:solidFill>
              </a:rPr>
              <a:t>хирургического лечения рекомендуется осуществлять в условиях специализированных отделений стационара, при которых есть возможность применения малоинвазивные вмешательства. Также некоторые оперативное лечение может осуществляться в амбулаторных условиях или в условиях дневного стационара. </a:t>
            </a:r>
            <a:endParaRPr lang="ru-RU" sz="2000" b="1" dirty="0" smtClean="0">
              <a:solidFill>
                <a:srgbClr val="99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0459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2008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20A088"/>
                </a:solidFill>
              </a:rPr>
              <a:t>Показания к выписке пациента из медицинской организации:</a:t>
            </a:r>
            <a:br>
              <a:rPr lang="ru-RU" sz="2800" b="1" dirty="0">
                <a:solidFill>
                  <a:srgbClr val="20A088"/>
                </a:solidFill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8784976" cy="6381328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arenR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неотложной госпитализации по поводу воспалительного процесса показанием к выписке является купирование острых проявлении болезни и  положительная динамика состояния пациента: </a:t>
            </a:r>
            <a:endParaRPr lang="ru-RU" b="1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уменьшение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локальных воспалительных проявлений; </a:t>
            </a:r>
            <a:endParaRPr lang="ru-RU" b="1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выраженности болевого синдрома с возможностью его купирования препаратами в амбулаторных условиях; </a:t>
            </a:r>
            <a:endParaRPr lang="ru-RU" b="1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признаков кровотечения с возможностью коррекции постгеморрагической анемии (при ее наличии) в амбулаторных </a:t>
            </a:r>
            <a:r>
              <a:rPr lang="ru-RU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условиях. </a:t>
            </a:r>
            <a:endParaRPr lang="ru-RU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2)При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плановой госпитализации по поводу доброкачественного образования головы и шеи показанием к выписке является: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неосложненное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течение раннего послеоперационного периода;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гнойно-септических осложнений течения раневого процесса;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контролируемый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болевой синдром с возможностью его купирования пероральными препаратами в амбулаторных условиях;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пациента самостоятельно продолжить курс консервативной терапии в амбулаторных условиях под наблюдением регионарного врача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Отрицательно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влияют на исход лечения: </a:t>
            </a:r>
            <a:endParaRPr lang="ru-RU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1.Присоединение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инфекционных осложнений; </a:t>
            </a:r>
            <a:endParaRPr lang="ru-RU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2.Нарушение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функциональных и эстетических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качеств;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3.Несоблюдение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послеоперационного режима и рекомендаций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5782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20" t="18834" r="28175" b="7313"/>
          <a:stretch/>
        </p:blipFill>
        <p:spPr bwMode="auto">
          <a:xfrm>
            <a:off x="2195736" y="0"/>
            <a:ext cx="4536504" cy="6775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2" y="187890"/>
            <a:ext cx="914400" cy="216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2601282"/>
            <a:ext cx="648072" cy="108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457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C00000"/>
                </a:solidFill>
              </a:rPr>
              <a:t>Сосудистые опухоли челюстно-лицевой области у детей. </a:t>
            </a:r>
            <a:r>
              <a:rPr lang="ru-RU" sz="1600" b="1" dirty="0" err="1">
                <a:solidFill>
                  <a:srgbClr val="C00000"/>
                </a:solidFill>
              </a:rPr>
              <a:t>Гемангиомы</a:t>
            </a:r>
            <a:r>
              <a:rPr lang="ru-RU" sz="1600" b="1" dirty="0">
                <a:solidFill>
                  <a:srgbClr val="C00000"/>
                </a:solidFill>
              </a:rPr>
              <a:t>. Классификация, клиника, диагностика и лечение </a:t>
            </a:r>
            <a:r>
              <a:rPr lang="ru-RU" sz="1600" b="1" dirty="0" err="1">
                <a:solidFill>
                  <a:srgbClr val="C00000"/>
                </a:solidFill>
              </a:rPr>
              <a:t>гемангиом</a:t>
            </a:r>
            <a:r>
              <a:rPr lang="ru-RU" sz="1600" b="1" dirty="0">
                <a:solidFill>
                  <a:srgbClr val="C00000"/>
                </a:solidFill>
              </a:rPr>
              <a:t> лица у детей в зависимости от нозологии.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06995"/>
            <a:ext cx="4392488" cy="615100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/>
              <a:t>Классификация патологических образований из кровеносных сосудов (Рогинский </a:t>
            </a:r>
            <a:r>
              <a:rPr lang="ru-RU" sz="1400" b="1" dirty="0" smtClean="0"/>
              <a:t>В.В. </a:t>
            </a:r>
            <a:r>
              <a:rPr lang="ru-RU" sz="1400" b="1" dirty="0"/>
              <a:t>2010 г.). </a:t>
            </a:r>
            <a:endParaRPr lang="ru-RU" sz="1400" dirty="0"/>
          </a:p>
          <a:p>
            <a:pPr marL="0" indent="0">
              <a:buNone/>
            </a:pPr>
            <a:r>
              <a:rPr lang="ru-RU" sz="1400" b="1" dirty="0">
                <a:solidFill>
                  <a:srgbClr val="990099"/>
                </a:solidFill>
              </a:rPr>
              <a:t>1. Неопухолевые сосудистые образования.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-А) Сосудистые гиперплазии.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-стадия первичных проявлений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-стадия активного роста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-стадия начала инволюции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-стадия выраженной инволюции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-стадия </a:t>
            </a:r>
            <a:r>
              <a:rPr lang="ru-RU" sz="1400" b="1" dirty="0" err="1">
                <a:solidFill>
                  <a:srgbClr val="7030A0"/>
                </a:solidFill>
              </a:rPr>
              <a:t>резидуальных</a:t>
            </a:r>
            <a:r>
              <a:rPr lang="ru-RU" sz="1400" b="1" dirty="0">
                <a:solidFill>
                  <a:srgbClr val="7030A0"/>
                </a:solidFill>
              </a:rPr>
              <a:t> проявлений.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990099"/>
                </a:solidFill>
              </a:rPr>
              <a:t>Б) Сосудистые </a:t>
            </a:r>
            <a:r>
              <a:rPr lang="ru-RU" sz="1400" b="1" dirty="0" err="1">
                <a:solidFill>
                  <a:srgbClr val="990099"/>
                </a:solidFill>
              </a:rPr>
              <a:t>мальформации</a:t>
            </a:r>
            <a:r>
              <a:rPr lang="ru-RU" sz="1400" b="1" dirty="0">
                <a:solidFill>
                  <a:srgbClr val="990099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 капиллярные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-артериальные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-венозные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-смешанные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-артериовенозные соустья.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C00000"/>
                </a:solidFill>
              </a:rPr>
              <a:t>2. Сосудистые опухоли.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А) доброкачественные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-капиллярная </a:t>
            </a:r>
            <a:r>
              <a:rPr lang="ru-RU" sz="1400" b="1" dirty="0" err="1">
                <a:solidFill>
                  <a:srgbClr val="7030A0"/>
                </a:solidFill>
              </a:rPr>
              <a:t>гемангиома</a:t>
            </a:r>
            <a:r>
              <a:rPr lang="ru-RU" sz="1400" b="1" dirty="0">
                <a:solidFill>
                  <a:srgbClr val="7030A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</a:t>
            </a:r>
            <a:r>
              <a:rPr lang="ru-RU" sz="1400" b="1" dirty="0" err="1">
                <a:solidFill>
                  <a:srgbClr val="7030A0"/>
                </a:solidFill>
              </a:rPr>
              <a:t>ангиофиброма</a:t>
            </a:r>
            <a:r>
              <a:rPr lang="ru-RU" sz="1400" b="1" dirty="0">
                <a:solidFill>
                  <a:srgbClr val="7030A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-другие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Б) злокачественные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</a:t>
            </a:r>
            <a:r>
              <a:rPr lang="ru-RU" sz="1400" b="1" dirty="0" err="1">
                <a:solidFill>
                  <a:srgbClr val="7030A0"/>
                </a:solidFill>
              </a:rPr>
              <a:t>ангиосаркома</a:t>
            </a:r>
            <a:r>
              <a:rPr lang="ru-RU" sz="1400" b="1" dirty="0">
                <a:solidFill>
                  <a:srgbClr val="7030A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</a:t>
            </a:r>
            <a:r>
              <a:rPr lang="ru-RU" sz="1400" b="1" dirty="0" err="1">
                <a:solidFill>
                  <a:srgbClr val="7030A0"/>
                </a:solidFill>
              </a:rPr>
              <a:t>гемангиоэндотелиома</a:t>
            </a:r>
            <a:r>
              <a:rPr lang="ru-RU" sz="1400" b="1" dirty="0">
                <a:solidFill>
                  <a:srgbClr val="7030A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7030A0"/>
                </a:solidFill>
              </a:rPr>
              <a:t>-другие. 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860032" y="764704"/>
            <a:ext cx="4032448" cy="5904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/>
              <a:t>Клинико-анатомическая классификация сосудистых аномалий ISSVA, 2007 г.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Сосудистые </a:t>
            </a:r>
            <a:r>
              <a:rPr lang="ru-RU" b="1" dirty="0" err="1" smtClean="0">
                <a:solidFill>
                  <a:srgbClr val="002060"/>
                </a:solidFill>
              </a:rPr>
              <a:t>мальформации</a:t>
            </a:r>
            <a:r>
              <a:rPr lang="ru-RU" b="1" dirty="0" smtClean="0">
                <a:solidFill>
                  <a:srgbClr val="002060"/>
                </a:solidFill>
              </a:rPr>
              <a:t>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 с низкоскоростным кровотоком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1.1 капиллярные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1.2 венозные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1.3 лимфатические </a:t>
            </a:r>
          </a:p>
          <a:p>
            <a:pPr marL="0" indent="0"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 с высокоскоростным кровотоком: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2.1 аневризмы, эктазии, стенозы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2.2 артериовенозная фистула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2.3 Артериовенозная </a:t>
            </a:r>
            <a:r>
              <a:rPr lang="ru-RU" b="1" dirty="0" err="1" smtClean="0">
                <a:solidFill>
                  <a:srgbClr val="002060"/>
                </a:solidFill>
              </a:rPr>
              <a:t>мальформация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 Сочетанные комбинированные сосудистые </a:t>
            </a:r>
            <a:r>
              <a:rPr lang="ru-RU" b="1" dirty="0" err="1" smtClean="0">
                <a:solidFill>
                  <a:srgbClr val="002060"/>
                </a:solidFill>
              </a:rPr>
              <a:t>мальформации</a:t>
            </a:r>
            <a:r>
              <a:rPr lang="ru-RU" b="1" dirty="0" smtClean="0">
                <a:solidFill>
                  <a:srgbClr val="002060"/>
                </a:solidFill>
              </a:rPr>
              <a:t>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3.1 Синдром </a:t>
            </a:r>
            <a:r>
              <a:rPr lang="ru-RU" b="1" dirty="0" err="1" smtClean="0">
                <a:solidFill>
                  <a:srgbClr val="002060"/>
                </a:solidFill>
              </a:rPr>
              <a:t>Клиппеля-Треноне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3.2 Синдром </a:t>
            </a:r>
            <a:r>
              <a:rPr lang="ru-RU" b="1" dirty="0" err="1" smtClean="0">
                <a:solidFill>
                  <a:srgbClr val="002060"/>
                </a:solidFill>
              </a:rPr>
              <a:t>Паркес</a:t>
            </a:r>
            <a:r>
              <a:rPr lang="ru-RU" b="1" dirty="0" smtClean="0">
                <a:solidFill>
                  <a:srgbClr val="002060"/>
                </a:solidFill>
              </a:rPr>
              <a:t>- Вебера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3.3 Капиллярно-венозные, капиллярно-лимфатические, </a:t>
            </a:r>
            <a:r>
              <a:rPr lang="ru-RU" b="1" dirty="0" err="1" smtClean="0">
                <a:solidFill>
                  <a:srgbClr val="002060"/>
                </a:solidFill>
              </a:rPr>
              <a:t>лимфо</a:t>
            </a:r>
            <a:r>
              <a:rPr lang="ru-RU" b="1" dirty="0" smtClean="0">
                <a:solidFill>
                  <a:srgbClr val="002060"/>
                </a:solidFill>
              </a:rPr>
              <a:t>-венозные, капиллярно-</a:t>
            </a:r>
            <a:r>
              <a:rPr lang="ru-RU" b="1" dirty="0" err="1" smtClean="0">
                <a:solidFill>
                  <a:srgbClr val="002060"/>
                </a:solidFill>
              </a:rPr>
              <a:t>лимфо</a:t>
            </a:r>
            <a:r>
              <a:rPr lang="ru-RU" b="1" dirty="0" smtClean="0">
                <a:solidFill>
                  <a:srgbClr val="002060"/>
                </a:solidFill>
              </a:rPr>
              <a:t>-венозные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8666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073"/>
            <a:ext cx="9036496" cy="464599"/>
          </a:xfrm>
        </p:spPr>
        <p:txBody>
          <a:bodyPr>
            <a:normAutofit fontScale="90000"/>
          </a:bodyPr>
          <a:lstStyle/>
          <a:p>
            <a:r>
              <a:rPr lang="ru-RU" sz="1600" b="1" dirty="0"/>
              <a:t>Диагностика </a:t>
            </a:r>
            <a:r>
              <a:rPr lang="ru-RU" sz="1600" b="1" dirty="0" err="1"/>
              <a:t>мальформаций</a:t>
            </a:r>
            <a:r>
              <a:rPr lang="ru-RU" sz="1600" b="1" dirty="0"/>
              <a:t> кровеносных сосудов любой локализации </a:t>
            </a:r>
            <a:r>
              <a:rPr lang="ru-RU" sz="1600" b="1" dirty="0" smtClean="0"/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7"/>
            <a:ext cx="4248472" cy="410445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800" b="1" dirty="0" smtClean="0"/>
              <a:t>Основные </a:t>
            </a:r>
            <a:r>
              <a:rPr lang="ru-RU" sz="4800" b="1" dirty="0"/>
              <a:t>положения: </a:t>
            </a:r>
            <a:r>
              <a:rPr lang="ru-RU" sz="4800" b="1" dirty="0">
                <a:solidFill>
                  <a:srgbClr val="C00000"/>
                </a:solidFill>
              </a:rPr>
              <a:t>Диагноз </a:t>
            </a:r>
            <a:r>
              <a:rPr lang="ru-RU" sz="4800" b="1" dirty="0" err="1">
                <a:solidFill>
                  <a:srgbClr val="C00000"/>
                </a:solidFill>
              </a:rPr>
              <a:t>мальформация</a:t>
            </a:r>
            <a:r>
              <a:rPr lang="ru-RU" sz="4800" b="1" dirty="0">
                <a:solidFill>
                  <a:srgbClr val="C00000"/>
                </a:solidFill>
              </a:rPr>
              <a:t> кровеносных сосудов является клиническим. Выставляется на основании осмотра ЧЛО врачом - челюстно-лицевым хирургом. </a:t>
            </a:r>
            <a:r>
              <a:rPr lang="ru-RU" sz="4800" b="1" dirty="0"/>
              <a:t>Необходимые дифференциально-диагностические исследования: </a:t>
            </a:r>
            <a:endParaRPr lang="ru-RU" sz="4800" dirty="0"/>
          </a:p>
          <a:p>
            <a:r>
              <a:rPr lang="ru-RU" sz="4800" dirty="0" smtClean="0"/>
              <a:t>Сбор </a:t>
            </a:r>
            <a:r>
              <a:rPr lang="ru-RU" sz="4800" dirty="0"/>
              <a:t>анамнеза; </a:t>
            </a:r>
          </a:p>
          <a:p>
            <a:r>
              <a:rPr lang="ru-RU" sz="4800" dirty="0" smtClean="0"/>
              <a:t>Оценка </a:t>
            </a:r>
            <a:r>
              <a:rPr lang="ru-RU" sz="4800" dirty="0"/>
              <a:t>местного статуса; </a:t>
            </a:r>
          </a:p>
          <a:p>
            <a:r>
              <a:rPr lang="ru-RU" sz="4800" dirty="0" err="1" smtClean="0"/>
              <a:t>Приѐм</a:t>
            </a:r>
            <a:r>
              <a:rPr lang="ru-RU" sz="4800" dirty="0" smtClean="0"/>
              <a:t> </a:t>
            </a:r>
            <a:r>
              <a:rPr lang="ru-RU" sz="4800" dirty="0"/>
              <a:t>(осмотр, консультация) врача – </a:t>
            </a:r>
            <a:r>
              <a:rPr lang="ru-RU" sz="4800" dirty="0" smtClean="0"/>
              <a:t>ЧЛХ; </a:t>
            </a:r>
            <a:endParaRPr lang="ru-RU" sz="4800" dirty="0"/>
          </a:p>
          <a:p>
            <a:r>
              <a:rPr lang="ru-RU" sz="4800" dirty="0" smtClean="0"/>
              <a:t>Рентгенография </a:t>
            </a:r>
            <a:r>
              <a:rPr lang="ru-RU" sz="4800" dirty="0"/>
              <a:t>органов грудной клетки; </a:t>
            </a:r>
          </a:p>
          <a:p>
            <a:r>
              <a:rPr lang="ru-RU" sz="4800" dirty="0" smtClean="0"/>
              <a:t>Ультразвуковое </a:t>
            </a:r>
            <a:r>
              <a:rPr lang="ru-RU" sz="4800" dirty="0"/>
              <a:t>дуплексное сканирование с цветовым допплеровским картированием (до и после лечения); </a:t>
            </a:r>
          </a:p>
          <a:p>
            <a:r>
              <a:rPr lang="ru-RU" sz="4800" dirty="0" smtClean="0"/>
              <a:t>Магнитно-резонансная </a:t>
            </a:r>
            <a:r>
              <a:rPr lang="ru-RU" sz="4800" dirty="0"/>
              <a:t>томография ангиография с контрастированием; </a:t>
            </a:r>
          </a:p>
          <a:p>
            <a:r>
              <a:rPr lang="ru-RU" sz="4800" dirty="0" smtClean="0"/>
              <a:t>Компьютерная </a:t>
            </a:r>
            <a:r>
              <a:rPr lang="ru-RU" sz="4800" dirty="0"/>
              <a:t>капилляроскопия для капиллярных форм заболевания; </a:t>
            </a:r>
          </a:p>
          <a:p>
            <a:r>
              <a:rPr lang="ru-RU" sz="4800" dirty="0" smtClean="0"/>
              <a:t>ЭКГ </a:t>
            </a:r>
            <a:r>
              <a:rPr lang="ru-RU" sz="4800" dirty="0"/>
              <a:t>стандартная; </a:t>
            </a:r>
          </a:p>
          <a:p>
            <a:r>
              <a:rPr lang="ru-RU" sz="4800" dirty="0" smtClean="0"/>
              <a:t>Санация </a:t>
            </a:r>
            <a:r>
              <a:rPr lang="ru-RU" sz="4800" dirty="0"/>
              <a:t>полости рта </a:t>
            </a:r>
          </a:p>
          <a:p>
            <a:pPr marL="0" indent="0">
              <a:buNone/>
            </a:pPr>
            <a:r>
              <a:rPr lang="ru-RU" sz="4800" b="1" dirty="0" smtClean="0"/>
              <a:t>Дополнительные </a:t>
            </a:r>
            <a:r>
              <a:rPr lang="ru-RU" sz="4800" b="1" dirty="0"/>
              <a:t>процедуры </a:t>
            </a:r>
            <a:endParaRPr lang="ru-RU" sz="4800" dirty="0"/>
          </a:p>
          <a:p>
            <a:r>
              <a:rPr lang="ru-RU" sz="4800" dirty="0" smtClean="0"/>
              <a:t>Компьютерная </a:t>
            </a:r>
            <a:r>
              <a:rPr lang="ru-RU" sz="4800" dirty="0"/>
              <a:t>томография с контрастированием; </a:t>
            </a:r>
          </a:p>
          <a:p>
            <a:r>
              <a:rPr lang="ru-RU" sz="4800" dirty="0" smtClean="0"/>
              <a:t>Ультразвуковое </a:t>
            </a:r>
            <a:r>
              <a:rPr lang="ru-RU" sz="4800" dirty="0"/>
              <a:t>исследование органов брюшной полости; </a:t>
            </a:r>
          </a:p>
          <a:p>
            <a:r>
              <a:rPr lang="ru-RU" sz="4800" dirty="0" smtClean="0"/>
              <a:t>Консультация </a:t>
            </a:r>
            <a:r>
              <a:rPr lang="ru-RU" sz="4800" dirty="0"/>
              <a:t>специалистов (по показаниям) 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007997" y="260649"/>
            <a:ext cx="4032448" cy="41044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400" b="1" dirty="0" smtClean="0"/>
              <a:t>Лабораторные исследования </a:t>
            </a:r>
            <a:endParaRPr lang="ru-RU" sz="4400" dirty="0" smtClean="0"/>
          </a:p>
          <a:p>
            <a:r>
              <a:rPr lang="ru-RU" sz="4400" dirty="0" smtClean="0"/>
              <a:t>Определение группы крови </a:t>
            </a:r>
          </a:p>
          <a:p>
            <a:r>
              <a:rPr lang="ru-RU" sz="4400" dirty="0" smtClean="0"/>
              <a:t>Исследование крови на резус-фактор </a:t>
            </a:r>
          </a:p>
          <a:p>
            <a:r>
              <a:rPr lang="ru-RU" sz="4400" dirty="0" smtClean="0"/>
              <a:t>Определение антител к бледной трепонеме (</a:t>
            </a:r>
            <a:r>
              <a:rPr lang="ru-RU" sz="4400" dirty="0" err="1" smtClean="0"/>
              <a:t>Treponema</a:t>
            </a:r>
            <a:r>
              <a:rPr lang="ru-RU" sz="4400" dirty="0" smtClean="0"/>
              <a:t> </a:t>
            </a:r>
            <a:r>
              <a:rPr lang="ru-RU" sz="4400" dirty="0" err="1" smtClean="0"/>
              <a:t>pallidum</a:t>
            </a:r>
            <a:r>
              <a:rPr lang="ru-RU" sz="4400" dirty="0" smtClean="0"/>
              <a:t>) в крови </a:t>
            </a:r>
          </a:p>
          <a:p>
            <a:r>
              <a:rPr lang="ru-RU" sz="4400" dirty="0" smtClean="0"/>
              <a:t>Определение антигена </a:t>
            </a:r>
            <a:r>
              <a:rPr lang="en-US" sz="4400" dirty="0" err="1" smtClean="0"/>
              <a:t>HBsAg</a:t>
            </a:r>
            <a:r>
              <a:rPr lang="en-US" sz="4400" dirty="0" smtClean="0"/>
              <a:t> </a:t>
            </a:r>
          </a:p>
          <a:p>
            <a:r>
              <a:rPr lang="ru-RU" sz="4400" dirty="0" smtClean="0"/>
              <a:t>Молекулярно-биологическое исследование крови на вирусный гепатит С </a:t>
            </a:r>
          </a:p>
          <a:p>
            <a:r>
              <a:rPr lang="ru-RU" sz="4400" dirty="0" smtClean="0"/>
              <a:t>Молекулярно-биологическое исследование крови на вирусный гепатит В </a:t>
            </a:r>
          </a:p>
          <a:p>
            <a:r>
              <a:rPr lang="ru-RU" sz="4400" dirty="0" smtClean="0"/>
              <a:t>Определение антител к ВИЧ </a:t>
            </a:r>
          </a:p>
          <a:p>
            <a:r>
              <a:rPr lang="ru-RU" sz="4400" dirty="0" smtClean="0"/>
              <a:t>Общий (клинический) анализ крови (до операции, после операции, перед выпиской) </a:t>
            </a:r>
          </a:p>
          <a:p>
            <a:r>
              <a:rPr lang="ru-RU" sz="4400" dirty="0" smtClean="0"/>
              <a:t>Общий (клинический) анализ мочи (до операции) </a:t>
            </a:r>
          </a:p>
          <a:p>
            <a:r>
              <a:rPr lang="ru-RU" sz="4400" dirty="0" smtClean="0"/>
              <a:t>Анализ крови биохимический общетерапевтический </a:t>
            </a:r>
          </a:p>
          <a:p>
            <a:r>
              <a:rPr lang="ru-RU" sz="4400" dirty="0" smtClean="0"/>
              <a:t>Исследование крови на сахар </a:t>
            </a:r>
          </a:p>
          <a:p>
            <a:r>
              <a:rPr lang="ru-RU" sz="4400" dirty="0" err="1" smtClean="0"/>
              <a:t>Коагулограмма</a:t>
            </a:r>
            <a:r>
              <a:rPr lang="ru-RU" sz="4400" dirty="0" smtClean="0"/>
              <a:t> </a:t>
            </a:r>
          </a:p>
          <a:p>
            <a:r>
              <a:rPr lang="ru-RU" sz="4400" dirty="0" smtClean="0"/>
              <a:t>Патоморфологическое исследование операционного материала </a:t>
            </a:r>
          </a:p>
          <a:p>
            <a:r>
              <a:rPr lang="ru-RU" sz="4400" dirty="0" smtClean="0"/>
              <a:t>Консультация, пересмотр патоморфологических препаратов </a:t>
            </a:r>
          </a:p>
          <a:p>
            <a:r>
              <a:rPr lang="ru-RU" sz="4400" dirty="0" smtClean="0"/>
              <a:t>Иммуноморфологическое исследование (</a:t>
            </a:r>
            <a:r>
              <a:rPr lang="ru-RU" sz="4400" dirty="0" err="1" smtClean="0"/>
              <a:t>иммуноцитологическое</a:t>
            </a:r>
            <a:r>
              <a:rPr lang="ru-RU" sz="4400" dirty="0" smtClean="0"/>
              <a:t>, </a:t>
            </a:r>
            <a:r>
              <a:rPr lang="ru-RU" sz="4400" dirty="0" err="1" smtClean="0"/>
              <a:t>иммуногистохимическое</a:t>
            </a:r>
            <a:r>
              <a:rPr lang="ru-RU" sz="4400" dirty="0" smtClean="0"/>
              <a:t> исследование) </a:t>
            </a:r>
          </a:p>
          <a:p>
            <a:r>
              <a:rPr lang="ru-RU" sz="4400" dirty="0" smtClean="0"/>
              <a:t>Определение </a:t>
            </a:r>
            <a:r>
              <a:rPr lang="ru-RU" sz="4400" dirty="0" err="1" smtClean="0"/>
              <a:t>онкомаркеров</a:t>
            </a:r>
            <a:r>
              <a:rPr lang="ru-RU" sz="4400" dirty="0" smtClean="0"/>
              <a:t> 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5224145"/>
            <a:ext cx="9036496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/>
              <a:t>Анамнез: </a:t>
            </a:r>
            <a:r>
              <a:rPr lang="ru-RU" sz="1200" dirty="0" smtClean="0"/>
              <a:t>Наличие </a:t>
            </a:r>
            <a:r>
              <a:rPr lang="ru-RU" sz="1200" dirty="0"/>
              <a:t>наследственной отягощенности по врожденной патологии челюстно-лицевой области (ЧЛО); </a:t>
            </a:r>
          </a:p>
          <a:p>
            <a:r>
              <a:rPr lang="ru-RU" sz="1200" b="1" dirty="0" smtClean="0"/>
              <a:t>Ультразвуковое </a:t>
            </a:r>
            <a:r>
              <a:rPr lang="ru-RU" sz="1200" b="1" dirty="0"/>
              <a:t>исследование: </a:t>
            </a:r>
            <a:r>
              <a:rPr lang="ru-RU" sz="1200" dirty="0"/>
              <a:t>в случае выявления у новорожденного </a:t>
            </a:r>
            <a:r>
              <a:rPr lang="ru-RU" sz="1200" dirty="0" err="1"/>
              <a:t>мальформации</a:t>
            </a:r>
            <a:r>
              <a:rPr lang="ru-RU" sz="1200" dirty="0"/>
              <a:t> кровеносных сосудов, проводят тщательное ультразвуковое исследование ЧЛО, при необходимости органов брюшной полости и забрюшинного пространства. </a:t>
            </a:r>
          </a:p>
          <a:p>
            <a:r>
              <a:rPr lang="ru-RU" sz="1200" b="1" dirty="0"/>
              <a:t>Консультация </a:t>
            </a:r>
            <a:r>
              <a:rPr lang="ru-RU" sz="1200" b="1" dirty="0" err="1"/>
              <a:t>оториноларинголога</a:t>
            </a:r>
            <a:r>
              <a:rPr lang="ru-RU" sz="1200" b="1" dirty="0"/>
              <a:t>: </a:t>
            </a:r>
            <a:r>
              <a:rPr lang="ru-RU" sz="1200" dirty="0"/>
              <a:t>для оценки состояния и предупреждения развития осложнений со стороны ЛОР органов. </a:t>
            </a:r>
          </a:p>
          <a:p>
            <a:r>
              <a:rPr lang="ru-RU" sz="1200" b="1" dirty="0"/>
              <a:t>Консультация стоматолога: </a:t>
            </a:r>
            <a:r>
              <a:rPr lang="ru-RU" sz="1200" dirty="0"/>
              <a:t>оценка стоматологического статуса, гигиены полости рта, своевременности прорезывания зубов. Рентгенологическое обследование по показаниям. Санация полости рта по необходимости. Обучение ребенка и родителей гигиене полости рта. </a:t>
            </a:r>
          </a:p>
        </p:txBody>
      </p:sp>
    </p:spTree>
    <p:extLst>
      <p:ext uri="{BB962C8B-B14F-4D97-AF65-F5344CB8AC3E}">
        <p14:creationId xmlns:p14="http://schemas.microsoft.com/office/powerpoint/2010/main" val="3726788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418058"/>
          </a:xfrm>
        </p:spPr>
        <p:txBody>
          <a:bodyPr>
            <a:normAutofit/>
          </a:bodyPr>
          <a:lstStyle/>
          <a:p>
            <a:r>
              <a:rPr lang="ru-RU" sz="2000" b="1" dirty="0"/>
              <a:t>Хирургическое лечение </a:t>
            </a:r>
            <a:r>
              <a:rPr lang="ru-RU" sz="2000" b="1" dirty="0" err="1"/>
              <a:t>гемангиом</a:t>
            </a:r>
            <a:r>
              <a:rPr lang="ru-RU" sz="2000" b="1" dirty="0"/>
              <a:t>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6525344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·</a:t>
            </a:r>
            <a:r>
              <a:rPr lang="ru-RU" dirty="0"/>
              <a:t>          </a:t>
            </a: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Удаление образования полное;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после проведения </a:t>
            </a:r>
            <a:r>
              <a:rPr lang="ru-RU" sz="4500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склерозирующей</a:t>
            </a: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терапии и консервативного лечения </a:t>
            </a:r>
            <a:r>
              <a:rPr lang="ru-RU" sz="4500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пропранололом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Удаление образования частичное (поэтапное);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объемные образования вовлекающие несколько анатомических областей с крупными магистральными сосудами и нервами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</a:t>
            </a:r>
            <a:r>
              <a:rPr lang="ru-RU" sz="4500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Склерозирование</a:t>
            </a: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в сочетании с прошиванием мягких тканей;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капиллярная, кавернозная формы, с целью нарушения кровотока сосудистого образования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</a:t>
            </a:r>
            <a:r>
              <a:rPr lang="ru-RU" sz="4500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Склерозирование</a:t>
            </a: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с одномоментным компрессионным воздействием;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капиллярная, кавернозная формы, с целью нарушения кровотока сосудистого образования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</a:t>
            </a:r>
            <a:r>
              <a:rPr lang="ru-RU" sz="4500" b="1" dirty="0" err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Склерозирование</a:t>
            </a: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в сочетании с хирургическим иссечением;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объемные образования вовлекающие несколько анатомических областей с крупными магистральными сосудами и нервами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Перевязка питающих сосудов в сочетании с удалением патологических тканей;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объемные образования вовлекающие несколько анатомических областей с крупными магистральными сосудами и нервами</a:t>
            </a:r>
            <a:r>
              <a:rPr lang="ru-RU" sz="45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·          Иссечение патологической ткани с одномоментной тампонадой мышечными лоскутами;</a:t>
            </a:r>
            <a:b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5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Показания: объемные образования вовлекающие несколько анатомических областей с крупными магистральными сосудами и нервами</a:t>
            </a:r>
          </a:p>
        </p:txBody>
      </p:sp>
    </p:spTree>
    <p:extLst>
      <p:ext uri="{BB962C8B-B14F-4D97-AF65-F5344CB8AC3E}">
        <p14:creationId xmlns:p14="http://schemas.microsoft.com/office/powerpoint/2010/main" val="781158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346050"/>
          </a:xfrm>
        </p:spPr>
        <p:txBody>
          <a:bodyPr>
            <a:normAutofit fontScale="90000"/>
          </a:bodyPr>
          <a:lstStyle/>
          <a:p>
            <a:r>
              <a:rPr lang="ru-RU" sz="1600" b="1" dirty="0"/>
              <a:t>Диагностика лимфатической </a:t>
            </a:r>
            <a:r>
              <a:rPr lang="ru-RU" sz="1600" b="1" dirty="0" err="1"/>
              <a:t>мальформации</a:t>
            </a:r>
            <a:r>
              <a:rPr lang="ru-RU" sz="1600" b="1" dirty="0"/>
              <a:t> (</a:t>
            </a:r>
            <a:r>
              <a:rPr lang="ru-RU" sz="1600" b="1" dirty="0" err="1"/>
              <a:t>лимфангиома</a:t>
            </a:r>
            <a:r>
              <a:rPr lang="ru-RU" sz="1600" b="1" dirty="0"/>
              <a:t>) любой локализации в постнатальном периоде: 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620688"/>
            <a:ext cx="4464496" cy="452596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800" b="1" dirty="0" smtClean="0"/>
              <a:t>Основные </a:t>
            </a:r>
            <a:r>
              <a:rPr lang="ru-RU" sz="4800" b="1" dirty="0"/>
              <a:t>положения: </a:t>
            </a:r>
            <a:r>
              <a:rPr lang="ru-RU" sz="4800" dirty="0"/>
              <a:t>Диагноз лимфатическая </a:t>
            </a:r>
            <a:r>
              <a:rPr lang="ru-RU" sz="4800" dirty="0" err="1"/>
              <a:t>мальформация</a:t>
            </a:r>
            <a:r>
              <a:rPr lang="ru-RU" sz="4800" dirty="0"/>
              <a:t> является клиническим. Выставляется на основании осмотра ЧЛО врачом - челюстно-лицевым хирургом. </a:t>
            </a:r>
          </a:p>
          <a:p>
            <a:pPr marL="0" indent="0">
              <a:buNone/>
            </a:pPr>
            <a:r>
              <a:rPr lang="ru-RU" sz="4800" b="1" dirty="0"/>
              <a:t>Необходимые дифференциально-диагностические исследования: </a:t>
            </a:r>
            <a:endParaRPr lang="ru-RU" sz="4800" dirty="0"/>
          </a:p>
          <a:p>
            <a:r>
              <a:rPr lang="ru-RU" sz="4800" dirty="0" smtClean="0"/>
              <a:t>Сбор </a:t>
            </a:r>
            <a:r>
              <a:rPr lang="ru-RU" sz="4800" dirty="0"/>
              <a:t>анамнеза; </a:t>
            </a:r>
          </a:p>
          <a:p>
            <a:r>
              <a:rPr lang="ru-RU" sz="4800" dirty="0" smtClean="0"/>
              <a:t>Оценка </a:t>
            </a:r>
            <a:r>
              <a:rPr lang="ru-RU" sz="4800" dirty="0"/>
              <a:t>местного статуса; </a:t>
            </a:r>
          </a:p>
          <a:p>
            <a:r>
              <a:rPr lang="ru-RU" sz="4800" dirty="0" err="1" smtClean="0"/>
              <a:t>Приѐм</a:t>
            </a:r>
            <a:r>
              <a:rPr lang="ru-RU" sz="4800" dirty="0" smtClean="0"/>
              <a:t> </a:t>
            </a:r>
            <a:r>
              <a:rPr lang="ru-RU" sz="4800" dirty="0"/>
              <a:t>(осмотр, консультация) врача – педиатра; </a:t>
            </a:r>
          </a:p>
          <a:p>
            <a:r>
              <a:rPr lang="ru-RU" sz="4800" dirty="0" smtClean="0"/>
              <a:t>Рентгенография </a:t>
            </a:r>
            <a:r>
              <a:rPr lang="ru-RU" sz="4800" dirty="0"/>
              <a:t>органов грудной клетки; </a:t>
            </a:r>
          </a:p>
          <a:p>
            <a:r>
              <a:rPr lang="ru-RU" sz="4800" dirty="0" smtClean="0"/>
              <a:t>Ультразвуковое </a:t>
            </a:r>
            <a:r>
              <a:rPr lang="ru-RU" sz="4800" dirty="0"/>
              <a:t>исследование мягких тканей лица, шеи (до и после </a:t>
            </a:r>
            <a:r>
              <a:rPr lang="ru-RU" sz="4800" dirty="0" smtClean="0"/>
              <a:t>лечения</a:t>
            </a:r>
            <a:r>
              <a:rPr lang="ru-RU" sz="4800" dirty="0"/>
              <a:t>) </a:t>
            </a:r>
          </a:p>
          <a:p>
            <a:r>
              <a:rPr lang="ru-RU" sz="4800" dirty="0" smtClean="0"/>
              <a:t>Магнитно-резонансная </a:t>
            </a:r>
            <a:r>
              <a:rPr lang="ru-RU" sz="4800" dirty="0"/>
              <a:t>томография лица и шеи (до и после лечения); </a:t>
            </a:r>
          </a:p>
          <a:p>
            <a:r>
              <a:rPr lang="ru-RU" sz="4800" dirty="0" smtClean="0"/>
              <a:t>ЭКГ </a:t>
            </a:r>
            <a:r>
              <a:rPr lang="ru-RU" sz="4800" dirty="0"/>
              <a:t>стандартная; </a:t>
            </a:r>
          </a:p>
          <a:p>
            <a:r>
              <a:rPr lang="ru-RU" sz="4800" dirty="0" smtClean="0"/>
              <a:t>Санация </a:t>
            </a:r>
            <a:r>
              <a:rPr lang="ru-RU" sz="4800" dirty="0"/>
              <a:t>полости рта </a:t>
            </a:r>
          </a:p>
          <a:p>
            <a:r>
              <a:rPr lang="ru-RU" sz="4800" b="1" dirty="0"/>
              <a:t>Дополнительные процедуры </a:t>
            </a:r>
            <a:endParaRPr lang="ru-RU" sz="4800" dirty="0"/>
          </a:p>
          <a:p>
            <a:r>
              <a:rPr lang="ru-RU" sz="4800" dirty="0" smtClean="0"/>
              <a:t>Компьютерная </a:t>
            </a:r>
            <a:r>
              <a:rPr lang="ru-RU" sz="4800" dirty="0"/>
              <a:t>томография лицевого скелета или </a:t>
            </a:r>
            <a:r>
              <a:rPr lang="ru-RU" sz="4800" dirty="0" err="1"/>
              <a:t>ортопантомограмма</a:t>
            </a:r>
            <a:r>
              <a:rPr lang="ru-RU" sz="4800" dirty="0"/>
              <a:t> (при деформациях челюсти); </a:t>
            </a:r>
          </a:p>
          <a:p>
            <a:r>
              <a:rPr lang="ru-RU" sz="4800" dirty="0" smtClean="0"/>
              <a:t>Ультразвуковое </a:t>
            </a:r>
            <a:r>
              <a:rPr lang="ru-RU" sz="4800" dirty="0"/>
              <a:t>исследование органов брюшной полости; </a:t>
            </a:r>
          </a:p>
          <a:p>
            <a:r>
              <a:rPr lang="ru-RU" sz="4800" dirty="0" smtClean="0"/>
              <a:t>Консультация </a:t>
            </a:r>
            <a:r>
              <a:rPr lang="ru-RU" sz="4800" dirty="0"/>
              <a:t>специалистов (по показаниям) </a:t>
            </a:r>
            <a:endParaRPr lang="ru-RU" sz="4800" dirty="0" smtClean="0"/>
          </a:p>
          <a:p>
            <a:r>
              <a:rPr lang="ru-RU" sz="4800" b="1" dirty="0" smtClean="0"/>
              <a:t>Анамнез</a:t>
            </a:r>
            <a:r>
              <a:rPr lang="ru-RU" sz="4800" b="1" dirty="0"/>
              <a:t>: </a:t>
            </a:r>
            <a:endParaRPr lang="ru-RU" sz="4800" dirty="0"/>
          </a:p>
          <a:p>
            <a:r>
              <a:rPr lang="ru-RU" sz="4800" dirty="0" smtClean="0"/>
              <a:t>Наличие </a:t>
            </a:r>
            <a:r>
              <a:rPr lang="ru-RU" sz="4800" dirty="0"/>
              <a:t>наследственной отягощенности по врожденной патологии челюстно-лицевой области (ЧЛО); </a:t>
            </a:r>
          </a:p>
          <a:p>
            <a:r>
              <a:rPr lang="ru-RU" sz="4800" dirty="0" smtClean="0"/>
              <a:t>Воздействие </a:t>
            </a:r>
            <a:r>
              <a:rPr lang="ru-RU" sz="4800" dirty="0"/>
              <a:t>тератогенных факторов в первый триместр беременности.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788024" y="620689"/>
            <a:ext cx="4248472" cy="44829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b="1" dirty="0" smtClean="0"/>
              <a:t>Лабораторные исследования </a:t>
            </a:r>
            <a:endParaRPr lang="ru-RU" sz="4800" dirty="0" smtClean="0"/>
          </a:p>
          <a:p>
            <a:r>
              <a:rPr lang="ru-RU" sz="4800" dirty="0" smtClean="0"/>
              <a:t>Определение группы крови </a:t>
            </a:r>
          </a:p>
          <a:p>
            <a:r>
              <a:rPr lang="ru-RU" sz="4800" dirty="0" smtClean="0"/>
              <a:t>Исследование крови на резус-фактор </a:t>
            </a:r>
          </a:p>
          <a:p>
            <a:r>
              <a:rPr lang="ru-RU" sz="4800" dirty="0" smtClean="0"/>
              <a:t>Определение антител к бледной трепонеме (</a:t>
            </a:r>
            <a:r>
              <a:rPr lang="ru-RU" sz="4800" dirty="0" err="1" smtClean="0"/>
              <a:t>Treponema</a:t>
            </a:r>
            <a:r>
              <a:rPr lang="ru-RU" sz="4800" dirty="0" smtClean="0"/>
              <a:t> </a:t>
            </a:r>
            <a:r>
              <a:rPr lang="ru-RU" sz="4800" dirty="0" err="1" smtClean="0"/>
              <a:t>pallidum</a:t>
            </a:r>
            <a:r>
              <a:rPr lang="ru-RU" sz="4800" dirty="0" smtClean="0"/>
              <a:t>) в крови </a:t>
            </a:r>
          </a:p>
          <a:p>
            <a:r>
              <a:rPr lang="ru-RU" sz="4800" dirty="0" smtClean="0"/>
              <a:t>Определение антигена </a:t>
            </a:r>
            <a:r>
              <a:rPr lang="en-US" sz="4800" dirty="0" err="1" smtClean="0"/>
              <a:t>HBsAg</a:t>
            </a:r>
            <a:r>
              <a:rPr lang="en-US" sz="4800" dirty="0" smtClean="0"/>
              <a:t> </a:t>
            </a:r>
          </a:p>
          <a:p>
            <a:r>
              <a:rPr lang="ru-RU" sz="4800" dirty="0" smtClean="0"/>
              <a:t>Молекулярно-биологическое исследование крови на вирусный гепатит С </a:t>
            </a:r>
          </a:p>
          <a:p>
            <a:r>
              <a:rPr lang="ru-RU" sz="4800" dirty="0" smtClean="0"/>
              <a:t>Молекулярно-биологическое исследование крови на вирусный гепатит В </a:t>
            </a:r>
          </a:p>
          <a:p>
            <a:r>
              <a:rPr lang="ru-RU" sz="4800" dirty="0" smtClean="0"/>
              <a:t>Определение антител к ВИЧ </a:t>
            </a:r>
          </a:p>
          <a:p>
            <a:r>
              <a:rPr lang="ru-RU" sz="4800" dirty="0" smtClean="0"/>
              <a:t>Общий (клинический) анализ крови (до операции, после операции, перед выпиской) </a:t>
            </a:r>
          </a:p>
          <a:p>
            <a:r>
              <a:rPr lang="ru-RU" sz="4800" dirty="0" smtClean="0"/>
              <a:t>Общий (клинический) анализ мочи (до операции) </a:t>
            </a:r>
          </a:p>
          <a:p>
            <a:r>
              <a:rPr lang="ru-RU" sz="4800" dirty="0" smtClean="0"/>
              <a:t>Анализ крови биохимический общетерапевтический </a:t>
            </a:r>
          </a:p>
          <a:p>
            <a:r>
              <a:rPr lang="ru-RU" sz="4800" dirty="0" smtClean="0"/>
              <a:t>Исследование крови на сахар </a:t>
            </a:r>
          </a:p>
          <a:p>
            <a:r>
              <a:rPr lang="ru-RU" sz="4800" dirty="0" err="1" smtClean="0"/>
              <a:t>Коагулограмма</a:t>
            </a:r>
            <a:r>
              <a:rPr lang="ru-RU" sz="4800" dirty="0" smtClean="0"/>
              <a:t> </a:t>
            </a:r>
          </a:p>
          <a:p>
            <a:r>
              <a:rPr lang="ru-RU" sz="4800" dirty="0" smtClean="0"/>
              <a:t>Патоморфологическое исследование операционного материала </a:t>
            </a:r>
          </a:p>
          <a:p>
            <a:r>
              <a:rPr lang="ru-RU" sz="4800" dirty="0" smtClean="0"/>
              <a:t>Консультация, пересмотр патоморфологических препаратов </a:t>
            </a:r>
          </a:p>
          <a:p>
            <a:r>
              <a:rPr lang="ru-RU" sz="4800" dirty="0" smtClean="0"/>
              <a:t>Иммуноморфологическое исследование (</a:t>
            </a:r>
            <a:r>
              <a:rPr lang="ru-RU" sz="4800" dirty="0" err="1" smtClean="0"/>
              <a:t>иммуноцитологическое</a:t>
            </a:r>
            <a:r>
              <a:rPr lang="ru-RU" sz="4800" dirty="0" smtClean="0"/>
              <a:t>, </a:t>
            </a:r>
            <a:r>
              <a:rPr lang="ru-RU" sz="4800" dirty="0" err="1" smtClean="0"/>
              <a:t>иммуногистохимическое</a:t>
            </a:r>
            <a:r>
              <a:rPr lang="ru-RU" sz="4800" dirty="0" smtClean="0"/>
              <a:t> исследование) </a:t>
            </a:r>
          </a:p>
          <a:p>
            <a:r>
              <a:rPr lang="ru-RU" sz="4800" dirty="0" smtClean="0"/>
              <a:t>Определение </a:t>
            </a:r>
            <a:r>
              <a:rPr lang="ru-RU" sz="4800" dirty="0" err="1" smtClean="0"/>
              <a:t>онкомаркеров</a:t>
            </a:r>
            <a:r>
              <a:rPr lang="ru-RU" sz="4800" dirty="0" smtClean="0"/>
              <a:t> 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5103674"/>
            <a:ext cx="9108504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 smtClean="0"/>
              <a:t>Соматический статус</a:t>
            </a:r>
            <a:endParaRPr lang="ru-RU" sz="1200" dirty="0"/>
          </a:p>
          <a:p>
            <a:r>
              <a:rPr lang="ru-RU" sz="1200" b="1" dirty="0"/>
              <a:t>Ультразвуковое исследование: </a:t>
            </a:r>
            <a:r>
              <a:rPr lang="ru-RU" sz="1200" dirty="0"/>
              <a:t>в случае выявления у новорожденного лимфатической </a:t>
            </a:r>
            <a:r>
              <a:rPr lang="ru-RU" sz="1200" dirty="0" err="1"/>
              <a:t>мальформации</a:t>
            </a:r>
            <a:r>
              <a:rPr lang="ru-RU" sz="1200" dirty="0"/>
              <a:t>, проводят тщательное ультразвуковое исследование ЧЛО, при необходимости органов брюшной полости и забрюшинного пространства, для исключения поражения внутренних органов. </a:t>
            </a:r>
          </a:p>
          <a:p>
            <a:r>
              <a:rPr lang="ru-RU" sz="1200" b="1" dirty="0"/>
              <a:t>Консультация </a:t>
            </a:r>
            <a:r>
              <a:rPr lang="ru-RU" sz="1200" b="1" dirty="0" err="1"/>
              <a:t>оториноларинголога</a:t>
            </a:r>
            <a:r>
              <a:rPr lang="ru-RU" sz="1200" b="1" dirty="0"/>
              <a:t>: </a:t>
            </a:r>
            <a:r>
              <a:rPr lang="ru-RU" sz="1200" dirty="0"/>
              <a:t>для оценки состояния и предупреждения развития осложнений со стороны ЛОР органов. </a:t>
            </a:r>
          </a:p>
          <a:p>
            <a:r>
              <a:rPr lang="ru-RU" sz="1200" b="1" dirty="0"/>
              <a:t>Консультация стоматолога: </a:t>
            </a:r>
            <a:r>
              <a:rPr lang="ru-RU" sz="1200" dirty="0"/>
              <a:t>оценка стоматологического статуса, гигиены полости рта, своевременности прорезывания зубов. Рентгенологическое обследование по показаниям. Санация полости рта по необходимости. Обучение ребенка и родителей гигиене полости рта. </a:t>
            </a:r>
          </a:p>
          <a:p>
            <a:r>
              <a:rPr lang="ru-RU" sz="1200" b="1" dirty="0"/>
              <a:t>Консультация </a:t>
            </a:r>
            <a:r>
              <a:rPr lang="ru-RU" sz="1200" b="1" dirty="0" err="1"/>
              <a:t>ортодонта</a:t>
            </a:r>
            <a:r>
              <a:rPr lang="ru-RU" sz="1200" b="1" dirty="0"/>
              <a:t>: </a:t>
            </a:r>
            <a:r>
              <a:rPr lang="ru-RU" sz="1200" dirty="0"/>
              <a:t>по показаниям устранение вторичных деформаций челюстей. </a:t>
            </a:r>
          </a:p>
        </p:txBody>
      </p:sp>
    </p:spTree>
    <p:extLst>
      <p:ext uri="{BB962C8B-B14F-4D97-AF65-F5344CB8AC3E}">
        <p14:creationId xmlns:p14="http://schemas.microsoft.com/office/powerpoint/2010/main" val="2745162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Лечение лимфатической </a:t>
            </a:r>
            <a:r>
              <a:rPr lang="ru-RU" sz="2400" b="1" dirty="0" err="1"/>
              <a:t>мальформации</a:t>
            </a:r>
            <a:r>
              <a:rPr lang="ru-RU" sz="2400" b="1" dirty="0"/>
              <a:t> любой локализации. 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630932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Целевая </a:t>
            </a:r>
            <a:r>
              <a:rPr lang="ru-RU" b="1" dirty="0">
                <a:solidFill>
                  <a:srgbClr val="7030A0"/>
                </a:solidFill>
              </a:rPr>
              <a:t>группа: </a:t>
            </a:r>
            <a:r>
              <a:rPr lang="ru-RU" dirty="0">
                <a:solidFill>
                  <a:srgbClr val="7030A0"/>
                </a:solidFill>
              </a:rPr>
              <a:t>новорожденные и дети до 18 лет.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Специалисты: </a:t>
            </a:r>
            <a:r>
              <a:rPr lang="ru-RU" dirty="0">
                <a:solidFill>
                  <a:srgbClr val="7030A0"/>
                </a:solidFill>
              </a:rPr>
              <a:t>педиатр, челюстно-лицевой хирург, </a:t>
            </a:r>
            <a:r>
              <a:rPr lang="ru-RU" dirty="0" err="1">
                <a:solidFill>
                  <a:srgbClr val="7030A0"/>
                </a:solidFill>
              </a:rPr>
              <a:t>ортодонт</a:t>
            </a:r>
            <a:r>
              <a:rPr lang="ru-RU" dirty="0">
                <a:solidFill>
                  <a:srgbClr val="7030A0"/>
                </a:solidFill>
              </a:rPr>
              <a:t>, ЛОР-врач, неонатолог, стоматолог, логопед.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Методы лечения: </a:t>
            </a:r>
            <a:r>
              <a:rPr lang="ru-RU" dirty="0">
                <a:solidFill>
                  <a:srgbClr val="7030A0"/>
                </a:solidFill>
              </a:rPr>
              <a:t>хирургическое лечение. </a:t>
            </a:r>
            <a:r>
              <a:rPr lang="ru-RU" dirty="0" err="1">
                <a:solidFill>
                  <a:srgbClr val="7030A0"/>
                </a:solidFill>
              </a:rPr>
              <a:t>Ортодонтическое</a:t>
            </a:r>
            <a:r>
              <a:rPr lang="ru-RU" dirty="0">
                <a:solidFill>
                  <a:srgbClr val="7030A0"/>
                </a:solidFill>
              </a:rPr>
              <a:t> лечение, логопедические занятия, санация полости рта (по показаниям).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Комбинированный </a:t>
            </a:r>
            <a:r>
              <a:rPr lang="ru-RU" b="1" dirty="0" err="1">
                <a:solidFill>
                  <a:srgbClr val="7030A0"/>
                </a:solidFill>
              </a:rPr>
              <a:t>эндотрахеальный</a:t>
            </a:r>
            <a:r>
              <a:rPr lang="ru-RU" b="1" dirty="0">
                <a:solidFill>
                  <a:srgbClr val="7030A0"/>
                </a:solidFill>
              </a:rPr>
              <a:t> наркоз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Пункция </a:t>
            </a:r>
            <a:r>
              <a:rPr lang="ru-RU" b="1" dirty="0">
                <a:solidFill>
                  <a:srgbClr val="7030A0"/>
                </a:solidFill>
              </a:rPr>
              <a:t>кистозной полости диагностическая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Пункция </a:t>
            </a:r>
            <a:r>
              <a:rPr lang="ru-RU" b="1" dirty="0">
                <a:solidFill>
                  <a:srgbClr val="7030A0"/>
                </a:solidFill>
              </a:rPr>
              <a:t>кистозной полости лечебная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Удаление </a:t>
            </a:r>
            <a:r>
              <a:rPr lang="ru-RU" b="1" dirty="0" err="1">
                <a:solidFill>
                  <a:srgbClr val="7030A0"/>
                </a:solidFill>
              </a:rPr>
              <a:t>лимфангиомы</a:t>
            </a:r>
            <a:r>
              <a:rPr lang="ru-RU" b="1" dirty="0">
                <a:solidFill>
                  <a:srgbClr val="7030A0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Ультразвуковая </a:t>
            </a:r>
            <a:r>
              <a:rPr lang="ru-RU" b="1" dirty="0">
                <a:solidFill>
                  <a:srgbClr val="7030A0"/>
                </a:solidFill>
              </a:rPr>
              <a:t>деструкция с аспирацией образования с помощью аппарата CUSA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Ультразвуковая </a:t>
            </a:r>
            <a:r>
              <a:rPr lang="ru-RU" b="1" dirty="0">
                <a:solidFill>
                  <a:srgbClr val="7030A0"/>
                </a:solidFill>
              </a:rPr>
              <a:t>деструкция образования с помощью аппарата CUSA под контролем УЗИ-навигации. </a:t>
            </a:r>
          </a:p>
          <a:p>
            <a:r>
              <a:rPr lang="ru-RU" b="1" dirty="0" err="1" smtClean="0">
                <a:solidFill>
                  <a:srgbClr val="7030A0"/>
                </a:solidFill>
              </a:rPr>
              <a:t>Чрезкожная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радиочастотная абляция аппаратом </a:t>
            </a:r>
            <a:r>
              <a:rPr lang="ru-RU" b="1" dirty="0" err="1">
                <a:solidFill>
                  <a:srgbClr val="7030A0"/>
                </a:solidFill>
              </a:rPr>
              <a:t>CulTip</a:t>
            </a:r>
            <a:r>
              <a:rPr lang="ru-RU" b="1" dirty="0">
                <a:solidFill>
                  <a:srgbClr val="7030A0"/>
                </a:solidFill>
              </a:rPr>
              <a:t> </a:t>
            </a:r>
          </a:p>
          <a:p>
            <a:r>
              <a:rPr lang="ru-RU" b="1" dirty="0" err="1" smtClean="0">
                <a:solidFill>
                  <a:srgbClr val="7030A0"/>
                </a:solidFill>
              </a:rPr>
              <a:t>Чрезслизистая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радиочастотная абляция аппаратом </a:t>
            </a:r>
            <a:r>
              <a:rPr lang="ru-RU" b="1" dirty="0" err="1">
                <a:solidFill>
                  <a:srgbClr val="7030A0"/>
                </a:solidFill>
              </a:rPr>
              <a:t>CulTip</a:t>
            </a:r>
            <a:r>
              <a:rPr lang="ru-RU" b="1" dirty="0">
                <a:solidFill>
                  <a:srgbClr val="7030A0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Удаление </a:t>
            </a:r>
            <a:r>
              <a:rPr lang="ru-RU" b="1" dirty="0">
                <a:solidFill>
                  <a:srgbClr val="7030A0"/>
                </a:solidFill>
              </a:rPr>
              <a:t>патологических </a:t>
            </a:r>
            <a:r>
              <a:rPr lang="ru-RU" b="1" dirty="0" smtClean="0">
                <a:solidFill>
                  <a:srgbClr val="7030A0"/>
                </a:solidFill>
              </a:rPr>
              <a:t>тканей. </a:t>
            </a:r>
            <a:endParaRPr lang="ru-RU" b="1" dirty="0">
              <a:solidFill>
                <a:srgbClr val="7030A0"/>
              </a:solidFill>
            </a:endParaRPr>
          </a:p>
          <a:p>
            <a:r>
              <a:rPr lang="ru-RU" b="1" dirty="0" smtClean="0">
                <a:solidFill>
                  <a:srgbClr val="7030A0"/>
                </a:solidFill>
              </a:rPr>
              <a:t>Биопсия </a:t>
            </a:r>
            <a:r>
              <a:rPr lang="ru-RU" b="1" dirty="0">
                <a:solidFill>
                  <a:srgbClr val="7030A0"/>
                </a:solidFill>
              </a:rPr>
              <a:t>лимфатического узла </a:t>
            </a:r>
          </a:p>
          <a:p>
            <a:r>
              <a:rPr lang="ru-RU" b="1" dirty="0" err="1" smtClean="0">
                <a:solidFill>
                  <a:srgbClr val="7030A0"/>
                </a:solidFill>
              </a:rPr>
              <a:t>Склерозирующая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терапия (любым </a:t>
            </a:r>
            <a:r>
              <a:rPr lang="ru-RU" b="1" dirty="0" err="1">
                <a:solidFill>
                  <a:srgbClr val="7030A0"/>
                </a:solidFill>
              </a:rPr>
              <a:t>склерозирующим</a:t>
            </a:r>
            <a:r>
              <a:rPr lang="ru-RU" b="1" dirty="0">
                <a:solidFill>
                  <a:srgbClr val="7030A0"/>
                </a:solidFill>
              </a:rPr>
              <a:t> препаратом)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Комбинированное </a:t>
            </a:r>
            <a:r>
              <a:rPr lang="ru-RU" b="1" dirty="0">
                <a:solidFill>
                  <a:srgbClr val="7030A0"/>
                </a:solidFill>
              </a:rPr>
              <a:t>лечение (хирургическое лечение с </a:t>
            </a:r>
            <a:r>
              <a:rPr lang="ru-RU" b="1" dirty="0" err="1">
                <a:solidFill>
                  <a:srgbClr val="7030A0"/>
                </a:solidFill>
              </a:rPr>
              <a:t>склерозирующей</a:t>
            </a:r>
            <a:r>
              <a:rPr lang="ru-RU" b="1" dirty="0">
                <a:solidFill>
                  <a:srgbClr val="7030A0"/>
                </a:solidFill>
              </a:rPr>
              <a:t> терапией)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Комбинированное </a:t>
            </a:r>
            <a:r>
              <a:rPr lang="ru-RU" b="1" dirty="0">
                <a:solidFill>
                  <a:srgbClr val="7030A0"/>
                </a:solidFill>
              </a:rPr>
              <a:t>лечение (</a:t>
            </a:r>
            <a:r>
              <a:rPr lang="ru-RU" b="1" dirty="0" err="1">
                <a:solidFill>
                  <a:srgbClr val="7030A0"/>
                </a:solidFill>
              </a:rPr>
              <a:t>склерозирующая</a:t>
            </a:r>
            <a:r>
              <a:rPr lang="ru-RU" b="1" dirty="0">
                <a:solidFill>
                  <a:srgbClr val="7030A0"/>
                </a:solidFill>
              </a:rPr>
              <a:t> терапия с хирургическим лечением) </a:t>
            </a:r>
          </a:p>
          <a:p>
            <a:endParaRPr lang="ru-RU" dirty="0">
              <a:solidFill>
                <a:srgbClr val="7030A0"/>
              </a:solidFill>
            </a:endParaRPr>
          </a:p>
          <a:p>
            <a:r>
              <a:rPr lang="ru-RU" b="1" dirty="0">
                <a:solidFill>
                  <a:srgbClr val="7030A0"/>
                </a:solidFill>
              </a:rPr>
              <a:t>Активное наблюдение после лечения </a:t>
            </a:r>
            <a:r>
              <a:rPr lang="ru-RU" dirty="0">
                <a:solidFill>
                  <a:srgbClr val="7030A0"/>
                </a:solidFill>
              </a:rPr>
              <a:t>(у оперирующего челюстно-лицевого хирурга, в условиях поликлиники у районного хирурга-стоматолога): 1-й год после лечения: 1 раз в 3 месяца; 2-й год после лечения – 1 раз в 6 месяцев; 3-й год – 1 раз в год, далее в этом же режиме до 18 лет. </a:t>
            </a:r>
          </a:p>
        </p:txBody>
      </p:sp>
    </p:spTree>
    <p:extLst>
      <p:ext uri="{BB962C8B-B14F-4D97-AF65-F5344CB8AC3E}">
        <p14:creationId xmlns:p14="http://schemas.microsoft.com/office/powerpoint/2010/main" val="5270086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r>
              <a:rPr lang="ru-RU" sz="2000" b="1" dirty="0"/>
              <a:t>Задачи и методы лечения пациентов с сосудистыми поражениями в челюстно-лицевой области.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749034"/>
              </p:ext>
            </p:extLst>
          </p:nvPr>
        </p:nvGraphicFramePr>
        <p:xfrm>
          <a:off x="143001" y="980730"/>
          <a:ext cx="9000999" cy="5765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55"/>
                <a:gridCol w="4020411"/>
                <a:gridCol w="3000333"/>
              </a:tblGrid>
              <a:tr h="682716">
                <a:tc>
                  <a:txBody>
                    <a:bodyPr/>
                    <a:lstStyle/>
                    <a:p>
                      <a:pPr marL="0" marR="301625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Тип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spc="-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</a:t>
                      </a:r>
                      <a:r>
                        <a:rPr lang="ru-RU" sz="1400" b="1" spc="-23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8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Задача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8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Метод</a:t>
                      </a:r>
                      <a:r>
                        <a:rPr lang="ru-RU" sz="1400" b="1" spc="-1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лечения</a:t>
                      </a:r>
                    </a:p>
                  </a:txBody>
                  <a:tcPr marL="0" marR="0" marT="0" marB="0"/>
                </a:tc>
              </a:tr>
              <a:tr h="455144">
                <a:tc rowSpan="3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Гиперплазия</a:t>
                      </a: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кровеносных сосудов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Уменьшение	объема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  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образования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Медикаментозное</a:t>
                      </a:r>
                      <a:r>
                        <a:rPr lang="ru-RU" sz="1400" b="1" spc="11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лечение</a:t>
                      </a:r>
                      <a:r>
                        <a:rPr lang="ru-RU" sz="1400" b="1" spc="42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пропранолол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51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37285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Радикальное	удаление</a:t>
                      </a:r>
                    </a:p>
                    <a:p>
                      <a:pPr marL="68580" marR="62293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</a:t>
                      </a:r>
                      <a:r>
                        <a:rPr lang="ru-RU" sz="1400" b="1" spc="-29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Хирургическое</a:t>
                      </a:r>
                      <a:r>
                        <a:rPr lang="ru-RU" sz="1400" b="1" spc="-1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удаление</a:t>
                      </a:r>
                    </a:p>
                  </a:txBody>
                  <a:tcPr marL="0" marR="0" marT="0" marB="0"/>
                </a:tc>
              </a:tr>
              <a:tr h="68271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62293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Устранение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поверхностного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компонента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Лазерная/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фотокоагуляция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5144"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Капиллярная</a:t>
                      </a:r>
                      <a:r>
                        <a:rPr lang="ru-RU" sz="1400" b="1" spc="5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мальформация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609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1539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Устранение	</a:t>
                      </a:r>
                      <a:r>
                        <a:rPr lang="ru-RU" sz="1400" b="1" spc="-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кожных</a:t>
                      </a:r>
                      <a:r>
                        <a:rPr lang="ru-RU" sz="1400" b="1" spc="-28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проявлений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 образования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Лазерная/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фотокоагуляция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791084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Мальформация</a:t>
                      </a: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венозного, артериального, артерио- венозного типа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8580" marR="6096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Устранение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нарушений</a:t>
                      </a:r>
                      <a:r>
                        <a:rPr lang="ru-RU" sz="1400" b="1" spc="-28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кровотока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зоне</a:t>
                      </a:r>
                      <a:r>
                        <a:rPr lang="ru-RU" sz="1400" b="1" spc="-28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поражения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(обширное</a:t>
                      </a:r>
                      <a:r>
                        <a:rPr lang="ru-RU" sz="1400" b="1" spc="-28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поражение)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Радиочастотная</a:t>
                      </a:r>
                      <a:r>
                        <a:rPr lang="ru-RU" sz="1400" b="1" spc="-1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абляция</a:t>
                      </a:r>
                    </a:p>
                    <a:p>
                      <a:pPr marL="68580" marR="11874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аппаратом 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CulTip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чрезкожная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r>
                        <a:rPr lang="ru-RU" sz="1400" b="1" spc="-26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чрезслизистая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).</a:t>
                      </a:r>
                    </a:p>
                  </a:txBody>
                  <a:tcPr marL="0" marR="0" marT="0" marB="0"/>
                </a:tc>
              </a:tr>
              <a:tr h="55267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8580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Интраоперационная</a:t>
                      </a:r>
                      <a:r>
                        <a:rPr lang="ru-RU" sz="1400" b="1" spc="-55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лазерная</a:t>
                      </a:r>
                      <a:r>
                        <a:rPr lang="ru-RU" sz="1400" b="1" spc="-285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абляция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267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Лимфатическая </a:t>
                      </a:r>
                      <a:r>
                        <a:rPr lang="ru-RU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мальформация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Удаление</a:t>
                      </a:r>
                    </a:p>
                    <a:p>
                      <a:pPr marL="68580" marR="62293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</a:t>
                      </a:r>
                      <a:r>
                        <a:rPr lang="ru-RU" sz="1400" b="1" spc="-29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Хирургическое	лечение (полное, поэтапное)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2716">
                <a:tc vMerge="1"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62293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Удаление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патологического</a:t>
                      </a:r>
                      <a:r>
                        <a:rPr lang="ru-RU" sz="1400" b="1" spc="-29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spc="-29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6159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Хирургическое лечение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(возможно в комбинации с</a:t>
                      </a:r>
                      <a:r>
                        <a:rPr lang="ru-RU" sz="1400" b="1" spc="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ультразвуковой</a:t>
                      </a:r>
                      <a:r>
                        <a:rPr lang="ru-RU" sz="1400" b="1" spc="-4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деструкцией)</a:t>
                      </a:r>
                    </a:p>
                  </a:txBody>
                  <a:tcPr marL="0" marR="0" marT="0" marB="0"/>
                </a:tc>
              </a:tr>
              <a:tr h="4551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ru-RU" sz="14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68095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Уменьшение	объема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кистозного</a:t>
                      </a:r>
                      <a:r>
                        <a:rPr lang="ru-RU" sz="1400" b="1" spc="-1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Склерозирующая</a:t>
                      </a:r>
                      <a:r>
                        <a:rPr lang="ru-RU" sz="1400" b="1" spc="-15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терапия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9919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1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9360" r="6299" b="7919"/>
          <a:stretch>
            <a:fillRect/>
          </a:stretch>
        </p:blipFill>
        <p:spPr>
          <a:xfrm>
            <a:off x="169863" y="304800"/>
            <a:ext cx="8750300" cy="6373813"/>
          </a:xfrm>
          <a:noFill/>
        </p:spPr>
      </p:pic>
      <p:sp>
        <p:nvSpPr>
          <p:cNvPr id="2" name="Прямоугольник 1"/>
          <p:cNvSpPr/>
          <p:nvPr/>
        </p:nvSpPr>
        <p:spPr>
          <a:xfrm>
            <a:off x="730424" y="548680"/>
            <a:ext cx="96125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7318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2082800"/>
          </a:xfrm>
        </p:spPr>
        <p:txBody>
          <a:bodyPr/>
          <a:lstStyle/>
          <a:p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D11 Доброкачественное новообразование больших слюнных желез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endParaRPr lang="ru-RU" sz="240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42875" y="1428750"/>
          <a:ext cx="8715375" cy="4654549"/>
        </p:xfrm>
        <a:graphic>
          <a:graphicData uri="http://schemas.openxmlformats.org/drawingml/2006/table">
            <a:tbl>
              <a:tblPr/>
              <a:tblGrid>
                <a:gridCol w="928688"/>
                <a:gridCol w="928687"/>
                <a:gridCol w="6858000"/>
              </a:tblGrid>
              <a:tr h="925956"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Исключены: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доброкачественные новообразования уточненных малых желез, которые классифицируются в соответствии с их анатомической локализацией (D10.1)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11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доброкачественные новообразования малых слюнных желез БДУ (D10.3)</a:t>
                      </a:r>
                    </a:p>
                  </a:txBody>
                  <a:tcPr marL="11430" marR="11430" marT="11432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904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D11.0</a:t>
                      </a:r>
                    </a:p>
                  </a:txBody>
                  <a:tcPr marL="11430" marR="11430" marT="1143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Доброкачественное новообразование околоушной слюнной железы</a:t>
                      </a:r>
                    </a:p>
                  </a:txBody>
                  <a:tcPr marL="11430" marR="11430" marT="1143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904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D11.7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Доброкачественное новообразование других больших слюнных желез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060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D11.70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Доброкачественное новообразование поднижнечелюстной 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81767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D11.71</a:t>
                      </a:r>
                    </a:p>
                  </a:txBody>
                  <a:tcPr marL="11430" marR="11430" marT="1143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Доброкачественное новообразование подъязычной железы</a:t>
                      </a:r>
                    </a:p>
                  </a:txBody>
                  <a:tcPr marL="11430" marR="11430" marT="1143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62111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D11.9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Доброкачественное новообразование большой слюнной железы неуточненное</a:t>
                      </a:r>
                    </a:p>
                  </a:txBody>
                  <a:tcPr marL="11430" marR="11430" marT="11432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0802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1747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0"/>
            <a:ext cx="9001125" cy="6858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000" b="1" dirty="0" smtClean="0"/>
              <a:t>ОСОБЕННОСТИ ОБСЛЕДОВАНИЯ БОЛЬНЫХ С НОВООБРАЗОВАНИЯМИ СЛЮННЫХ ЖЕЛЕЗ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Заключение о характере патологического процесса в слюнной железе может быть получено с помощью различных методов исследования: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изучение клиники заболевания (жалобы, история заболевания, осмотр, определение формы, консистенции, локализации, болезненности,  размеров опухоли, четкости и ровности контуров, характер поверхности). Определяют степень открывания рта, состояние лицевого нерва. Проводят пальпацию регионарных лимфоузлов. Однако сходство клиники опухолевых и неопухолевых заболеваний слюнных желез, а также сложности дифференциальной диагностики доброкачественных, промежуточных и злокачественных новообразований вызывает необходимость вспомогательных и специальных методов диагностики: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— цитологическое исследование </a:t>
            </a:r>
            <a:r>
              <a:rPr lang="ru-RU" sz="2000" b="1" dirty="0" err="1" smtClean="0">
                <a:solidFill>
                  <a:srgbClr val="002060"/>
                </a:solidFill>
              </a:rPr>
              <a:t>пунктатов</a:t>
            </a:r>
            <a:r>
              <a:rPr lang="ru-RU" sz="2000" b="1" dirty="0" smtClean="0">
                <a:solidFill>
                  <a:srgbClr val="002060"/>
                </a:solidFill>
              </a:rPr>
              <a:t> и мазков-отпечатков;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— биопсия и гистологическое исследование материала;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— рентгенологическое исследование;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— радиоизотопное исследование.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335580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Инструментальная диагностика доброкачественных опухолей слюнных желез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sz="quarter" idx="1"/>
          </p:nvPr>
        </p:nvSpPr>
        <p:spPr>
          <a:xfrm>
            <a:off x="107505" y="1447800"/>
            <a:ext cx="9036496" cy="5221560"/>
          </a:xfrm>
        </p:spPr>
        <p:txBody>
          <a:bodyPr/>
          <a:lstStyle/>
          <a:p>
            <a:r>
              <a:rPr lang="ru-RU" sz="2000" b="1" dirty="0" smtClean="0"/>
              <a:t>Для распознавания опухолевых и неопухолевых поражений слюнных желез проводится дополнительная инструментальная диагностика – </a:t>
            </a:r>
            <a:r>
              <a:rPr lang="ru-RU" sz="2000" b="1" dirty="0" smtClean="0">
                <a:hlinkClick r:id="rId2" action="ppaction://hlinkfile"/>
              </a:rPr>
              <a:t>рентгенография черепа</a:t>
            </a:r>
            <a:r>
              <a:rPr lang="ru-RU" sz="2000" b="1" dirty="0" smtClean="0"/>
              <a:t>, </a:t>
            </a:r>
            <a:r>
              <a:rPr lang="ru-RU" sz="2000" b="1" dirty="0" smtClean="0">
                <a:hlinkClick r:id="rId3" action="ppaction://hlinkfile"/>
              </a:rPr>
              <a:t>УЗИ слюнных желез</a:t>
            </a:r>
            <a:r>
              <a:rPr lang="ru-RU" sz="2000" b="1" dirty="0" smtClean="0"/>
              <a:t>, </a:t>
            </a:r>
            <a:r>
              <a:rPr lang="ru-RU" sz="2000" b="1" dirty="0" err="1" smtClean="0">
                <a:hlinkClick r:id="rId4" action="ppaction://hlinkfile"/>
              </a:rPr>
              <a:t>сиалография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сиалосцинтиграфия</a:t>
            </a:r>
            <a:r>
              <a:rPr lang="ru-RU" sz="2000" b="1" dirty="0" smtClean="0"/>
              <a:t>. Наиболее достоверным методом верификации доброкачественных, промежуточных и злокачественных опухолей слюнных желез является </a:t>
            </a:r>
            <a:r>
              <a:rPr lang="ru-RU" sz="2000" b="1" dirty="0" smtClean="0">
                <a:hlinkClick r:id="rId5" action="ppaction://hlinkfile"/>
              </a:rPr>
              <a:t>морфологическая диагностика</a:t>
            </a:r>
            <a:r>
              <a:rPr lang="ru-RU" sz="2000" b="1" dirty="0" smtClean="0"/>
              <a:t> – пункция и </a:t>
            </a:r>
            <a:r>
              <a:rPr lang="ru-RU" sz="2000" b="1" dirty="0" smtClean="0">
                <a:hlinkClick r:id="rId6" action="ppaction://hlinkfile"/>
              </a:rPr>
              <a:t>цитологическое исследование мазка</a:t>
            </a:r>
            <a:r>
              <a:rPr lang="ru-RU" sz="2000" b="1" dirty="0" smtClean="0"/>
              <a:t>, </a:t>
            </a:r>
            <a:r>
              <a:rPr lang="ru-RU" sz="2000" b="1" dirty="0" smtClean="0">
                <a:hlinkClick r:id="rId7" action="ppaction://hlinkfile"/>
              </a:rPr>
              <a:t>биопсия слюнных желез</a:t>
            </a:r>
            <a:r>
              <a:rPr lang="ru-RU" sz="2000" b="1" dirty="0" smtClean="0"/>
              <a:t> и гистологическое исследование материала.</a:t>
            </a:r>
          </a:p>
          <a:p>
            <a:r>
              <a:rPr lang="ru-RU" sz="2000" b="1" dirty="0" smtClean="0"/>
              <a:t>С целью уточнения стадии злокачественного процесса могут потребоваться КТ слюнных желез, </a:t>
            </a:r>
            <a:r>
              <a:rPr lang="ru-RU" sz="2000" b="1" dirty="0" smtClean="0">
                <a:hlinkClick r:id="rId8" action="ppaction://hlinkfile"/>
              </a:rPr>
              <a:t>УЗИ лимфатических узлов</a:t>
            </a:r>
            <a:r>
              <a:rPr lang="ru-RU" sz="2000" b="1" dirty="0" smtClean="0"/>
              <a:t>, </a:t>
            </a:r>
            <a:r>
              <a:rPr lang="ru-RU" sz="2000" b="1" dirty="0" smtClean="0">
                <a:hlinkClick r:id="rId9" action="ppaction://hlinkfile"/>
              </a:rPr>
              <a:t>рентгенография органов грудной клетки</a:t>
            </a:r>
            <a:r>
              <a:rPr lang="ru-RU" sz="2000" b="1" dirty="0" smtClean="0"/>
              <a:t> и др.</a:t>
            </a:r>
          </a:p>
          <a:p>
            <a:r>
              <a:rPr lang="ru-RU" sz="2000" b="1" dirty="0" smtClean="0"/>
              <a:t>Дифференциальная диагностика опухолей слюнных желез проводится с </a:t>
            </a:r>
            <a:r>
              <a:rPr lang="ru-RU" sz="2000" b="1" dirty="0" smtClean="0">
                <a:hlinkClick r:id="rId10" action="ppaction://hlinkfile"/>
              </a:rPr>
              <a:t>лимфаденитом</a:t>
            </a:r>
            <a:r>
              <a:rPr lang="ru-RU" sz="2000" b="1" dirty="0" smtClean="0"/>
              <a:t>, </a:t>
            </a:r>
            <a:r>
              <a:rPr lang="ru-RU" sz="2000" b="1" dirty="0" smtClean="0">
                <a:hlinkClick r:id="rId11" action="ppaction://hlinkfile"/>
              </a:rPr>
              <a:t>кистами слюнных желез</a:t>
            </a:r>
            <a:r>
              <a:rPr lang="ru-RU" sz="2000" b="1" dirty="0" smtClean="0"/>
              <a:t>, </a:t>
            </a:r>
            <a:r>
              <a:rPr lang="ru-RU" sz="2000" b="1" dirty="0" err="1" smtClean="0">
                <a:hlinkClick r:id="rId12" action="ppaction://hlinkfile"/>
              </a:rPr>
              <a:t>сиалолитиазом</a:t>
            </a:r>
            <a:r>
              <a:rPr lang="ru-RU" sz="2000" b="1" dirty="0" smtClean="0"/>
              <a:t>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26599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198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6" t="18718" r="23172" b="14758"/>
          <a:stretch>
            <a:fillRect/>
          </a:stretch>
        </p:blipFill>
        <p:spPr>
          <a:xfrm>
            <a:off x="1785938" y="0"/>
            <a:ext cx="6429375" cy="6643688"/>
          </a:xfrm>
          <a:noFill/>
        </p:spPr>
      </p:pic>
    </p:spTree>
    <p:extLst>
      <p:ext uri="{BB962C8B-B14F-4D97-AF65-F5344CB8AC3E}">
        <p14:creationId xmlns:p14="http://schemas.microsoft.com/office/powerpoint/2010/main" val="9179750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846" y="44624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ru-RU" sz="1800" b="1" dirty="0" err="1">
                <a:solidFill>
                  <a:srgbClr val="7030A0"/>
                </a:solidFill>
              </a:rPr>
              <a:t>Нейрофиброматоз</a:t>
            </a: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4860032" cy="638132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5600" b="1" dirty="0" err="1">
                <a:solidFill>
                  <a:srgbClr val="7030A0"/>
                </a:solidFill>
              </a:rPr>
              <a:t>Нейрофиброматоз</a:t>
            </a:r>
            <a:r>
              <a:rPr lang="ru-RU" sz="5600" b="1" dirty="0">
                <a:solidFill>
                  <a:srgbClr val="7030A0"/>
                </a:solidFill>
              </a:rPr>
              <a:t> (</a:t>
            </a:r>
            <a:r>
              <a:rPr lang="ru-RU" sz="5600" b="1" dirty="0" err="1">
                <a:solidFill>
                  <a:srgbClr val="7030A0"/>
                </a:solidFill>
              </a:rPr>
              <a:t>neurofibromatosis</a:t>
            </a:r>
            <a:r>
              <a:rPr lang="ru-RU" sz="5600" b="1" dirty="0">
                <a:solidFill>
                  <a:srgbClr val="7030A0"/>
                </a:solidFill>
              </a:rPr>
              <a:t>) - группа системных наследственных заболеваний</a:t>
            </a:r>
            <a:r>
              <a:rPr lang="ru-RU" sz="5600" b="1" dirty="0" smtClean="0">
                <a:solidFill>
                  <a:srgbClr val="7030A0"/>
                </a:solidFill>
              </a:rPr>
              <a:t>, </a:t>
            </a:r>
            <a:r>
              <a:rPr lang="ru-RU" sz="5600" b="1" dirty="0" smtClean="0"/>
              <a:t>характеризующихся </a:t>
            </a:r>
            <a:r>
              <a:rPr lang="ru-RU" sz="5600" b="1" dirty="0"/>
              <a:t>пороками развития структур </a:t>
            </a:r>
            <a:r>
              <a:rPr lang="ru-RU" sz="5600" b="1" dirty="0" err="1"/>
              <a:t>эктодермального</a:t>
            </a:r>
            <a:r>
              <a:rPr lang="ru-RU" sz="5600" b="1" dirty="0"/>
              <a:t> и </a:t>
            </a:r>
            <a:r>
              <a:rPr lang="ru-RU" sz="5600" b="1" dirty="0" err="1"/>
              <a:t>мезодермального</a:t>
            </a:r>
            <a:r>
              <a:rPr lang="ru-RU" sz="5600" b="1" dirty="0"/>
              <a:t> происхождения</a:t>
            </a:r>
            <a:r>
              <a:rPr lang="ru-RU" sz="5600" b="1" dirty="0" smtClean="0"/>
              <a:t>, преимущественно </a:t>
            </a:r>
            <a:r>
              <a:rPr lang="ru-RU" sz="5600" b="1" dirty="0"/>
              <a:t>кожи</a:t>
            </a:r>
            <a:r>
              <a:rPr lang="ru-RU" sz="5600" b="1" dirty="0" smtClean="0"/>
              <a:t>, нервной </a:t>
            </a:r>
            <a:r>
              <a:rPr lang="ru-RU" sz="5600" b="1" dirty="0"/>
              <a:t>и костной систем</a:t>
            </a:r>
            <a:r>
              <a:rPr lang="ru-RU" sz="5600" b="1" dirty="0" smtClean="0"/>
              <a:t>, с </a:t>
            </a:r>
            <a:r>
              <a:rPr lang="ru-RU" sz="5600" b="1" dirty="0"/>
              <a:t>повышенным риском развития злокачественных опухолей. </a:t>
            </a:r>
            <a:endParaRPr lang="ru-RU" sz="5600" b="1" dirty="0" smtClean="0"/>
          </a:p>
          <a:p>
            <a:pPr>
              <a:buFont typeface="Wingdings" pitchFamily="2" charset="2"/>
              <a:buChar char="Ø"/>
            </a:pPr>
            <a:r>
              <a:rPr lang="ru-RU" sz="5600" b="1" dirty="0" smtClean="0">
                <a:solidFill>
                  <a:srgbClr val="7030A0"/>
                </a:solidFill>
              </a:rPr>
              <a:t>Код </a:t>
            </a:r>
            <a:r>
              <a:rPr lang="ru-RU" sz="5600" b="1" dirty="0">
                <a:solidFill>
                  <a:srgbClr val="7030A0"/>
                </a:solidFill>
              </a:rPr>
              <a:t>по МКБ-10: Q85.0</a:t>
            </a:r>
            <a:r>
              <a:rPr lang="ru-RU" sz="5600" b="1" dirty="0" smtClean="0"/>
              <a:t>- </a:t>
            </a:r>
            <a:r>
              <a:rPr lang="ru-RU" sz="5600" b="1" dirty="0">
                <a:solidFill>
                  <a:srgbClr val="990099"/>
                </a:solidFill>
              </a:rPr>
              <a:t>тяжелое наследственное системное заболевание, характеризующееся развитием множественных </a:t>
            </a:r>
            <a:r>
              <a:rPr lang="ru-RU" sz="5600" b="1" dirty="0" err="1">
                <a:solidFill>
                  <a:srgbClr val="990099"/>
                </a:solidFill>
              </a:rPr>
              <a:t>нейрофибром</a:t>
            </a:r>
            <a:r>
              <a:rPr lang="ru-RU" sz="5600" b="1" dirty="0">
                <a:solidFill>
                  <a:srgbClr val="990099"/>
                </a:solidFill>
              </a:rPr>
              <a:t> в подкожной жировой клетчатке. Как правило, выявляются расстройства эндокринной и вегетативной систем.</a:t>
            </a:r>
          </a:p>
          <a:p>
            <a:pPr>
              <a:buFont typeface="Wingdings" pitchFamily="2" charset="2"/>
              <a:buChar char="Ø"/>
            </a:pPr>
            <a:r>
              <a:rPr lang="ru-RU" sz="5600" b="1" dirty="0" err="1" smtClean="0">
                <a:solidFill>
                  <a:srgbClr val="002060"/>
                </a:solidFill>
              </a:rPr>
              <a:t>Нейрофиброматоз</a:t>
            </a:r>
            <a:r>
              <a:rPr lang="ru-RU" sz="5600" b="1" dirty="0" smtClean="0">
                <a:solidFill>
                  <a:srgbClr val="002060"/>
                </a:solidFill>
              </a:rPr>
              <a:t> </a:t>
            </a:r>
            <a:r>
              <a:rPr lang="ru-RU" sz="5600" b="1" dirty="0">
                <a:solidFill>
                  <a:srgbClr val="002060"/>
                </a:solidFill>
              </a:rPr>
              <a:t>I типа (болезнь </a:t>
            </a:r>
            <a:r>
              <a:rPr lang="ru-RU" sz="5600" b="1" dirty="0" err="1">
                <a:solidFill>
                  <a:srgbClr val="002060"/>
                </a:solidFill>
              </a:rPr>
              <a:t>Реклинхгаузена</a:t>
            </a:r>
            <a:r>
              <a:rPr lang="ru-RU" sz="5600" b="1" dirty="0">
                <a:solidFill>
                  <a:srgbClr val="002060"/>
                </a:solidFill>
              </a:rPr>
              <a:t>, или периферический </a:t>
            </a:r>
            <a:r>
              <a:rPr lang="ru-RU" sz="5600" b="1" dirty="0" err="1">
                <a:solidFill>
                  <a:srgbClr val="002060"/>
                </a:solidFill>
              </a:rPr>
              <a:t>нейрофиброматоз</a:t>
            </a:r>
            <a:r>
              <a:rPr lang="ru-RU" sz="5600" b="1" dirty="0"/>
              <a:t>) характеризуется наличием множества </a:t>
            </a:r>
            <a:r>
              <a:rPr lang="ru-RU" sz="5600" b="1" dirty="0" err="1"/>
              <a:t>гиперпигментированных</a:t>
            </a:r>
            <a:r>
              <a:rPr lang="ru-RU" sz="5600" b="1" dirty="0"/>
              <a:t> областей (пятен цвета «кофе с молоком») и </a:t>
            </a:r>
            <a:r>
              <a:rPr lang="ru-RU" sz="5600" b="1" dirty="0" err="1"/>
              <a:t>нейрофибром</a:t>
            </a:r>
            <a:r>
              <a:rPr lang="ru-RU" sz="5600" b="1" dirty="0"/>
              <a:t>. </a:t>
            </a:r>
            <a:endParaRPr lang="ru-RU" sz="5600" b="1" dirty="0" smtClean="0"/>
          </a:p>
          <a:p>
            <a:pPr>
              <a:buFont typeface="Wingdings" pitchFamily="2" charset="2"/>
              <a:buChar char="Ø"/>
            </a:pPr>
            <a:r>
              <a:rPr lang="ru-RU" sz="5600" b="1" dirty="0" err="1" smtClean="0">
                <a:solidFill>
                  <a:srgbClr val="0070C0"/>
                </a:solidFill>
              </a:rPr>
              <a:t>Нейрофиброматоз</a:t>
            </a:r>
            <a:r>
              <a:rPr lang="ru-RU" sz="5600" b="1" dirty="0" smtClean="0">
                <a:solidFill>
                  <a:srgbClr val="0070C0"/>
                </a:solidFill>
              </a:rPr>
              <a:t> </a:t>
            </a:r>
            <a:r>
              <a:rPr lang="ru-RU" sz="5600" b="1" dirty="0">
                <a:solidFill>
                  <a:srgbClr val="0070C0"/>
                </a:solidFill>
              </a:rPr>
              <a:t>II типа (центральный, или двусторонний акустический </a:t>
            </a:r>
            <a:r>
              <a:rPr lang="ru-RU" sz="5600" b="1" dirty="0" err="1">
                <a:solidFill>
                  <a:srgbClr val="0070C0"/>
                </a:solidFill>
              </a:rPr>
              <a:t>нейрофиброматоз</a:t>
            </a:r>
            <a:r>
              <a:rPr lang="ru-RU" sz="5600" b="1" dirty="0"/>
              <a:t>), характеризуется опухолевым поражением VIII пары черепных нервов и другими </a:t>
            </a:r>
            <a:r>
              <a:rPr lang="ru-RU" sz="5600" b="1" dirty="0" err="1" smtClean="0"/>
              <a:t>интракраниальными</a:t>
            </a:r>
            <a:r>
              <a:rPr lang="ru-RU" sz="5600" b="1" dirty="0" smtClean="0"/>
              <a:t> </a:t>
            </a:r>
            <a:r>
              <a:rPr lang="ru-RU" sz="5600" b="1" dirty="0"/>
              <a:t>новообразованиями. Оба заболевания наследуются по аутосомно-доминантному типу.</a:t>
            </a:r>
          </a:p>
          <a:p>
            <a:pPr>
              <a:buFont typeface="Wingdings" pitchFamily="2" charset="2"/>
              <a:buChar char="Ø"/>
            </a:pPr>
            <a:r>
              <a:rPr lang="ru-RU" sz="5600" b="1" dirty="0"/>
              <a:t>Клиническая картина. Увеличение объема мягких тканей одной половины лица может </a:t>
            </a:r>
            <a:r>
              <a:rPr lang="ru-RU" sz="5600" b="1" dirty="0" smtClean="0"/>
              <a:t>выявляться </a:t>
            </a:r>
            <a:r>
              <a:rPr lang="ru-RU" sz="5600" b="1" dirty="0"/>
              <a:t>при рождении ребенка или в первые годы жизни, но патогномоничные признаки образования не выражены. После 4-5-летнего возраста на коже туловища появляются пигментные пятна кофейного цвета. К 10-12 годам они становятся четко выраженными, а в толще мягких тканей пальпируются тяжи или опухолевые узлы. При рентгенологическом исследовании выявляется нарушение формообразования челюстных костей, кость имеет очаги остеопороза.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860032" y="476672"/>
            <a:ext cx="4283968" cy="6381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/>
              <a:t>Классификации В. </a:t>
            </a:r>
            <a:r>
              <a:rPr lang="ru-RU" sz="1400" b="1" dirty="0" err="1" smtClean="0"/>
              <a:t>Риккарди</a:t>
            </a:r>
            <a:r>
              <a:rPr lang="ru-RU" sz="1400" b="1" dirty="0" smtClean="0"/>
              <a:t> (1982):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 I (Болезнь </a:t>
            </a:r>
            <a:r>
              <a:rPr lang="ru-RU" sz="1400" b="1" dirty="0" err="1" smtClean="0"/>
              <a:t>Реклингхаузена</a:t>
            </a:r>
            <a:r>
              <a:rPr lang="ru-RU" sz="1400" b="1" dirty="0" smtClean="0"/>
              <a:t>; классический </a:t>
            </a: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; периферический </a:t>
            </a: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Нейрофиброматоза</a:t>
            </a:r>
            <a:r>
              <a:rPr lang="ru-RU" sz="1400" b="1" dirty="0" smtClean="0"/>
              <a:t> тип II (Центральный </a:t>
            </a: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; двусторонняя невринома слуховых нервов)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 III (смешанного </a:t>
            </a: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 IV (вариантный)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 V (сегментарный)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Нейрофиброматозе</a:t>
            </a:r>
            <a:r>
              <a:rPr lang="ru-RU" sz="1400" b="1" dirty="0" smtClean="0"/>
              <a:t> тип VI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 VII (поздний)</a:t>
            </a:r>
          </a:p>
          <a:p>
            <a:pPr marL="0" indent="0">
              <a:buNone/>
            </a:pPr>
            <a:r>
              <a:rPr lang="ru-RU" sz="1400" b="1" dirty="0" smtClean="0"/>
              <a:t>В 85–97% всех случаев встречается </a:t>
            </a:r>
            <a:r>
              <a:rPr lang="ru-RU" sz="1400" b="1" dirty="0" err="1" smtClean="0"/>
              <a:t>нейрофиброматоз</a:t>
            </a:r>
            <a:r>
              <a:rPr lang="ru-RU" sz="1400" b="1" dirty="0" smtClean="0"/>
              <a:t> типа I, среди представителей всех </a:t>
            </a:r>
            <a:r>
              <a:rPr lang="ru-RU" sz="1400" b="1" dirty="0" err="1" smtClean="0"/>
              <a:t>рас,с</a:t>
            </a:r>
            <a:r>
              <a:rPr lang="ru-RU" sz="1400" b="1" dirty="0" smtClean="0"/>
              <a:t> частотой 1 на 3 000 новорожденных; 20–40 на 100 000 населения в общей популяции. Оба пола поражаются одинаково часто.</a:t>
            </a:r>
          </a:p>
          <a:p>
            <a:pPr marL="0" indent="0">
              <a:buNone/>
            </a:pPr>
            <a:r>
              <a:rPr lang="ru-RU" sz="1400" b="1" dirty="0" smtClean="0"/>
              <a:t>Наследуется аутосомно-доминантно, с высокой пенетрантностью и вариабельной экспрессивностью. Локус гена - 17q11.2. Первичный продукт - белок </a:t>
            </a:r>
            <a:r>
              <a:rPr lang="ru-RU" sz="1400" b="1" dirty="0" err="1" smtClean="0"/>
              <a:t>нейрофибромин</a:t>
            </a:r>
            <a:r>
              <a:rPr lang="ru-RU" sz="1400" b="1" dirty="0" smtClean="0"/>
              <a:t>, тормозящий рост опухолей, подавляя эффект </a:t>
            </a:r>
            <a:r>
              <a:rPr lang="ru-RU" sz="1400" b="1" i="1" dirty="0" err="1" smtClean="0"/>
              <a:t>ras</a:t>
            </a:r>
            <a:r>
              <a:rPr lang="ru-RU" sz="1400" b="1" dirty="0" err="1" smtClean="0"/>
              <a:t>-протоонкогенов</a:t>
            </a:r>
            <a:r>
              <a:rPr lang="ru-RU" sz="1400" b="1" dirty="0" smtClean="0"/>
              <a:t>. Отсутствие </a:t>
            </a:r>
            <a:r>
              <a:rPr lang="ru-RU" sz="1400" b="1" dirty="0" err="1" smtClean="0"/>
              <a:t>нейрофибромина</a:t>
            </a:r>
            <a:r>
              <a:rPr lang="ru-RU" sz="1400" b="1" dirty="0" smtClean="0"/>
              <a:t>, вызванное мутацией гена, может способствовать началу опухолевого процесса.</a:t>
            </a:r>
          </a:p>
          <a:p>
            <a:endParaRPr lang="ru-RU" sz="1400" b="1" dirty="0" smtClean="0"/>
          </a:p>
          <a:p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94447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8826" y="215751"/>
            <a:ext cx="4115174" cy="4941441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Критерии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постановки диагноза </a:t>
            </a:r>
            <a:r>
              <a:rPr lang="ru-RU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нейрофибро-матоза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II типа: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 опухолевые массы, удовлетворяющие диагнозу невриномы слухового нерва в обоих внутренних слуховых каналах при исследовании с помощью КТ или МРТ;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 наличие у родственников первой степени родства двусторонней невриномы слуховых нервов и одного из следующих критериев у про-банда: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а) односторонняя опухоль во внутреннем слуховом канале, соответствующая диагнозу невриномы слухового нерва;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б) </a:t>
            </a:r>
            <a:r>
              <a:rPr lang="ru-RU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плексиформная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нейрофиброма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или два из следующих критериев: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- </a:t>
            </a:r>
            <a:r>
              <a:rPr lang="ru-RU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менингиома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глиома, </a:t>
            </a:r>
            <a:r>
              <a:rPr lang="ru-RU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нейрофиброма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любой локализации;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- любая внутричерепная или спинномозговая опухоль, обнаруживаемая с помощью МРТ.</a:t>
            </a: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Диагноз рассматривается при обнаружении одного из двух критериев.</a:t>
            </a:r>
          </a:p>
          <a:p>
            <a:pPr marL="0" indent="0">
              <a:buNone/>
            </a:pP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08" t="23139" r="31455" b="6177"/>
          <a:stretch/>
        </p:blipFill>
        <p:spPr bwMode="auto">
          <a:xfrm>
            <a:off x="30569" y="34998"/>
            <a:ext cx="4998258" cy="641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9486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КЛАССИФИКАЦИЯ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8435280" cy="62646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sz="2900" b="1" dirty="0" err="1">
                <a:solidFill>
                  <a:srgbClr val="7030A0"/>
                </a:solidFill>
              </a:rPr>
              <a:t>Одонтогенные</a:t>
            </a:r>
            <a:r>
              <a:rPr lang="ru-RU" sz="2900" b="1" dirty="0">
                <a:solidFill>
                  <a:srgbClr val="7030A0"/>
                </a:solidFill>
              </a:rPr>
              <a:t> опухоли классифицируют в зависимости от основных вовлечённых слоёв на </a:t>
            </a:r>
            <a:r>
              <a:rPr lang="ru-RU" sz="2900" b="1" dirty="0" err="1">
                <a:solidFill>
                  <a:srgbClr val="7030A0"/>
                </a:solidFill>
              </a:rPr>
              <a:t>эктодермальные</a:t>
            </a:r>
            <a:r>
              <a:rPr lang="ru-RU" sz="2900" b="1" dirty="0">
                <a:solidFill>
                  <a:srgbClr val="7030A0"/>
                </a:solidFill>
              </a:rPr>
              <a:t>, </a:t>
            </a:r>
            <a:r>
              <a:rPr lang="ru-RU" sz="2900" b="1" dirty="0" err="1">
                <a:solidFill>
                  <a:srgbClr val="990099"/>
                </a:solidFill>
              </a:rPr>
              <a:t>мезодермальные</a:t>
            </a:r>
            <a:r>
              <a:rPr lang="ru-RU" sz="2900" b="1" dirty="0">
                <a:solidFill>
                  <a:srgbClr val="990099"/>
                </a:solidFill>
              </a:rPr>
              <a:t> </a:t>
            </a:r>
            <a:r>
              <a:rPr lang="ru-RU" sz="2900" b="1" dirty="0">
                <a:solidFill>
                  <a:srgbClr val="7030A0"/>
                </a:solidFill>
              </a:rPr>
              <a:t>и </a:t>
            </a:r>
            <a:r>
              <a:rPr lang="ru-RU" sz="2900" b="1" dirty="0">
                <a:solidFill>
                  <a:srgbClr val="0070C0"/>
                </a:solidFill>
              </a:rPr>
              <a:t>смешанные.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  I. Эпителиальные опухоли.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Амелобластома</a:t>
            </a:r>
            <a:r>
              <a:rPr lang="ru-RU" sz="2900" b="1" dirty="0">
                <a:solidFill>
                  <a:srgbClr val="7030A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 - периферическая;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 - </a:t>
            </a:r>
            <a:r>
              <a:rPr lang="ru-RU" sz="2900" b="1" dirty="0" err="1">
                <a:solidFill>
                  <a:srgbClr val="7030A0"/>
                </a:solidFill>
              </a:rPr>
              <a:t>монокистозная</a:t>
            </a:r>
            <a:r>
              <a:rPr lang="ru-RU" sz="2900" b="1" dirty="0">
                <a:solidFill>
                  <a:srgbClr val="7030A0"/>
                </a:solidFill>
              </a:rPr>
              <a:t>;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 - солидная поликистозная.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Аденоматоидная</a:t>
            </a:r>
            <a:r>
              <a:rPr lang="ru-RU" sz="2900" b="1" dirty="0">
                <a:solidFill>
                  <a:srgbClr val="7030A0"/>
                </a:solidFill>
              </a:rPr>
              <a:t> </a:t>
            </a:r>
            <a:r>
              <a:rPr lang="ru-RU" sz="2900" b="1" dirty="0" err="1">
                <a:solidFill>
                  <a:srgbClr val="7030A0"/>
                </a:solidFill>
              </a:rPr>
              <a:t>одонтогенная</a:t>
            </a:r>
            <a:r>
              <a:rPr lang="ru-RU" sz="2900" b="1" dirty="0">
                <a:solidFill>
                  <a:srgbClr val="7030A0"/>
                </a:solidFill>
              </a:rPr>
              <a:t> опухоль.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Кальцифицированная</a:t>
            </a:r>
            <a:r>
              <a:rPr lang="ru-RU" sz="2900" b="1" dirty="0">
                <a:solidFill>
                  <a:srgbClr val="7030A0"/>
                </a:solidFill>
              </a:rPr>
              <a:t> эпителиальная </a:t>
            </a:r>
            <a:r>
              <a:rPr lang="ru-RU" sz="2900" b="1" dirty="0" err="1">
                <a:solidFill>
                  <a:srgbClr val="7030A0"/>
                </a:solidFill>
              </a:rPr>
              <a:t>одонтогенная</a:t>
            </a:r>
            <a:r>
              <a:rPr lang="ru-RU" sz="2900" b="1" dirty="0">
                <a:solidFill>
                  <a:srgbClr val="7030A0"/>
                </a:solidFill>
              </a:rPr>
              <a:t> опухоль (опухоль </a:t>
            </a:r>
            <a:r>
              <a:rPr lang="ru-RU" sz="2900" b="1" dirty="0" err="1">
                <a:solidFill>
                  <a:srgbClr val="7030A0"/>
                </a:solidFill>
              </a:rPr>
              <a:t>Рindborg</a:t>
            </a:r>
            <a:r>
              <a:rPr lang="ru-RU" sz="2900" b="1" dirty="0" smtClean="0">
                <a:solidFill>
                  <a:srgbClr val="7030A0"/>
                </a:solidFill>
              </a:rPr>
              <a:t>).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 II. </a:t>
            </a:r>
            <a:r>
              <a:rPr lang="ru-RU" sz="2900" b="1" dirty="0" err="1">
                <a:solidFill>
                  <a:srgbClr val="990099"/>
                </a:solidFill>
              </a:rPr>
              <a:t>Мезодермальные</a:t>
            </a:r>
            <a:r>
              <a:rPr lang="ru-RU" sz="2900" b="1" dirty="0">
                <a:solidFill>
                  <a:srgbClr val="990099"/>
                </a:solidFill>
              </a:rPr>
              <a:t> опухоли.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Цементома</a:t>
            </a:r>
            <a:r>
              <a:rPr lang="ru-RU" sz="2900" b="1" dirty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Прикорневая дисплазия цемента.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Цементирующая фиброма.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Цементобластома</a:t>
            </a:r>
            <a:r>
              <a:rPr lang="ru-RU" sz="2900" b="1" dirty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Одонтогенная</a:t>
            </a:r>
            <a:r>
              <a:rPr lang="ru-RU" sz="2900" b="1" dirty="0">
                <a:solidFill>
                  <a:srgbClr val="7030A0"/>
                </a:solidFill>
              </a:rPr>
              <a:t> фиброма</a:t>
            </a:r>
            <a:r>
              <a:rPr lang="ru-RU" sz="2900" b="1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 III. </a:t>
            </a:r>
            <a:r>
              <a:rPr lang="ru-RU" sz="2900" b="1" dirty="0">
                <a:solidFill>
                  <a:srgbClr val="0070C0"/>
                </a:solidFill>
              </a:rPr>
              <a:t>Смешанные опухоли.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</a:t>
            </a:r>
            <a:r>
              <a:rPr lang="ru-RU" sz="2900" b="1" dirty="0" err="1">
                <a:solidFill>
                  <a:srgbClr val="7030A0"/>
                </a:solidFill>
              </a:rPr>
              <a:t>Амелобластная</a:t>
            </a:r>
            <a:r>
              <a:rPr lang="ru-RU" sz="2900" b="1" dirty="0">
                <a:solidFill>
                  <a:srgbClr val="7030A0"/>
                </a:solidFill>
              </a:rPr>
              <a:t> фиброма.</a:t>
            </a:r>
          </a:p>
          <a:p>
            <a:pPr marL="0" indent="0">
              <a:buNone/>
            </a:pPr>
            <a:r>
              <a:rPr lang="ru-RU" sz="2900" b="1" dirty="0">
                <a:solidFill>
                  <a:srgbClr val="7030A0"/>
                </a:solidFill>
              </a:rPr>
              <a:t>•            Одонтома.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77052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79296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990099"/>
                </a:solidFill>
              </a:rPr>
              <a:t>Опухоли, </a:t>
            </a:r>
            <a:r>
              <a:rPr lang="ru-RU" sz="2400" b="1" dirty="0" err="1">
                <a:solidFill>
                  <a:srgbClr val="990099"/>
                </a:solidFill>
              </a:rPr>
              <a:t>гистогенетически</a:t>
            </a:r>
            <a:r>
              <a:rPr lang="ru-RU" sz="2400" b="1" dirty="0">
                <a:solidFill>
                  <a:srgbClr val="990099"/>
                </a:solidFill>
              </a:rPr>
              <a:t> связанные с </a:t>
            </a:r>
            <a:r>
              <a:rPr lang="ru-RU" sz="2400" b="1" dirty="0" err="1">
                <a:solidFill>
                  <a:srgbClr val="990099"/>
                </a:solidFill>
              </a:rPr>
              <a:t>одонтогенной</a:t>
            </a:r>
            <a:r>
              <a:rPr lang="ru-RU" sz="2400" b="1" dirty="0">
                <a:solidFill>
                  <a:srgbClr val="990099"/>
                </a:solidFill>
              </a:rPr>
              <a:t> мезенхимой.</a:t>
            </a:r>
            <a:br>
              <a:rPr lang="ru-RU" sz="2400" b="1" dirty="0">
                <a:solidFill>
                  <a:srgbClr val="990099"/>
                </a:solidFill>
              </a:rPr>
            </a:br>
            <a:endParaRPr lang="ru-RU" sz="2400" b="1" dirty="0" smtClean="0">
              <a:solidFill>
                <a:srgbClr val="990099"/>
              </a:solidFill>
            </a:endParaRPr>
          </a:p>
        </p:txBody>
      </p:sp>
      <p:sp>
        <p:nvSpPr>
          <p:cNvPr id="89091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404664"/>
            <a:ext cx="8858250" cy="6453336"/>
          </a:xfrm>
        </p:spPr>
        <p:txBody>
          <a:bodyPr>
            <a:normAutofit/>
          </a:bodyPr>
          <a:lstStyle/>
          <a:p>
            <a:r>
              <a:rPr lang="ru-RU" sz="1800" b="1" dirty="0" err="1" smtClean="0">
                <a:solidFill>
                  <a:srgbClr val="0070C0"/>
                </a:solidFill>
              </a:rPr>
              <a:t>Дентинома</a:t>
            </a:r>
            <a:r>
              <a:rPr lang="ru-RU" sz="1800" b="1" dirty="0" smtClean="0">
                <a:solidFill>
                  <a:srgbClr val="0070C0"/>
                </a:solidFill>
              </a:rPr>
              <a:t> - редкое новообразование. </a:t>
            </a:r>
            <a:r>
              <a:rPr lang="ru-RU" sz="1800" b="1" dirty="0" smtClean="0"/>
              <a:t>На рентгенограммах представляет собой хорошо ограниченное разрежение костной ткани. </a:t>
            </a:r>
            <a:r>
              <a:rPr lang="ru-RU" sz="1800" b="1" dirty="0" err="1" smtClean="0"/>
              <a:t>Гистологически</a:t>
            </a:r>
            <a:r>
              <a:rPr lang="ru-RU" sz="1800" b="1" dirty="0" smtClean="0"/>
              <a:t> состоит из тяжей </a:t>
            </a:r>
            <a:r>
              <a:rPr lang="ru-RU" sz="1800" b="1" dirty="0" err="1" smtClean="0"/>
              <a:t>одонтогенного</a:t>
            </a:r>
            <a:r>
              <a:rPr lang="ru-RU" sz="1800" b="1" dirty="0" smtClean="0"/>
              <a:t> эпителия, незрелой соединительной ткани и островков </a:t>
            </a:r>
            <a:r>
              <a:rPr lang="ru-RU" sz="1800" b="1" dirty="0" err="1" smtClean="0"/>
              <a:t>диспластического</a:t>
            </a:r>
            <a:r>
              <a:rPr lang="ru-RU" sz="1800" b="1" dirty="0" smtClean="0"/>
              <a:t> дентина. </a:t>
            </a:r>
          </a:p>
          <a:p>
            <a:r>
              <a:rPr lang="ru-RU" sz="1800" b="1" dirty="0" err="1" smtClean="0">
                <a:solidFill>
                  <a:srgbClr val="7030A0"/>
                </a:solidFill>
              </a:rPr>
              <a:t>Миксома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одонтогенная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smtClean="0"/>
              <a:t>почти никогда не имеет капсулы, отличается местным </a:t>
            </a:r>
            <a:r>
              <a:rPr lang="ru-RU" sz="1800" b="1" dirty="0" err="1" smtClean="0"/>
              <a:t>деструирующим</a:t>
            </a:r>
            <a:r>
              <a:rPr lang="ru-RU" sz="1800" b="1" dirty="0" smtClean="0"/>
              <a:t> ростом, поэтому часто дает рецидивы после удаления. В отличие от </a:t>
            </a:r>
            <a:r>
              <a:rPr lang="ru-RU" sz="1800" b="1" dirty="0" err="1" smtClean="0"/>
              <a:t>миксомы</a:t>
            </a:r>
            <a:r>
              <a:rPr lang="ru-RU" sz="1800" b="1" dirty="0" smtClean="0"/>
              <a:t> другой локализации содержит тяжи неактивного </a:t>
            </a:r>
            <a:r>
              <a:rPr lang="ru-RU" sz="1800" b="1" dirty="0" err="1" smtClean="0"/>
              <a:t>одонтогенного</a:t>
            </a:r>
            <a:r>
              <a:rPr lang="ru-RU" sz="1800" b="1" dirty="0" smtClean="0"/>
              <a:t> эпителия. </a:t>
            </a:r>
          </a:p>
          <a:p>
            <a:r>
              <a:rPr lang="ru-RU" sz="1800" b="1" dirty="0" err="1" smtClean="0">
                <a:solidFill>
                  <a:srgbClr val="990099"/>
                </a:solidFill>
              </a:rPr>
              <a:t>Цементома</a:t>
            </a:r>
            <a:r>
              <a:rPr lang="ru-RU" sz="1800" b="1" dirty="0" smtClean="0">
                <a:solidFill>
                  <a:srgbClr val="990099"/>
                </a:solidFill>
              </a:rPr>
              <a:t> </a:t>
            </a:r>
            <a:r>
              <a:rPr lang="ru-RU" sz="1800" b="1" dirty="0" smtClean="0"/>
              <a:t> - большая группа новообразований с нечетко выделенными признаками -  морфологическим признаком  является образование </a:t>
            </a:r>
            <a:r>
              <a:rPr lang="ru-RU" sz="1800" b="1" dirty="0" err="1" smtClean="0"/>
              <a:t>цементоподобного</a:t>
            </a:r>
            <a:r>
              <a:rPr lang="ru-RU" sz="1800" b="1" dirty="0" smtClean="0"/>
              <a:t> вещества с большей или меньшей степенью минерализации. </a:t>
            </a:r>
            <a:r>
              <a:rPr lang="ru-RU" sz="1800" b="1" dirty="0" smtClean="0">
                <a:solidFill>
                  <a:srgbClr val="990099"/>
                </a:solidFill>
              </a:rPr>
              <a:t>Доброкачественная </a:t>
            </a:r>
            <a:r>
              <a:rPr lang="ru-RU" sz="1800" b="1" dirty="0" err="1" smtClean="0">
                <a:solidFill>
                  <a:srgbClr val="990099"/>
                </a:solidFill>
              </a:rPr>
              <a:t>цементобластома</a:t>
            </a:r>
            <a:r>
              <a:rPr lang="ru-RU" sz="1800" b="1" dirty="0" smtClean="0">
                <a:solidFill>
                  <a:srgbClr val="990099"/>
                </a:solidFill>
              </a:rPr>
              <a:t> – в регионе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премоляра</a:t>
            </a:r>
            <a:r>
              <a:rPr lang="ru-RU" sz="1800" b="1" dirty="0" smtClean="0"/>
              <a:t> или моляра, обычно на нижней челюсти. Ткань опухоли может быть спаяна с корнями зуба. </a:t>
            </a:r>
            <a:r>
              <a:rPr lang="ru-RU" sz="1800" b="1" dirty="0" smtClean="0">
                <a:solidFill>
                  <a:srgbClr val="990099"/>
                </a:solidFill>
              </a:rPr>
              <a:t>Цементирующая фиброма </a:t>
            </a:r>
            <a:r>
              <a:rPr lang="ru-RU" sz="1800" b="1" dirty="0" smtClean="0"/>
              <a:t>- опухоль, в которой среди фиброзной ткани имеются округлые и дольчатые, интенсивно-</a:t>
            </a:r>
            <a:r>
              <a:rPr lang="ru-RU" sz="1800" b="1" dirty="0" err="1" smtClean="0"/>
              <a:t>базофильные</a:t>
            </a:r>
            <a:r>
              <a:rPr lang="ru-RU" sz="1800" b="1" dirty="0" smtClean="0"/>
              <a:t> массы </a:t>
            </a:r>
            <a:r>
              <a:rPr lang="ru-RU" sz="1800" b="1" dirty="0" err="1" smtClean="0"/>
              <a:t>цементоподобной</a:t>
            </a:r>
            <a:r>
              <a:rPr lang="ru-RU" sz="1800" b="1" dirty="0" smtClean="0"/>
              <a:t> ткани. Г</a:t>
            </a:r>
            <a:r>
              <a:rPr lang="ru-RU" sz="1800" b="1" dirty="0" smtClean="0">
                <a:solidFill>
                  <a:srgbClr val="990099"/>
                </a:solidFill>
              </a:rPr>
              <a:t>игантская </a:t>
            </a:r>
            <a:r>
              <a:rPr lang="ru-RU" sz="1800" b="1" dirty="0" err="1" smtClean="0">
                <a:solidFill>
                  <a:srgbClr val="990099"/>
                </a:solidFill>
              </a:rPr>
              <a:t>цементома</a:t>
            </a:r>
            <a:r>
              <a:rPr lang="ru-RU" sz="1800" b="1" dirty="0" smtClean="0">
                <a:solidFill>
                  <a:srgbClr val="990099"/>
                </a:solidFill>
              </a:rPr>
              <a:t>, </a:t>
            </a:r>
            <a:r>
              <a:rPr lang="ru-RU" sz="1800" b="1" dirty="0" smtClean="0"/>
              <a:t>которая может носить множественный характер и является наследственным заболеванием. </a:t>
            </a:r>
          </a:p>
          <a:p>
            <a:r>
              <a:rPr lang="ru-RU" sz="1800" b="1" dirty="0" err="1" smtClean="0">
                <a:solidFill>
                  <a:srgbClr val="00B0F0"/>
                </a:solidFill>
              </a:rPr>
              <a:t>Одонтогенные</a:t>
            </a:r>
            <a:r>
              <a:rPr lang="ru-RU" sz="1800" b="1" dirty="0" smtClean="0">
                <a:solidFill>
                  <a:srgbClr val="00B0F0"/>
                </a:solidFill>
              </a:rPr>
              <a:t> опухоли смешанного генеза: </a:t>
            </a:r>
            <a:r>
              <a:rPr lang="ru-RU" sz="1800" b="1" dirty="0" err="1" smtClean="0"/>
              <a:t>амелобластическая</a:t>
            </a:r>
            <a:r>
              <a:rPr lang="ru-RU" sz="1800" b="1" dirty="0" smtClean="0"/>
              <a:t> фиброма, </a:t>
            </a:r>
            <a:r>
              <a:rPr lang="ru-RU" sz="1800" b="1" dirty="0" err="1" smtClean="0"/>
              <a:t>одонтогенная</a:t>
            </a:r>
            <a:r>
              <a:rPr lang="ru-RU" sz="1800" b="1" dirty="0" smtClean="0"/>
              <a:t> фиброма, </a:t>
            </a:r>
            <a:r>
              <a:rPr lang="ru-RU" sz="1800" b="1" dirty="0" err="1" smtClean="0"/>
              <a:t>одонтоамелобластома</a:t>
            </a:r>
            <a:r>
              <a:rPr lang="ru-RU" sz="1800" b="1" dirty="0" smtClean="0"/>
              <a:t> и </a:t>
            </a:r>
            <a:r>
              <a:rPr lang="ru-RU" sz="1800" b="1" dirty="0" err="1" smtClean="0"/>
              <a:t>амелобластическая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фиброодонтома</a:t>
            </a:r>
            <a:r>
              <a:rPr lang="ru-RU" sz="1800" b="1" dirty="0" smtClean="0"/>
              <a:t>.</a:t>
            </a:r>
          </a:p>
          <a:p>
            <a:pPr>
              <a:buFont typeface="Wingdings 2" pitchFamily="18" charset="2"/>
              <a:buNone/>
            </a:pP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295138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3" y="332656"/>
            <a:ext cx="8856984" cy="5184576"/>
          </a:xfrm>
        </p:spPr>
        <p:txBody>
          <a:bodyPr>
            <a:normAutofit fontScale="40000" lnSpcReduction="20000"/>
          </a:bodyPr>
          <a:lstStyle/>
          <a:p>
            <a:r>
              <a:rPr lang="ru-RU" sz="4000" b="1" i="1" dirty="0" err="1"/>
              <a:t>Амелобластическая</a:t>
            </a:r>
            <a:r>
              <a:rPr lang="ru-RU" sz="4000" b="1" i="1" dirty="0"/>
              <a:t> фиброма. </a:t>
            </a:r>
            <a:r>
              <a:rPr lang="ru-RU" sz="4000" dirty="0"/>
              <a:t>Клинические и рентгенологические проявления </a:t>
            </a:r>
            <a:r>
              <a:rPr lang="ru-RU" sz="4000" dirty="0" err="1" smtClean="0"/>
              <a:t>амелобластической</a:t>
            </a:r>
            <a:r>
              <a:rPr lang="ru-RU" sz="4000" dirty="0" smtClean="0"/>
              <a:t> </a:t>
            </a:r>
            <a:r>
              <a:rPr lang="ru-RU" sz="4000" dirty="0"/>
              <a:t>фибромы нехарактерны и напоминают </a:t>
            </a:r>
            <a:r>
              <a:rPr lang="ru-RU" sz="4000" dirty="0" err="1"/>
              <a:t>амелобластому</a:t>
            </a:r>
            <a:r>
              <a:rPr lang="ru-RU" sz="4000" dirty="0"/>
              <a:t>. </a:t>
            </a:r>
            <a:r>
              <a:rPr lang="ru-RU" sz="4000" dirty="0" err="1"/>
              <a:t>Амелобластические</a:t>
            </a:r>
            <a:r>
              <a:rPr lang="ru-RU" sz="4000" dirty="0"/>
              <a:t> фибромы состоят из низкодифференцированных зубных тканей, которые встречаются только в зубных зачатках. В отличие от </a:t>
            </a:r>
            <a:r>
              <a:rPr lang="ru-RU" sz="4000" dirty="0" err="1"/>
              <a:t>амелобластомы</a:t>
            </a:r>
            <a:r>
              <a:rPr lang="ru-RU" sz="4000" dirty="0"/>
              <a:t>, </a:t>
            </a:r>
            <a:r>
              <a:rPr lang="ru-RU" sz="4000" dirty="0" err="1" smtClean="0"/>
              <a:t>амелобластические</a:t>
            </a:r>
            <a:r>
              <a:rPr lang="ru-RU" sz="4000" dirty="0" smtClean="0"/>
              <a:t> </a:t>
            </a:r>
            <a:r>
              <a:rPr lang="ru-RU" sz="4000" dirty="0"/>
              <a:t>фибромы возникают в период развития и формирования постоянных зубов. Иногда на рентгенограммах в опухоли определяются </a:t>
            </a:r>
            <a:r>
              <a:rPr lang="ru-RU" sz="4000" dirty="0" err="1"/>
              <a:t>зубоподобные</a:t>
            </a:r>
            <a:r>
              <a:rPr lang="ru-RU" sz="4000" dirty="0"/>
              <a:t> конгломераты, являющиеся </a:t>
            </a:r>
            <a:r>
              <a:rPr lang="ru-RU" sz="4000" dirty="0" smtClean="0"/>
              <a:t>малодифференцированными </a:t>
            </a:r>
            <a:r>
              <a:rPr lang="ru-RU" sz="4000" dirty="0"/>
              <a:t>зачатками зубов.</a:t>
            </a:r>
          </a:p>
          <a:p>
            <a:r>
              <a:rPr lang="ru-RU" sz="4000" b="1" i="1" dirty="0">
                <a:solidFill>
                  <a:srgbClr val="C00000"/>
                </a:solidFill>
              </a:rPr>
              <a:t>Лечение </a:t>
            </a:r>
            <a:r>
              <a:rPr lang="ru-RU" sz="4000" b="1" dirty="0">
                <a:solidFill>
                  <a:srgbClr val="C00000"/>
                </a:solidFill>
              </a:rPr>
              <a:t>- хирургическое - резекция пораженного отдела челюсти</a:t>
            </a:r>
            <a:r>
              <a:rPr lang="ru-RU" sz="4000" dirty="0"/>
              <a:t>. При гистологическом исследовании характерно наличие эпителиальных разрастаний, сходных с таковыми при </a:t>
            </a:r>
            <a:r>
              <a:rPr lang="ru-RU" sz="4000" dirty="0" err="1"/>
              <a:t>амелобластоме</a:t>
            </a:r>
            <a:r>
              <a:rPr lang="ru-RU" sz="4000" dirty="0"/>
              <a:t>, и рыхлой волокнистой соединительной ткани.</a:t>
            </a:r>
          </a:p>
          <a:p>
            <a:r>
              <a:rPr lang="ru-RU" sz="4000" b="1" i="1" dirty="0" err="1"/>
              <a:t>Аденоамелобластома</a:t>
            </a:r>
            <a:r>
              <a:rPr lang="ru-RU" sz="4000" b="1" i="1" dirty="0"/>
              <a:t>.</a:t>
            </a:r>
            <a:r>
              <a:rPr lang="ru-RU" sz="4000" i="1" dirty="0">
                <a:solidFill>
                  <a:srgbClr val="990099"/>
                </a:solidFill>
              </a:rPr>
              <a:t> </a:t>
            </a:r>
            <a:r>
              <a:rPr lang="ru-RU" sz="4000" dirty="0">
                <a:solidFill>
                  <a:srgbClr val="990099"/>
                </a:solidFill>
              </a:rPr>
              <a:t>Редко встречающаяся доброкачественная опухоль</a:t>
            </a:r>
            <a:r>
              <a:rPr lang="ru-RU" sz="4000" dirty="0"/>
              <a:t>. Клинико-рентгенологические проявления соответствуют фолликулярной кисте. </a:t>
            </a:r>
            <a:r>
              <a:rPr lang="ru-RU" sz="4000" dirty="0" err="1"/>
              <a:t>Макроскопически</a:t>
            </a:r>
            <a:r>
              <a:rPr lang="ru-RU" sz="4000" dirty="0"/>
              <a:t> оболочка толще, чем при фолликулярных кистах. Постановка диагноза возможна только после проведения патоморфологического исследования </a:t>
            </a:r>
            <a:r>
              <a:rPr lang="ru-RU" sz="4000" dirty="0" err="1"/>
              <a:t>биопсийного</a:t>
            </a:r>
            <a:r>
              <a:rPr lang="ru-RU" sz="4000" dirty="0"/>
              <a:t> материала.</a:t>
            </a:r>
          </a:p>
          <a:p>
            <a:r>
              <a:rPr lang="ru-RU" sz="4000" dirty="0">
                <a:solidFill>
                  <a:srgbClr val="990099"/>
                </a:solidFill>
              </a:rPr>
              <a:t>Чаще локализуется на верхней челюсти в области клыков. </a:t>
            </a:r>
            <a:r>
              <a:rPr lang="ru-RU" sz="4000" dirty="0"/>
              <a:t>В зоне опухоли выявляются не-прорезавшиеся зубы, чаще клыки. Растет достаточно медленно. Хорошо отграничена от окружающих тканей, инкапсулирована.</a:t>
            </a:r>
          </a:p>
          <a:p>
            <a:r>
              <a:rPr lang="ru-RU" sz="4000" dirty="0"/>
              <a:t>Рентгенологически представлена </a:t>
            </a:r>
            <a:r>
              <a:rPr lang="ru-RU" sz="4000" dirty="0" err="1" smtClean="0"/>
              <a:t>кистоподобной</a:t>
            </a:r>
            <a:r>
              <a:rPr lang="ru-RU" sz="4000" dirty="0" smtClean="0"/>
              <a:t> </a:t>
            </a:r>
            <a:r>
              <a:rPr lang="ru-RU" sz="4000" dirty="0"/>
              <a:t>зоной просветления без четких границ. Склеротический ободок по краю отсутствует. На фоне гомогенного просветления в пристеночной зоне могут определяться </a:t>
            </a:r>
            <a:r>
              <a:rPr lang="ru-RU" sz="4000" dirty="0" err="1"/>
              <a:t>кальцификаты</a:t>
            </a:r>
            <a:r>
              <a:rPr lang="ru-RU" sz="40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://vmede.org/sait/content/Ped_serg_topolnitskii_2011/img/247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09120"/>
            <a:ext cx="3960440" cy="22548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139952" y="622474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 smtClean="0"/>
              <a:t>Амелобластическая</a:t>
            </a:r>
            <a:r>
              <a:rPr lang="ru-RU" sz="1200" dirty="0" smtClean="0"/>
              <a:t> </a:t>
            </a:r>
            <a:r>
              <a:rPr lang="ru-RU" sz="1200" dirty="0"/>
              <a:t>фиброма дистальных отделов тела, угла и ветви нижней челюсти справа. </a:t>
            </a:r>
            <a:r>
              <a:rPr lang="ru-RU" sz="1200" dirty="0" err="1"/>
              <a:t>Ортопан-томограмма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4869160"/>
            <a:ext cx="2566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Лечение хирургическое</a:t>
            </a:r>
          </a:p>
        </p:txBody>
      </p:sp>
    </p:spTree>
    <p:extLst>
      <p:ext uri="{BB962C8B-B14F-4D97-AF65-F5344CB8AC3E}">
        <p14:creationId xmlns:p14="http://schemas.microsoft.com/office/powerpoint/2010/main" val="22684979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47667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>
                <a:solidFill>
                  <a:srgbClr val="0070C0"/>
                </a:solidFill>
              </a:rPr>
              <a:t>Необходимые дифференциально-диагностические исследования: 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dirty="0" smtClean="0"/>
              <a:t>  </a:t>
            </a:r>
            <a:br>
              <a:rPr lang="ru-RU" sz="1800" dirty="0" smtClean="0"/>
            </a:br>
            <a:endParaRPr lang="ru-RU" sz="1800" dirty="0" smtClean="0"/>
          </a:p>
        </p:txBody>
      </p:sp>
      <p:sp>
        <p:nvSpPr>
          <p:cNvPr id="83971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476672"/>
            <a:ext cx="8678738" cy="638132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1600" b="1" dirty="0" smtClean="0">
                <a:solidFill>
                  <a:srgbClr val="002060"/>
                </a:solidFill>
              </a:rPr>
              <a:t>Обязательные процедуры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Врачебный осмотр.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Рентгенография лицевого отдела черепа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ОПТГ Рентгенография органов грудной клетки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Эндофиброскопия</a:t>
            </a:r>
            <a:r>
              <a:rPr lang="ru-RU" sz="1600" dirty="0" smtClean="0">
                <a:solidFill>
                  <a:srgbClr val="002060"/>
                </a:solidFill>
              </a:rPr>
              <a:t> полости носа, глотки, костной полости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Трепанбиопсия</a:t>
            </a:r>
            <a:r>
              <a:rPr lang="ru-RU" sz="1600" dirty="0" smtClean="0">
                <a:solidFill>
                  <a:srgbClr val="002060"/>
                </a:solidFill>
              </a:rPr>
              <a:t> или биопсия опухоли Пункционная биопсия лимфатических узлов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Ультразвуковое исследование шеи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Компьютерная томография лицевого отдела черепа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ЭКГ стандартная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Санация полости рта 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2060"/>
                </a:solidFill>
              </a:rPr>
              <a:t>Дополнительные процедуры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Компьютерная томография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МСКТ с 3</a:t>
            </a:r>
            <a:r>
              <a:rPr lang="en-US" sz="1600" dirty="0" smtClean="0">
                <a:solidFill>
                  <a:srgbClr val="002060"/>
                </a:solidFill>
              </a:rPr>
              <a:t>D </a:t>
            </a:r>
            <a:r>
              <a:rPr lang="ru-RU" sz="1600" dirty="0" smtClean="0">
                <a:solidFill>
                  <a:srgbClr val="002060"/>
                </a:solidFill>
              </a:rPr>
              <a:t>реконструкцией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Магнитно-резонансная томография лица, шеи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Консультация специалистов (по показаниям)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Лабораторные исследования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 Цитологическое исследование мазков с поверхности опухоли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Консультация, пересмотр цитологических препаратов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Патоморфологическое исследование </a:t>
            </a:r>
            <a:r>
              <a:rPr lang="ru-RU" sz="1600" dirty="0" err="1" smtClean="0">
                <a:solidFill>
                  <a:srgbClr val="002060"/>
                </a:solidFill>
              </a:rPr>
              <a:t>биопсийного</a:t>
            </a:r>
            <a:r>
              <a:rPr lang="ru-RU" sz="1600" dirty="0" smtClean="0">
                <a:solidFill>
                  <a:srgbClr val="002060"/>
                </a:solidFill>
              </a:rPr>
              <a:t> материала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Патоморфологическое исследование операционного материала срочное (по показаниям) и плановое Консультация, пересмотр патоморфологических препаратов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Иммуноморфологическое исследование (</a:t>
            </a:r>
            <a:r>
              <a:rPr lang="ru-RU" sz="1600" dirty="0" err="1" smtClean="0">
                <a:solidFill>
                  <a:srgbClr val="002060"/>
                </a:solidFill>
              </a:rPr>
              <a:t>иммуноцитологическое</a:t>
            </a:r>
            <a:r>
              <a:rPr lang="ru-RU" sz="1600" dirty="0" smtClean="0">
                <a:solidFill>
                  <a:srgbClr val="002060"/>
                </a:solidFill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</a:rPr>
              <a:t>иммуногистохимическое</a:t>
            </a:r>
            <a:r>
              <a:rPr lang="ru-RU" sz="1600" dirty="0" smtClean="0">
                <a:solidFill>
                  <a:srgbClr val="002060"/>
                </a:solidFill>
              </a:rPr>
              <a:t> исследование).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002060"/>
                </a:solidFill>
              </a:rPr>
              <a:t>Дифференциальная диагностика: </a:t>
            </a:r>
          </a:p>
          <a:p>
            <a:pPr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С </a:t>
            </a:r>
            <a:r>
              <a:rPr lang="ru-RU" sz="1600" dirty="0">
                <a:solidFill>
                  <a:srgbClr val="002060"/>
                </a:solidFill>
              </a:rPr>
              <a:t>кистами различной природы (при больших однокамерных образованиях): контуры </a:t>
            </a:r>
            <a:r>
              <a:rPr lang="ru-RU" sz="1600" dirty="0" err="1">
                <a:solidFill>
                  <a:srgbClr val="002060"/>
                </a:solidFill>
              </a:rPr>
              <a:t>амелобластомы</a:t>
            </a:r>
            <a:r>
              <a:rPr lang="ru-RU" sz="1600" dirty="0">
                <a:solidFill>
                  <a:srgbClr val="002060"/>
                </a:solidFill>
              </a:rPr>
              <a:t> более волнистые, менее четкие, чем у кист, форма менее правильная</a:t>
            </a:r>
          </a:p>
          <a:p>
            <a:pPr>
              <a:buNone/>
            </a:pPr>
            <a:r>
              <a:rPr lang="ru-RU" sz="1600" dirty="0">
                <a:solidFill>
                  <a:srgbClr val="002060"/>
                </a:solidFill>
              </a:rPr>
              <a:t>• С </a:t>
            </a:r>
            <a:r>
              <a:rPr lang="ru-RU" sz="1600" dirty="0" err="1">
                <a:solidFill>
                  <a:srgbClr val="002060"/>
                </a:solidFill>
              </a:rPr>
              <a:t>остеобластокластомой</a:t>
            </a:r>
            <a:r>
              <a:rPr lang="ru-RU" sz="1600" dirty="0">
                <a:solidFill>
                  <a:srgbClr val="002060"/>
                </a:solidFill>
              </a:rPr>
              <a:t> (при мелкоячеистых формах): прозрачность полостей при </a:t>
            </a:r>
            <a:r>
              <a:rPr lang="ru-RU" sz="1600" dirty="0" err="1">
                <a:solidFill>
                  <a:srgbClr val="002060"/>
                </a:solidFill>
              </a:rPr>
              <a:t>амелобластоме</a:t>
            </a:r>
            <a:r>
              <a:rPr lang="ru-RU" sz="1600" dirty="0">
                <a:solidFill>
                  <a:srgbClr val="002060"/>
                </a:solidFill>
              </a:rPr>
              <a:t> выше, чем при </a:t>
            </a:r>
            <a:r>
              <a:rPr lang="ru-RU" sz="1600" dirty="0" err="1">
                <a:solidFill>
                  <a:srgbClr val="002060"/>
                </a:solidFill>
              </a:rPr>
              <a:t>остебластокластоме</a:t>
            </a:r>
            <a:r>
              <a:rPr lang="ru-RU" sz="1600" dirty="0">
                <a:solidFill>
                  <a:srgbClr val="002060"/>
                </a:solidFill>
              </a:rPr>
              <a:t> (ОБК), но ниже, чем при кистах. В краевых отделах при </a:t>
            </a:r>
            <a:r>
              <a:rPr lang="ru-RU" sz="1600" dirty="0" err="1">
                <a:solidFill>
                  <a:srgbClr val="002060"/>
                </a:solidFill>
              </a:rPr>
              <a:t>амелобластоме</a:t>
            </a:r>
            <a:r>
              <a:rPr lang="ru-RU" sz="1600" dirty="0">
                <a:solidFill>
                  <a:srgbClr val="002060"/>
                </a:solidFill>
              </a:rPr>
              <a:t> есть полутени за счет </a:t>
            </a:r>
            <a:r>
              <a:rPr lang="ru-RU" sz="1600" dirty="0" err="1">
                <a:solidFill>
                  <a:srgbClr val="002060"/>
                </a:solidFill>
              </a:rPr>
              <a:t>мягкотканных</a:t>
            </a:r>
            <a:r>
              <a:rPr lang="ru-RU" sz="1600" dirty="0">
                <a:solidFill>
                  <a:srgbClr val="002060"/>
                </a:solidFill>
              </a:rPr>
              <a:t> образований. </a:t>
            </a:r>
          </a:p>
          <a:p>
            <a:pPr algn="ctr">
              <a:buNone/>
            </a:pP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b="1" dirty="0">
                <a:solidFill>
                  <a:srgbClr val="002060"/>
                </a:solidFill>
              </a:rPr>
              <a:t>Всегда необходимо гистологическое </a:t>
            </a:r>
            <a:r>
              <a:rPr lang="ru-RU" sz="1600" b="1" dirty="0" smtClean="0">
                <a:solidFill>
                  <a:srgbClr val="002060"/>
                </a:solidFill>
              </a:rPr>
              <a:t>исследование!</a:t>
            </a:r>
            <a:endParaRPr lang="ru-RU" sz="1600" b="1" dirty="0">
              <a:solidFill>
                <a:srgbClr val="002060"/>
              </a:solidFill>
            </a:endParaRPr>
          </a:p>
          <a:p>
            <a:endParaRPr lang="ru-RU" sz="1600" dirty="0" smtClean="0"/>
          </a:p>
          <a:p>
            <a:pPr>
              <a:buFont typeface="Wingdings 2" pitchFamily="18" charset="2"/>
              <a:buNone/>
            </a:pPr>
            <a:endParaRPr lang="ru-RU" sz="1600" dirty="0" smtClean="0"/>
          </a:p>
          <a:p>
            <a:pPr>
              <a:buFont typeface="Wingdings 2" pitchFamily="18" charset="2"/>
              <a:buNone/>
            </a:pPr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40892300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Заголовок 1"/>
          <p:cNvSpPr>
            <a:spLocks noGrp="1"/>
          </p:cNvSpPr>
          <p:nvPr>
            <p:ph type="title"/>
          </p:nvPr>
        </p:nvSpPr>
        <p:spPr>
          <a:xfrm>
            <a:off x="1" y="142875"/>
            <a:ext cx="5220072" cy="27860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000" b="1" dirty="0" smtClean="0">
                <a:solidFill>
                  <a:srgbClr val="0070C0"/>
                </a:solidFill>
              </a:rPr>
              <a:t>Рентгенодиагностика новообразований трудна, что объясняется сложностью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анатомического строения лицевого черепа и сложностью методических и технических приемов исследования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В диагностике опухолей используют: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• внутри- и </a:t>
            </a:r>
            <a:r>
              <a:rPr lang="ru-RU" sz="2000" b="1" dirty="0" err="1" smtClean="0">
                <a:solidFill>
                  <a:srgbClr val="0070C0"/>
                </a:solidFill>
              </a:rPr>
              <a:t>внеротовые</a:t>
            </a:r>
            <a:r>
              <a:rPr lang="ru-RU" sz="2000" b="1" dirty="0" smtClean="0">
                <a:solidFill>
                  <a:srgbClr val="0070C0"/>
                </a:solidFill>
              </a:rPr>
              <a:t> рентгенограммы,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• линейную и панорамную томографию,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• панорамную рентгенографию,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• КТ и МРТ</a:t>
            </a:r>
            <a:r>
              <a:rPr lang="ru-RU" sz="2400" b="1" dirty="0" smtClean="0">
                <a:solidFill>
                  <a:srgbClr val="0070C0"/>
                </a:solidFill>
              </a:rPr>
              <a:t/>
            </a:r>
            <a:br>
              <a:rPr lang="ru-RU" sz="2400" b="1" dirty="0" smtClean="0">
                <a:solidFill>
                  <a:srgbClr val="0070C0"/>
                </a:solidFill>
              </a:rPr>
            </a:br>
            <a:endParaRPr lang="ru-RU" sz="2400" b="1" dirty="0" smtClean="0">
              <a:solidFill>
                <a:srgbClr val="0070C0"/>
              </a:solidFill>
            </a:endParaRPr>
          </a:p>
        </p:txBody>
      </p:sp>
      <p:sp>
        <p:nvSpPr>
          <p:cNvPr id="90115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2786063"/>
            <a:ext cx="5149205" cy="3929062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2000" b="1" i="1" dirty="0" smtClean="0">
                <a:solidFill>
                  <a:srgbClr val="002060"/>
                </a:solidFill>
              </a:rPr>
              <a:t>В дифференциальной диагностике учитывается: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локализация процесса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изменение формы пораженного участка кости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отграничение от непораженных отделов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четкость контуров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наличие внутренних включений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сохранность кортикальных пластинок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• наличие  реакции периоста</a:t>
            </a:r>
          </a:p>
        </p:txBody>
      </p:sp>
      <p:pic>
        <p:nvPicPr>
          <p:cNvPr id="4" name="Объект 3" descr="http://vmede.org/sait/content/Ped_serg_topolnitskii_2011/img/2479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0"/>
            <a:ext cx="1615440" cy="16489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724128" y="1677725"/>
            <a:ext cx="3347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Ребенок 15 лет. </a:t>
            </a:r>
            <a:r>
              <a:rPr lang="ru-RU" sz="1200" dirty="0" err="1"/>
              <a:t>Оссифицирующая</a:t>
            </a:r>
            <a:r>
              <a:rPr lang="ru-RU" sz="1200" dirty="0"/>
              <a:t> фиброма верхней челюсти слева. </a:t>
            </a:r>
          </a:p>
        </p:txBody>
      </p:sp>
      <p:pic>
        <p:nvPicPr>
          <p:cNvPr id="6" name="Рисунок 5" descr="http://vmede.org/sait/content/Ped_serg_topolnitskii_2011/img/248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629" y="2139390"/>
            <a:ext cx="2596133" cy="15518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360762" y="3763422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Ребенок 13 лет. </a:t>
            </a:r>
            <a:r>
              <a:rPr lang="ru-RU" sz="1200" dirty="0" err="1"/>
              <a:t>Оссифицирующая</a:t>
            </a:r>
            <a:r>
              <a:rPr lang="ru-RU" sz="1200" dirty="0"/>
              <a:t> фиброма нижней челюсти справа. </a:t>
            </a:r>
          </a:p>
        </p:txBody>
      </p:sp>
    </p:spTree>
    <p:extLst>
      <p:ext uri="{BB962C8B-B14F-4D97-AF65-F5344CB8AC3E}">
        <p14:creationId xmlns:p14="http://schemas.microsoft.com/office/powerpoint/2010/main" val="143360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НЕОДОНТОГЕННЫЕ ОПУХОЛИ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8784976" cy="32403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ДОБРОКАЧЕСТВЕННЫЕ </a:t>
            </a:r>
            <a:r>
              <a:rPr lang="ru-RU" b="1" dirty="0">
                <a:solidFill>
                  <a:srgbClr val="7030A0"/>
                </a:solidFill>
              </a:rPr>
              <a:t>МЕЗЕНХИМАЛЬНЫЕ ОПУХОЛИ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Доброкачественные </a:t>
            </a:r>
            <a:r>
              <a:rPr lang="ru-RU" b="1" dirty="0" err="1">
                <a:solidFill>
                  <a:srgbClr val="7030A0"/>
                </a:solidFill>
              </a:rPr>
              <a:t>мезенхимальные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опухоли: 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гигантоклеточные </a:t>
            </a:r>
            <a:r>
              <a:rPr lang="ru-RU" b="1" dirty="0">
                <a:solidFill>
                  <a:srgbClr val="7030A0"/>
                </a:solidFill>
              </a:rPr>
              <a:t>опухоли, </a:t>
            </a:r>
            <a:endParaRPr lang="ru-RU" b="1" dirty="0" smtClean="0">
              <a:solidFill>
                <a:srgbClr val="7030A0"/>
              </a:solidFill>
            </a:endParaRPr>
          </a:p>
          <a:p>
            <a:r>
              <a:rPr lang="ru-RU" b="1" dirty="0" smtClean="0">
                <a:solidFill>
                  <a:srgbClr val="7030A0"/>
                </a:solidFill>
              </a:rPr>
              <a:t>костно-фиброзные </a:t>
            </a:r>
            <a:r>
              <a:rPr lang="ru-RU" b="1" dirty="0">
                <a:solidFill>
                  <a:srgbClr val="7030A0"/>
                </a:solidFill>
              </a:rPr>
              <a:t>поражения, </a:t>
            </a:r>
            <a:endParaRPr lang="ru-RU" b="1" dirty="0" smtClean="0">
              <a:solidFill>
                <a:srgbClr val="7030A0"/>
              </a:solidFill>
            </a:endParaRPr>
          </a:p>
          <a:p>
            <a:r>
              <a:rPr lang="ru-RU" b="1" dirty="0" err="1">
                <a:solidFill>
                  <a:srgbClr val="7030A0"/>
                </a:solidFill>
              </a:rPr>
              <a:t>м</a:t>
            </a:r>
            <a:r>
              <a:rPr lang="ru-RU" b="1" dirty="0" err="1" smtClean="0">
                <a:solidFill>
                  <a:srgbClr val="7030A0"/>
                </a:solidFill>
              </a:rPr>
              <a:t>иксомы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          </a:t>
            </a:r>
            <a:r>
              <a:rPr lang="ru-RU" b="1" dirty="0" err="1">
                <a:solidFill>
                  <a:srgbClr val="7030A0"/>
                </a:solidFill>
              </a:rPr>
              <a:t>Неодонтогенные</a:t>
            </a:r>
            <a:r>
              <a:rPr lang="ru-RU" b="1" dirty="0">
                <a:solidFill>
                  <a:srgbClr val="7030A0"/>
                </a:solidFill>
              </a:rPr>
              <a:t> опухоли в большинстве случаев возникают в </a:t>
            </a:r>
            <a:r>
              <a:rPr lang="ru-RU" b="1" dirty="0" smtClean="0">
                <a:solidFill>
                  <a:srgbClr val="7030A0"/>
                </a:solidFill>
              </a:rPr>
              <a:t>подростковом  возрасте. </a:t>
            </a:r>
            <a:r>
              <a:rPr lang="ru-RU" b="1" dirty="0">
                <a:solidFill>
                  <a:srgbClr val="7030A0"/>
                </a:solidFill>
              </a:rPr>
              <a:t>Для большинства этих новообразований начальным проявлением поражения бывает припухлость, только для гигантоклеточных опухолей характерны боль, смещение, выпадение зубов или их патологическая подвижность за счёт резорбции корней.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3600400" cy="348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73016"/>
            <a:ext cx="4248472" cy="3182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642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 err="1"/>
              <a:t>Миксома</a:t>
            </a:r>
            <a:r>
              <a:rPr lang="ru-RU" sz="2400" b="1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0" y="404664"/>
            <a:ext cx="3744416" cy="5721499"/>
          </a:xfrm>
        </p:spPr>
        <p:txBody>
          <a:bodyPr>
            <a:normAutofit fontScale="92500" lnSpcReduction="20000"/>
          </a:bodyPr>
          <a:lstStyle/>
          <a:p>
            <a:r>
              <a:rPr lang="ru-RU" sz="2300" b="1" dirty="0" smtClean="0">
                <a:solidFill>
                  <a:srgbClr val="002060"/>
                </a:solidFill>
              </a:rPr>
              <a:t>Опухоль </a:t>
            </a:r>
            <a:r>
              <a:rPr lang="ru-RU" sz="2300" b="1" dirty="0">
                <a:solidFill>
                  <a:srgbClr val="002060"/>
                </a:solidFill>
              </a:rPr>
              <a:t>постнатального происхождения, состоящая из слизистой ткани. В полости рта встречаются крайне </a:t>
            </a:r>
            <a:r>
              <a:rPr lang="ru-RU" sz="2300" b="1" dirty="0" smtClean="0">
                <a:solidFill>
                  <a:srgbClr val="002060"/>
                </a:solidFill>
              </a:rPr>
              <a:t>редко, преимущественно в подростковом возрасте.</a:t>
            </a:r>
            <a:endParaRPr lang="ru-RU" sz="2300" b="1" dirty="0">
              <a:solidFill>
                <a:srgbClr val="002060"/>
              </a:solidFill>
            </a:endParaRPr>
          </a:p>
          <a:p>
            <a:r>
              <a:rPr lang="ru-RU" sz="2300" b="1" dirty="0" err="1">
                <a:solidFill>
                  <a:srgbClr val="002060"/>
                </a:solidFill>
              </a:rPr>
              <a:t>Миксома</a:t>
            </a:r>
            <a:r>
              <a:rPr lang="ru-RU" sz="2300" b="1" dirty="0">
                <a:solidFill>
                  <a:srgbClr val="002060"/>
                </a:solidFill>
              </a:rPr>
              <a:t> - опухоль округлой или узловатой формы грязно-серого или желтоватого цвета, нечетко отграниченная, мягкой консистенции.</a:t>
            </a:r>
          </a:p>
          <a:p>
            <a:r>
              <a:rPr lang="ru-RU" sz="2300" b="1" dirty="0" err="1">
                <a:solidFill>
                  <a:srgbClr val="002060"/>
                </a:solidFill>
              </a:rPr>
              <a:t>Миобластомиома</a:t>
            </a:r>
            <a:r>
              <a:rPr lang="ru-RU" sz="2300" b="1" dirty="0">
                <a:solidFill>
                  <a:srgbClr val="002060"/>
                </a:solidFill>
              </a:rPr>
              <a:t> и </a:t>
            </a:r>
            <a:r>
              <a:rPr lang="ru-RU" sz="2300" b="1" dirty="0" err="1">
                <a:solidFill>
                  <a:srgbClr val="002060"/>
                </a:solidFill>
              </a:rPr>
              <a:t>миксома</a:t>
            </a:r>
            <a:r>
              <a:rPr lang="ru-RU" sz="2300" b="1" dirty="0">
                <a:solidFill>
                  <a:srgbClr val="002060"/>
                </a:solidFill>
              </a:rPr>
              <a:t> способны к </a:t>
            </a:r>
            <a:r>
              <a:rPr lang="ru-RU" sz="2300" b="1" dirty="0" err="1">
                <a:solidFill>
                  <a:srgbClr val="002060"/>
                </a:solidFill>
              </a:rPr>
              <a:t>озлокачествлению</a:t>
            </a:r>
            <a:r>
              <a:rPr lang="ru-RU" sz="2300" b="1" dirty="0">
                <a:solidFill>
                  <a:srgbClr val="002060"/>
                </a:solidFill>
              </a:rPr>
              <a:t>, поэтому при хирургическом иссечении их рекомендуется удалять вместе со здоровой тканью.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32656"/>
            <a:ext cx="4672061" cy="3914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246984"/>
            <a:ext cx="4752529" cy="2494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971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ГИГАНТОКЛЕТОЧНЫЕ ОПУХОЛИ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1"/>
            <a:ext cx="8928992" cy="3744416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2900" b="1" dirty="0" smtClean="0">
                <a:solidFill>
                  <a:srgbClr val="0070C0"/>
                </a:solidFill>
              </a:rPr>
              <a:t>гигантоклеточная </a:t>
            </a:r>
            <a:r>
              <a:rPr lang="ru-RU" sz="2900" b="1" dirty="0">
                <a:solidFill>
                  <a:srgbClr val="0070C0"/>
                </a:solidFill>
              </a:rPr>
              <a:t>опухоль, </a:t>
            </a:r>
            <a:endParaRPr lang="ru-RU" sz="29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900" b="1" dirty="0" smtClean="0">
                <a:solidFill>
                  <a:srgbClr val="0070C0"/>
                </a:solidFill>
              </a:rPr>
              <a:t>бурая опухоль </a:t>
            </a:r>
            <a:r>
              <a:rPr lang="ru-RU" sz="2900" b="1" dirty="0">
                <a:solidFill>
                  <a:srgbClr val="0070C0"/>
                </a:solidFill>
              </a:rPr>
              <a:t>при </a:t>
            </a:r>
            <a:r>
              <a:rPr lang="ru-RU" sz="2900" b="1" dirty="0" err="1">
                <a:solidFill>
                  <a:srgbClr val="0070C0"/>
                </a:solidFill>
              </a:rPr>
              <a:t>гиперпаратиреоидизме</a:t>
            </a:r>
            <a:r>
              <a:rPr lang="ru-RU" sz="2900" b="1" dirty="0">
                <a:solidFill>
                  <a:srgbClr val="0070C0"/>
                </a:solidFill>
              </a:rPr>
              <a:t>, </a:t>
            </a:r>
            <a:endParaRPr lang="ru-RU" sz="29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900" b="1" dirty="0" smtClean="0">
                <a:solidFill>
                  <a:srgbClr val="0070C0"/>
                </a:solidFill>
              </a:rPr>
              <a:t>центральная </a:t>
            </a:r>
            <a:r>
              <a:rPr lang="ru-RU" sz="2900" b="1" dirty="0" err="1" smtClean="0">
                <a:solidFill>
                  <a:srgbClr val="0070C0"/>
                </a:solidFill>
              </a:rPr>
              <a:t>гиганто</a:t>
            </a:r>
            <a:r>
              <a:rPr lang="ru-RU" sz="2900" b="1" dirty="0" smtClean="0">
                <a:solidFill>
                  <a:srgbClr val="0070C0"/>
                </a:solidFill>
              </a:rPr>
              <a:t>-клеточная гранулёма. </a:t>
            </a:r>
          </a:p>
          <a:p>
            <a:pPr marL="0" indent="0">
              <a:buNone/>
            </a:pPr>
            <a:r>
              <a:rPr lang="ru-RU" sz="2900" b="1" dirty="0" smtClean="0">
                <a:solidFill>
                  <a:srgbClr val="0070C0"/>
                </a:solidFill>
              </a:rPr>
              <a:t>При </a:t>
            </a:r>
            <a:r>
              <a:rPr lang="ru-RU" sz="2900" b="1" dirty="0">
                <a:solidFill>
                  <a:srgbClr val="0070C0"/>
                </a:solidFill>
              </a:rPr>
              <a:t>стандартном гистологическом исследовании практически не различимы, хотя и обладают различным типом биологического поведения и клиническими проявлениями. </a:t>
            </a:r>
            <a:endParaRPr lang="ru-RU" sz="29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900" b="1" dirty="0" smtClean="0">
                <a:solidFill>
                  <a:srgbClr val="0070C0"/>
                </a:solidFill>
              </a:rPr>
              <a:t>Гигантские </a:t>
            </a:r>
            <a:r>
              <a:rPr lang="ru-RU" sz="2900" b="1" dirty="0">
                <a:solidFill>
                  <a:srgbClr val="0070C0"/>
                </a:solidFill>
              </a:rPr>
              <a:t>клетки, определяемые во всех этих новообразованиях, встречают и во многих других опухолях, включая </a:t>
            </a:r>
            <a:r>
              <a:rPr lang="ru-RU" sz="2900" b="1" dirty="0" err="1">
                <a:solidFill>
                  <a:srgbClr val="0070C0"/>
                </a:solidFill>
              </a:rPr>
              <a:t>аневризмальные</a:t>
            </a:r>
            <a:r>
              <a:rPr lang="ru-RU" sz="2900" b="1" dirty="0">
                <a:solidFill>
                  <a:srgbClr val="0070C0"/>
                </a:solidFill>
              </a:rPr>
              <a:t> костные кисты, фиброзную дисплазию, </a:t>
            </a:r>
            <a:r>
              <a:rPr lang="ru-RU" sz="2900" b="1" dirty="0" err="1">
                <a:solidFill>
                  <a:srgbClr val="0070C0"/>
                </a:solidFill>
              </a:rPr>
              <a:t>херувизм</a:t>
            </a:r>
            <a:r>
              <a:rPr lang="ru-RU" sz="2900" b="1" dirty="0">
                <a:solidFill>
                  <a:srgbClr val="0070C0"/>
                </a:solidFill>
              </a:rPr>
              <a:t>, </a:t>
            </a:r>
            <a:r>
              <a:rPr lang="ru-RU" sz="2900" b="1" dirty="0" err="1">
                <a:solidFill>
                  <a:srgbClr val="0070C0"/>
                </a:solidFill>
              </a:rPr>
              <a:t>оссифицирующую</a:t>
            </a:r>
            <a:r>
              <a:rPr lang="ru-RU" sz="2900" b="1" dirty="0">
                <a:solidFill>
                  <a:srgbClr val="0070C0"/>
                </a:solidFill>
              </a:rPr>
              <a:t> фиброму, остеогенную саркому и др., характеризующиеся различной степенью доброкачественности, тем не менее их присутствие в этих опухолях трудно объяснить</a:t>
            </a:r>
            <a:r>
              <a:rPr lang="ru-RU" sz="2900" b="1" dirty="0" smtClean="0">
                <a:solidFill>
                  <a:srgbClr val="0070C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0070C0"/>
                </a:solidFill>
              </a:rPr>
              <a:t>     Эпидемиология</a:t>
            </a:r>
          </a:p>
          <a:p>
            <a:pPr marL="0" indent="0">
              <a:buNone/>
            </a:pPr>
            <a:r>
              <a:rPr lang="ru-RU" sz="2900" b="1" dirty="0" smtClean="0">
                <a:solidFill>
                  <a:srgbClr val="0070C0"/>
                </a:solidFill>
              </a:rPr>
              <a:t>Чаще </a:t>
            </a:r>
            <a:r>
              <a:rPr lang="ru-RU" sz="2900" b="1" dirty="0">
                <a:solidFill>
                  <a:srgbClr val="0070C0"/>
                </a:solidFill>
              </a:rPr>
              <a:t>всего гигантоклеточные опухоли возникают у детей и подростков в возрасте 10-20 лет. У мальчиков опухоль встречают в 2 раза чаще, чем у девочек.</a:t>
            </a:r>
          </a:p>
          <a:p>
            <a:endParaRPr lang="ru-RU" dirty="0"/>
          </a:p>
        </p:txBody>
      </p:sp>
      <p:pic>
        <p:nvPicPr>
          <p:cNvPr id="4" name="Объект 3" descr="http://vmede.org/sait/content/Ped_serg_topolnitskii_2011/img/2461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8"/>
            <a:ext cx="3995936" cy="245408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303699" y="551723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Гигантоклеточная </a:t>
            </a:r>
            <a:r>
              <a:rPr lang="ru-RU" sz="1200" dirty="0"/>
              <a:t>опухоль фронтального отдела нижней челюсти Дентальная объемная </a:t>
            </a:r>
            <a:r>
              <a:rPr lang="ru-RU" sz="1200" dirty="0" err="1"/>
              <a:t>томограмма</a:t>
            </a:r>
            <a:r>
              <a:rPr lang="ru-RU" sz="1200" dirty="0"/>
              <a:t>: </a:t>
            </a:r>
            <a:r>
              <a:rPr lang="ru-RU" sz="1200" i="1" dirty="0"/>
              <a:t>а </a:t>
            </a:r>
            <a:r>
              <a:rPr lang="ru-RU" sz="1200" dirty="0"/>
              <a:t>- панорамная MPR; </a:t>
            </a:r>
            <a:r>
              <a:rPr lang="ru-RU" sz="1200" i="1" dirty="0"/>
              <a:t>б </a:t>
            </a:r>
            <a:r>
              <a:rPr lang="ru-RU" sz="1200" dirty="0"/>
              <a:t>- серия кросс-секций; </a:t>
            </a:r>
            <a:r>
              <a:rPr lang="ru-RU" sz="1200" i="1" dirty="0"/>
              <a:t>в </a:t>
            </a:r>
            <a:r>
              <a:rPr lang="ru-RU" sz="1200" dirty="0"/>
              <a:t>- MPR в коронарной проекции; </a:t>
            </a:r>
            <a:r>
              <a:rPr lang="ru-RU" sz="1200" i="1" dirty="0"/>
              <a:t>г </a:t>
            </a:r>
            <a:r>
              <a:rPr lang="ru-RU" sz="1200" dirty="0"/>
              <a:t>- MPR в аксиальной проекции; </a:t>
            </a:r>
            <a:r>
              <a:rPr lang="ru-RU" sz="1200" i="1" dirty="0"/>
              <a:t>д </a:t>
            </a:r>
            <a:r>
              <a:rPr lang="ru-RU" sz="1200" dirty="0"/>
              <a:t>- 3D-реконструкция</a:t>
            </a:r>
          </a:p>
        </p:txBody>
      </p:sp>
    </p:spTree>
    <p:extLst>
      <p:ext uri="{BB962C8B-B14F-4D97-AF65-F5344CB8AC3E}">
        <p14:creationId xmlns:p14="http://schemas.microsoft.com/office/powerpoint/2010/main" val="36979419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ru-RU" sz="2000" b="1" dirty="0"/>
              <a:t>ГИГАНТОКЛЕТОЧНЫЕ ОПУХОЛИ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7308304" cy="626469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Helvetica"/>
                <a:ea typeface="Times New Roman"/>
                <a:cs typeface="Times New Roman"/>
              </a:rPr>
              <a:t>Локализуются в переднем отделе </a:t>
            </a:r>
            <a:r>
              <a:rPr lang="ru-RU" sz="1600" b="1" dirty="0">
                <a:solidFill>
                  <a:srgbClr val="0070C0"/>
                </a:solidFill>
                <a:latin typeface="Helvetica"/>
                <a:ea typeface="Times New Roman"/>
                <a:cs typeface="Times New Roman"/>
              </a:rPr>
              <a:t>тела и симфиз нижней челюсти, а также области клыков и первых </a:t>
            </a:r>
            <a:r>
              <a:rPr lang="ru-RU" sz="1600" b="1" dirty="0" err="1">
                <a:solidFill>
                  <a:srgbClr val="0070C0"/>
                </a:solidFill>
                <a:latin typeface="Helvetica"/>
                <a:ea typeface="Times New Roman"/>
                <a:cs typeface="Times New Roman"/>
              </a:rPr>
              <a:t>премоляров</a:t>
            </a:r>
            <a:r>
              <a:rPr lang="ru-RU" sz="1600" b="1" dirty="0" smtClean="0">
                <a:solidFill>
                  <a:srgbClr val="0070C0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ru-RU" sz="1600" b="1" dirty="0">
                <a:solidFill>
                  <a:srgbClr val="0070C0"/>
                </a:solidFill>
              </a:rPr>
              <a:t> 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r>
              <a:rPr lang="ru-RU" sz="1600" b="1" dirty="0" smtClean="0">
                <a:solidFill>
                  <a:srgbClr val="0070C0"/>
                </a:solidFill>
              </a:rPr>
              <a:t>Агрессивный </a:t>
            </a:r>
            <a:r>
              <a:rPr lang="ru-RU" sz="1600" b="1" dirty="0">
                <a:solidFill>
                  <a:srgbClr val="0070C0"/>
                </a:solidFill>
              </a:rPr>
              <a:t>рост чаще выявляют у дошкольников (средний возраст - 6,3 года). 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r>
              <a:rPr lang="ru-RU" sz="1600" b="1" dirty="0" smtClean="0">
                <a:solidFill>
                  <a:srgbClr val="0070C0"/>
                </a:solidFill>
              </a:rPr>
              <a:t>Клиническая </a:t>
            </a:r>
            <a:r>
              <a:rPr lang="ru-RU" sz="1600" b="1" dirty="0">
                <a:solidFill>
                  <a:srgbClr val="0070C0"/>
                </a:solidFill>
              </a:rPr>
              <a:t>картина характеризуется выраженным болевым синдромом, быстрым ростом опухолевой массы, резорбцией корней зубов, рентгенологически определяют перфорацию кортикальной пластины. 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r>
              <a:rPr lang="ru-RU" sz="1600" b="1" dirty="0" smtClean="0">
                <a:solidFill>
                  <a:srgbClr val="0070C0"/>
                </a:solidFill>
              </a:rPr>
              <a:t>Неагрессивный </a:t>
            </a:r>
            <a:r>
              <a:rPr lang="ru-RU" sz="1600" b="1" dirty="0">
                <a:solidFill>
                  <a:srgbClr val="0070C0"/>
                </a:solidFill>
              </a:rPr>
              <a:t>рост (средний возраст - 9,3 года) течёт бессимптомно, выявляют </a:t>
            </a:r>
            <a:r>
              <a:rPr lang="ru-RU" sz="1600" b="1" dirty="0" err="1">
                <a:solidFill>
                  <a:srgbClr val="0070C0"/>
                </a:solidFill>
              </a:rPr>
              <a:t>рентгенонегативное</a:t>
            </a:r>
            <a:r>
              <a:rPr lang="ru-RU" sz="1600" b="1" dirty="0">
                <a:solidFill>
                  <a:srgbClr val="0070C0"/>
                </a:solidFill>
              </a:rPr>
              <a:t> образование, без боли, резорбции корней, перфорации кортикальной пластины.</a:t>
            </a:r>
          </a:p>
          <a:p>
            <a:r>
              <a:rPr lang="ru-RU" sz="1600" b="1" dirty="0">
                <a:solidFill>
                  <a:srgbClr val="0070C0"/>
                </a:solidFill>
              </a:rPr>
              <a:t> </a:t>
            </a:r>
            <a:r>
              <a:rPr lang="ru-RU" sz="1600" b="1" dirty="0" smtClean="0">
                <a:solidFill>
                  <a:srgbClr val="0070C0"/>
                </a:solidFill>
              </a:rPr>
              <a:t>Определение </a:t>
            </a:r>
            <a:r>
              <a:rPr lang="ru-RU" sz="1600" b="1" dirty="0">
                <a:solidFill>
                  <a:srgbClr val="0070C0"/>
                </a:solidFill>
              </a:rPr>
              <a:t>агрессивности крайне важно, так как риск возникновения рецидива при энуклеации или </a:t>
            </a:r>
            <a:r>
              <a:rPr lang="ru-RU" sz="1600" b="1" dirty="0" err="1">
                <a:solidFill>
                  <a:srgbClr val="0070C0"/>
                </a:solidFill>
              </a:rPr>
              <a:t>кюретаже</a:t>
            </a:r>
            <a:r>
              <a:rPr lang="ru-RU" sz="1600" b="1" dirty="0">
                <a:solidFill>
                  <a:srgbClr val="0070C0"/>
                </a:solidFill>
              </a:rPr>
              <a:t> агрессивных опухолей достаточно высок.</a:t>
            </a:r>
          </a:p>
          <a:p>
            <a:r>
              <a:rPr lang="ru-RU" sz="1600" b="1" dirty="0" smtClean="0">
                <a:solidFill>
                  <a:srgbClr val="0070C0"/>
                </a:solidFill>
              </a:rPr>
              <a:t>Бурую </a:t>
            </a:r>
            <a:r>
              <a:rPr lang="ru-RU" sz="1600" b="1" dirty="0">
                <a:solidFill>
                  <a:srgbClr val="0070C0"/>
                </a:solidFill>
              </a:rPr>
              <a:t>опухоль встречают в сочетании с хроническим нарушением функций почек и вторичным </a:t>
            </a:r>
            <a:r>
              <a:rPr lang="ru-RU" sz="1600" b="1" dirty="0" err="1">
                <a:solidFill>
                  <a:srgbClr val="0070C0"/>
                </a:solidFill>
              </a:rPr>
              <a:t>гиперпаратиреоидизмом</a:t>
            </a:r>
            <a:r>
              <a:rPr lang="ru-RU" sz="1600" b="1" dirty="0">
                <a:solidFill>
                  <a:srgbClr val="0070C0"/>
                </a:solidFill>
              </a:rPr>
              <a:t>. 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r>
              <a:rPr lang="ru-RU" sz="1600" b="1" dirty="0" smtClean="0">
                <a:solidFill>
                  <a:srgbClr val="0070C0"/>
                </a:solidFill>
              </a:rPr>
              <a:t>Поражение </a:t>
            </a:r>
            <a:r>
              <a:rPr lang="ru-RU" sz="1600" b="1" dirty="0">
                <a:solidFill>
                  <a:srgbClr val="0070C0"/>
                </a:solidFill>
              </a:rPr>
              <a:t>кости бывает </a:t>
            </a:r>
            <a:r>
              <a:rPr lang="ru-RU" sz="1600" b="1" dirty="0" smtClean="0">
                <a:solidFill>
                  <a:srgbClr val="0070C0"/>
                </a:solidFill>
              </a:rPr>
              <a:t>следствием </a:t>
            </a:r>
            <a:r>
              <a:rPr lang="ru-RU" sz="1600" b="1" dirty="0">
                <a:solidFill>
                  <a:srgbClr val="0070C0"/>
                </a:solidFill>
              </a:rPr>
              <a:t>резорбции костной ткани остеокластами в ответ на увеличение количества паратиреоидного гормона. Содержание кальция плазмы повышено, а фосфора - снижено. Одним из критериев диагностики служит определение концентрации паращитовидного гормона. Её повышение с большой долей достоверности говорит именно о таком характере опухолевого поражения</a:t>
            </a:r>
            <a:r>
              <a:rPr lang="ru-RU" sz="1600" b="1" dirty="0" smtClean="0">
                <a:solidFill>
                  <a:srgbClr val="0070C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70C0"/>
                </a:solidFill>
              </a:rPr>
              <a:t>Лечение:  </a:t>
            </a:r>
            <a:r>
              <a:rPr lang="ru-RU" sz="1600" b="1" dirty="0">
                <a:solidFill>
                  <a:srgbClr val="0070C0"/>
                </a:solidFill>
              </a:rPr>
              <a:t>  Тактика лечения гигантоклеточных поражений зависит от характера клинического течения и результатов гистологического исследования</a:t>
            </a:r>
          </a:p>
          <a:p>
            <a:endParaRPr lang="ru-RU" sz="1600" dirty="0"/>
          </a:p>
        </p:txBody>
      </p:sp>
      <p:pic>
        <p:nvPicPr>
          <p:cNvPr id="4" name="Рисунок 3" descr="https://www.rosmedlib.ru/cgi-bin/mb4x?usr_data=gd-image(doc,ISBN9785970406793-KLINREK2146876788,07-03.jpg,-1,,00000000,)&amp;hide_Cookie=yes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897" y="1481084"/>
            <a:ext cx="1876425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56251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ГИГАНТОКЛЕТОЧНЫЕ ОПУХОЛИ</a:t>
            </a:r>
            <a:endParaRPr lang="ru-RU" sz="2400" dirty="0"/>
          </a:p>
        </p:txBody>
      </p:sp>
      <p:pic>
        <p:nvPicPr>
          <p:cNvPr id="4" name="Объект 3" descr="http://vmede.org/sait/content/Ped_serg_topolnitskii_2011/img/246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3131840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vmede.org/sait/content/Ped_serg_topolnitskii_2011/img/246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37041"/>
            <a:ext cx="1440160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572000" y="83671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Гигантоклеточная </a:t>
            </a:r>
            <a:r>
              <a:rPr lang="ru-RU" sz="1200" dirty="0"/>
              <a:t>опухоль верхней челюсти справа. Изменения в полости рта (а). </a:t>
            </a:r>
            <a:r>
              <a:rPr lang="ru-RU" sz="1200" dirty="0" err="1"/>
              <a:t>Ортопантомограмма</a:t>
            </a:r>
            <a:r>
              <a:rPr lang="ru-RU" sz="1200" dirty="0"/>
              <a:t> (б). Компьютерная </a:t>
            </a:r>
            <a:r>
              <a:rPr lang="ru-RU" sz="1200" dirty="0" err="1"/>
              <a:t>томограмма</a:t>
            </a:r>
            <a:r>
              <a:rPr lang="ru-RU" sz="1200" dirty="0"/>
              <a:t> (в). Макропрепарат удаленной опухоли </a:t>
            </a:r>
            <a:r>
              <a:rPr lang="ru-RU" sz="1200" i="1" dirty="0"/>
              <a:t>(г). </a:t>
            </a:r>
            <a:r>
              <a:rPr lang="ru-RU" sz="1200" dirty="0"/>
              <a:t>Фрагмент опухоли с крупными многоядерными клетками-гигантами. Окраска гематоксилином и эозином. Увеличение x 200 (д)</a:t>
            </a:r>
          </a:p>
        </p:txBody>
      </p:sp>
      <p:pic>
        <p:nvPicPr>
          <p:cNvPr id="7" name="Объект 3" descr="http://vmede.org/sait/content/Ped_serg_topolnitskii_2011/img/2465.jp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2" y="3717032"/>
            <a:ext cx="3168352" cy="26254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851920" y="429309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Гигантоклеточная </a:t>
            </a:r>
            <a:r>
              <a:rPr lang="ru-RU" sz="1200" dirty="0"/>
              <a:t>опухоль фронтального отдела верхней челюсти. Внешний вид (а) и изменения в полости рта (б). Рентгенограмма верхней челюсти во второй косой проекции справа (в). Выявляется </a:t>
            </a:r>
            <a:r>
              <a:rPr lang="ru-RU" sz="1200" dirty="0" err="1" smtClean="0"/>
              <a:t>кистовидный</a:t>
            </a:r>
            <a:r>
              <a:rPr lang="ru-RU" sz="1200" dirty="0" smtClean="0"/>
              <a:t> </a:t>
            </a:r>
            <a:r>
              <a:rPr lang="ru-RU" sz="1200" dirty="0"/>
              <a:t>очаг деструкции на уровне зубов 13-21. Компьютерная </a:t>
            </a:r>
            <a:r>
              <a:rPr lang="ru-RU" sz="1200" dirty="0" err="1"/>
              <a:t>томограмма</a:t>
            </a:r>
            <a:r>
              <a:rPr lang="ru-RU" sz="1200" dirty="0"/>
              <a:t>, аксиальный срез (г)</a:t>
            </a:r>
          </a:p>
        </p:txBody>
      </p:sp>
    </p:spTree>
    <p:extLst>
      <p:ext uri="{BB962C8B-B14F-4D97-AF65-F5344CB8AC3E}">
        <p14:creationId xmlns:p14="http://schemas.microsoft.com/office/powerpoint/2010/main" val="1075656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vmede.org/sait/content/Ped_serg_topolnitskii_2011/img/246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332656"/>
            <a:ext cx="3348372" cy="244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139952" y="18963"/>
            <a:ext cx="500404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 smtClean="0"/>
              <a:t>Мультиспиральные</a:t>
            </a:r>
            <a:r>
              <a:rPr lang="ru-RU" sz="1200" dirty="0" smtClean="0"/>
              <a:t> </a:t>
            </a:r>
            <a:r>
              <a:rPr lang="ru-RU" sz="1200" dirty="0"/>
              <a:t>компьютерные </a:t>
            </a:r>
            <a:r>
              <a:rPr lang="ru-RU" sz="1200" dirty="0" err="1"/>
              <a:t>томограммы</a:t>
            </a:r>
            <a:r>
              <a:rPr lang="ru-RU" sz="1200" dirty="0"/>
              <a:t>: </a:t>
            </a:r>
            <a:r>
              <a:rPr lang="ru-RU" sz="1200" i="1" dirty="0"/>
              <a:t>а </a:t>
            </a:r>
            <a:r>
              <a:rPr lang="ru-RU" sz="1200" dirty="0"/>
              <a:t>- 3D-реконструкция; </a:t>
            </a:r>
            <a:r>
              <a:rPr lang="ru-RU" sz="1200" i="1" dirty="0"/>
              <a:t>б </a:t>
            </a:r>
            <a:r>
              <a:rPr lang="ru-RU" sz="1200" dirty="0"/>
              <a:t>- MPR в аксиальной проекции; </a:t>
            </a:r>
            <a:r>
              <a:rPr lang="ru-RU" sz="1200" i="1" dirty="0"/>
              <a:t>в </a:t>
            </a:r>
            <a:r>
              <a:rPr lang="ru-RU" sz="1200" dirty="0"/>
              <a:t>- MPR в коронарной проекции; </a:t>
            </a:r>
            <a:r>
              <a:rPr lang="ru-RU" sz="1200" i="1" dirty="0"/>
              <a:t>г </a:t>
            </a:r>
            <a:r>
              <a:rPr lang="ru-RU" sz="1200" dirty="0"/>
              <a:t>- MPR в криволинейной проекции.</a:t>
            </a:r>
          </a:p>
          <a:p>
            <a:r>
              <a:rPr lang="ru-RU" sz="1200" dirty="0"/>
              <a:t>Образование тела нижней челюсти с признаками доброкачественности - гигантоклеточная опухоль. На серии </a:t>
            </a:r>
            <a:r>
              <a:rPr lang="ru-RU" sz="1200" dirty="0" err="1"/>
              <a:t>томограмм</a:t>
            </a:r>
            <a:r>
              <a:rPr lang="ru-RU" sz="1200" dirty="0"/>
              <a:t> лицевого отдела черепа, начиная от 37 до зуба 46, тело нижней челюсти асимметрично вздуто (больше слева). Максимальные размеры участка вздутия составляют 23,6 χ 54,6 χ 30 мм. Кортикальные пластинки на указанном уровне истончены, непрерывность их нарушена в области тела и левой ветви нижней челюсти у основания альвеолярного отростка по вестибулярной поверхности (на протяжении 20 мм). Структура кости изменена, выглядит ячеистой, содержит множество полных и неполных перегородок, переплетающихся друг с другом. Корни зубов 37-46 погружены в зону деструкции с признаками частичной резорбции корней</a:t>
            </a:r>
          </a:p>
        </p:txBody>
      </p:sp>
      <p:pic>
        <p:nvPicPr>
          <p:cNvPr id="6" name="Объект 3" descr="http://vmede.org/sait/content/Ped_serg_topolnitskii_2011/img/2467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3168352" cy="30243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283968" y="328498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Гигантоклеточная </a:t>
            </a:r>
            <a:r>
              <a:rPr lang="ru-RU" sz="1200" dirty="0"/>
              <a:t>опухоль нижней челюсти справа (а). </a:t>
            </a:r>
            <a:r>
              <a:rPr lang="ru-RU" sz="1200" dirty="0" err="1"/>
              <a:t>Ортопантомограмма</a:t>
            </a:r>
            <a:r>
              <a:rPr lang="ru-RU" sz="1200" dirty="0"/>
              <a:t> (б). Гистологическое строение удаленной опухоли. Уродливой формы гигантские клетки и поля неактивных клеток типа остеобластов. Окраска гематоксилином и эозином. Увеличение χ 200 (в). </a:t>
            </a:r>
            <a:r>
              <a:rPr lang="ru-RU" sz="1200" dirty="0" err="1"/>
              <a:t>Ортопантомограмма</a:t>
            </a:r>
            <a:r>
              <a:rPr lang="ru-RU" sz="1200" dirty="0"/>
              <a:t> ребенка через 5 лет после операции (удаление образования с резекцией тела нижней челюсти слева с одномоментной костной пластикой дефекта </a:t>
            </a:r>
            <a:r>
              <a:rPr lang="ru-RU" sz="1200" dirty="0" err="1"/>
              <a:t>аутотрансплантатом</a:t>
            </a:r>
            <a:r>
              <a:rPr lang="ru-RU" sz="1200" dirty="0"/>
              <a:t> из гребня подвздошной кости) (г). Внешний вид ребенка через 5 лет после операции и состояние окклюзии (д, </a:t>
            </a:r>
            <a:r>
              <a:rPr lang="ru-RU" sz="1200" i="1" dirty="0"/>
              <a:t>е)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3128032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418058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Остеома</a:t>
            </a:r>
            <a:endParaRPr lang="ru-RU" sz="2400" dirty="0"/>
          </a:p>
        </p:txBody>
      </p:sp>
      <p:pic>
        <p:nvPicPr>
          <p:cNvPr id="4" name="Объект 3" descr="http://vmede.org/sait/content/Ped_serg_topolnitskii_2011/img/245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8" y="4552753"/>
            <a:ext cx="3690165" cy="19442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7504" y="6396335"/>
            <a:ext cx="3924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Компактная остеома верхней челюсти слева. </a:t>
            </a:r>
            <a:r>
              <a:rPr lang="ru-RU" sz="1200" dirty="0" err="1"/>
              <a:t>Ортопантомограмма</a:t>
            </a:r>
            <a:endParaRPr lang="ru-RU" sz="1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594015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/>
              <a:t> </a:t>
            </a:r>
            <a:r>
              <a:rPr lang="ru-RU" sz="1600" b="1" dirty="0">
                <a:solidFill>
                  <a:srgbClr val="7030A0"/>
                </a:solidFill>
              </a:rPr>
              <a:t>Доброкачественная опухоль из зрелой костной ткани. По структуре опухолевой ткани остеома может быть компактной и губчатой. </a:t>
            </a:r>
            <a:endParaRPr lang="ru-RU" sz="1600" b="1" dirty="0" smtClean="0">
              <a:solidFill>
                <a:srgbClr val="7030A0"/>
              </a:solidFill>
            </a:endParaRPr>
          </a:p>
          <a:p>
            <a:r>
              <a:rPr lang="ru-RU" sz="1600" b="1" dirty="0" smtClean="0">
                <a:solidFill>
                  <a:srgbClr val="7030A0"/>
                </a:solidFill>
              </a:rPr>
              <a:t>По локализации: центральное </a:t>
            </a:r>
            <a:r>
              <a:rPr lang="ru-RU" sz="1600" b="1" dirty="0">
                <a:solidFill>
                  <a:srgbClr val="7030A0"/>
                </a:solidFill>
              </a:rPr>
              <a:t>и периферическое расположение. Остеомы чаще встречаются на верхней челюсти. В большинстве случаев в процесс вовлекаются околоносовые пазухи. </a:t>
            </a:r>
            <a:endParaRPr lang="ru-RU" sz="1600" b="1" dirty="0" smtClean="0">
              <a:solidFill>
                <a:srgbClr val="7030A0"/>
              </a:solidFill>
            </a:endParaRPr>
          </a:p>
          <a:p>
            <a:r>
              <a:rPr lang="ru-RU" sz="1600" b="1" dirty="0" smtClean="0">
                <a:solidFill>
                  <a:srgbClr val="7030A0"/>
                </a:solidFill>
              </a:rPr>
              <a:t>Остеомы </a:t>
            </a:r>
            <a:r>
              <a:rPr lang="ru-RU" sz="1600" b="1" dirty="0">
                <a:solidFill>
                  <a:srgbClr val="7030A0"/>
                </a:solidFill>
              </a:rPr>
              <a:t>растут крайне медленно, однако в единичных случаях темпы их роста варьируют. Клиническая картина мало выражена. Симптоматика </a:t>
            </a:r>
            <a:r>
              <a:rPr lang="ru-RU" sz="1600" b="1" dirty="0" smtClean="0">
                <a:solidFill>
                  <a:srgbClr val="7030A0"/>
                </a:solidFill>
              </a:rPr>
              <a:t>определяется локализацией</a:t>
            </a:r>
            <a:r>
              <a:rPr lang="ru-RU" sz="1600" b="1" dirty="0">
                <a:solidFill>
                  <a:srgbClr val="7030A0"/>
                </a:solidFill>
              </a:rPr>
              <a:t>, размерами и направлением роста опухоли.</a:t>
            </a:r>
          </a:p>
          <a:p>
            <a:r>
              <a:rPr lang="ru-RU" sz="1600" b="1" i="1" dirty="0">
                <a:solidFill>
                  <a:srgbClr val="7030A0"/>
                </a:solidFill>
              </a:rPr>
              <a:t>Лечение </a:t>
            </a:r>
            <a:r>
              <a:rPr lang="ru-RU" sz="1600" b="1" dirty="0">
                <a:solidFill>
                  <a:srgbClr val="7030A0"/>
                </a:solidFill>
              </a:rPr>
              <a:t>остеом - только хирургическое. Операция показана в тех случаях, когда возникают эстетические и функциональные нарушения. Цитологическое исследование при остеомах неинформативно. При диагнозе остеомы в случае ее бессимптомного течения больной должен находиться под динамическим наблюдением с осмотром каждые 6 </a:t>
            </a:r>
            <a:r>
              <a:rPr lang="ru-RU" b="1" dirty="0">
                <a:solidFill>
                  <a:srgbClr val="7030A0"/>
                </a:solidFill>
              </a:rPr>
              <a:t>месяцев.</a:t>
            </a:r>
          </a:p>
        </p:txBody>
      </p:sp>
      <p:pic>
        <p:nvPicPr>
          <p:cNvPr id="8" name="Объект 3" descr="http://vmede.org/sait/content/Ped_serg_topolnitskii_2011/img/2462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3167844" cy="428491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535996" y="6266137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Компактная </a:t>
            </a:r>
            <a:r>
              <a:rPr lang="ru-RU" sz="1200" dirty="0"/>
              <a:t>остеома нижней челюсти в области зубов 44 и 45. Дентальная объемная </a:t>
            </a:r>
            <a:r>
              <a:rPr lang="ru-RU" sz="1200" dirty="0" err="1"/>
              <a:t>томограмма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551031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КОСТНО-ФИБРОЗНЫЕ ПОРАЖЕНИЯ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76672"/>
            <a:ext cx="8676450" cy="5760640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ru-RU" sz="4300" b="1" dirty="0" smtClean="0">
                <a:solidFill>
                  <a:srgbClr val="0070C0"/>
                </a:solidFill>
              </a:rPr>
              <a:t>Фиброзная дисплазия, </a:t>
            </a:r>
            <a:r>
              <a:rPr lang="ru-RU" sz="4300" b="1" dirty="0" err="1">
                <a:solidFill>
                  <a:srgbClr val="0070C0"/>
                </a:solidFill>
              </a:rPr>
              <a:t>херувизм</a:t>
            </a:r>
            <a:r>
              <a:rPr lang="ru-RU" sz="4300" b="1" dirty="0">
                <a:solidFill>
                  <a:srgbClr val="0070C0"/>
                </a:solidFill>
              </a:rPr>
              <a:t>, </a:t>
            </a:r>
            <a:r>
              <a:rPr lang="ru-RU" sz="4300" b="1" dirty="0" err="1" smtClean="0">
                <a:solidFill>
                  <a:srgbClr val="0070C0"/>
                </a:solidFill>
              </a:rPr>
              <a:t>оссифицирующая</a:t>
            </a:r>
            <a:r>
              <a:rPr lang="ru-RU" sz="4300" b="1" dirty="0" smtClean="0">
                <a:solidFill>
                  <a:srgbClr val="0070C0"/>
                </a:solidFill>
              </a:rPr>
              <a:t> фиброма, </a:t>
            </a:r>
            <a:r>
              <a:rPr lang="ru-RU" sz="4300" b="1" dirty="0" err="1" smtClean="0">
                <a:solidFill>
                  <a:srgbClr val="0070C0"/>
                </a:solidFill>
              </a:rPr>
              <a:t>остеобластома</a:t>
            </a:r>
            <a:r>
              <a:rPr lang="ru-RU" sz="4300" b="1" dirty="0" smtClean="0">
                <a:solidFill>
                  <a:srgbClr val="0070C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4300" b="1" dirty="0" smtClean="0"/>
              <a:t>При </a:t>
            </a:r>
            <a:r>
              <a:rPr lang="ru-RU" sz="4300" b="1" dirty="0"/>
              <a:t>развитии этих опухолей происходят замещение костной ткани на фиброзную, значительная минерализация ткани, выраженный неоангиогенез и гигантоклеточная инфильтрация различной степени выраженности.</a:t>
            </a:r>
          </a:p>
          <a:p>
            <a:pPr marL="0" indent="0">
              <a:buNone/>
            </a:pPr>
            <a:r>
              <a:rPr lang="ru-RU" sz="4300" b="1" dirty="0"/>
              <a:t>   </a:t>
            </a:r>
            <a:r>
              <a:rPr lang="ru-RU" sz="4300" b="1" dirty="0" smtClean="0"/>
              <a:t>Эпидемиология: Средний </a:t>
            </a:r>
            <a:r>
              <a:rPr lang="ru-RU" sz="4300" b="1" dirty="0"/>
              <a:t>возраст больных составляет 9,5 лет.</a:t>
            </a:r>
          </a:p>
          <a:p>
            <a:pPr marL="0" indent="0">
              <a:buNone/>
            </a:pPr>
            <a:r>
              <a:rPr lang="ru-RU" sz="4300" b="1" dirty="0"/>
              <a:t> Клиническая </a:t>
            </a:r>
            <a:r>
              <a:rPr lang="ru-RU" sz="4300" b="1" dirty="0" smtClean="0"/>
              <a:t>картина: </a:t>
            </a:r>
            <a:r>
              <a:rPr lang="ru-RU" sz="4300" b="1" dirty="0"/>
              <a:t> </a:t>
            </a:r>
            <a:r>
              <a:rPr lang="ru-RU" sz="4300" b="1" dirty="0" smtClean="0"/>
              <a:t>в </a:t>
            </a:r>
            <a:r>
              <a:rPr lang="ru-RU" sz="4300" b="1" dirty="0"/>
              <a:t>большинстве случаев заболевание манифестирует появлением безболезненной, медленно увеличивающейся опухоли. Боль и парестезию отмечают крайне редко. В зависимости от локализации опухоли могут появляться и другие симптомы объёмного процесса. Например, тризм может возникнуть при расположении опухоли в области суставной ямки, </a:t>
            </a:r>
            <a:r>
              <a:rPr lang="ru-RU" sz="4300" b="1" dirty="0" err="1"/>
              <a:t>проптоз</a:t>
            </a:r>
            <a:r>
              <a:rPr lang="ru-RU" sz="4300" b="1" dirty="0"/>
              <a:t> (экзофтальм) - в случаях поражения стенок глазницы.</a:t>
            </a:r>
          </a:p>
          <a:p>
            <a:pPr marL="0" indent="0" algn="ctr">
              <a:buNone/>
            </a:pPr>
            <a:r>
              <a:rPr lang="ru-RU" sz="4300" b="1" dirty="0" smtClean="0">
                <a:solidFill>
                  <a:srgbClr val="0070C0"/>
                </a:solidFill>
              </a:rPr>
              <a:t>ФИБРОЗНАЯ </a:t>
            </a:r>
            <a:r>
              <a:rPr lang="ru-RU" sz="4300" b="1" dirty="0">
                <a:solidFill>
                  <a:srgbClr val="0070C0"/>
                </a:solidFill>
              </a:rPr>
              <a:t>ДИСПЛАЗИЯ</a:t>
            </a:r>
          </a:p>
          <a:p>
            <a:pPr marL="0" indent="0">
              <a:buNone/>
            </a:pPr>
            <a:r>
              <a:rPr lang="ru-RU" sz="4300" b="1" dirty="0"/>
              <a:t>  </a:t>
            </a:r>
            <a:r>
              <a:rPr lang="ru-RU" sz="4300" b="1" dirty="0" smtClean="0"/>
              <a:t>Фиброзная </a:t>
            </a:r>
            <a:r>
              <a:rPr lang="ru-RU" sz="4300" b="1" dirty="0"/>
              <a:t>дисплазия челюстей чаще поражает одну (</a:t>
            </a:r>
            <a:r>
              <a:rPr lang="ru-RU" sz="4300" b="1" dirty="0" err="1"/>
              <a:t>монооссальная</a:t>
            </a:r>
            <a:r>
              <a:rPr lang="ru-RU" sz="4300" b="1" dirty="0"/>
              <a:t> форма), чем несколько (</a:t>
            </a:r>
            <a:r>
              <a:rPr lang="ru-RU" sz="4300" b="1" dirty="0" err="1"/>
              <a:t>полиоссальная</a:t>
            </a:r>
            <a:r>
              <a:rPr lang="ru-RU" sz="4300" b="1" dirty="0"/>
              <a:t> форма) костей. </a:t>
            </a:r>
            <a:endParaRPr lang="ru-RU" sz="4300" b="1" dirty="0" smtClean="0"/>
          </a:p>
          <a:p>
            <a:pPr marL="0" indent="0">
              <a:buNone/>
            </a:pPr>
            <a:r>
              <a:rPr lang="ru-RU" sz="4300" b="1" dirty="0" err="1" smtClean="0">
                <a:solidFill>
                  <a:schemeClr val="accent6">
                    <a:lumMod val="50000"/>
                  </a:schemeClr>
                </a:solidFill>
              </a:rPr>
              <a:t>Полиоссальная</a:t>
            </a:r>
            <a:r>
              <a:rPr lang="ru-RU" sz="43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300" b="1" dirty="0">
                <a:solidFill>
                  <a:schemeClr val="accent6">
                    <a:lumMod val="50000"/>
                  </a:schemeClr>
                </a:solidFill>
              </a:rPr>
              <a:t>форма заболевания иногда сочетается у детей с эндокринными нарушениями (особенно в периоде </a:t>
            </a:r>
            <a:r>
              <a:rPr lang="ru-RU" sz="4300" b="1" dirty="0" err="1">
                <a:solidFill>
                  <a:schemeClr val="accent6">
                    <a:lumMod val="50000"/>
                  </a:schemeClr>
                </a:solidFill>
              </a:rPr>
              <a:t>пубертата</a:t>
            </a:r>
            <a:r>
              <a:rPr lang="ru-RU" sz="4300" b="1" dirty="0">
                <a:solidFill>
                  <a:schemeClr val="accent6">
                    <a:lumMod val="50000"/>
                  </a:schemeClr>
                </a:solidFill>
              </a:rPr>
              <a:t>) и пятнами цвета кофе с молоком (синдром </a:t>
            </a:r>
            <a:r>
              <a:rPr lang="ru-RU" sz="4300" b="1" dirty="0" err="1">
                <a:solidFill>
                  <a:schemeClr val="accent6">
                    <a:lumMod val="50000"/>
                  </a:schemeClr>
                </a:solidFill>
              </a:rPr>
              <a:t>McCune-Allbright</a:t>
            </a:r>
            <a:r>
              <a:rPr lang="ru-RU" sz="4300" b="1" dirty="0">
                <a:solidFill>
                  <a:schemeClr val="accent6">
                    <a:lumMod val="50000"/>
                  </a:schemeClr>
                </a:solidFill>
              </a:rPr>
              <a:t>). </a:t>
            </a:r>
            <a:endParaRPr lang="ru-RU" sz="43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4300" b="1" dirty="0" smtClean="0"/>
              <a:t>Фиброзная </a:t>
            </a:r>
            <a:r>
              <a:rPr lang="ru-RU" sz="4300" b="1" dirty="0"/>
              <a:t>дисплазия может возникнуть в любом возрасте. Больные жалуются на безболезненную опухоль. Рост кистозный, с наибольшей активностью в детском возрасте и пиками в период </a:t>
            </a:r>
            <a:r>
              <a:rPr lang="ru-RU" sz="4300" b="1" dirty="0" err="1"/>
              <a:t>пубертата</a:t>
            </a:r>
            <a:r>
              <a:rPr lang="ru-RU" sz="4300" b="1" dirty="0"/>
              <a:t>. </a:t>
            </a:r>
            <a:r>
              <a:rPr lang="ru-RU" sz="4300" b="1" dirty="0">
                <a:solidFill>
                  <a:srgbClr val="990099"/>
                </a:solidFill>
              </a:rPr>
              <a:t>Рост опухоли обычно заканчивается к 20-25 годам, хотя у женщин может продолжаться во время беременности или приёма гормональных контрацептивов. </a:t>
            </a:r>
            <a:endParaRPr lang="ru-RU" sz="4300" b="1" dirty="0" smtClean="0">
              <a:solidFill>
                <a:srgbClr val="990099"/>
              </a:solidFill>
            </a:endParaRPr>
          </a:p>
          <a:p>
            <a:pPr marL="0" indent="0">
              <a:buNone/>
            </a:pPr>
            <a:r>
              <a:rPr lang="ru-RU" sz="4300" b="1" dirty="0"/>
              <a:t> Во время ускоренного роста может возникать боль с парестезией, функциональными нарушениями (например, двоением в глазах). </a:t>
            </a:r>
            <a:r>
              <a:rPr lang="ru-RU" sz="4300" b="1" dirty="0" smtClean="0"/>
              <a:t>Чаще </a:t>
            </a:r>
            <a:r>
              <a:rPr lang="ru-RU" sz="4300" b="1" dirty="0"/>
              <a:t>страдает верхняя челюсть. Отмечают рост в глазницу, что вызывает </a:t>
            </a:r>
            <a:r>
              <a:rPr lang="ru-RU" sz="4300" b="1" dirty="0" err="1"/>
              <a:t>проптоз</a:t>
            </a:r>
            <a:r>
              <a:rPr lang="ru-RU" sz="4300" b="1" dirty="0"/>
              <a:t> или парестезию. </a:t>
            </a:r>
            <a:r>
              <a:rPr lang="ru-RU" sz="4300" b="1" dirty="0" smtClean="0"/>
              <a:t>Фиброзная </a:t>
            </a:r>
            <a:r>
              <a:rPr lang="ru-RU" sz="4300" b="1" dirty="0"/>
              <a:t>дисплазия в области нижней челюсти обычно поражает </a:t>
            </a:r>
            <a:r>
              <a:rPr lang="ru-RU" sz="4300" b="1" dirty="0" smtClean="0"/>
              <a:t>угол, </a:t>
            </a:r>
            <a:r>
              <a:rPr lang="ru-RU" sz="4300" b="1" dirty="0"/>
              <a:t>её необходимо дифференцировать от хронического остеомиелита, гипертрофии жевательной мышцы, </a:t>
            </a:r>
            <a:r>
              <a:rPr lang="ru-RU" sz="4300" b="1" dirty="0" err="1"/>
              <a:t>оссифицирующего</a:t>
            </a:r>
            <a:r>
              <a:rPr lang="ru-RU" sz="4300" b="1" dirty="0"/>
              <a:t> миозита и других первичных опухолей челюстей. </a:t>
            </a:r>
            <a:endParaRPr lang="ru-RU" b="1" dirty="0"/>
          </a:p>
        </p:txBody>
      </p:sp>
      <p:pic>
        <p:nvPicPr>
          <p:cNvPr id="4" name="Рисунок 3" descr="http://vmede.org/sait/content/Ped_serg_topolnitskii_2011/img/248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5" t="3319" r="11020" b="9636"/>
          <a:stretch/>
        </p:blipFill>
        <p:spPr bwMode="auto">
          <a:xfrm>
            <a:off x="5093818" y="5047942"/>
            <a:ext cx="4067944" cy="181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14642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344" y="0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ФИБРОЗНАЯ ДИСПЛАЗИЯ</a:t>
            </a:r>
            <a:endParaRPr lang="ru-RU" sz="2000" b="1" dirty="0"/>
          </a:p>
        </p:txBody>
      </p:sp>
      <p:pic>
        <p:nvPicPr>
          <p:cNvPr id="4" name="Объект 3" descr="https://www.rosmedlib.ru/cgi-bin/mb4x?usr_data=gd-image(doc,ISBN9785970406793-KLINREK2146876788,07-04.jpg,-1,,00000000,)&amp;hide_Cookie=yes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310" y="3475567"/>
            <a:ext cx="4499017" cy="31217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5496" y="428579"/>
            <a:ext cx="87129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</a:rPr>
              <a:t>Рентгенологически фиброзная дисплазия выглядит как множественные лакунарные </a:t>
            </a:r>
            <a:r>
              <a:rPr lang="ru-RU" sz="1600" b="1" dirty="0" err="1">
                <a:solidFill>
                  <a:srgbClr val="002060"/>
                </a:solidFill>
              </a:rPr>
              <a:t>рентгенонегативные</a:t>
            </a:r>
            <a:r>
              <a:rPr lang="ru-RU" sz="1600" b="1" dirty="0">
                <a:solidFill>
                  <a:srgbClr val="002060"/>
                </a:solidFill>
              </a:rPr>
              <a:t> поражения, сочетающиеся с истончением кортикального слоя.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Зубы </a:t>
            </a:r>
            <a:r>
              <a:rPr lang="ru-RU" sz="1600" b="1" dirty="0">
                <a:solidFill>
                  <a:srgbClr val="002060"/>
                </a:solidFill>
              </a:rPr>
              <a:t>могут не затрагиваться, хотя возможно и отсроченное выпадение зубов.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В </a:t>
            </a:r>
            <a:r>
              <a:rPr lang="ru-RU" sz="1600" b="1" dirty="0">
                <a:solidFill>
                  <a:srgbClr val="002060"/>
                </a:solidFill>
              </a:rPr>
              <a:t>случаях клинически остановившегося роста можно выявить комбинацию </a:t>
            </a:r>
            <a:r>
              <a:rPr lang="ru-RU" sz="1600" b="1" dirty="0" err="1">
                <a:solidFill>
                  <a:srgbClr val="002060"/>
                </a:solidFill>
              </a:rPr>
              <a:t>рентгенопозитивных</a:t>
            </a:r>
            <a:r>
              <a:rPr lang="ru-RU" sz="1600" b="1" dirty="0">
                <a:solidFill>
                  <a:srgbClr val="002060"/>
                </a:solidFill>
              </a:rPr>
              <a:t> и </a:t>
            </a:r>
            <a:r>
              <a:rPr lang="ru-RU" sz="1600" b="1" dirty="0" err="1">
                <a:solidFill>
                  <a:srgbClr val="002060"/>
                </a:solidFill>
              </a:rPr>
              <a:t>рентгенонегативных</a:t>
            </a:r>
            <a:r>
              <a:rPr lang="ru-RU" sz="1600" b="1" dirty="0">
                <a:solidFill>
                  <a:srgbClr val="002060"/>
                </a:solidFill>
              </a:rPr>
              <a:t> очагов на снимке.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Индикаторы </a:t>
            </a:r>
            <a:r>
              <a:rPr lang="ru-RU" sz="1600" b="1" dirty="0">
                <a:solidFill>
                  <a:srgbClr val="002060"/>
                </a:solidFill>
              </a:rPr>
              <a:t>метаболических костных нарушений, такие как плазменное содержание кальция, фосфора и активность щелочной </a:t>
            </a:r>
            <a:r>
              <a:rPr lang="ru-RU" sz="1600" b="1" dirty="0" err="1">
                <a:solidFill>
                  <a:srgbClr val="002060"/>
                </a:solidFill>
              </a:rPr>
              <a:t>фосфотазы</a:t>
            </a:r>
            <a:r>
              <a:rPr lang="ru-RU" sz="1600" b="1" dirty="0">
                <a:solidFill>
                  <a:srgbClr val="002060"/>
                </a:solidFill>
              </a:rPr>
              <a:t>, остаются в пределах нормы.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pPr lvl="0"/>
            <a:r>
              <a:rPr lang="ru-RU" sz="1600" b="1" dirty="0" smtClean="0">
                <a:solidFill>
                  <a:srgbClr val="002060"/>
                </a:solidFill>
              </a:rPr>
              <a:t>Микроскопическое </a:t>
            </a:r>
            <a:r>
              <a:rPr lang="ru-RU" sz="1600" b="1" dirty="0">
                <a:solidFill>
                  <a:srgbClr val="002060"/>
                </a:solidFill>
              </a:rPr>
              <a:t>исследование определяет смесь фиброзных тканей костей, гигантских клеток и кровеносных сосудов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r>
              <a:rPr lang="ru-RU" sz="1600" b="1" dirty="0">
                <a:solidFill>
                  <a:srgbClr val="002060"/>
                </a:solidFill>
              </a:rPr>
              <a:t>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pPr lvl="0"/>
            <a:r>
              <a:rPr lang="ru-RU" sz="1600" b="1" dirty="0" smtClean="0">
                <a:solidFill>
                  <a:srgbClr val="990099"/>
                </a:solidFill>
              </a:rPr>
              <a:t>Лечение </a:t>
            </a:r>
            <a:r>
              <a:rPr lang="ru-RU" sz="1600" b="1" dirty="0">
                <a:solidFill>
                  <a:srgbClr val="990099"/>
                </a:solidFill>
              </a:rPr>
              <a:t>хирургическое</a:t>
            </a:r>
          </a:p>
          <a:p>
            <a:pPr lvl="0"/>
            <a:r>
              <a:rPr lang="ru-RU" sz="1600" b="1" dirty="0">
                <a:solidFill>
                  <a:srgbClr val="002060"/>
                </a:solidFill>
              </a:rPr>
              <a:t>  Показанием к удалению считают быстрый рост опухоли, приводящий к болям, парестезиям либо функциональным нарушениям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4046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        </a:t>
            </a:r>
            <a:endParaRPr lang="ru-RU" sz="16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460452"/>
            <a:ext cx="228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 </a:t>
            </a:r>
            <a:r>
              <a:rPr lang="ru-RU" sz="1600" dirty="0" smtClean="0">
                <a:solidFill>
                  <a:prstClr val="black"/>
                </a:solidFill>
              </a:rPr>
              <a:t>. </a:t>
            </a:r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7664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vmede.org/sait/content/Ped_serg_topolnitskii_2011/img/2479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0"/>
            <a:ext cx="1615440" cy="16489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724128" y="1677725"/>
            <a:ext cx="3347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 smtClean="0"/>
              <a:t>Оссифицирующая</a:t>
            </a:r>
            <a:r>
              <a:rPr lang="ru-RU" sz="1200" dirty="0" smtClean="0"/>
              <a:t> </a:t>
            </a:r>
            <a:r>
              <a:rPr lang="ru-RU" sz="1200" dirty="0"/>
              <a:t>фиброма верхней челюсти слева. </a:t>
            </a:r>
          </a:p>
        </p:txBody>
      </p:sp>
      <p:pic>
        <p:nvPicPr>
          <p:cNvPr id="6" name="Рисунок 5" descr="http://vmede.org/sait/content/Ped_serg_topolnitskii_2011/img/248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629" y="2139390"/>
            <a:ext cx="2596133" cy="15518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360762" y="3763422"/>
            <a:ext cx="228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 smtClean="0"/>
              <a:t>Оссифицирующая</a:t>
            </a:r>
            <a:r>
              <a:rPr lang="ru-RU" sz="1200" dirty="0" smtClean="0"/>
              <a:t> </a:t>
            </a:r>
            <a:r>
              <a:rPr lang="ru-RU" sz="1200" dirty="0"/>
              <a:t>фиброма нижней челюсти справа. 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17162" y="44624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ОССИФИЦИРУЮЩАЯ ФИБРОМА</a:t>
            </a:r>
            <a:endParaRPr lang="ru-RU" sz="2400" b="1" dirty="0"/>
          </a:p>
        </p:txBody>
      </p:sp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107504" y="404664"/>
            <a:ext cx="5616624" cy="6453336"/>
          </a:xfrm>
        </p:spPr>
        <p:txBody>
          <a:bodyPr>
            <a:normAutofit fontScale="47500" lnSpcReduction="20000"/>
          </a:bodyPr>
          <a:lstStyle/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Относят к </a:t>
            </a:r>
            <a:r>
              <a:rPr lang="ru-RU" sz="3400" b="1" dirty="0">
                <a:solidFill>
                  <a:srgbClr val="7030A0"/>
                </a:solidFill>
              </a:rPr>
              <a:t>одному из типов фиброзной дисплазии с </a:t>
            </a:r>
            <a:r>
              <a:rPr lang="ru-RU" sz="3400" b="1" dirty="0" err="1">
                <a:solidFill>
                  <a:srgbClr val="7030A0"/>
                </a:solidFill>
              </a:rPr>
              <a:t>монооссальной</a:t>
            </a:r>
            <a:r>
              <a:rPr lang="ru-RU" sz="3400" b="1" dirty="0">
                <a:solidFill>
                  <a:srgbClr val="7030A0"/>
                </a:solidFill>
              </a:rPr>
              <a:t> формой течения.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Локализуется </a:t>
            </a:r>
            <a:r>
              <a:rPr lang="ru-RU" sz="3400" b="1" dirty="0">
                <a:solidFill>
                  <a:srgbClr val="7030A0"/>
                </a:solidFill>
              </a:rPr>
              <a:t>данное образование исключительно в челюстных костях и представляет собой плотное округлое безболезненное образование, деформирующее нижнюю и верхнюю челюсти.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Разрушение </a:t>
            </a:r>
            <a:r>
              <a:rPr lang="ru-RU" sz="3400" b="1" dirty="0">
                <a:solidFill>
                  <a:srgbClr val="7030A0"/>
                </a:solidFill>
              </a:rPr>
              <a:t>кортикальной пластинки челюсти влечет за собой значительное усиление роста опухоли, пальпация безболезненная, отмечается крепитация.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Рентгенологическая </a:t>
            </a:r>
            <a:r>
              <a:rPr lang="ru-RU" sz="3400" b="1" dirty="0">
                <a:solidFill>
                  <a:srgbClr val="7030A0"/>
                </a:solidFill>
              </a:rPr>
              <a:t>картина </a:t>
            </a:r>
            <a:r>
              <a:rPr lang="ru-RU" sz="3400" b="1" dirty="0" err="1">
                <a:solidFill>
                  <a:srgbClr val="7030A0"/>
                </a:solidFill>
              </a:rPr>
              <a:t>оссифицирующей</a:t>
            </a:r>
            <a:r>
              <a:rPr lang="ru-RU" sz="3400" b="1" dirty="0">
                <a:solidFill>
                  <a:srgbClr val="7030A0"/>
                </a:solidFill>
              </a:rPr>
              <a:t> фибромы представлена затемнениями неправильной формы, участками </a:t>
            </a:r>
            <a:r>
              <a:rPr lang="ru-RU" sz="3400" b="1" dirty="0" err="1">
                <a:solidFill>
                  <a:srgbClr val="7030A0"/>
                </a:solidFill>
              </a:rPr>
              <a:t>кальцификации</a:t>
            </a:r>
            <a:r>
              <a:rPr lang="ru-RU" sz="3400" b="1" dirty="0">
                <a:solidFill>
                  <a:srgbClr val="7030A0"/>
                </a:solidFill>
              </a:rPr>
              <a:t>, в очагах деструкции костной ткани с ровными четкими контурами.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Определяются </a:t>
            </a:r>
            <a:r>
              <a:rPr lang="ru-RU" sz="3400" b="1" dirty="0">
                <a:solidFill>
                  <a:srgbClr val="7030A0"/>
                </a:solidFill>
              </a:rPr>
              <a:t>«вздутие» челюстной кости, истончение кортикального слоя.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Опухоль </a:t>
            </a:r>
            <a:r>
              <a:rPr lang="ru-RU" sz="3400" b="1" dirty="0">
                <a:solidFill>
                  <a:srgbClr val="7030A0"/>
                </a:solidFill>
              </a:rPr>
              <a:t>отграничена от «здоровой» прилежащей кости тонкой </a:t>
            </a:r>
            <a:r>
              <a:rPr lang="ru-RU" sz="3400" b="1" dirty="0" err="1">
                <a:solidFill>
                  <a:srgbClr val="7030A0"/>
                </a:solidFill>
              </a:rPr>
              <a:t>остеосклеротической</a:t>
            </a:r>
            <a:r>
              <a:rPr lang="ru-RU" sz="3400" b="1" dirty="0">
                <a:solidFill>
                  <a:srgbClr val="7030A0"/>
                </a:solidFill>
              </a:rPr>
              <a:t> каймой.</a:t>
            </a:r>
          </a:p>
          <a:p>
            <a:pPr fontAlgn="t"/>
            <a:r>
              <a:rPr lang="ru-RU" sz="3400" b="1" dirty="0">
                <a:solidFill>
                  <a:srgbClr val="7030A0"/>
                </a:solidFill>
              </a:rPr>
              <a:t>Дифференциальную диагностику проводят с </a:t>
            </a:r>
            <a:r>
              <a:rPr lang="ru-RU" sz="3400" b="1" dirty="0" err="1">
                <a:solidFill>
                  <a:srgbClr val="7030A0"/>
                </a:solidFill>
              </a:rPr>
              <a:t>десмопластической</a:t>
            </a:r>
            <a:r>
              <a:rPr lang="ru-RU" sz="3400" b="1" dirty="0">
                <a:solidFill>
                  <a:srgbClr val="7030A0"/>
                </a:solidFill>
              </a:rPr>
              <a:t>, </a:t>
            </a:r>
            <a:r>
              <a:rPr lang="ru-RU" sz="3400" b="1" dirty="0" err="1">
                <a:solidFill>
                  <a:srgbClr val="7030A0"/>
                </a:solidFill>
              </a:rPr>
              <a:t>амелобластической</a:t>
            </a:r>
            <a:r>
              <a:rPr lang="ru-RU" sz="3400" b="1" dirty="0">
                <a:solidFill>
                  <a:srgbClr val="7030A0"/>
                </a:solidFill>
              </a:rPr>
              <a:t> и </a:t>
            </a:r>
            <a:r>
              <a:rPr lang="ru-RU" sz="3400" b="1" dirty="0" err="1" smtClean="0">
                <a:solidFill>
                  <a:srgbClr val="7030A0"/>
                </a:solidFill>
              </a:rPr>
              <a:t>одонтогенной</a:t>
            </a:r>
            <a:r>
              <a:rPr lang="ru-RU" sz="3400" b="1" dirty="0" smtClean="0">
                <a:solidFill>
                  <a:srgbClr val="7030A0"/>
                </a:solidFill>
              </a:rPr>
              <a:t> </a:t>
            </a:r>
            <a:r>
              <a:rPr lang="ru-RU" sz="3400" b="1" dirty="0">
                <a:solidFill>
                  <a:srgbClr val="7030A0"/>
                </a:solidFill>
              </a:rPr>
              <a:t>фиброзной дисплазиями, что представляет особые трудности.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Наиболее </a:t>
            </a:r>
            <a:r>
              <a:rPr lang="ru-RU" sz="3400" b="1" dirty="0">
                <a:solidFill>
                  <a:srgbClr val="7030A0"/>
                </a:solidFill>
              </a:rPr>
              <a:t>достоверным рентгенологическим признаком, дифференциально-диагностическим, является четкость границ в виде </a:t>
            </a:r>
            <a:r>
              <a:rPr lang="ru-RU" sz="3400" b="1" dirty="0" err="1">
                <a:solidFill>
                  <a:srgbClr val="7030A0"/>
                </a:solidFill>
              </a:rPr>
              <a:t>скорлупообразного</a:t>
            </a:r>
            <a:r>
              <a:rPr lang="ru-RU" sz="3400" b="1" dirty="0">
                <a:solidFill>
                  <a:srgbClr val="7030A0"/>
                </a:solidFill>
              </a:rPr>
              <a:t> контура </a:t>
            </a:r>
            <a:r>
              <a:rPr lang="ru-RU" sz="3400" b="1" dirty="0" err="1" smtClean="0">
                <a:solidFill>
                  <a:srgbClr val="7030A0"/>
                </a:solidFill>
              </a:rPr>
              <a:t>оссифицирующей</a:t>
            </a:r>
            <a:r>
              <a:rPr lang="ru-RU" sz="3400" b="1" dirty="0" smtClean="0">
                <a:solidFill>
                  <a:srgbClr val="7030A0"/>
                </a:solidFill>
              </a:rPr>
              <a:t> </a:t>
            </a:r>
            <a:r>
              <a:rPr lang="ru-RU" sz="3400" b="1" dirty="0">
                <a:solidFill>
                  <a:srgbClr val="7030A0"/>
                </a:solidFill>
              </a:rPr>
              <a:t>фибромы.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fontAlgn="t"/>
            <a:r>
              <a:rPr lang="ru-RU" sz="3400" b="1" dirty="0" smtClean="0">
                <a:solidFill>
                  <a:srgbClr val="7030A0"/>
                </a:solidFill>
              </a:rPr>
              <a:t>Лечение </a:t>
            </a:r>
            <a:r>
              <a:rPr lang="ru-RU" sz="3400" b="1" dirty="0">
                <a:solidFill>
                  <a:srgbClr val="7030A0"/>
                </a:solidFill>
              </a:rPr>
              <a:t>только хирургическое, заключается в радикальном удалении опухоли с частичной резекцией тела челюсти.</a:t>
            </a:r>
          </a:p>
          <a:p>
            <a:endParaRPr lang="ru-RU" dirty="0"/>
          </a:p>
        </p:txBody>
      </p:sp>
      <p:pic>
        <p:nvPicPr>
          <p:cNvPr id="12" name="Рисунок 11" descr="https://www.rosmedlib.ru/cgi-bin/mb4x?usr_data=gd-image(doc,ISBN9785970406793-KLINREK2146876788,07-05.jpg,-1,,00000000,)&amp;hide_Cookie=yes">
            <a:hlinkClick r:id="rId4" tgtFrame="&quot;_blank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81128"/>
            <a:ext cx="2165226" cy="19823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863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ОСТЕОБЛАСТОМА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692696"/>
            <a:ext cx="5940152" cy="543346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</a:rPr>
              <a:t>Клиническая картина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Опухоль </a:t>
            </a:r>
            <a:r>
              <a:rPr lang="ru-RU" dirty="0">
                <a:solidFill>
                  <a:srgbClr val="002060"/>
                </a:solidFill>
              </a:rPr>
              <a:t>выявляют у детей и подростков, чаще в возрасте 15-22 лет.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Больные </a:t>
            </a:r>
            <a:r>
              <a:rPr lang="ru-RU" dirty="0">
                <a:solidFill>
                  <a:srgbClr val="002060"/>
                </a:solidFill>
              </a:rPr>
              <a:t>предъявляют жалобы на припухлость, в части случаев - на хроническую тупую боль </a:t>
            </a:r>
            <a:r>
              <a:rPr lang="ru-RU" dirty="0" smtClean="0">
                <a:solidFill>
                  <a:srgbClr val="002060"/>
                </a:solidFill>
              </a:rPr>
              <a:t>Следующая </a:t>
            </a:r>
            <a:r>
              <a:rPr lang="ru-RU" dirty="0">
                <a:solidFill>
                  <a:srgbClr val="002060"/>
                </a:solidFill>
              </a:rPr>
              <a:t>типичная локализация - свод черепа, у больных возможен тризм при вовлечении височной кости, в особенности при расположении опухоли в области суставной ямки и скуловой кости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r>
              <a:rPr lang="ru-RU" dirty="0">
                <a:solidFill>
                  <a:srgbClr val="002060"/>
                </a:solidFill>
              </a:rPr>
              <a:t> </a:t>
            </a:r>
            <a:endParaRPr lang="ru-RU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Диагностика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 </a:t>
            </a:r>
            <a:r>
              <a:rPr lang="ru-RU" dirty="0" smtClean="0">
                <a:solidFill>
                  <a:srgbClr val="002060"/>
                </a:solidFill>
              </a:rPr>
              <a:t>Рентгенологически </a:t>
            </a:r>
            <a:r>
              <a:rPr lang="ru-RU" dirty="0" err="1">
                <a:solidFill>
                  <a:srgbClr val="002060"/>
                </a:solidFill>
              </a:rPr>
              <a:t>остеобластома</a:t>
            </a:r>
            <a:r>
              <a:rPr lang="ru-RU" dirty="0">
                <a:solidFill>
                  <a:srgbClr val="002060"/>
                </a:solidFill>
              </a:rPr>
              <a:t> представляет собой единичное </a:t>
            </a:r>
            <a:r>
              <a:rPr lang="ru-RU" dirty="0" err="1">
                <a:solidFill>
                  <a:srgbClr val="002060"/>
                </a:solidFill>
              </a:rPr>
              <a:t>рентгенонегативное</a:t>
            </a:r>
            <a:r>
              <a:rPr lang="ru-RU" dirty="0">
                <a:solidFill>
                  <a:srgbClr val="002060"/>
                </a:solidFill>
              </a:rPr>
              <a:t> образование.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  </a:t>
            </a:r>
            <a:r>
              <a:rPr lang="ru-RU" b="1" dirty="0">
                <a:solidFill>
                  <a:srgbClr val="002060"/>
                </a:solidFill>
              </a:rPr>
              <a:t>Лечение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Так </a:t>
            </a:r>
            <a:r>
              <a:rPr lang="ru-RU" dirty="0">
                <a:solidFill>
                  <a:srgbClr val="002060"/>
                </a:solidFill>
              </a:rPr>
              <a:t>как </a:t>
            </a:r>
            <a:r>
              <a:rPr lang="ru-RU" dirty="0" err="1">
                <a:solidFill>
                  <a:srgbClr val="002060"/>
                </a:solidFill>
              </a:rPr>
              <a:t>остеобластома</a:t>
            </a:r>
            <a:r>
              <a:rPr lang="ru-RU" dirty="0">
                <a:solidFill>
                  <a:srgbClr val="002060"/>
                </a:solidFill>
              </a:rPr>
              <a:t> склонна к рецидиву, производят иссечение опухолевого узла в пределах здоровых тканей единым блоком.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s://www.rosmedlib.ru/cgi-bin/mb4x?usr_data=gd-image(doc,ISBN9785970406793-KLINREK2146876788,07-07a.jpg,-1,,00000000,)&amp;hide_Cookie=yes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670" y="620688"/>
            <a:ext cx="3101330" cy="234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vmede.org/sait/content/Ped_serg_topolnitskii_2011/img/246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853" y="4149080"/>
            <a:ext cx="3591263" cy="198519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355976" y="623731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 smtClean="0"/>
              <a:t>Остеобластома</a:t>
            </a:r>
            <a:r>
              <a:rPr lang="ru-RU" sz="1200" dirty="0" smtClean="0"/>
              <a:t> </a:t>
            </a:r>
            <a:r>
              <a:rPr lang="ru-RU" sz="1200" dirty="0"/>
              <a:t>нижней челюсти соответственно зубам 36-46. </a:t>
            </a:r>
            <a:r>
              <a:rPr lang="ru-RU" sz="1200" dirty="0" err="1"/>
              <a:t>Ортопантомограмма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9556891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ГЕМАТОПОЭТИЧЕСКИЕ И РЕТИКУЛОЭНДОТЕЛИАЛЬНЫЕ ОПУХОЛИ</a:t>
            </a:r>
            <a:br>
              <a:rPr lang="ru-RU" sz="2000" b="1" dirty="0">
                <a:solidFill>
                  <a:srgbClr val="C00000"/>
                </a:solidFill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04664"/>
            <a:ext cx="8856984" cy="6453336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ГИСТИОЦИТОЗ</a:t>
            </a:r>
            <a:endParaRPr lang="ru-RU" b="1" dirty="0"/>
          </a:p>
          <a:p>
            <a:pPr marL="0" indent="0">
              <a:buNone/>
            </a:pPr>
            <a:r>
              <a:rPr lang="ru-RU" b="1" dirty="0"/>
              <a:t>КОД ПО </a:t>
            </a:r>
            <a:r>
              <a:rPr lang="ru-RU" b="1" dirty="0" smtClean="0"/>
              <a:t>МКБ-10: </a:t>
            </a:r>
            <a:r>
              <a:rPr lang="ru-RU" b="1" dirty="0"/>
              <a:t> C96.0. Болезнь </a:t>
            </a:r>
            <a:r>
              <a:rPr lang="ru-RU" b="1" dirty="0" err="1"/>
              <a:t>Леттерера-Сиве</a:t>
            </a:r>
            <a:r>
              <a:rPr lang="ru-RU" b="1" dirty="0"/>
              <a:t>.</a:t>
            </a:r>
          </a:p>
          <a:p>
            <a:pPr marL="0" indent="0">
              <a:buNone/>
            </a:pPr>
            <a:r>
              <a:rPr lang="ru-RU" b="1" dirty="0" smtClean="0"/>
              <a:t>D76.0</a:t>
            </a:r>
            <a:r>
              <a:rPr lang="ru-RU" b="1" dirty="0"/>
              <a:t>. </a:t>
            </a:r>
            <a:r>
              <a:rPr lang="ru-RU" b="1" dirty="0" err="1"/>
              <a:t>Гистиоцитоз</a:t>
            </a:r>
            <a:r>
              <a:rPr lang="ru-RU" b="1" dirty="0"/>
              <a:t> из клеток </a:t>
            </a:r>
            <a:r>
              <a:rPr lang="ru-RU" b="1" dirty="0" err="1"/>
              <a:t>Лангерханса</a:t>
            </a:r>
            <a:r>
              <a:rPr lang="ru-RU" b="1" dirty="0"/>
              <a:t>, не классифицированный в других </a:t>
            </a:r>
            <a:r>
              <a:rPr lang="ru-RU" b="1" dirty="0" smtClean="0"/>
              <a:t>рубриках: 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1)эозинофильная </a:t>
            </a:r>
            <a:r>
              <a:rPr lang="ru-RU" b="1" dirty="0"/>
              <a:t>гранулёма, локализованная в костях;</a:t>
            </a:r>
          </a:p>
          <a:p>
            <a:pPr marL="0" indent="0">
              <a:buNone/>
            </a:pPr>
            <a:r>
              <a:rPr lang="ru-RU" b="1" dirty="0" smtClean="0"/>
              <a:t>2)</a:t>
            </a:r>
            <a:r>
              <a:rPr lang="ru-RU" b="1" dirty="0" err="1" smtClean="0"/>
              <a:t>генерализованный</a:t>
            </a:r>
            <a:r>
              <a:rPr lang="ru-RU" b="1" dirty="0"/>
              <a:t>, или диссеминированный, </a:t>
            </a:r>
            <a:r>
              <a:rPr lang="ru-RU" b="1" dirty="0" err="1"/>
              <a:t>гистиоцитоз</a:t>
            </a:r>
            <a:r>
              <a:rPr lang="ru-RU" b="1" dirty="0"/>
              <a:t> (ранее болезнь </a:t>
            </a:r>
            <a:r>
              <a:rPr lang="ru-RU" b="1" dirty="0" err="1"/>
              <a:t>Hand-Shuller-Christian</a:t>
            </a:r>
            <a:r>
              <a:rPr lang="ru-RU" b="1" dirty="0"/>
              <a:t>) - хроническая системная форма с экзофтальмом, несахарным диабетом, костными нарушениями</a:t>
            </a:r>
            <a:r>
              <a:rPr lang="ru-RU" b="1" dirty="0" smtClean="0"/>
              <a:t>;</a:t>
            </a:r>
            <a:r>
              <a:rPr lang="ru-RU" b="1" dirty="0"/>
              <a:t>           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3)болезнь </a:t>
            </a:r>
            <a:r>
              <a:rPr lang="ru-RU" b="1" dirty="0" err="1"/>
              <a:t>Letter-Siwe</a:t>
            </a:r>
            <a:r>
              <a:rPr lang="ru-RU" b="1" dirty="0"/>
              <a:t> - острое </a:t>
            </a:r>
            <a:r>
              <a:rPr lang="ru-RU" b="1" dirty="0" err="1"/>
              <a:t>озлокачествление</a:t>
            </a:r>
            <a:r>
              <a:rPr lang="ru-RU" b="1" dirty="0"/>
              <a:t> </a:t>
            </a:r>
            <a:r>
              <a:rPr lang="ru-RU" b="1" dirty="0" err="1"/>
              <a:t>гистиоцитоза</a:t>
            </a:r>
            <a:r>
              <a:rPr lang="ru-RU" b="1" dirty="0"/>
              <a:t> с неблагоприятным прогнозом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b="1" dirty="0"/>
              <a:t>КЛИНИЧЕСКАЯ КАРТИНА И ДИАГНОСТИКА</a:t>
            </a:r>
          </a:p>
          <a:p>
            <a:r>
              <a:rPr lang="ru-RU" b="1" dirty="0" smtClean="0"/>
              <a:t>Манифестация </a:t>
            </a:r>
            <a:r>
              <a:rPr lang="ru-RU" b="1" dirty="0"/>
              <a:t>заболевания обычно происходит в раннем или позднем детском возрасте. </a:t>
            </a:r>
            <a:endParaRPr lang="ru-RU" b="1" dirty="0" smtClean="0"/>
          </a:p>
          <a:p>
            <a:r>
              <a:rPr lang="ru-RU" b="1" dirty="0" smtClean="0"/>
              <a:t>В </a:t>
            </a:r>
            <a:r>
              <a:rPr lang="ru-RU" b="1" dirty="0"/>
              <a:t>90% случаев первые симптомы заболевания возникают в челюстно-лицевой области: опухоль в области челюсти, болезненность, неподдающаяся лечению припухлость дёсен, язвы, потеря </a:t>
            </a:r>
            <a:r>
              <a:rPr lang="ru-RU" b="1" dirty="0" smtClean="0"/>
              <a:t>зубов,  </a:t>
            </a:r>
            <a:r>
              <a:rPr lang="ru-RU" b="1" dirty="0"/>
              <a:t>недомогание, лихорадку, потерю массы тела, сыпь. </a:t>
            </a:r>
            <a:r>
              <a:rPr lang="ru-RU" b="1" dirty="0" smtClean="0"/>
              <a:t>У </a:t>
            </a:r>
            <a:r>
              <a:rPr lang="ru-RU" b="1" dirty="0"/>
              <a:t>больных с болезнью </a:t>
            </a:r>
            <a:r>
              <a:rPr lang="ru-RU" b="1" dirty="0" err="1"/>
              <a:t>Letter-Siwe</a:t>
            </a:r>
            <a:r>
              <a:rPr lang="ru-RU" b="1" dirty="0"/>
              <a:t> отмечают вовлечение костного мозга с лейкемия-подобными начальными симптомами. У больных эозинофильной гранулёмой отмечают изолированное поражение костей.</a:t>
            </a:r>
          </a:p>
          <a:p>
            <a:r>
              <a:rPr lang="ru-RU" b="1" dirty="0" smtClean="0"/>
              <a:t>Литическое </a:t>
            </a:r>
            <a:r>
              <a:rPr lang="ru-RU" b="1" dirty="0"/>
              <a:t>поражение челюстей происходит при всех формах </a:t>
            </a:r>
            <a:r>
              <a:rPr lang="ru-RU" b="1" dirty="0" err="1"/>
              <a:t>гистиоцитоза</a:t>
            </a:r>
            <a:r>
              <a:rPr lang="ru-RU" b="1" dirty="0"/>
              <a:t>. Поражение локализованное, рентгенологически отмечают пустоты без признаков </a:t>
            </a:r>
            <a:r>
              <a:rPr lang="ru-RU" b="1" dirty="0" err="1"/>
              <a:t>кальцификации</a:t>
            </a:r>
            <a:r>
              <a:rPr lang="ru-RU" b="1" dirty="0"/>
              <a:t> или склеротической реакции по краям. Может быть выраженная резорбция альвеолярного отдела, приводящая к флотации зубов.</a:t>
            </a:r>
          </a:p>
          <a:p>
            <a:r>
              <a:rPr lang="ru-RU" b="1" dirty="0" smtClean="0"/>
              <a:t>Диагностические </a:t>
            </a:r>
            <a:r>
              <a:rPr lang="ru-RU" b="1" dirty="0"/>
              <a:t>мероприятия включают биопсию поражённой области челюсти и исследование костей с целью выявления дополнительных очагов. Общий анализ крови, мочи, определение </a:t>
            </a:r>
            <a:r>
              <a:rPr lang="ru-RU" b="1" dirty="0" err="1"/>
              <a:t>осмолярности</a:t>
            </a:r>
            <a:r>
              <a:rPr lang="ru-RU" b="1" dirty="0"/>
              <a:t> мочи и плазмы, содержания электролитов, биопсия костного мозга дополняют обследование.</a:t>
            </a:r>
          </a:p>
          <a:p>
            <a:pPr marL="0" indent="0" algn="ctr">
              <a:buNone/>
            </a:pPr>
            <a:r>
              <a:rPr lang="ru-RU" b="1" dirty="0" smtClean="0"/>
              <a:t>ЛЕЧЕНИЕ</a:t>
            </a:r>
            <a:endParaRPr lang="ru-RU" b="1" dirty="0"/>
          </a:p>
          <a:p>
            <a:r>
              <a:rPr lang="ru-RU" b="1" dirty="0" smtClean="0"/>
              <a:t>Больным </a:t>
            </a:r>
            <a:r>
              <a:rPr lang="ru-RU" b="1" dirty="0"/>
              <a:t>с </a:t>
            </a:r>
            <a:r>
              <a:rPr lang="ru-RU" b="1" dirty="0" err="1"/>
              <a:t>генерализованной</a:t>
            </a:r>
            <a:r>
              <a:rPr lang="ru-RU" b="1" dirty="0"/>
              <a:t> формой проводят химиотерапевтическое лечение (</a:t>
            </a:r>
            <a:r>
              <a:rPr lang="ru-RU" b="1" dirty="0" err="1"/>
              <a:t>алкилирующие</a:t>
            </a:r>
            <a:r>
              <a:rPr lang="ru-RU" b="1" dirty="0"/>
              <a:t> препараты, антагонисты </a:t>
            </a:r>
            <a:r>
              <a:rPr lang="ru-RU" b="1" dirty="0" err="1"/>
              <a:t>фолатов</a:t>
            </a:r>
            <a:r>
              <a:rPr lang="ru-RU" b="1" dirty="0"/>
              <a:t>, </a:t>
            </a:r>
            <a:r>
              <a:rPr lang="ru-RU" b="1" dirty="0" err="1"/>
              <a:t>глюкокортикоиды</a:t>
            </a:r>
            <a:r>
              <a:rPr lang="ru-RU" b="1" dirty="0"/>
              <a:t>). Для лечения эозинофильной гранулёмы чаще выполняют энуклеацию, реже - облучение низкими дозами (600 рад), в зависимости от локализации поражения. Несмотря на то что эти опухоли высокочувствительны к облучению, в большинстве случаев всё-таки выполняют энуклеацию, что позволяет избежать длительных ростовых расстройств и возможной малигнизации.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1453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0433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000" b="1" dirty="0"/>
              <a:t>ХЕРУВИЗМ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04665"/>
            <a:ext cx="8928992" cy="4968552"/>
          </a:xfrm>
        </p:spPr>
        <p:txBody>
          <a:bodyPr>
            <a:normAutofit fontScale="40000" lnSpcReduction="20000"/>
          </a:bodyPr>
          <a:lstStyle/>
          <a:p>
            <a:r>
              <a:rPr lang="ru-RU" sz="3500" b="1" dirty="0"/>
              <a:t> </a:t>
            </a:r>
            <a:r>
              <a:rPr lang="ru-RU" sz="3500" b="1" dirty="0" err="1"/>
              <a:t>Херувизм</a:t>
            </a:r>
            <a:r>
              <a:rPr lang="ru-RU" sz="3500" b="1" dirty="0"/>
              <a:t> - аутосомно-доминантное </a:t>
            </a:r>
            <a:r>
              <a:rPr lang="ru-RU" sz="3500" b="1" dirty="0" smtClean="0"/>
              <a:t>заболевание. Впервые описано </a:t>
            </a:r>
            <a:r>
              <a:rPr lang="ru-RU" sz="3500" b="1" dirty="0" err="1"/>
              <a:t>Jones</a:t>
            </a:r>
            <a:r>
              <a:rPr lang="ru-RU" sz="3500" b="1" dirty="0"/>
              <a:t> в 1933 г. </a:t>
            </a:r>
            <a:endParaRPr lang="ru-RU" sz="3500" b="1" dirty="0" smtClean="0"/>
          </a:p>
          <a:p>
            <a:r>
              <a:rPr lang="ru-RU" sz="3500" b="1" dirty="0" smtClean="0"/>
              <a:t>Костно-фиброзная опухоль, содержащая </a:t>
            </a:r>
            <a:r>
              <a:rPr lang="ru-RU" sz="3500" b="1" dirty="0"/>
              <a:t>различное количество гигантских клеток. Обычно поражение двустороннее и симметричное.</a:t>
            </a:r>
          </a:p>
          <a:p>
            <a:pPr marL="0" indent="0">
              <a:buNone/>
            </a:pPr>
            <a:r>
              <a:rPr lang="ru-RU" sz="3500" b="1" dirty="0" smtClean="0"/>
              <a:t>Клиническая </a:t>
            </a:r>
            <a:r>
              <a:rPr lang="ru-RU" sz="3500" b="1" dirty="0"/>
              <a:t>картина</a:t>
            </a:r>
          </a:p>
          <a:p>
            <a:r>
              <a:rPr lang="ru-RU" sz="3500" b="1" dirty="0"/>
              <a:t> Заболевание манифестирует в возрасте 3-4 лет, </a:t>
            </a:r>
            <a:r>
              <a:rPr lang="ru-RU" sz="3500" b="1" dirty="0" smtClean="0"/>
              <a:t>прогрессирование </a:t>
            </a:r>
            <a:r>
              <a:rPr lang="ru-RU" sz="3500" b="1" dirty="0"/>
              <a:t>безболезненной припухлости в области верхней и </a:t>
            </a:r>
            <a:r>
              <a:rPr lang="ru-RU" sz="3500" b="1" dirty="0" smtClean="0"/>
              <a:t> чаще нижней </a:t>
            </a:r>
            <a:r>
              <a:rPr lang="ru-RU" sz="3500" b="1" dirty="0"/>
              <a:t>челюстей. </a:t>
            </a:r>
            <a:r>
              <a:rPr lang="ru-RU" sz="3500" b="1" dirty="0" smtClean="0"/>
              <a:t> </a:t>
            </a:r>
          </a:p>
          <a:p>
            <a:r>
              <a:rPr lang="ru-RU" sz="3500" b="1" dirty="0" smtClean="0"/>
              <a:t>Активный </a:t>
            </a:r>
            <a:r>
              <a:rPr lang="ru-RU" sz="3500" b="1" dirty="0"/>
              <a:t>рост происходит в течение 2 лет, затем постепенно замедляется и останавливается к 10 годам. Заболевание обычно ограничивается поражением лицевых костей. Пигментацию кожи </a:t>
            </a:r>
            <a:r>
              <a:rPr lang="ru-RU" sz="3500" b="1" dirty="0" smtClean="0"/>
              <a:t>у </a:t>
            </a:r>
            <a:r>
              <a:rPr lang="ru-RU" sz="3500" b="1" dirty="0"/>
              <a:t>трети пациентов, что объясняют предполагаемой связью с синдромом </a:t>
            </a:r>
            <a:r>
              <a:rPr lang="ru-RU" sz="3500" b="1" dirty="0" err="1"/>
              <a:t>Allbright</a:t>
            </a:r>
            <a:r>
              <a:rPr lang="ru-RU" sz="3500" b="1" dirty="0"/>
              <a:t>. В части случаев встречают шейную </a:t>
            </a:r>
            <a:r>
              <a:rPr lang="ru-RU" sz="3500" b="1" dirty="0" err="1"/>
              <a:t>аденопатию</a:t>
            </a:r>
            <a:r>
              <a:rPr lang="ru-RU" sz="3500" b="1" dirty="0"/>
              <a:t>. </a:t>
            </a:r>
            <a:r>
              <a:rPr lang="ru-RU" sz="3500" b="1" dirty="0" smtClean="0"/>
              <a:t>Временные зубы </a:t>
            </a:r>
            <a:r>
              <a:rPr lang="ru-RU" sz="3500" b="1" dirty="0"/>
              <a:t>обычно выпадают преждевременно, часто наблюдают задержку прорезывания или отсутствие постоянных </a:t>
            </a:r>
            <a:r>
              <a:rPr lang="ru-RU" sz="3500" b="1" dirty="0" smtClean="0"/>
              <a:t>зубов.</a:t>
            </a:r>
            <a:endParaRPr lang="ru-RU" sz="3500" b="1" dirty="0"/>
          </a:p>
          <a:p>
            <a:r>
              <a:rPr lang="ru-RU" sz="3500" b="1" dirty="0" smtClean="0"/>
              <a:t>Рентгенологически </a:t>
            </a:r>
            <a:r>
              <a:rPr lang="ru-RU" sz="3500" b="1" dirty="0"/>
              <a:t>отмечают двустороннее симметричное просветление с истончением или разрежением кортикального слоя. </a:t>
            </a:r>
            <a:r>
              <a:rPr lang="ru-RU" sz="3500" b="1" dirty="0" smtClean="0"/>
              <a:t>При </a:t>
            </a:r>
            <a:r>
              <a:rPr lang="ru-RU" sz="3500" b="1" dirty="0"/>
              <a:t>регрессии опухоли кость становится более плотной.</a:t>
            </a:r>
          </a:p>
          <a:p>
            <a:r>
              <a:rPr lang="ru-RU" sz="3500" b="1" dirty="0"/>
              <a:t> </a:t>
            </a:r>
            <a:r>
              <a:rPr lang="ru-RU" sz="3500" b="1" dirty="0" smtClean="0"/>
              <a:t>Диагноз </a:t>
            </a:r>
            <a:r>
              <a:rPr lang="ru-RU" sz="3500" b="1" dirty="0"/>
              <a:t>основан на семейном анамнезе, характерной клинической картине, локализации новообразования. Недавно был определён ген, ответственный за проявление </a:t>
            </a:r>
            <a:r>
              <a:rPr lang="ru-RU" sz="3500" b="1" dirty="0" err="1"/>
              <a:t>херувизма</a:t>
            </a:r>
            <a:r>
              <a:rPr lang="ru-RU" sz="3500" b="1" dirty="0"/>
              <a:t>, что позволяет проводить генную диагностику.</a:t>
            </a:r>
          </a:p>
          <a:p>
            <a:pPr marL="0" indent="0" algn="ctr">
              <a:buNone/>
            </a:pPr>
            <a:r>
              <a:rPr lang="ru-RU" sz="3500" b="1" dirty="0"/>
              <a:t> Лечение</a:t>
            </a:r>
          </a:p>
          <a:p>
            <a:r>
              <a:rPr lang="ru-RU" sz="3500" b="1" dirty="0" smtClean="0"/>
              <a:t>Длительное </a:t>
            </a:r>
            <a:r>
              <a:rPr lang="ru-RU" sz="3500" b="1" dirty="0"/>
              <a:t>наблюдением. Когда прогрессирование заболевания прекращается, с косметической целью выполняют </a:t>
            </a:r>
            <a:r>
              <a:rPr lang="ru-RU" sz="3500" b="1" dirty="0" smtClean="0"/>
              <a:t>резекцию </a:t>
            </a:r>
            <a:r>
              <a:rPr lang="ru-RU" sz="3500" b="1" dirty="0"/>
              <a:t>опухолевых </a:t>
            </a:r>
            <a:r>
              <a:rPr lang="ru-RU" sz="3500" b="1" dirty="0" smtClean="0"/>
              <a:t>узлов.  </a:t>
            </a:r>
            <a:r>
              <a:rPr lang="ru-RU" sz="3500" b="1" dirty="0"/>
              <a:t>Проведение хирургической коррекции во время фазы роста нецелесообразно.  </a:t>
            </a:r>
            <a:endParaRPr lang="ru-RU" sz="3500" b="1" dirty="0" smtClean="0"/>
          </a:p>
          <a:p>
            <a:r>
              <a:rPr lang="ru-RU" sz="3500" b="1" dirty="0" smtClean="0"/>
              <a:t>Описаны </a:t>
            </a:r>
            <a:r>
              <a:rPr lang="ru-RU" sz="3500" b="1" dirty="0"/>
              <a:t>случаи внезапного ускорения роста опухоли и возникновения на этом фоне дыхательных расстройств, угрожающих жизни. При этих состояниях необходимо выполнение резекции изменённых костей лицевого скелета. При гистологическом изучении удалённых фрагментов выявлены признаки, характерные для </a:t>
            </a:r>
            <a:r>
              <a:rPr lang="ru-RU" sz="3500" b="1" dirty="0" err="1"/>
              <a:t>херувизма</a:t>
            </a:r>
            <a:r>
              <a:rPr lang="ru-RU" sz="3500" b="1" dirty="0"/>
              <a:t>. Возникновение агрессивного роста изменённой костной ткани предугадать невозможно.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s://www.rosmedlib.ru/cgi-bin/mb4x?usr_data=gd-image(doc,ISBN9785970406793-KLINREK2146876788,07-06a.jpg,-1,,00000000,)&amp;hide_Cookie=yes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57085"/>
            <a:ext cx="1728192" cy="199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://vmede.org/sait/content/Ped_serg_topolnitskii_2011/img/2482.jp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70641"/>
            <a:ext cx="4176464" cy="1772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93517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16" y="0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Первичный </a:t>
            </a:r>
            <a:r>
              <a:rPr lang="ru-RU" sz="2400" b="1" dirty="0" err="1" smtClean="0"/>
              <a:t>гиперпаратиреоз</a:t>
            </a:r>
            <a:endParaRPr lang="ru-RU" sz="2400" b="1" dirty="0"/>
          </a:p>
        </p:txBody>
      </p:sp>
      <p:pic>
        <p:nvPicPr>
          <p:cNvPr id="4" name="Объект 3" descr="http://vmede.org/sait/content/Ped_serg_topolnitskii_2011/img/248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88" y="2564904"/>
            <a:ext cx="3888432" cy="40050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136759" y="6010078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 smtClean="0"/>
              <a:t>Ортопантомограмма</a:t>
            </a:r>
            <a:r>
              <a:rPr lang="ru-RU" sz="1200" dirty="0" smtClean="0"/>
              <a:t> </a:t>
            </a:r>
            <a:r>
              <a:rPr lang="ru-RU" sz="1200" dirty="0"/>
              <a:t>(б). Очаги деструкции костной ткани на верхней и нижней челюстях. </a:t>
            </a:r>
            <a:endParaRPr lang="ru-RU" sz="1200" dirty="0" smtClean="0"/>
          </a:p>
          <a:p>
            <a:r>
              <a:rPr lang="ru-RU" sz="1200" dirty="0" smtClean="0"/>
              <a:t>Рентгенограммы </a:t>
            </a:r>
            <a:r>
              <a:rPr lang="ru-RU" sz="1200" dirty="0"/>
              <a:t>нижних </a:t>
            </a:r>
            <a:r>
              <a:rPr lang="ru-RU" sz="1200" dirty="0" smtClean="0"/>
              <a:t>конечностей - очаги </a:t>
            </a:r>
            <a:r>
              <a:rPr lang="ru-RU" sz="1200" dirty="0"/>
              <a:t>в периферических костях скелета (в, г). </a:t>
            </a:r>
            <a:endParaRPr lang="ru-RU" sz="1200" dirty="0" smtClean="0"/>
          </a:p>
          <a:p>
            <a:r>
              <a:rPr lang="ru-RU" sz="1200" dirty="0" smtClean="0"/>
              <a:t>УЗИ </a:t>
            </a:r>
            <a:r>
              <a:rPr lang="ru-RU" sz="1200" dirty="0"/>
              <a:t>(д</a:t>
            </a:r>
            <a:r>
              <a:rPr lang="ru-RU" sz="1200" dirty="0" smtClean="0"/>
              <a:t>) – изменения в  паращитовидной железе</a:t>
            </a:r>
            <a:endParaRPr lang="ru-RU" sz="1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32656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7030A0"/>
                </a:solidFill>
              </a:rPr>
              <a:t>Первичный </a:t>
            </a:r>
            <a:r>
              <a:rPr lang="ru-RU" sz="1600" b="1" dirty="0" err="1" smtClean="0">
                <a:solidFill>
                  <a:srgbClr val="7030A0"/>
                </a:solidFill>
              </a:rPr>
              <a:t>гиперпаратиреоз</a:t>
            </a:r>
            <a:r>
              <a:rPr lang="ru-RU" sz="1600" b="1" dirty="0" smtClean="0">
                <a:solidFill>
                  <a:srgbClr val="7030A0"/>
                </a:solidFill>
              </a:rPr>
              <a:t>– </a:t>
            </a:r>
            <a:r>
              <a:rPr lang="ru-RU" sz="1600" b="1" dirty="0">
                <a:solidFill>
                  <a:srgbClr val="7030A0"/>
                </a:solidFill>
              </a:rPr>
              <a:t>эндокринное заболевание, характеризующееся избыточной секрецией паратиреоидного гормона </a:t>
            </a:r>
            <a:r>
              <a:rPr lang="ru-RU" sz="1600" b="1" dirty="0" smtClean="0">
                <a:solidFill>
                  <a:srgbClr val="7030A0"/>
                </a:solidFill>
              </a:rPr>
              <a:t>при </a:t>
            </a:r>
            <a:r>
              <a:rPr lang="ru-RU" sz="1600" b="1" dirty="0">
                <a:solidFill>
                  <a:srgbClr val="7030A0"/>
                </a:solidFill>
              </a:rPr>
              <a:t>верхне-нормальном или повышенном уровне кальция крови вследствие первичной патологии околощитовидных желез </a:t>
            </a:r>
            <a:r>
              <a:rPr lang="ru-RU" sz="1600" b="1" dirty="0" smtClean="0">
                <a:solidFill>
                  <a:srgbClr val="7030A0"/>
                </a:solidFill>
              </a:rPr>
              <a:t>.</a:t>
            </a:r>
          </a:p>
          <a:p>
            <a:r>
              <a:rPr lang="ru-RU" sz="1600" b="1" dirty="0" smtClean="0">
                <a:solidFill>
                  <a:srgbClr val="7030A0"/>
                </a:solidFill>
              </a:rPr>
              <a:t>Проявляется </a:t>
            </a:r>
            <a:r>
              <a:rPr lang="ru-RU" sz="1600" b="1" dirty="0" err="1">
                <a:solidFill>
                  <a:srgbClr val="7030A0"/>
                </a:solidFill>
              </a:rPr>
              <a:t>многосимптомной</a:t>
            </a:r>
            <a:r>
              <a:rPr lang="ru-RU" sz="1600" b="1" dirty="0">
                <a:solidFill>
                  <a:srgbClr val="7030A0"/>
                </a:solidFill>
              </a:rPr>
              <a:t> клинической картиной, вовлекающей в патологический процесс различные органы и системы, что приводит к существенному снижению качества жизни, </a:t>
            </a:r>
            <a:r>
              <a:rPr lang="ru-RU" sz="1600" b="1" dirty="0" err="1">
                <a:solidFill>
                  <a:srgbClr val="7030A0"/>
                </a:solidFill>
              </a:rPr>
              <a:t>инвалидизации</a:t>
            </a:r>
            <a:r>
              <a:rPr lang="ru-RU" sz="1600" b="1" dirty="0">
                <a:solidFill>
                  <a:srgbClr val="7030A0"/>
                </a:solidFill>
              </a:rPr>
              <a:t> пациентов, повышенному риску преждевременной смерти</a:t>
            </a:r>
            <a:r>
              <a:rPr lang="ru-RU" sz="1600" b="1" dirty="0" smtClean="0">
                <a:solidFill>
                  <a:srgbClr val="7030A0"/>
                </a:solidFill>
              </a:rPr>
              <a:t>.</a:t>
            </a:r>
            <a:endParaRPr lang="ru-RU" sz="16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4443" y="1824317"/>
            <a:ext cx="529208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Типичная локализация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 «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коричневой опухоли </a:t>
            </a:r>
            <a:r>
              <a:rPr lang="ru-RU" sz="1400" b="1" dirty="0" err="1">
                <a:solidFill>
                  <a:schemeClr val="accent6">
                    <a:lumMod val="50000"/>
                  </a:schemeClr>
                </a:solidFill>
              </a:rPr>
              <a:t>гиперпаратиреоза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»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  -  угол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и тело нижней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челюсти, возможно одновременное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поражение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верхней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и нижней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челюстей. </a:t>
            </a:r>
          </a:p>
          <a:p>
            <a:r>
              <a:rPr lang="ru-RU" sz="1400" b="1" dirty="0" smtClean="0"/>
              <a:t>Альвеолярный </a:t>
            </a:r>
            <a:r>
              <a:rPr lang="ru-RU" sz="1400" b="1" dirty="0"/>
              <a:t>отросток утолщен, а иногда и полностью </a:t>
            </a:r>
            <a:r>
              <a:rPr lang="ru-RU" sz="1400" b="1" dirty="0" smtClean="0"/>
              <a:t>деформирован, покровная слизистая </a:t>
            </a:r>
            <a:r>
              <a:rPr lang="ru-RU" sz="1400" b="1" dirty="0"/>
              <a:t>оболочка чаще в цвете не изменяется, но при большой деформации </a:t>
            </a:r>
            <a:r>
              <a:rPr lang="ru-RU" sz="1400" b="1" dirty="0" smtClean="0"/>
              <a:t>возможно </a:t>
            </a:r>
            <a:r>
              <a:rPr lang="ru-RU" sz="1400" b="1" dirty="0"/>
              <a:t>наличие травматических язв за счет повреждения слизистой зубами-антагонистами. Образование, как правило, безболезненное, плотной, иногда плотно-эластичной консистенции при </a:t>
            </a:r>
            <a:r>
              <a:rPr lang="ru-RU" sz="1400" b="1" dirty="0" smtClean="0"/>
              <a:t>пальпации, часто </a:t>
            </a:r>
            <a:r>
              <a:rPr lang="ru-RU" sz="1400" b="1" dirty="0"/>
              <a:t>отмечаются подвижность зубов различной степени, иногда - частичная или полная адентия. Может наблюдаться </a:t>
            </a:r>
            <a:r>
              <a:rPr lang="ru-RU" sz="1400" b="1" dirty="0" err="1"/>
              <a:t>генерализованный</a:t>
            </a:r>
            <a:r>
              <a:rPr lang="ru-RU" sz="1400" b="1" dirty="0"/>
              <a:t> пародонтит с оголением шеек зубов. </a:t>
            </a:r>
            <a:endParaRPr lang="ru-RU" sz="1400" b="1" dirty="0" smtClean="0"/>
          </a:p>
          <a:p>
            <a:r>
              <a:rPr lang="ru-RU" sz="1400" b="1" dirty="0" smtClean="0"/>
              <a:t>При </a:t>
            </a:r>
            <a:r>
              <a:rPr lang="ru-RU" sz="1400" b="1" dirty="0"/>
              <a:t>выявленном ПГПТ, в первую очередь, проводится операция на ОЩЖ, а потом определяется тактика лечения эпулидов челюстей. В большинстве наблюдений операция в области верхней и нижней челюстей не </a:t>
            </a:r>
            <a:r>
              <a:rPr lang="ru-RU" sz="1400" b="1" dirty="0" smtClean="0"/>
              <a:t>показана.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6866933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5" y="188640"/>
            <a:ext cx="8928991" cy="3456384"/>
          </a:xfrm>
        </p:spPr>
        <p:txBody>
          <a:bodyPr>
            <a:noAutofit/>
          </a:bodyPr>
          <a:lstStyle/>
          <a:p>
            <a:pPr marL="285750" indent="-285750" algn="l">
              <a:buFont typeface="Wingdings" pitchFamily="2" charset="2"/>
              <a:buChar char="Ø"/>
            </a:pPr>
            <a:r>
              <a:rPr lang="ru-RU" sz="1600" b="1" dirty="0">
                <a:solidFill>
                  <a:srgbClr val="7030A0"/>
                </a:solidFill>
              </a:rPr>
              <a:t>Гигантоклеточная </a:t>
            </a:r>
            <a:r>
              <a:rPr lang="ru-RU" sz="1600" b="1" dirty="0" err="1">
                <a:solidFill>
                  <a:srgbClr val="7030A0"/>
                </a:solidFill>
              </a:rPr>
              <a:t>репаративная</a:t>
            </a:r>
            <a:r>
              <a:rPr lang="ru-RU" sz="1600" b="1" dirty="0">
                <a:solidFill>
                  <a:srgbClr val="7030A0"/>
                </a:solidFill>
              </a:rPr>
              <a:t> </a:t>
            </a:r>
            <a:r>
              <a:rPr lang="ru-RU" sz="1600" b="1" dirty="0" smtClean="0">
                <a:solidFill>
                  <a:srgbClr val="7030A0"/>
                </a:solidFill>
              </a:rPr>
              <a:t>гранулема</a:t>
            </a:r>
            <a:r>
              <a:rPr lang="ru-RU" sz="1600" b="1" dirty="0" smtClean="0"/>
              <a:t>— редкое опухолеподобное доброкачественное образование, развивающееся </a:t>
            </a:r>
            <a:r>
              <a:rPr lang="ru-RU" sz="1600" b="1" dirty="0"/>
              <a:t>в первые два десятилетия жизни. </a:t>
            </a:r>
            <a:r>
              <a:rPr lang="ru-RU" sz="1600" b="1" dirty="0" smtClean="0"/>
              <a:t> </a:t>
            </a:r>
            <a:br>
              <a:rPr lang="ru-RU" sz="1600" b="1" dirty="0" smtClean="0"/>
            </a:br>
            <a:r>
              <a:rPr lang="ru-RU" sz="1600" b="1" dirty="0" smtClean="0"/>
              <a:t>Распространена </a:t>
            </a:r>
            <a:r>
              <a:rPr lang="ru-RU" sz="1600" b="1" dirty="0"/>
              <a:t>чаще в длинных костях, однако описаны редкие случаи поражения костей лицевого скелета, на долю которых приходится </a:t>
            </a:r>
            <a:r>
              <a:rPr lang="ru-RU" sz="1600" b="1" dirty="0" smtClean="0"/>
              <a:t>2—12 </a:t>
            </a:r>
            <a:r>
              <a:rPr lang="ru-RU" sz="1600" b="1" dirty="0"/>
              <a:t>%.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Этиологические </a:t>
            </a:r>
            <a:r>
              <a:rPr lang="ru-RU" sz="1600" b="1" dirty="0"/>
              <a:t>факторы </a:t>
            </a:r>
            <a:r>
              <a:rPr lang="ru-RU" sz="1600" b="1" dirty="0" smtClean="0"/>
              <a:t>неизвестны</a:t>
            </a:r>
            <a:r>
              <a:rPr lang="ru-RU" sz="1600" b="1" dirty="0"/>
              <a:t>, но предрасполагающими моментами являются генетическая предрасположенность, внутрикостные кровоизлияния после перенесенной травмы.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Несмотря </a:t>
            </a:r>
            <a:r>
              <a:rPr lang="ru-RU" sz="1600" b="1" dirty="0"/>
              <a:t>на свою доброкачественную природу, процесс может быть локально агрессивным</a:t>
            </a:r>
            <a:r>
              <a:rPr lang="ru-RU" sz="1600" b="1" dirty="0" smtClean="0"/>
              <a:t>.</a:t>
            </a:r>
            <a:br>
              <a:rPr lang="ru-RU" sz="1600" b="1" dirty="0" smtClean="0"/>
            </a:br>
            <a:r>
              <a:rPr lang="ru-RU" sz="1600" b="1" dirty="0" smtClean="0"/>
              <a:t> В ЧЛО центральная </a:t>
            </a:r>
            <a:r>
              <a:rPr lang="ru-RU" sz="1600" b="1" dirty="0"/>
              <a:t>гигантоклеточная </a:t>
            </a:r>
            <a:r>
              <a:rPr lang="ru-RU" sz="1600" b="1" dirty="0" err="1"/>
              <a:t>репаративная</a:t>
            </a:r>
            <a:r>
              <a:rPr lang="ru-RU" sz="1600" b="1" dirty="0"/>
              <a:t> гранулема </a:t>
            </a:r>
            <a:r>
              <a:rPr lang="ru-RU" sz="1600" b="1" dirty="0" smtClean="0"/>
              <a:t> локализуется в </a:t>
            </a:r>
            <a:r>
              <a:rPr lang="ru-RU" sz="1600" b="1" dirty="0"/>
              <a:t>области костной ткани альвеолярного отростка преимущественно нижней челюсти на уровне </a:t>
            </a:r>
            <a:r>
              <a:rPr lang="ru-RU" sz="1600" b="1" dirty="0" err="1"/>
              <a:t>премоляров</a:t>
            </a:r>
            <a:r>
              <a:rPr lang="ru-RU" sz="1600" b="1" dirty="0"/>
              <a:t> в виде деструкции кости округлой формы с четкими контурами.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Центральная </a:t>
            </a:r>
            <a:r>
              <a:rPr lang="ru-RU" sz="1600" b="1" dirty="0"/>
              <a:t>гигантоклеточная </a:t>
            </a:r>
            <a:r>
              <a:rPr lang="ru-RU" sz="1600" b="1" dirty="0" err="1"/>
              <a:t>репаративная</a:t>
            </a:r>
            <a:r>
              <a:rPr lang="ru-RU" sz="1600" b="1" dirty="0"/>
              <a:t> гранулема имеет </a:t>
            </a:r>
            <a:r>
              <a:rPr lang="ru-RU" sz="1600" b="1" dirty="0" err="1"/>
              <a:t>местнодеструирущий</a:t>
            </a:r>
            <a:r>
              <a:rPr lang="ru-RU" sz="1600" b="1" dirty="0"/>
              <a:t> тип роста и может давать рецидивы после удаления.</a:t>
            </a:r>
          </a:p>
        </p:txBody>
      </p:sp>
      <p:pic>
        <p:nvPicPr>
          <p:cNvPr id="4" name="Объект 3" descr="http://vmede.org/sait/content/Ped_serg_topolnitskii_2011/img/248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48047"/>
            <a:ext cx="1618488" cy="11033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23928" y="429309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Центральная </a:t>
            </a:r>
            <a:r>
              <a:rPr lang="ru-RU" sz="1200" dirty="0"/>
              <a:t>гигантоклеточная </a:t>
            </a:r>
            <a:r>
              <a:rPr lang="ru-RU" sz="1200" dirty="0" err="1"/>
              <a:t>репаративная</a:t>
            </a:r>
            <a:r>
              <a:rPr lang="ru-RU" sz="1200" dirty="0"/>
              <a:t> гранулема фронтального отдела нижней челюсти</a:t>
            </a:r>
          </a:p>
        </p:txBody>
      </p:sp>
      <p:pic>
        <p:nvPicPr>
          <p:cNvPr id="6" name="Рисунок 5" descr="http://vmede.org/sait/content/Ped_serg_topolnitskii_2011/img/248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013176"/>
            <a:ext cx="3960440" cy="18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211960" y="6211669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Центральная </a:t>
            </a:r>
            <a:r>
              <a:rPr lang="ru-RU" sz="1200" dirty="0"/>
              <a:t>гигантоклеточная </a:t>
            </a:r>
            <a:r>
              <a:rPr lang="ru-RU" sz="1200" dirty="0" err="1"/>
              <a:t>репаративная</a:t>
            </a:r>
            <a:r>
              <a:rPr lang="ru-RU" sz="1200" dirty="0"/>
              <a:t> гранулема верхней челюсти. Увеличенная панорамная рентгенограмма</a:t>
            </a:r>
          </a:p>
        </p:txBody>
      </p:sp>
      <p:pic>
        <p:nvPicPr>
          <p:cNvPr id="8" name="Рисунок 7" descr="http://vmede.org/sait/content/Ped_serg_topolnitskii_2011/img/248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5" y="3717032"/>
            <a:ext cx="1557783" cy="1152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52458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Заголовок 1"/>
          <p:cNvSpPr>
            <a:spLocks noGrp="1"/>
          </p:cNvSpPr>
          <p:nvPr>
            <p:ph type="title"/>
          </p:nvPr>
        </p:nvSpPr>
        <p:spPr>
          <a:xfrm>
            <a:off x="285750" y="-35511"/>
            <a:ext cx="8858250" cy="72548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Хирургическое лечение при доброкачественных опухолях и опухолеподобных образованиях челюстей</a:t>
            </a:r>
          </a:p>
        </p:txBody>
      </p:sp>
      <p:sp>
        <p:nvSpPr>
          <p:cNvPr id="102403" name="Содержимое 2"/>
          <p:cNvSpPr>
            <a:spLocks noGrp="1"/>
          </p:cNvSpPr>
          <p:nvPr>
            <p:ph sz="quarter" idx="1"/>
          </p:nvPr>
        </p:nvSpPr>
        <p:spPr>
          <a:xfrm>
            <a:off x="1" y="764704"/>
            <a:ext cx="9143999" cy="5976664"/>
          </a:xfrm>
        </p:spPr>
        <p:txBody>
          <a:bodyPr>
            <a:normAutofit fontScale="85000" lnSpcReduction="10000"/>
          </a:bodyPr>
          <a:lstStyle/>
          <a:p>
            <a:pPr fontAlgn="t">
              <a:buFont typeface="Wingdings" pitchFamily="2" charset="2"/>
              <a:buChar char="Ø"/>
            </a:pPr>
            <a:r>
              <a:rPr lang="ru-RU" sz="1800" b="1" dirty="0" smtClean="0"/>
              <a:t>Объем операции зависит от клинического течения, распространенности и локализации процесса.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800" b="1" dirty="0" smtClean="0"/>
              <a:t>Удаление опухоли, однако наличие местного инвазивного роста расширяет границы операции, включая прилегающую неизмененную костную ткань.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800" b="1" dirty="0" smtClean="0"/>
              <a:t>На объем оперативного вмешательства влияет локализация опухоли: если она располагается вблизи жизненно важных органов (глаз, головной мозг, верхние дыхательные пути, пищеварительные органы), то расширяют либо сужают границы операции. </a:t>
            </a:r>
          </a:p>
          <a:p>
            <a:pPr marL="0" indent="0" algn="ctr" fontAlgn="t">
              <a:buNone/>
            </a:pPr>
            <a:r>
              <a:rPr lang="ru-RU" sz="1900" b="1" dirty="0" smtClean="0">
                <a:solidFill>
                  <a:srgbClr val="C00000"/>
                </a:solidFill>
              </a:rPr>
              <a:t>ВИДЫ ОПЕРАЦИЙ НА ЧЕЛЮСТЯХ: 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900" b="1" dirty="0" smtClean="0">
                <a:solidFill>
                  <a:srgbClr val="C00000"/>
                </a:solidFill>
              </a:rPr>
              <a:t>Выскабливание (</a:t>
            </a:r>
            <a:r>
              <a:rPr lang="ru-RU" sz="1900" b="1" dirty="0" err="1" smtClean="0">
                <a:solidFill>
                  <a:srgbClr val="C00000"/>
                </a:solidFill>
              </a:rPr>
              <a:t>экскохлеация</a:t>
            </a:r>
            <a:r>
              <a:rPr lang="ru-RU" sz="1900" b="1" dirty="0" smtClean="0">
                <a:solidFill>
                  <a:srgbClr val="C00000"/>
                </a:solidFill>
              </a:rPr>
              <a:t>) </a:t>
            </a:r>
            <a:r>
              <a:rPr lang="ru-RU" sz="1900" b="1" dirty="0" smtClean="0"/>
              <a:t>предусматривает полное удаление патологической ткани до непораженной кости. Такую операцию производят хирургической ложкой, прибегая в некоторых случаях к высверливанию измененной кости фрезой, бором, приводимыми в движение бормашиной. 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900" b="1" dirty="0" smtClean="0">
                <a:solidFill>
                  <a:srgbClr val="C00000"/>
                </a:solidFill>
              </a:rPr>
              <a:t>Вылущивание</a:t>
            </a:r>
            <a:r>
              <a:rPr lang="ru-RU" sz="1900" b="1" dirty="0" smtClean="0"/>
              <a:t> заключается в удалении образования вместе с оболочкой. Осуществляют его распатором, боковым элеватором, а также небольшими марлевыми тампонами, продвигая их инструментом между оболочкой опухоли (кисты) и костью. Оба метода используют одинаково на нижней и верхней челюстях. 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900" b="1" dirty="0" smtClean="0">
                <a:solidFill>
                  <a:srgbClr val="C00000"/>
                </a:solidFill>
              </a:rPr>
              <a:t>Резекция нижней челюсти. </a:t>
            </a:r>
            <a:r>
              <a:rPr lang="ru-RU" sz="1900" b="1" dirty="0" smtClean="0"/>
              <a:t>Применяют следующие виды резекции: </a:t>
            </a:r>
            <a:r>
              <a:rPr lang="ru-RU" sz="1900" b="1" dirty="0" smtClean="0">
                <a:solidFill>
                  <a:srgbClr val="7030A0"/>
                </a:solidFill>
              </a:rPr>
              <a:t>экономную - с сохранением основания челюсти, сегментарную - без сохранения непрерывности челюсти (</a:t>
            </a:r>
            <a:r>
              <a:rPr lang="ru-RU" sz="1900" b="1" dirty="0" smtClean="0"/>
              <a:t>могут </a:t>
            </a:r>
            <a:r>
              <a:rPr lang="ru-RU" sz="1900" b="1" dirty="0"/>
              <a:t>быть осуществлены </a:t>
            </a:r>
            <a:r>
              <a:rPr lang="ru-RU" sz="1900" b="1" dirty="0" err="1"/>
              <a:t>поднадкостнично</a:t>
            </a:r>
            <a:r>
              <a:rPr lang="ru-RU" sz="1900" b="1" dirty="0"/>
              <a:t>, т.е. с оставлением надкостницы в </a:t>
            </a:r>
            <a:r>
              <a:rPr lang="ru-RU" sz="1900" b="1" dirty="0" smtClean="0"/>
              <a:t>ране), </a:t>
            </a:r>
            <a:r>
              <a:rPr lang="ru-RU" sz="1900" b="1" dirty="0" smtClean="0">
                <a:solidFill>
                  <a:srgbClr val="7030A0"/>
                </a:solidFill>
              </a:rPr>
              <a:t>половинную - с </a:t>
            </a:r>
            <a:r>
              <a:rPr lang="ru-RU" sz="1900" b="1" dirty="0" err="1" smtClean="0">
                <a:solidFill>
                  <a:srgbClr val="7030A0"/>
                </a:solidFill>
              </a:rPr>
              <a:t>зкзартикуляцией</a:t>
            </a:r>
            <a:r>
              <a:rPr lang="ru-RU" sz="1900" b="1" dirty="0" smtClean="0">
                <a:solidFill>
                  <a:srgbClr val="7030A0"/>
                </a:solidFill>
              </a:rPr>
              <a:t>, резекцию с удалением окружающих мягких тканей, а также полное удаление нижней челюсти с двусторонней экзартикуляцией. 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900" b="1" dirty="0" smtClean="0">
                <a:solidFill>
                  <a:srgbClr val="C00000"/>
                </a:solidFill>
              </a:rPr>
              <a:t>Резекция нижней челюсти с экзартикуляцией. </a:t>
            </a:r>
          </a:p>
          <a:p>
            <a:pPr fontAlgn="t">
              <a:buFont typeface="Wingdings" pitchFamily="2" charset="2"/>
              <a:buChar char="Ø"/>
            </a:pPr>
            <a:r>
              <a:rPr lang="ru-RU" sz="1900" b="1" dirty="0">
                <a:solidFill>
                  <a:srgbClr val="C00000"/>
                </a:solidFill>
              </a:rPr>
              <a:t>Резекция </a:t>
            </a:r>
            <a:r>
              <a:rPr lang="ru-RU" sz="1900" b="1" dirty="0" smtClean="0">
                <a:solidFill>
                  <a:srgbClr val="C00000"/>
                </a:solidFill>
              </a:rPr>
              <a:t>верхней челюсти с сохранение нижнеглазничного края и без сохранения </a:t>
            </a:r>
            <a:r>
              <a:rPr lang="ru-RU" sz="1900" b="1" dirty="0">
                <a:solidFill>
                  <a:srgbClr val="C00000"/>
                </a:solidFill>
              </a:rPr>
              <a:t>нижнеглазничного края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5725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923928" cy="6381328"/>
          </a:xfrm>
        </p:spPr>
        <p:txBody>
          <a:bodyPr>
            <a:normAutofit/>
          </a:bodyPr>
          <a:lstStyle/>
          <a:p>
            <a:r>
              <a:rPr lang="ru-RU" sz="2000" i="1" u="sng" dirty="0" smtClean="0"/>
              <a:t>Частичная резекция нижней челюсти без нарушения ее непрерывности (схема по А. А. Колесову): </a:t>
            </a:r>
            <a:br>
              <a:rPr lang="ru-RU" sz="2000" i="1" u="sng" dirty="0" smtClean="0"/>
            </a:br>
            <a:r>
              <a:rPr lang="ru-RU" sz="2000" i="1" u="sng" dirty="0" smtClean="0"/>
              <a:t>а — кортикального слоя челюсти с последующим выскабливанием, </a:t>
            </a:r>
            <a:br>
              <a:rPr lang="ru-RU" sz="2000" i="1" u="sng" dirty="0" smtClean="0"/>
            </a:br>
            <a:r>
              <a:rPr lang="ru-RU" sz="2000" i="1" u="sng" dirty="0" smtClean="0"/>
              <a:t>б — альвеолярного отростка и части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в — переднего края ветви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г — венечного отростка, </a:t>
            </a:r>
            <a:br>
              <a:rPr lang="ru-RU" sz="2000" i="1" u="sng" dirty="0" smtClean="0"/>
            </a:br>
            <a:r>
              <a:rPr lang="ru-RU" sz="2000" i="1" u="sng" dirty="0" smtClean="0"/>
              <a:t>д — нижнего края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е — угла челюсти.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pic>
        <p:nvPicPr>
          <p:cNvPr id="103427" name="Содержимое 5" descr="Частичная резекция нижней челюсти без нарушения ее непрерывности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14750" y="1643063"/>
            <a:ext cx="4292600" cy="5000625"/>
          </a:xfrm>
        </p:spPr>
      </p:pic>
    </p:spTree>
    <p:extLst>
      <p:ext uri="{BB962C8B-B14F-4D97-AF65-F5344CB8AC3E}">
        <p14:creationId xmlns:p14="http://schemas.microsoft.com/office/powerpoint/2010/main" val="496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716016" cy="6453336"/>
          </a:xfrm>
        </p:spPr>
        <p:txBody>
          <a:bodyPr>
            <a:normAutofit/>
          </a:bodyPr>
          <a:lstStyle/>
          <a:p>
            <a:r>
              <a:rPr lang="ru-RU" sz="2000" i="1" u="sng" dirty="0" smtClean="0"/>
              <a:t>Частичная резекция нижней челюсти с нарушением ее непрерывности (схема по А. А. Колесову): </a:t>
            </a:r>
            <a:br>
              <a:rPr lang="ru-RU" sz="2000" i="1" u="sng" dirty="0" smtClean="0"/>
            </a:br>
            <a:r>
              <a:rPr lang="ru-RU" sz="2000" i="1" u="sng" dirty="0" smtClean="0"/>
              <a:t>а — переднего отдела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6 — бокового отдела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в — переднего и бокового отделов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г —переднего и боковых отделов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д — ветви и бокового отдела тела челюсти, </a:t>
            </a:r>
            <a:br>
              <a:rPr lang="ru-RU" sz="2000" i="1" u="sng" dirty="0" smtClean="0"/>
            </a:br>
            <a:r>
              <a:rPr lang="ru-RU" sz="2000" i="1" u="sng" dirty="0" smtClean="0"/>
              <a:t>е — ветви и угла челюсти.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pic>
        <p:nvPicPr>
          <p:cNvPr id="104451" name="Содержимое 3" descr="Частичная резекция нижней челюсти с нарушением ее непрерывности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6375" y="1857375"/>
            <a:ext cx="3643313" cy="5000625"/>
          </a:xfrm>
        </p:spPr>
      </p:pic>
    </p:spTree>
    <p:extLst>
      <p:ext uri="{BB962C8B-B14F-4D97-AF65-F5344CB8AC3E}">
        <p14:creationId xmlns:p14="http://schemas.microsoft.com/office/powerpoint/2010/main" val="417746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76872"/>
          </a:xfrm>
        </p:spPr>
        <p:txBody>
          <a:bodyPr>
            <a:normAutofit fontScale="90000"/>
          </a:bodyPr>
          <a:lstStyle/>
          <a:p>
            <a:r>
              <a:rPr lang="ru-RU" sz="1800" i="1" u="sng" dirty="0" smtClean="0"/>
              <a:t>Полная резекция нижней челюсти с вычленением в височно-челюстном суставе (схема по А. А. Колесову): </a:t>
            </a:r>
            <a:br>
              <a:rPr lang="ru-RU" sz="1800" i="1" u="sng" dirty="0" smtClean="0"/>
            </a:br>
            <a:r>
              <a:rPr lang="ru-RU" sz="1800" i="1" u="sng" dirty="0" smtClean="0"/>
              <a:t>а — суставного отростка, </a:t>
            </a:r>
            <a:br>
              <a:rPr lang="ru-RU" sz="1800" i="1" u="sng" dirty="0" smtClean="0"/>
            </a:br>
            <a:r>
              <a:rPr lang="ru-RU" sz="1800" i="1" u="sng" dirty="0" smtClean="0"/>
              <a:t>б — ветви и угла челюсти, </a:t>
            </a:r>
            <a:br>
              <a:rPr lang="ru-RU" sz="1800" i="1" u="sng" dirty="0" smtClean="0"/>
            </a:br>
            <a:r>
              <a:rPr lang="ru-RU" sz="1800" i="1" u="sng" dirty="0" smtClean="0"/>
              <a:t>в — ветви и бокового отдела тела челюсти, </a:t>
            </a:r>
            <a:br>
              <a:rPr lang="ru-RU" sz="1800" i="1" u="sng" dirty="0" smtClean="0"/>
            </a:br>
            <a:r>
              <a:rPr lang="ru-RU" sz="1800" i="1" u="sng" dirty="0" smtClean="0"/>
              <a:t>г — вычленение челюсти с распилом по средней линии, </a:t>
            </a:r>
            <a:br>
              <a:rPr lang="ru-RU" sz="1800" i="1" u="sng" dirty="0" smtClean="0"/>
            </a:br>
            <a:r>
              <a:rPr lang="ru-RU" sz="1800" i="1" u="sng" dirty="0" smtClean="0"/>
              <a:t>д — вычленение челюсти с распилом за средней линией, </a:t>
            </a:r>
            <a:br>
              <a:rPr lang="ru-RU" sz="1800" i="1" u="sng" dirty="0" smtClean="0"/>
            </a:br>
            <a:r>
              <a:rPr lang="ru-RU" sz="2000" i="1" u="sng" dirty="0" smtClean="0"/>
              <a:t>е — полное вычленение челюсти.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pic>
        <p:nvPicPr>
          <p:cNvPr id="105475" name="Содержимое 3" descr="Полная резекция нижней челюсти с вычленением в височно-челюстном сустав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0625" y="2214563"/>
            <a:ext cx="3778250" cy="4643437"/>
          </a:xfrm>
        </p:spPr>
      </p:pic>
      <p:sp>
        <p:nvSpPr>
          <p:cNvPr id="2" name="Прямоугольник 1"/>
          <p:cNvSpPr/>
          <p:nvPr/>
        </p:nvSpPr>
        <p:spPr>
          <a:xfrm>
            <a:off x="179512" y="2204864"/>
            <a:ext cx="4896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C00000"/>
                </a:solidFill>
              </a:rPr>
              <a:t>Резекция нижней челюсти с экзартикуляцией. </a:t>
            </a:r>
            <a:r>
              <a:rPr lang="ru-RU" sz="1400" b="1" dirty="0"/>
              <a:t>Операцию проводят под общим обезболиванием. Рассекают кожу с подкожной клетчаткой в поднижнечелюстной области, отступя вниз от основания челюсти 1,5-2 см, чтобы не пересечь краевую ветвь лицевого нерва. Обнажают основание нижней челюсти. Расположенные впереди жевательной мышцы лицевые артерию и вену перевязывают двумя лигатурами и пересекают. В области угла челюсти рассекают сухожилие собственно жевательной мышцы и фиксируют ее матрацным швом. Обнажают тело и ветвь челюсти. Со стороны преддверия полости рта разрезают слизистую оболочку вдоль </a:t>
            </a:r>
            <a:r>
              <a:rPr lang="ru-RU" sz="1400" b="1" dirty="0" err="1"/>
              <a:t>десневого</a:t>
            </a:r>
            <a:r>
              <a:rPr lang="ru-RU" sz="1400" b="1" dirty="0"/>
              <a:t> края, отступя от него вниз 0,5- 1 см, удаляют зуб по линии резекции. </a:t>
            </a:r>
            <a:r>
              <a:rPr lang="ru-RU" sz="1400" b="1" dirty="0" err="1"/>
              <a:t>Отпрепаровывают</a:t>
            </a:r>
            <a:r>
              <a:rPr lang="ru-RU" sz="1400" b="1" dirty="0"/>
              <a:t> мягкие ткани с внутренней стороны тела челюсти соответственно лунке, в этот тоннель вводят пилу </a:t>
            </a:r>
            <a:r>
              <a:rPr lang="ru-RU" sz="1400" b="1" dirty="0" err="1"/>
              <a:t>Джигли</a:t>
            </a:r>
            <a:r>
              <a:rPr lang="ru-RU" sz="1400" b="1" dirty="0"/>
              <a:t>, конец ее выводят в наружную рану. Челюсть перепиливают.  Кусачками удерживают резецируемый фрагмент и рассекают скальпелем или ножницами мягкие ткани, прикрепляющиеся к внутренней крыловидной мышцы в месте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876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Резекция верхней челюсти с сохранение нижнеглазничного края и без сохранения нижнеглазничного края</a:t>
            </a:r>
            <a:endParaRPr lang="ru-RU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15"/>
          <a:stretch/>
        </p:blipFill>
        <p:spPr bwMode="auto">
          <a:xfrm>
            <a:off x="611560" y="764704"/>
            <a:ext cx="5256584" cy="5414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73224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649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1" t="15839" r="29697" b="13318"/>
          <a:stretch>
            <a:fillRect/>
          </a:stretch>
        </p:blipFill>
        <p:spPr>
          <a:xfrm>
            <a:off x="1571624" y="44624"/>
            <a:ext cx="5736679" cy="6813376"/>
          </a:xfrm>
          <a:noFill/>
        </p:spPr>
      </p:pic>
    </p:spTree>
    <p:extLst>
      <p:ext uri="{BB962C8B-B14F-4D97-AF65-F5344CB8AC3E}">
        <p14:creationId xmlns:p14="http://schemas.microsoft.com/office/powerpoint/2010/main" val="32048038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854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1" t="13318" r="29021" b="16557"/>
          <a:stretch>
            <a:fillRect/>
          </a:stretch>
        </p:blipFill>
        <p:spPr>
          <a:xfrm>
            <a:off x="1928813" y="0"/>
            <a:ext cx="5286375" cy="6858000"/>
          </a:xfrm>
          <a:noFill/>
        </p:spPr>
      </p:pic>
    </p:spTree>
    <p:extLst>
      <p:ext uri="{BB962C8B-B14F-4D97-AF65-F5344CB8AC3E}">
        <p14:creationId xmlns:p14="http://schemas.microsoft.com/office/powerpoint/2010/main" val="36859877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42875" y="274638"/>
            <a:ext cx="9001125" cy="121014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800" b="1" dirty="0" smtClean="0"/>
              <a:t>Кисты челюстей — это полостные образования</a:t>
            </a:r>
            <a:r>
              <a:rPr lang="ru-RU" sz="2800" dirty="0" smtClean="0"/>
              <a:t>, имеющее жидкое или полужидкое содержимое, стенка которого выстлана эпителием. </a:t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8195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1628800"/>
            <a:ext cx="8858250" cy="5229200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solidFill>
                  <a:srgbClr val="002060"/>
                </a:solidFill>
              </a:rPr>
              <a:t>Кисты челюстей могут быть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одонтогенного</a:t>
            </a:r>
            <a:r>
              <a:rPr lang="ru-RU" sz="2400" b="1" i="1" dirty="0" smtClean="0">
                <a:solidFill>
                  <a:srgbClr val="002060"/>
                </a:solidFill>
              </a:rPr>
              <a:t> и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неодонтогенного</a:t>
            </a:r>
            <a:r>
              <a:rPr lang="ru-RU" sz="2400" b="1" i="1" dirty="0" smtClean="0">
                <a:solidFill>
                  <a:srgbClr val="002060"/>
                </a:solidFill>
              </a:rPr>
              <a:t> происхождения. </a:t>
            </a:r>
          </a:p>
          <a:p>
            <a:pPr eaLnBrk="1" hangingPunct="1"/>
            <a:r>
              <a:rPr lang="ru-RU" sz="2400" b="1" i="1" dirty="0" err="1" smtClean="0">
                <a:solidFill>
                  <a:srgbClr val="002060"/>
                </a:solidFill>
              </a:rPr>
              <a:t>Одонто</a:t>
            </a:r>
            <a:r>
              <a:rPr lang="ru-RU" sz="2400" b="1" dirty="0" err="1" smtClean="0">
                <a:solidFill>
                  <a:srgbClr val="002060"/>
                </a:solidFill>
              </a:rPr>
              <a:t>генные</a:t>
            </a:r>
            <a:r>
              <a:rPr lang="ru-RU" sz="2400" b="1" dirty="0" smtClean="0">
                <a:solidFill>
                  <a:srgbClr val="002060"/>
                </a:solidFill>
              </a:rPr>
              <a:t> кисты делятся на: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радикулярные</a:t>
            </a:r>
            <a:r>
              <a:rPr lang="ru-RU" sz="2400" b="1" i="1" dirty="0" smtClean="0">
                <a:solidFill>
                  <a:srgbClr val="002060"/>
                </a:solidFill>
              </a:rPr>
              <a:t> (апикальные, латеральные,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субпериостальные</a:t>
            </a:r>
            <a:r>
              <a:rPr lang="ru-RU" sz="2400" b="1" i="1" dirty="0" smtClean="0">
                <a:solidFill>
                  <a:srgbClr val="002060"/>
                </a:solidFill>
              </a:rPr>
              <a:t>,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рези</a:t>
            </a:r>
            <a:r>
              <a:rPr lang="ru-RU" sz="2400" b="1" dirty="0" err="1" smtClean="0">
                <a:solidFill>
                  <a:srgbClr val="002060"/>
                </a:solidFill>
              </a:rPr>
              <a:t>дуальные</a:t>
            </a:r>
            <a:r>
              <a:rPr lang="ru-RU" sz="2400" b="1" dirty="0" smtClean="0">
                <a:solidFill>
                  <a:srgbClr val="002060"/>
                </a:solidFill>
              </a:rPr>
              <a:t>), </a:t>
            </a:r>
            <a:r>
              <a:rPr lang="ru-RU" sz="2400" b="1" i="1" dirty="0" smtClean="0">
                <a:solidFill>
                  <a:srgbClr val="002060"/>
                </a:solidFill>
              </a:rPr>
              <a:t>фолликулярные,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парадентальные</a:t>
            </a:r>
            <a:r>
              <a:rPr lang="ru-RU" sz="2400" b="1" i="1" dirty="0" smtClean="0">
                <a:solidFill>
                  <a:srgbClr val="002060"/>
                </a:solidFill>
              </a:rPr>
              <a:t> ,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кератокисты</a:t>
            </a:r>
            <a:r>
              <a:rPr lang="ru-RU" sz="2400" b="1" i="1" dirty="0" smtClean="0">
                <a:solidFill>
                  <a:srgbClr val="002060"/>
                </a:solidFill>
              </a:rPr>
              <a:t>.</a:t>
            </a:r>
          </a:p>
          <a:p>
            <a:pPr eaLnBrk="1" hangingPunct="1"/>
            <a:r>
              <a:rPr lang="ru-RU" sz="2400" b="1" dirty="0" err="1" smtClean="0">
                <a:solidFill>
                  <a:srgbClr val="002060"/>
                </a:solidFill>
              </a:rPr>
              <a:t>Неодонтогенные</a:t>
            </a:r>
            <a:r>
              <a:rPr lang="ru-RU" sz="2400" b="1" dirty="0" smtClean="0">
                <a:solidFill>
                  <a:srgbClr val="002060"/>
                </a:solidFill>
              </a:rPr>
              <a:t> кисты подразделяются на: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носонебные</a:t>
            </a:r>
            <a:r>
              <a:rPr lang="ru-RU" sz="2400" b="1" i="1" dirty="0" smtClean="0">
                <a:solidFill>
                  <a:srgbClr val="002060"/>
                </a:solidFill>
              </a:rPr>
              <a:t> (резцового канала),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глобуломаксиллярные</a:t>
            </a:r>
            <a:r>
              <a:rPr lang="ru-RU" sz="2400" b="1" i="1" dirty="0" smtClean="0">
                <a:solidFill>
                  <a:srgbClr val="002060"/>
                </a:solidFill>
              </a:rPr>
              <a:t> (шаровидно-верхнечелюстные) и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носоальвеолярные</a:t>
            </a:r>
            <a:r>
              <a:rPr lang="ru-RU" sz="2400" b="1" i="1" dirty="0" smtClean="0">
                <a:solidFill>
                  <a:srgbClr val="002060"/>
                </a:solidFill>
              </a:rPr>
              <a:t> (носогубные).</a:t>
            </a:r>
          </a:p>
        </p:txBody>
      </p:sp>
    </p:spTree>
    <p:extLst>
      <p:ext uri="{BB962C8B-B14F-4D97-AF65-F5344CB8AC3E}">
        <p14:creationId xmlns:p14="http://schemas.microsoft.com/office/powerpoint/2010/main" val="293280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400" smtClean="0"/>
              <a:t>Кисты области рта, не классифицированные в других рубриках</a:t>
            </a:r>
            <a:br>
              <a:rPr lang="ru-RU" sz="2400" smtClean="0"/>
            </a:br>
            <a:r>
              <a:rPr lang="ru-RU" sz="2400" i="1" smtClean="0"/>
              <a:t> Исключены: </a:t>
            </a:r>
            <a:r>
              <a:rPr lang="ru-RU" sz="2400" smtClean="0"/>
              <a:t>корневая киста (K04.8)</a:t>
            </a: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i="1" smtClean="0"/>
              <a:t> </a:t>
            </a:r>
            <a:endParaRPr lang="ru-RU" sz="200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6405117"/>
              </p:ext>
            </p:extLst>
          </p:nvPr>
        </p:nvGraphicFramePr>
        <p:xfrm>
          <a:off x="32551" y="260648"/>
          <a:ext cx="8929687" cy="4882806"/>
        </p:xfrm>
        <a:graphic>
          <a:graphicData uri="http://schemas.openxmlformats.org/drawingml/2006/table">
            <a:tbl>
              <a:tblPr/>
              <a:tblGrid>
                <a:gridCol w="1285875"/>
                <a:gridCol w="7643812"/>
              </a:tblGrid>
              <a:tr h="96205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mbria" pitchFamily="18" charset="0"/>
                        </a:rPr>
                        <a:t>K09.0 Кисты, образовавшиеся в процессе формирования зубов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81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K09.00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Киста при прорезывании зубов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381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K09.01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Киста десны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381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K09.02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Роговая [первичная]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381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K09.03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Фолликулярная [одонтогенная]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381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K09.04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Боковая периодонтальная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86492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K09.08</a:t>
                      </a:r>
                    </a:p>
                  </a:txBody>
                  <a:tcPr marL="11430" marR="11430" marT="11431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уточненные одонтогенные кисты, образовавшиеся в процессе формирования зубов</a:t>
                      </a:r>
                    </a:p>
                  </a:txBody>
                  <a:tcPr marL="11430" marR="11430" marT="11431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86492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K09.09</a:t>
                      </a:r>
                    </a:p>
                  </a:txBody>
                  <a:tcPr marL="11430" marR="11430" marT="11431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Одонтогенная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киста, образовавшаяся в процессе формирования зубов, неуточненная</a:t>
                      </a:r>
                    </a:p>
                  </a:txBody>
                  <a:tcPr marL="11430" marR="11430" marT="11431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42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357188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50" y="428625"/>
          <a:ext cx="8572500" cy="5445124"/>
        </p:xfrm>
        <a:graphic>
          <a:graphicData uri="http://schemas.openxmlformats.org/drawingml/2006/table">
            <a:tbl>
              <a:tblPr/>
              <a:tblGrid>
                <a:gridCol w="1571625"/>
                <a:gridCol w="7000875"/>
              </a:tblGrid>
              <a:tr h="986905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Ростовые (неодонтогенные) кисты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области рта. 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690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K09.10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Глобуломаксиллярная [верхнечелюстной пазухи]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9916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K09.11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Средненебная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9916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K09.12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Носонебная [резцового канала]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9916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K09.13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Небная сосочковая киста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98690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K09.18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уточненные ростовые кисты области рта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98690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K09.19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Ростовая киста области рта неуточненная</a:t>
                      </a:r>
                    </a:p>
                  </a:txBody>
                  <a:tcPr marL="11430" marR="11430" marT="11431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11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46038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0" y="214313"/>
          <a:ext cx="9144000" cy="6134100"/>
        </p:xfrm>
        <a:graphic>
          <a:graphicData uri="http://schemas.openxmlformats.org/drawingml/2006/table">
            <a:tbl>
              <a:tblPr/>
              <a:tblGrid>
                <a:gridCol w="1428728"/>
                <a:gridCol w="1714512"/>
                <a:gridCol w="6000760"/>
              </a:tblGrid>
              <a:tr h="15716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mbria" pitchFamily="18" charset="0"/>
                        </a:rPr>
                        <a:t>  K09.2  Другие кисты челюстей. Исключены: скрытая  костная киста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K09.20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Аневризматическая костная киста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Включены: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поражения с гистологическими особенностями как аневризматической кисты, так и другого фиброкостного поражения</a:t>
                      </a:r>
                    </a:p>
                  </a:txBody>
                  <a:tcPr marL="11430" marR="11430" marT="1143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K09.21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Единичная костная [травматическая] [геморрагическая] киста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K09.22</a:t>
                      </a:r>
                    </a:p>
                  </a:txBody>
                  <a:tcPr marL="11430" marR="11430" marT="1143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Эпителиальные кисты челюсти, не идентифицированные как одонтогенные или неодонтогенные</a:t>
                      </a:r>
                    </a:p>
                  </a:txBody>
                  <a:tcPr marL="11430" marR="11430" marT="1143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K09.28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уточненные кисты челюсти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K09.29</a:t>
                      </a: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Киста челюсти </a:t>
                      </a: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неуточненная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" marR="11430" marT="1143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45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В Международной гистологической классификации опухолей (МГКО) (серия № 5) кисты рассматриваются в двух разделах: «</a:t>
            </a:r>
            <a:r>
              <a:rPr lang="ru-RU" sz="2400" b="1" dirty="0" err="1"/>
              <a:t>Неэпителиальные</a:t>
            </a:r>
            <a:r>
              <a:rPr lang="ru-RU" sz="2400" b="1" dirty="0"/>
              <a:t> кисты» и «Эпителиальные кисты».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784976" cy="561662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A</a:t>
            </a:r>
            <a:r>
              <a:rPr lang="ru-RU" b="1" dirty="0">
                <a:solidFill>
                  <a:srgbClr val="7030A0"/>
                </a:solidFill>
              </a:rPr>
              <a:t>. </a:t>
            </a:r>
            <a:r>
              <a:rPr lang="ru-RU" b="1" dirty="0" err="1">
                <a:solidFill>
                  <a:srgbClr val="7030A0"/>
                </a:solidFill>
              </a:rPr>
              <a:t>Неэпителиальные</a:t>
            </a:r>
            <a:r>
              <a:rPr lang="ru-RU" b="1" dirty="0">
                <a:solidFill>
                  <a:srgbClr val="7030A0"/>
                </a:solidFill>
              </a:rPr>
              <a:t> кисты.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eriod"/>
            </a:pPr>
            <a:r>
              <a:rPr lang="ru-RU" b="1" dirty="0" err="1" smtClean="0">
                <a:solidFill>
                  <a:srgbClr val="990099"/>
                </a:solidFill>
              </a:rPr>
              <a:t>Аневризмальная</a:t>
            </a:r>
            <a:r>
              <a:rPr lang="ru-RU" b="1" dirty="0" smtClean="0">
                <a:solidFill>
                  <a:srgbClr val="990099"/>
                </a:solidFill>
              </a:rPr>
              <a:t> </a:t>
            </a:r>
            <a:r>
              <a:rPr lang="ru-RU" b="1" dirty="0">
                <a:solidFill>
                  <a:srgbClr val="990099"/>
                </a:solidFill>
              </a:rPr>
              <a:t>киста. </a:t>
            </a:r>
            <a:endParaRPr lang="ru-RU" b="1" dirty="0" smtClean="0">
              <a:solidFill>
                <a:srgbClr val="990099"/>
              </a:solidFill>
            </a:endParaRP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002060"/>
                </a:solidFill>
              </a:rPr>
              <a:t>Простая </a:t>
            </a:r>
            <a:r>
              <a:rPr lang="ru-RU" b="1" dirty="0">
                <a:solidFill>
                  <a:srgbClr val="002060"/>
                </a:solidFill>
              </a:rPr>
              <a:t>костная киста (травматическая, геморрагическая).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</a:rPr>
              <a:t>Б. Эпителиальные кисты (результат порока развития). </a:t>
            </a:r>
            <a:endParaRPr lang="ru-RU" b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ru-RU" b="1" dirty="0" err="1" smtClean="0">
                <a:solidFill>
                  <a:srgbClr val="00B0F0"/>
                </a:solidFill>
              </a:rPr>
              <a:t>Одонтогенные</a:t>
            </a:r>
            <a:r>
              <a:rPr lang="ru-RU" b="1" dirty="0" smtClean="0">
                <a:solidFill>
                  <a:srgbClr val="00B0F0"/>
                </a:solidFill>
              </a:rPr>
              <a:t> </a:t>
            </a:r>
            <a:r>
              <a:rPr lang="ru-RU" b="1" dirty="0">
                <a:solidFill>
                  <a:srgbClr val="00B0F0"/>
                </a:solidFill>
              </a:rPr>
              <a:t>- </a:t>
            </a:r>
            <a:r>
              <a:rPr lang="ru-RU" b="1" dirty="0">
                <a:solidFill>
                  <a:srgbClr val="7030A0"/>
                </a:solidFill>
              </a:rPr>
              <a:t>первичная киста (</a:t>
            </a:r>
            <a:r>
              <a:rPr lang="ru-RU" b="1" dirty="0" err="1">
                <a:solidFill>
                  <a:srgbClr val="7030A0"/>
                </a:solidFill>
              </a:rPr>
              <a:t>кератокиста</a:t>
            </a:r>
            <a:r>
              <a:rPr lang="ru-RU" b="1" dirty="0">
                <a:solidFill>
                  <a:srgbClr val="7030A0"/>
                </a:solidFill>
              </a:rPr>
              <a:t>), </a:t>
            </a:r>
            <a:r>
              <a:rPr lang="ru-RU" b="1" dirty="0" err="1">
                <a:solidFill>
                  <a:srgbClr val="7030A0"/>
                </a:solidFill>
              </a:rPr>
              <a:t>гингивальная</a:t>
            </a:r>
            <a:r>
              <a:rPr lang="ru-RU" b="1" dirty="0">
                <a:solidFill>
                  <a:srgbClr val="7030A0"/>
                </a:solidFill>
              </a:rPr>
              <a:t> киста, киста прорезывания, </a:t>
            </a:r>
            <a:r>
              <a:rPr lang="ru-RU" b="1" dirty="0" err="1">
                <a:solidFill>
                  <a:srgbClr val="7030A0"/>
                </a:solidFill>
              </a:rPr>
              <a:t>зубосодержащая</a:t>
            </a:r>
            <a:r>
              <a:rPr lang="ru-RU" b="1" dirty="0">
                <a:solidFill>
                  <a:srgbClr val="7030A0"/>
                </a:solidFill>
              </a:rPr>
              <a:t> (фолликулярная киста).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514350" indent="-514350">
              <a:buAutoNum type="arabicPeriod"/>
            </a:pPr>
            <a:r>
              <a:rPr lang="ru-RU" b="1" dirty="0" err="1" smtClean="0">
                <a:solidFill>
                  <a:srgbClr val="002060"/>
                </a:solidFill>
              </a:rPr>
              <a:t>Неодонтогенные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- киста резцового канала, </a:t>
            </a:r>
            <a:r>
              <a:rPr lang="ru-RU" b="1" dirty="0" err="1">
                <a:solidFill>
                  <a:srgbClr val="7030A0"/>
                </a:solidFill>
              </a:rPr>
              <a:t>глобуломаксиллярная</a:t>
            </a:r>
            <a:r>
              <a:rPr lang="ru-RU" b="1" dirty="0">
                <a:solidFill>
                  <a:srgbClr val="7030A0"/>
                </a:solidFill>
              </a:rPr>
              <a:t>, срединная нёбная.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B. 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Воспалительные корневые кисты.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1.От </a:t>
            </a:r>
            <a:r>
              <a:rPr lang="ru-RU" b="1" dirty="0">
                <a:solidFill>
                  <a:srgbClr val="7030A0"/>
                </a:solidFill>
              </a:rPr>
              <a:t>временного зуба (</a:t>
            </a:r>
            <a:r>
              <a:rPr lang="ru-RU" b="1" dirty="0" smtClean="0">
                <a:solidFill>
                  <a:srgbClr val="7030A0"/>
                </a:solidFill>
              </a:rPr>
              <a:t>апикальная </a:t>
            </a:r>
            <a:r>
              <a:rPr lang="ru-RU" b="1" dirty="0">
                <a:solidFill>
                  <a:srgbClr val="7030A0"/>
                </a:solidFill>
              </a:rPr>
              <a:t>и латеральная </a:t>
            </a:r>
            <a:r>
              <a:rPr lang="ru-RU" b="1" dirty="0" err="1">
                <a:solidFill>
                  <a:srgbClr val="7030A0"/>
                </a:solidFill>
              </a:rPr>
              <a:t>пе-риодонтальная</a:t>
            </a:r>
            <a:r>
              <a:rPr lang="ru-RU" b="1" dirty="0">
                <a:solidFill>
                  <a:srgbClr val="7030A0"/>
                </a:solidFill>
              </a:rPr>
              <a:t>).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2</a:t>
            </a:r>
            <a:r>
              <a:rPr lang="ru-RU" b="1" dirty="0">
                <a:solidFill>
                  <a:srgbClr val="7030A0"/>
                </a:solidFill>
              </a:rPr>
              <a:t>. От постоянного зуба (</a:t>
            </a:r>
            <a:r>
              <a:rPr lang="ru-RU" b="1" dirty="0" smtClean="0">
                <a:solidFill>
                  <a:srgbClr val="7030A0"/>
                </a:solidFill>
              </a:rPr>
              <a:t>апикальная </a:t>
            </a:r>
            <a:r>
              <a:rPr lang="ru-RU" b="1" dirty="0">
                <a:solidFill>
                  <a:srgbClr val="7030A0"/>
                </a:solidFill>
              </a:rPr>
              <a:t>и латеральная </a:t>
            </a:r>
            <a:r>
              <a:rPr lang="ru-RU" b="1" dirty="0" err="1">
                <a:solidFill>
                  <a:srgbClr val="7030A0"/>
                </a:solidFill>
              </a:rPr>
              <a:t>периодонтальная</a:t>
            </a:r>
            <a:r>
              <a:rPr lang="ru-RU" b="1" dirty="0">
                <a:solidFill>
                  <a:srgbClr val="7030A0"/>
                </a:solidFill>
              </a:rPr>
              <a:t>).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3</a:t>
            </a:r>
            <a:r>
              <a:rPr lang="ru-RU" b="1" dirty="0">
                <a:solidFill>
                  <a:srgbClr val="7030A0"/>
                </a:solidFill>
              </a:rPr>
              <a:t>. </a:t>
            </a:r>
            <a:r>
              <a:rPr lang="ru-RU" b="1" dirty="0" err="1" smtClean="0">
                <a:solidFill>
                  <a:srgbClr val="7030A0"/>
                </a:solidFill>
              </a:rPr>
              <a:t>Резидуальная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endParaRPr lang="ru-RU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</a:rPr>
              <a:t>ЭПИТЕЛИАЛЬНЫЕ КИСТЫ</a:t>
            </a:r>
          </a:p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Эпителиальные кисты связаны с нарушением процесса эмбриогенеза и являются пороком развития зубов и челюстей. Их называют также щелевыми или </a:t>
            </a:r>
            <a:r>
              <a:rPr lang="ru-RU" b="1" dirty="0" err="1">
                <a:solidFill>
                  <a:srgbClr val="7030A0"/>
                </a:solidFill>
              </a:rPr>
              <a:t>фиссуральными</a:t>
            </a:r>
            <a:r>
              <a:rPr lang="ru-RU" b="1" dirty="0">
                <a:solidFill>
                  <a:srgbClr val="7030A0"/>
                </a:solidFill>
              </a:rPr>
              <a:t> кистами. Они представляют собой полость, выстланную эпителием. Наиболее часто встречаются </a:t>
            </a:r>
            <a:r>
              <a:rPr lang="ru-RU" b="1" dirty="0" err="1">
                <a:solidFill>
                  <a:srgbClr val="7030A0"/>
                </a:solidFill>
              </a:rPr>
              <a:t>глобуло-максиллярная</a:t>
            </a:r>
            <a:r>
              <a:rPr lang="ru-RU" b="1" dirty="0">
                <a:solidFill>
                  <a:srgbClr val="7030A0"/>
                </a:solidFill>
              </a:rPr>
              <a:t>, срединная нёбная и </a:t>
            </a:r>
            <a:r>
              <a:rPr lang="ru-RU" b="1" dirty="0" err="1">
                <a:solidFill>
                  <a:srgbClr val="7030A0"/>
                </a:solidFill>
              </a:rPr>
              <a:t>носонёбная</a:t>
            </a:r>
            <a:r>
              <a:rPr lang="ru-RU" b="1" dirty="0">
                <a:solidFill>
                  <a:srgbClr val="7030A0"/>
                </a:solidFill>
              </a:rPr>
              <a:t> (киста резцового канала) кисты.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86593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47667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Клинические проявления </a:t>
            </a:r>
            <a:r>
              <a:rPr lang="ru-RU" sz="2800" b="1" dirty="0" err="1" smtClean="0"/>
              <a:t>радикулярных</a:t>
            </a:r>
            <a:r>
              <a:rPr lang="ru-RU" sz="2800" b="1" dirty="0" smtClean="0"/>
              <a:t> кист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18435" name="Содержимое 2"/>
          <p:cNvSpPr>
            <a:spLocks noGrp="1"/>
          </p:cNvSpPr>
          <p:nvPr>
            <p:ph sz="quarter" idx="1"/>
          </p:nvPr>
        </p:nvSpPr>
        <p:spPr>
          <a:xfrm>
            <a:off x="214313" y="764704"/>
            <a:ext cx="4501703" cy="580754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Обычно не вызывают жалоб (вне нагноения), но при больших размерах возникает деформация альвеолярного отростка челюстей и изменение положения зубов.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err="1" smtClean="0"/>
              <a:t>Симптомокомплекс</a:t>
            </a:r>
            <a:r>
              <a:rPr lang="ru-RU" sz="2000" b="1" dirty="0" smtClean="0"/>
              <a:t>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1.Разрушенный и измененный в цвете зуб.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2.Отстутсвие боли при перкуссии или дискомфорт. ЭОД более 100 МКА.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3.Симптом дивергенции корней и конвергенции коронок зубов.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4.Симптом Рунге-</a:t>
            </a:r>
            <a:r>
              <a:rPr lang="ru-RU" sz="2000" b="1" dirty="0" err="1" smtClean="0"/>
              <a:t>Дюпюитрена</a:t>
            </a:r>
            <a:r>
              <a:rPr lang="ru-RU" sz="2000" b="1" dirty="0" smtClean="0"/>
              <a:t>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5.Симтом эластического напряжения, флюктуации (в 18,3%) и деформации лица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6.При нагноении - интоксикация, реактивный лимфаденит, свищи.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7.На рентгенограмме – участок  деструкции костной ткани с </a:t>
            </a:r>
            <a:r>
              <a:rPr lang="ru-RU" sz="2400" b="1" dirty="0" smtClean="0"/>
              <a:t>четкими </a:t>
            </a:r>
            <a:r>
              <a:rPr lang="ru-RU" sz="2000" b="1" dirty="0" smtClean="0"/>
              <a:t>контурами (при нагноении четкость контуров исчезает).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8.При локализации в области верхних фронтальных зубов возможно образование валика Гербера.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/>
              <a:t>9. При локализации возле </a:t>
            </a:r>
            <a:r>
              <a:rPr lang="ru-RU" sz="2000" b="1" dirty="0" err="1" smtClean="0"/>
              <a:t>сосудистно</a:t>
            </a:r>
            <a:r>
              <a:rPr lang="ru-RU" sz="2000" b="1" dirty="0" smtClean="0"/>
              <a:t>-нервного пучка – боли и парестезия.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860033" y="764704"/>
            <a:ext cx="4283968" cy="5909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/>
              <a:t>ДИФФЕРЕНЦИАЛЬНАЯ ДИАГНОСТИКА:</a:t>
            </a:r>
            <a:endParaRPr lang="ru-RU" dirty="0" smtClean="0"/>
          </a:p>
          <a:p>
            <a:r>
              <a:rPr lang="ru-RU" b="1" dirty="0"/>
              <a:t>• </a:t>
            </a:r>
            <a:r>
              <a:rPr lang="ru-RU" b="1" dirty="0" err="1"/>
              <a:t>амелобластома</a:t>
            </a:r>
            <a:endParaRPr lang="ru-RU" b="1" dirty="0"/>
          </a:p>
          <a:p>
            <a:r>
              <a:rPr lang="ru-RU" b="1" dirty="0"/>
              <a:t>• некоторые формы гигантоклеточной опухоли</a:t>
            </a:r>
          </a:p>
          <a:p>
            <a:r>
              <a:rPr lang="ru-RU" b="1" dirty="0"/>
              <a:t>• кисты другой природы, в частности примордиальные</a:t>
            </a:r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ПРИ </a:t>
            </a:r>
            <a:r>
              <a:rPr lang="ru-RU" b="1" dirty="0"/>
              <a:t>ДИФФЕРЕНЦИАЛЬНОЙ ДИАГНОСТИКЕ </a:t>
            </a:r>
            <a:endParaRPr lang="ru-RU" b="1" dirty="0" smtClean="0"/>
          </a:p>
          <a:p>
            <a:r>
              <a:rPr lang="ru-RU" b="1" dirty="0" smtClean="0"/>
              <a:t>различных </a:t>
            </a:r>
            <a:r>
              <a:rPr lang="ru-RU" b="1" dirty="0"/>
              <a:t>кист необходимо учитывать,  что степень прозрачности кисты, четкость кортикального ободка определяется в первую очередь степенью повреждения кортикальных пластинок кости.</a:t>
            </a:r>
          </a:p>
          <a:p>
            <a:r>
              <a:rPr lang="ru-RU" b="1" dirty="0"/>
              <a:t>    Для обнаружения кист применяют:</a:t>
            </a:r>
          </a:p>
          <a:p>
            <a:r>
              <a:rPr lang="ru-RU" b="1" dirty="0"/>
              <a:t>ВНУТРИРОТОВЫЕ, ВНЕРОТОВЫЕ</a:t>
            </a:r>
            <a:r>
              <a:rPr lang="en-US" b="1" dirty="0"/>
              <a:t> </a:t>
            </a:r>
            <a:r>
              <a:rPr lang="ru-RU" b="1" dirty="0"/>
              <a:t>РЕНТГЕНОГРАММЫ;</a:t>
            </a:r>
          </a:p>
          <a:p>
            <a:r>
              <a:rPr lang="ru-RU" b="1" dirty="0"/>
              <a:t>ОРТОПАНТОМОГРАММЫ;</a:t>
            </a:r>
          </a:p>
          <a:p>
            <a:r>
              <a:rPr lang="ru-RU" b="1" dirty="0"/>
              <a:t>КОМПЬЮТЕРНЫЕ ТОМОГРАММЫ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87307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28688"/>
          </a:xfrm>
        </p:spPr>
        <p:txBody>
          <a:bodyPr/>
          <a:lstStyle/>
          <a:p>
            <a:pPr eaLnBrk="1" hangingPunct="1"/>
            <a:r>
              <a:rPr lang="ru-RU" b="1" smtClean="0"/>
              <a:t>ЛЕЧЕНИЕ КИСТ ЧЕЛЮСТЕЙ</a:t>
            </a:r>
            <a:endParaRPr lang="ru-RU" smtClean="0"/>
          </a:p>
        </p:txBody>
      </p:sp>
      <p:sp>
        <p:nvSpPr>
          <p:cNvPr id="60419" name="Содержимое 2"/>
          <p:cNvSpPr>
            <a:spLocks noGrp="1"/>
          </p:cNvSpPr>
          <p:nvPr>
            <p:ph sz="quarter" idx="1"/>
          </p:nvPr>
        </p:nvSpPr>
        <p:spPr>
          <a:xfrm>
            <a:off x="0" y="857250"/>
            <a:ext cx="5436096" cy="6000750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dirty="0" smtClean="0"/>
              <a:t> Кисты челюстей лечатся хирургическим способом. Два основных оперативных метода — </a:t>
            </a:r>
            <a:r>
              <a:rPr lang="ru-RU" i="1" dirty="0" err="1" smtClean="0"/>
              <a:t>цистэктомия</a:t>
            </a:r>
            <a:r>
              <a:rPr lang="ru-RU" i="1" dirty="0" smtClean="0"/>
              <a:t> и </a:t>
            </a:r>
            <a:r>
              <a:rPr lang="ru-RU" i="1" dirty="0" err="1" smtClean="0"/>
              <a:t>цистотомия</a:t>
            </a:r>
            <a:r>
              <a:rPr lang="ru-RU" i="1" dirty="0" smtClean="0"/>
              <a:t>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b="1" dirty="0" err="1" smtClean="0"/>
              <a:t>Цистэктомия</a:t>
            </a:r>
            <a:r>
              <a:rPr lang="ru-RU" b="1" dirty="0" smtClean="0"/>
              <a:t> это радикальный хирургический метод лечения, который заключается в </a:t>
            </a:r>
            <a:r>
              <a:rPr lang="ru-RU" dirty="0" smtClean="0"/>
              <a:t>полном удалении оболочки кисты с последующим зашиванием операционной раны наглухо (наложением на рану первичного глухого шва).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b="1" dirty="0" smtClean="0"/>
              <a:t> </a:t>
            </a:r>
            <a:r>
              <a:rPr lang="ru-RU" b="1" dirty="0" err="1" smtClean="0"/>
              <a:t>Цистотомия</a:t>
            </a:r>
            <a:r>
              <a:rPr lang="ru-RU" b="1" dirty="0" smtClean="0"/>
              <a:t> это метод оперативного лечения, при котором удаляется наружная (перед</a:t>
            </a:r>
            <a:r>
              <a:rPr lang="ru-RU" dirty="0" smtClean="0"/>
              <a:t>няя) стенка кисты вместе с прилегающей к ней костью и имеющуюся внутрикостную полость сообщают с преддверием рта, т.е. кистозную полость превращают в добавочную бухту полости рта.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969" y="2204864"/>
            <a:ext cx="3559254" cy="277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049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1772</TotalTime>
  <Words>5379</Words>
  <Application>Microsoft Office PowerPoint</Application>
  <PresentationFormat>Экран (4:3)</PresentationFormat>
  <Paragraphs>593</Paragraphs>
  <Slides>60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Тема Office</vt:lpstr>
      <vt:lpstr>Кафедра хирургической стоматологии, стоматологической имплантации и челюстно-лицевой хирургии </vt:lpstr>
      <vt:lpstr>ДОБРОКАЧЕСТВЕННЫЕ ОПУХОЛИ И ОПУХОЛЕПОДОБНЫЕ ОБРАЗОВАНИЯ МЯГКИХ ТКАНЕЙ </vt:lpstr>
      <vt:lpstr>Эпидемиология доброкачественных опухолей челюстно-лицевой области </vt:lpstr>
      <vt:lpstr>Критериями установления диагноза «доброкачественные образования головы и шеи» является выявление патогномоничных признаков при проведении анализа:  жалоб пациента,  физикального,  инструментального, лабораторного обследования,  а также проведения дифференциальной диагностики с другими патологиями со схожей клинической картиной</vt:lpstr>
      <vt:lpstr>Методы морфологической диагностики</vt:lpstr>
      <vt:lpstr>Особенности хирургической тактики при доброкачественных опухолях челюстно-лицевой области</vt:lpstr>
      <vt:lpstr>Виды реконструктивно-восстановительных оперативных вмешательств в челюстно-лицевой области по особенностям оперативно-технических приемов: </vt:lpstr>
      <vt:lpstr>Медицинская реабилитация </vt:lpstr>
      <vt:lpstr>Этапы реабилитации пациентов после хирургического лечения:</vt:lpstr>
      <vt:lpstr>Профилактика и диспансерное наблюдение</vt:lpstr>
      <vt:lpstr>Организация оказания медицинской помощи</vt:lpstr>
      <vt:lpstr>Показания к выписке пациента из медицинской организации: </vt:lpstr>
      <vt:lpstr>Презентация PowerPoint</vt:lpstr>
      <vt:lpstr>Сосудистые опухоли челюстно-лицевой области у детей. Гемангиомы. Классификация, клиника, диагностика и лечение гемангиом лица у детей в зависимости от нозологии.</vt:lpstr>
      <vt:lpstr>Диагностика мальформаций кровеносных сосудов любой локализации   </vt:lpstr>
      <vt:lpstr>Хирургическое лечение гемангиом:</vt:lpstr>
      <vt:lpstr>Диагностика лимфатической мальформации (лимфангиома) любой локализации в постнатальном периоде:  </vt:lpstr>
      <vt:lpstr>Лечение лимфатической мальформации любой локализации.  </vt:lpstr>
      <vt:lpstr>Задачи и методы лечения пациентов с сосудистыми поражениями в челюстно-лицевой области.</vt:lpstr>
      <vt:lpstr>Презентация PowerPoint</vt:lpstr>
      <vt:lpstr>D11 Доброкачественное новообразование больших слюнных желез   </vt:lpstr>
      <vt:lpstr>Презентация PowerPoint</vt:lpstr>
      <vt:lpstr>Инструментальная диагностика доброкачественных опухолей слюнных желез</vt:lpstr>
      <vt:lpstr>Презентация PowerPoint</vt:lpstr>
      <vt:lpstr>Нейрофиброматоз</vt:lpstr>
      <vt:lpstr>Презентация PowerPoint</vt:lpstr>
      <vt:lpstr>КЛАССИФИКАЦИЯ </vt:lpstr>
      <vt:lpstr>Опухоли, гистогенетически связанные с одонтогенной мезенхимой. </vt:lpstr>
      <vt:lpstr>Презентация PowerPoint</vt:lpstr>
      <vt:lpstr> Необходимые дифференциально-диагностические исследования:     </vt:lpstr>
      <vt:lpstr>Рентгенодиагностика новообразований трудна, что объясняется сложностью анатомического строения лицевого черепа и сложностью методических и технических приемов исследования В диагностике опухолей используют: • внутри- и внеротовые рентгенограммы, • линейную и панорамную томографию, • панорамную рентгенографию, • КТ и МРТ </vt:lpstr>
      <vt:lpstr>НЕОДОНТОГЕННЫЕ ОПУХОЛИ </vt:lpstr>
      <vt:lpstr>Миксома </vt:lpstr>
      <vt:lpstr>ГИГАНТОКЛЕТОЧНЫЕ ОПУХОЛИ </vt:lpstr>
      <vt:lpstr>ГИГАНТОКЛЕТОЧНЫЕ ОПУХОЛИ</vt:lpstr>
      <vt:lpstr>ГИГАНТОКЛЕТОЧНЫЕ ОПУХОЛИ</vt:lpstr>
      <vt:lpstr>Презентация PowerPoint</vt:lpstr>
      <vt:lpstr>Остеома</vt:lpstr>
      <vt:lpstr>КОСТНО-ФИБРОЗНЫЕ ПОРАЖЕНИЯ</vt:lpstr>
      <vt:lpstr>ФИБРОЗНАЯ ДИСПЛАЗИЯ</vt:lpstr>
      <vt:lpstr>ОССИФИЦИРУЮЩАЯ ФИБРОМА</vt:lpstr>
      <vt:lpstr>ОСТЕОБЛАСТОМА </vt:lpstr>
      <vt:lpstr>ГЕМАТОПОЭТИЧЕСКИЕ И РЕТИКУЛОЭНДОТЕЛИАЛЬНЫЕ ОПУХОЛИ </vt:lpstr>
      <vt:lpstr>ХЕРУВИЗМ </vt:lpstr>
      <vt:lpstr>Первичный гиперпаратиреоз</vt:lpstr>
      <vt:lpstr>Гигантоклеточная репаративная гранулема— редкое опухолеподобное доброкачественное образование, развивающееся в первые два десятилетия жизни.   Распространена чаще в длинных костях, однако описаны редкие случаи поражения костей лицевого скелета, на долю которых приходится 2—12 %.  Этиологические факторы неизвестны, но предрасполагающими моментами являются генетическая предрасположенность, внутрикостные кровоизлияния после перенесенной травмы.  Несмотря на свою доброкачественную природу, процесс может быть локально агрессивным.  В ЧЛО центральная гигантоклеточная репаративная гранулема  локализуется в области костной ткани альвеолярного отростка преимущественно нижней челюсти на уровне премоляров в виде деструкции кости округлой формы с четкими контурами.  Центральная гигантоклеточная репаративная гранулема имеет местнодеструирущий тип роста и может давать рецидивы после удаления.</vt:lpstr>
      <vt:lpstr>Хирургическое лечение при доброкачественных опухолях и опухолеподобных образованиях челюстей</vt:lpstr>
      <vt:lpstr>Частичная резекция нижней челюсти без нарушения ее непрерывности (схема по А. А. Колесову):  а — кортикального слоя челюсти с последующим выскабливанием,  б — альвеолярного отростка и части тела челюсти,  в — переднего края ветви челюсти,  г — венечного отростка,  д — нижнего края челюсти,  е — угла челюсти.  </vt:lpstr>
      <vt:lpstr>Частичная резекция нижней челюсти с нарушением ее непрерывности (схема по А. А. Колесову):  а — переднего отдела тела челюсти,  6 — бокового отдела тела челюсти,  в — переднего и бокового отделов тела челюсти,  г —переднего и боковых отделов тела челюсти,  д — ветви и бокового отдела тела челюсти,  е — ветви и угла челюсти.  </vt:lpstr>
      <vt:lpstr>Полная резекция нижней челюсти с вычленением в височно-челюстном суставе (схема по А. А. Колесову):  а — суставного отростка,  б — ветви и угла челюсти,  в — ветви и бокового отдела тела челюсти,  г — вычленение челюсти с распилом по средней линии,  д — вычленение челюсти с распилом за средней линией,  е — полное вычленение челюсти.  </vt:lpstr>
      <vt:lpstr>Резекция верхней челюсти с сохранение нижнеглазничного края и без сохранения нижнеглазничного края</vt:lpstr>
      <vt:lpstr>Презентация PowerPoint</vt:lpstr>
      <vt:lpstr>Презентация PowerPoint</vt:lpstr>
      <vt:lpstr>Кисты челюстей — это полостные образования, имеющее жидкое или полужидкое содержимое, стенка которого выстлана эпителием.  </vt:lpstr>
      <vt:lpstr>               Кисты области рта, не классифицированные в других рубриках  Исключены: корневая киста (K04.8)  </vt:lpstr>
      <vt:lpstr>Презентация PowerPoint</vt:lpstr>
      <vt:lpstr>Презентация PowerPoint</vt:lpstr>
      <vt:lpstr>В Международной гистологической классификации опухолей (МГКО) (серия № 5) кисты рассматриваются в двух разделах: «Неэпителиальные кисты» и «Эпителиальные кисты». </vt:lpstr>
      <vt:lpstr>  Клинические проявления радикулярных кист </vt:lpstr>
      <vt:lpstr>ЛЕЧЕНИЕ КИСТ ЧЕЛЮСТЕЙ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Анжела</dc:creator>
  <cp:lastModifiedBy>Angel</cp:lastModifiedBy>
  <cp:revision>131</cp:revision>
  <dcterms:created xsi:type="dcterms:W3CDTF">2023-01-04T10:35:46Z</dcterms:created>
  <dcterms:modified xsi:type="dcterms:W3CDTF">2025-02-07T14:26:22Z</dcterms:modified>
</cp:coreProperties>
</file>