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2" r:id="rId4"/>
    <p:sldId id="275" r:id="rId5"/>
    <p:sldId id="274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8" r:id="rId21"/>
    <p:sldId id="279" r:id="rId22"/>
    <p:sldId id="277" r:id="rId23"/>
    <p:sldId id="276" r:id="rId24"/>
    <p:sldId id="285" r:id="rId25"/>
    <p:sldId id="280" r:id="rId26"/>
    <p:sldId id="281" r:id="rId27"/>
    <p:sldId id="282" r:id="rId28"/>
    <p:sldId id="283" r:id="rId29"/>
    <p:sldId id="284" r:id="rId30"/>
    <p:sldId id="27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s78.ru/goods/1052729/" TargetMode="External"/><Relationship Id="rId2" Type="http://schemas.openxmlformats.org/officeDocument/2006/relationships/hyperlink" Target="http://www.implant.by/news/54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edtech-implant.ru/produktsiya/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Тема лекции 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</a:t>
            </a:r>
            <a:r>
              <a:rPr lang="ru-RU" dirty="0" smtClean="0"/>
              <a:t>Анатомические предпосылки стоматологической имплантации. Феномен </a:t>
            </a:r>
            <a:r>
              <a:rPr lang="ru-RU" dirty="0" err="1" smtClean="0"/>
              <a:t>остеоинтеграции</a:t>
            </a:r>
            <a:r>
              <a:rPr lang="ru-RU" dirty="0" smtClean="0"/>
              <a:t>, факторы влияющие на оптимизацию этого процесса. Морфологические особенности заживления костной раны. Морфологические особенности контактной зоны кость – имплантат.</a:t>
            </a:r>
            <a:endParaRPr 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Актуальность:</a:t>
            </a:r>
            <a:r>
              <a:rPr lang="ru-RU" dirty="0" smtClean="0"/>
              <a:t> Большое значение для успеха зубной внутрикостной имплантации имеет процесс их приживления в кости и образования </a:t>
            </a:r>
            <a:r>
              <a:rPr lang="ru-RU" dirty="0" err="1" smtClean="0"/>
              <a:t>имплантатодесневого</a:t>
            </a:r>
            <a:r>
              <a:rPr lang="ru-RU" dirty="0" smtClean="0"/>
              <a:t> соединения.   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Цель лекции:</a:t>
            </a:r>
            <a:r>
              <a:rPr lang="ru-RU" dirty="0" smtClean="0"/>
              <a:t> ознакомить студентов с феноменом </a:t>
            </a:r>
            <a:r>
              <a:rPr lang="ru-RU" dirty="0" err="1" smtClean="0"/>
              <a:t>остеоинтеграции</a:t>
            </a:r>
            <a:r>
              <a:rPr lang="ru-RU" dirty="0" smtClean="0"/>
              <a:t>, факторами влияющими на ее оптимизацию.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ОК-1: способностью к абстрактному мышлению, анализу, синтезу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План лекции: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1.Особеннности строения костной ткани альвеолярных отростков челюстей.</a:t>
            </a:r>
          </a:p>
          <a:p>
            <a:pPr>
              <a:buNone/>
            </a:pPr>
            <a:r>
              <a:rPr lang="ru-RU" dirty="0" smtClean="0"/>
              <a:t>2. Физиологическая и </a:t>
            </a:r>
            <a:r>
              <a:rPr lang="ru-RU" dirty="0" err="1" smtClean="0"/>
              <a:t>репаративная</a:t>
            </a:r>
            <a:r>
              <a:rPr lang="ru-RU" dirty="0" smtClean="0"/>
              <a:t> регенерация костной ткани.</a:t>
            </a:r>
          </a:p>
          <a:p>
            <a:pPr>
              <a:buNone/>
            </a:pPr>
            <a:r>
              <a:rPr lang="ru-RU" dirty="0" smtClean="0"/>
              <a:t>3. Морфологические особенности </a:t>
            </a:r>
            <a:r>
              <a:rPr lang="ru-RU" dirty="0" err="1" smtClean="0"/>
              <a:t>контсктной</a:t>
            </a:r>
            <a:r>
              <a:rPr lang="ru-RU" dirty="0" smtClean="0"/>
              <a:t> зоны кость-имплантат.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Схема потенциальных возможностей </a:t>
            </a:r>
            <a:r>
              <a:rPr lang="ru-RU" sz="3200" dirty="0" err="1" smtClean="0"/>
              <a:t>остеогенной</a:t>
            </a:r>
            <a:r>
              <a:rPr lang="ru-RU" sz="3200" dirty="0" smtClean="0"/>
              <a:t> клетки</a:t>
            </a:r>
            <a:endParaRPr lang="ru-RU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8865" y="1600200"/>
            <a:ext cx="492626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714356"/>
          </a:xfrm>
        </p:spPr>
        <p:txBody>
          <a:bodyPr>
            <a:normAutofit/>
          </a:bodyPr>
          <a:lstStyle/>
          <a:p>
            <a:pPr algn="l"/>
            <a:r>
              <a:rPr lang="ru-RU" sz="3200" dirty="0" smtClean="0"/>
              <a:t>Гистологические типы костной ткани</a:t>
            </a:r>
            <a:endParaRPr lang="ru-RU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785794"/>
            <a:ext cx="628654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0"/>
            <a:ext cx="1933568" cy="143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1571612"/>
            <a:ext cx="2285984" cy="165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46854" y="3071810"/>
            <a:ext cx="2597146" cy="3502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Макроструктура кости</a:t>
            </a:r>
            <a:endParaRPr lang="ru-RU" sz="36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3285" y="1600200"/>
            <a:ext cx="57774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2631386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714356"/>
            <a:ext cx="2601581" cy="583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785794"/>
            <a:ext cx="267999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148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Схема </a:t>
            </a:r>
            <a:r>
              <a:rPr lang="ru-RU" sz="2800" dirty="0" err="1" smtClean="0"/>
              <a:t>репаративной</a:t>
            </a:r>
            <a:r>
              <a:rPr lang="ru-RU" sz="2800" dirty="0" smtClean="0"/>
              <a:t> регенерации костной ткани</a:t>
            </a:r>
            <a:endParaRPr lang="ru-RU" sz="28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71480"/>
            <a:ext cx="6715172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28604"/>
          </a:xfrm>
        </p:spPr>
        <p:txBody>
          <a:bodyPr>
            <a:noAutofit/>
          </a:bodyPr>
          <a:lstStyle/>
          <a:p>
            <a:r>
              <a:rPr lang="ru-RU" sz="2800" dirty="0" smtClean="0"/>
              <a:t>Схема физиологической регенерации костной ткани</a:t>
            </a:r>
            <a:endParaRPr lang="ru-RU" sz="28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57166"/>
            <a:ext cx="7786741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Схема </a:t>
            </a:r>
            <a:r>
              <a:rPr lang="ru-RU" sz="2400" dirty="0" err="1" smtClean="0"/>
              <a:t>репаративной</a:t>
            </a:r>
            <a:r>
              <a:rPr lang="ru-RU" sz="2400" dirty="0" smtClean="0"/>
              <a:t> </a:t>
            </a:r>
            <a:r>
              <a:rPr lang="ru-RU" sz="2400" dirty="0" err="1" smtClean="0"/>
              <a:t>регенрации</a:t>
            </a:r>
            <a:r>
              <a:rPr lang="ru-RU" sz="2400" dirty="0" smtClean="0"/>
              <a:t> костной ткани с образованием </a:t>
            </a:r>
            <a:r>
              <a:rPr lang="ru-RU" sz="2400" dirty="0" err="1" smtClean="0"/>
              <a:t>грубоволокнистой</a:t>
            </a:r>
            <a:r>
              <a:rPr lang="ru-RU" sz="2400" dirty="0" smtClean="0"/>
              <a:t> костной ткани в зоне дефекта (заживление вторичным натяжением)</a:t>
            </a:r>
            <a:endParaRPr lang="ru-RU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928670"/>
            <a:ext cx="7500990" cy="592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0004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Схема регенерации кости с образованием линии цементирования (заживление первичным натяжением)</a:t>
            </a:r>
            <a:endParaRPr lang="ru-RU" sz="24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71480"/>
            <a:ext cx="7786741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Механизмы </a:t>
            </a:r>
            <a:r>
              <a:rPr lang="ru-RU" sz="2800" dirty="0" err="1" smtClean="0"/>
              <a:t>остеогенеза</a:t>
            </a:r>
            <a:r>
              <a:rPr lang="ru-RU" sz="2800" dirty="0" smtClean="0"/>
              <a:t> при имплантации</a:t>
            </a:r>
            <a:endParaRPr lang="ru-RU" sz="28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14356"/>
            <a:ext cx="6929486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929718" cy="6876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0"/>
            <a:ext cx="78581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Стадии контактного </a:t>
            </a:r>
            <a:r>
              <a:rPr lang="ru-RU" sz="2800" dirty="0" err="1" smtClean="0"/>
              <a:t>остеогенеза</a:t>
            </a:r>
            <a:endParaRPr lang="ru-RU" sz="28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71480"/>
            <a:ext cx="7572428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/>
          </a:bodyPr>
          <a:lstStyle/>
          <a:p>
            <a:endParaRPr lang="ru-RU" sz="28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571480"/>
            <a:ext cx="6929486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7980363" cy="28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14400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ПРОЦЕСС ОСТЕОИНТЕГРАЦИИ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После нанесения травмы образуется первичный кровяной сгусток. Далее возникает асептическая воспалительная реакция, которая </a:t>
            </a:r>
            <a:r>
              <a:rPr lang="ru-RU" sz="2000" dirty="0" err="1" smtClean="0"/>
              <a:t>выражаетсяв</a:t>
            </a:r>
            <a:r>
              <a:rPr lang="ru-RU" sz="2000" dirty="0" smtClean="0"/>
              <a:t> пролиферации и дифференциации фагоцитов и недифференцированных </a:t>
            </a:r>
            <a:r>
              <a:rPr lang="ru-RU" sz="2000" dirty="0" err="1" smtClean="0"/>
              <a:t>мезенхимальных</a:t>
            </a:r>
            <a:r>
              <a:rPr lang="ru-RU" sz="2000" dirty="0" smtClean="0"/>
              <a:t> клеток из прилежащей надкостницы . Уровень и способность тканей к дифференциации зависит </a:t>
            </a:r>
            <a:r>
              <a:rPr lang="ru-RU" sz="2000" dirty="0" err="1" smtClean="0"/>
              <a:t>отстепени</a:t>
            </a:r>
            <a:r>
              <a:rPr lang="ru-RU" sz="2000" dirty="0" smtClean="0"/>
              <a:t> функционирования сосудов в зоне повреждения , которые обеспечивают достаточную </a:t>
            </a:r>
            <a:r>
              <a:rPr lang="ru-RU" sz="2000" dirty="0" err="1" smtClean="0"/>
              <a:t>оксигенацию</a:t>
            </a:r>
            <a:r>
              <a:rPr lang="ru-RU" sz="2000" dirty="0" smtClean="0"/>
              <a:t> вновь образованных костных структур . </a:t>
            </a:r>
            <a:r>
              <a:rPr lang="ru-RU" sz="2000" dirty="0" err="1" smtClean="0"/>
              <a:t>Ишимизированные</a:t>
            </a:r>
            <a:r>
              <a:rPr lang="ru-RU" sz="2000" dirty="0" smtClean="0"/>
              <a:t> участки, обедненные кислородом , способствуют пролиферации фиброзной и хрящевой тканей вместо минерализации костной матрицы .</a:t>
            </a:r>
          </a:p>
          <a:p>
            <a:pPr>
              <a:buNone/>
            </a:pPr>
            <a:endParaRPr lang="ru-RU" sz="2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Термин «</a:t>
            </a:r>
            <a:r>
              <a:rPr lang="ru-RU" sz="2000" dirty="0" err="1" smtClean="0"/>
              <a:t>остеоинтеграция</a:t>
            </a:r>
            <a:r>
              <a:rPr lang="ru-RU" sz="2000" dirty="0" smtClean="0"/>
              <a:t>» введен шведским профессором </a:t>
            </a:r>
            <a:r>
              <a:rPr lang="ru-RU" sz="2000" dirty="0" err="1" smtClean="0"/>
              <a:t>П.-И.Бренемарком</a:t>
            </a:r>
            <a:r>
              <a:rPr lang="ru-RU" sz="2000" dirty="0" smtClean="0"/>
              <a:t>, который длительное время изучал </a:t>
            </a:r>
            <a:r>
              <a:rPr lang="ru-RU" sz="2000" dirty="0" err="1" smtClean="0"/>
              <a:t>микроциркуляцию</a:t>
            </a:r>
            <a:r>
              <a:rPr lang="ru-RU" sz="2000" dirty="0" smtClean="0"/>
              <a:t> в титановых оптических камерах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1800" dirty="0" smtClean="0"/>
              <a:t>Под электронным микроскопом в месте контакта титановой камеры с окружающей костью наблюдалось формирование элементов соединительной ткани, происходящих из элементов крови. На этом растущем промежуточном слое можно было наблюдать образование плотного контакта между матрицей, созданной созревающими остеобластами, и поверхностью окисла титана. Данные исследователей показали, что между волокнами коллагена и титаном находились комплексы </a:t>
            </a:r>
            <a:r>
              <a:rPr lang="ru-RU" sz="1800" dirty="0" err="1" smtClean="0"/>
              <a:t>гликозамингликанов</a:t>
            </a:r>
            <a:r>
              <a:rPr lang="ru-RU" sz="1800" dirty="0" smtClean="0"/>
              <a:t>, которые, вероятно, способствуют минерализации и соединению кости с поверхностным окисным слоем титана.</a:t>
            </a:r>
          </a:p>
          <a:p>
            <a:r>
              <a:rPr lang="ru-RU" sz="1800" dirty="0" smtClean="0"/>
              <a:t>В то же время на поверхности титана происходят процессы растворения, и ионы металла находятся в окружающих тканях. Наблюдение ученых за имплантатом, находящимся в костной ткани в течение 6 лет, и изучение окисного слоя на его поверхности позволили сделать вывод о его утолщении по мере нахождения в костной ткани. Кроме того, в этом окисном слое были обнаружены ионы </a:t>
            </a:r>
            <a:r>
              <a:rPr lang="ru-RU" sz="1800" dirty="0" err="1" smtClean="0"/>
              <a:t>Са</a:t>
            </a:r>
            <a:r>
              <a:rPr lang="ru-RU" sz="1800" dirty="0" smtClean="0"/>
              <a:t>, Р и S. Это дало возможность предположить, что титан при взаимодействии с кровью и при последующем взаимодействии с костью реагирует на изменение внешней среды и является динамической системой. Был введен термин «прогрессирующая </a:t>
            </a:r>
            <a:r>
              <a:rPr lang="ru-RU" sz="1800" dirty="0" err="1" smtClean="0"/>
              <a:t>остеоинтеграция</a:t>
            </a:r>
            <a:r>
              <a:rPr lang="ru-RU" sz="1800" dirty="0" smtClean="0"/>
              <a:t>». </a:t>
            </a:r>
            <a:endParaRPr lang="ru-RU" sz="1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err="1" smtClean="0"/>
              <a:t>Остеоинтеграция</a:t>
            </a:r>
            <a:r>
              <a:rPr lang="ru-RU" sz="2400" b="1" dirty="0" smtClean="0"/>
              <a:t> полноценна только тогда, когда соблюдаются многие условия или факторы: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1.Тщательное планирование лечения с использованием имплантатов.</a:t>
            </a:r>
          </a:p>
          <a:p>
            <a:pPr>
              <a:buNone/>
            </a:pPr>
            <a:r>
              <a:rPr lang="ru-RU" sz="2000" dirty="0" smtClean="0"/>
              <a:t>2.Подбор адекватного материала, обладающего </a:t>
            </a:r>
            <a:r>
              <a:rPr lang="ru-RU" sz="2000" dirty="0" err="1" smtClean="0"/>
              <a:t>биоинертными,биотолерантными</a:t>
            </a:r>
            <a:r>
              <a:rPr lang="ru-RU" sz="2000" dirty="0" smtClean="0"/>
              <a:t> и по возможности </a:t>
            </a:r>
            <a:r>
              <a:rPr lang="ru-RU" sz="2000" dirty="0" err="1" smtClean="0"/>
              <a:t>остеоиндуктивными</a:t>
            </a:r>
            <a:r>
              <a:rPr lang="ru-RU" sz="2000" dirty="0" smtClean="0"/>
              <a:t> свойствами.</a:t>
            </a:r>
          </a:p>
          <a:p>
            <a:pPr>
              <a:buNone/>
            </a:pPr>
            <a:r>
              <a:rPr lang="ru-RU" sz="2000" dirty="0" smtClean="0"/>
              <a:t>3.Поверхность имплантата должна быть химически чистой, разработанной, т.е. иметь определенный микрорельеф.</a:t>
            </a:r>
          </a:p>
          <a:p>
            <a:pPr>
              <a:buNone/>
            </a:pPr>
            <a:r>
              <a:rPr lang="ru-RU" sz="2000" dirty="0" smtClean="0"/>
              <a:t>4.Для установки имплантата необходимо использовать соответствующее оборудование (специальную бормашину с системой охлаждения - </a:t>
            </a:r>
            <a:r>
              <a:rPr lang="ru-RU" sz="2000" dirty="0" err="1" smtClean="0"/>
              <a:t>физиодиспенсер</a:t>
            </a:r>
            <a:r>
              <a:rPr lang="ru-RU" sz="2000" dirty="0" smtClean="0"/>
              <a:t>, набор инструментов и фрез для формирования ложа имплантата).</a:t>
            </a:r>
          </a:p>
          <a:p>
            <a:pPr>
              <a:buNone/>
            </a:pPr>
            <a:r>
              <a:rPr lang="ru-RU" sz="2000" dirty="0" smtClean="0"/>
              <a:t>5.Периоперационный контроль за состоянием пациента.</a:t>
            </a:r>
          </a:p>
          <a:p>
            <a:pPr>
              <a:buNone/>
            </a:pPr>
            <a:r>
              <a:rPr lang="ru-RU" sz="2000" dirty="0" smtClean="0"/>
              <a:t>6.Рациональное протезирование.</a:t>
            </a:r>
          </a:p>
          <a:p>
            <a:pPr>
              <a:buNone/>
            </a:pPr>
            <a:endParaRPr lang="ru-RU" sz="1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smtClean="0"/>
              <a:t>Срок достижения </a:t>
            </a:r>
            <a:r>
              <a:rPr lang="ru-RU" u="sng" dirty="0" err="1" smtClean="0"/>
              <a:t>остеоинтеграции</a:t>
            </a:r>
            <a:r>
              <a:rPr lang="ru-RU" u="sng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000" dirty="0" smtClean="0"/>
              <a:t>В подавляющем большинстве случаев для достижения </a:t>
            </a:r>
            <a:r>
              <a:rPr lang="ru-RU" sz="2000" dirty="0" err="1" smtClean="0"/>
              <a:t>остеоинтеграции</a:t>
            </a:r>
            <a:r>
              <a:rPr lang="ru-RU" sz="2000" dirty="0" smtClean="0"/>
              <a:t> необходим срок 3-4 месяца на нижней челюсти и 4-6 месяцев на верхней челюсти.</a:t>
            </a:r>
          </a:p>
          <a:p>
            <a:r>
              <a:rPr lang="ru-RU" sz="2000" dirty="0" smtClean="0"/>
              <a:t>При благоприятных клинических условиях может применяться непосредственная нагрузка имплантатов. Для этого необходимо использовать временные зубные протезы с опорой на временный или постоянный </a:t>
            </a:r>
            <a:r>
              <a:rPr lang="ru-RU" sz="2000" dirty="0" err="1" smtClean="0"/>
              <a:t>абатмент</a:t>
            </a:r>
            <a:r>
              <a:rPr lang="ru-RU" sz="2000" dirty="0" smtClean="0"/>
              <a:t>. Обязательными условиями непосредственной нагрузки следует считать: использование имплантата оптимального размера, плотность кости 1-го или 2-го типов по классификации </a:t>
            </a:r>
            <a:r>
              <a:rPr lang="en-US" sz="2000" dirty="0" smtClean="0"/>
              <a:t>U</a:t>
            </a:r>
            <a:r>
              <a:rPr lang="ru-RU" sz="2000" dirty="0" smtClean="0"/>
              <a:t>. </a:t>
            </a:r>
            <a:r>
              <a:rPr lang="en-US" sz="2000" dirty="0" err="1" smtClean="0"/>
              <a:t>Lekholm</a:t>
            </a:r>
            <a:r>
              <a:rPr lang="ru-RU" sz="2000" dirty="0" smtClean="0"/>
              <a:t> и </a:t>
            </a:r>
            <a:r>
              <a:rPr lang="en-US" sz="2000" dirty="0" smtClean="0"/>
              <a:t>G</a:t>
            </a:r>
            <a:r>
              <a:rPr lang="ru-RU" sz="2000" dirty="0" smtClean="0"/>
              <a:t>. </a:t>
            </a:r>
            <a:r>
              <a:rPr lang="en-US" sz="2000" dirty="0" err="1" smtClean="0"/>
              <a:t>Zarb</a:t>
            </a:r>
            <a:r>
              <a:rPr lang="ru-RU" sz="2000" dirty="0" smtClean="0"/>
              <a:t> (1985), которая предусматривает выделение 5 типов формы альвеолярных отростков челюстей в зависимости от их сохранности или, наоборот, атрофии: А, В, С, </a:t>
            </a:r>
            <a:r>
              <a:rPr lang="en-US" sz="2000" dirty="0" smtClean="0"/>
              <a:t>D</a:t>
            </a:r>
            <a:r>
              <a:rPr lang="ru-RU" sz="2000" dirty="0" smtClean="0"/>
              <a:t> и Е («А» – набольший объем альвеолярного отростка, «Е» – наименьший), а также 4 типа плотности костной ткани: 1, 2, 3 и 4 («1» – самая плотная кость, «4» – самая рыхлая) и объективно подтвержденная высокая первичная стабильность имплантата. 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Морфологические особенности контактной зоны кость—имплантат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dirty="0" err="1" smtClean="0"/>
              <a:t>Остеоинтеграция</a:t>
            </a:r>
            <a:r>
              <a:rPr lang="ru-RU" sz="1800" dirty="0" smtClean="0"/>
              <a:t> металлических имплантатов включает формирование </a:t>
            </a:r>
            <a:r>
              <a:rPr lang="ru-RU" sz="1800" dirty="0" err="1" smtClean="0"/>
              <a:t>ацеллюлярного</a:t>
            </a:r>
            <a:r>
              <a:rPr lang="ru-RU" sz="1800" dirty="0" smtClean="0"/>
              <a:t> аморфного контактного слоя между имплантатом и живой ко­стью, т.е. между аллопластической по­верхностью имплантата и минерализо­ванной костной матрицей. </a:t>
            </a:r>
            <a:r>
              <a:rPr lang="ru-RU" sz="1800" dirty="0" err="1" smtClean="0"/>
              <a:t>Гетероген­ность</a:t>
            </a:r>
            <a:r>
              <a:rPr lang="ru-RU" sz="1800" dirty="0" smtClean="0"/>
              <a:t> этого слоя может отражать многоступенчатые стадии непрерывного процесса </a:t>
            </a:r>
            <a:r>
              <a:rPr lang="ru-RU" sz="1800" dirty="0" err="1" smtClean="0"/>
              <a:t>ремоделирования</a:t>
            </a:r>
            <a:r>
              <a:rPr lang="ru-RU" sz="1800" dirty="0" smtClean="0"/>
              <a:t> ткани.</a:t>
            </a:r>
          </a:p>
          <a:p>
            <a:r>
              <a:rPr lang="ru-RU" sz="1800" dirty="0" smtClean="0"/>
              <a:t>К одним из главных феноменов об­разования контактного слоя кость — имплантат относится процесс </a:t>
            </a:r>
            <a:r>
              <a:rPr lang="ru-RU" sz="1800" dirty="0" err="1" smtClean="0"/>
              <a:t>неоваскуляризации</a:t>
            </a:r>
            <a:r>
              <a:rPr lang="ru-RU" sz="1800" dirty="0" smtClean="0"/>
              <a:t>, который является важ­нейшей </a:t>
            </a:r>
            <a:r>
              <a:rPr lang="ru-RU" sz="1800" dirty="0" err="1" smtClean="0"/>
              <a:t>детерминантой</a:t>
            </a:r>
            <a:r>
              <a:rPr lang="ru-RU" sz="1800" dirty="0" smtClean="0"/>
              <a:t> полного фор­мирования кости после хирургических манипуляций. Формирование новых сосудов происходит от границ хирур­гического вмешательства к телу им­плантата внутри неплотной соедини­тельной ткани, образующейся вначале в </a:t>
            </a:r>
            <a:r>
              <a:rPr lang="ru-RU" sz="1800" dirty="0" err="1" smtClean="0"/>
              <a:t>микропромежутках</a:t>
            </a:r>
            <a:r>
              <a:rPr lang="ru-RU" sz="1800" dirty="0" smtClean="0"/>
              <a:t> его поверхности. Новые сосуды сохраняются и не </a:t>
            </a:r>
            <a:r>
              <a:rPr lang="ru-RU" sz="1800" dirty="0" err="1" smtClean="0"/>
              <a:t>резорбируются</a:t>
            </a:r>
            <a:r>
              <a:rPr lang="ru-RU" sz="1800" dirty="0" smtClean="0"/>
              <a:t> в процессе костной ре­генерации. В то же время, если условий для </a:t>
            </a:r>
            <a:r>
              <a:rPr lang="ru-RU" sz="1800" dirty="0" err="1" smtClean="0"/>
              <a:t>неоваскуляризации</a:t>
            </a:r>
            <a:r>
              <a:rPr lang="ru-RU" sz="1800" dirty="0" smtClean="0"/>
              <a:t> нет, формирование кости может значитель­но задержаться</a:t>
            </a:r>
            <a:endParaRPr lang="ru-RU" sz="18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Морфологические особенности контактной зоны кость—имплантат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Важным вопросом </a:t>
            </a:r>
            <a:r>
              <a:rPr lang="ru-RU" dirty="0" err="1" smtClean="0"/>
              <a:t>остеоинтеграции</a:t>
            </a:r>
            <a:r>
              <a:rPr lang="ru-RU" dirty="0" smtClean="0"/>
              <a:t> является быстрое формирование сетчатой кости после постановки имплантата. Процесс минерализации требует достаточного количества клеток и вы­сокого уровня биосинтетической ак­тивности для формирования протеи­новой матрицы. В результате исследо­ваний </a:t>
            </a:r>
            <a:r>
              <a:rPr lang="ru-RU" dirty="0" err="1" smtClean="0"/>
              <a:t>invitro</a:t>
            </a:r>
            <a:r>
              <a:rPr lang="ru-RU" dirty="0" smtClean="0"/>
              <a:t> и </a:t>
            </a:r>
            <a:r>
              <a:rPr lang="ru-RU" dirty="0" err="1" smtClean="0"/>
              <a:t>invivo</a:t>
            </a:r>
            <a:r>
              <a:rPr lang="ru-RU" dirty="0" smtClean="0"/>
              <a:t> установлено, что грубые поверхности имплантатов спо­собствуют созданию </a:t>
            </a:r>
            <a:r>
              <a:rPr lang="ru-RU" dirty="0" err="1" smtClean="0"/>
              <a:t>остеобластной</a:t>
            </a:r>
            <a:r>
              <a:rPr lang="ru-RU" dirty="0" smtClean="0"/>
              <a:t> матрицы, клеточному делению  и в некоторой степени изменению фенотипа.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Морфологические особенности контактной зоны кость—имплантат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Вопрос о завершении </a:t>
            </a:r>
            <a:r>
              <a:rPr lang="ru-RU" sz="2000" dirty="0" err="1" smtClean="0"/>
              <a:t>остеоинтегра­ции</a:t>
            </a:r>
            <a:r>
              <a:rPr lang="ru-RU" sz="2000" dirty="0" smtClean="0"/>
              <a:t> сложный, точных и конкретных критериев еще не выработано. Обяза­тельным условием приживления имплантата является прикрепление к его поверхности остеобластов или прародительских костных клеток. Про­цесс </a:t>
            </a:r>
            <a:r>
              <a:rPr lang="ru-RU" sz="2000" dirty="0" err="1" smtClean="0"/>
              <a:t>остеоинтеграции</a:t>
            </a:r>
            <a:r>
              <a:rPr lang="ru-RU" sz="2000" dirty="0" smtClean="0"/>
              <a:t> развивается бы­стрее всего в первые 12 </a:t>
            </a:r>
            <a:r>
              <a:rPr lang="ru-RU" sz="2000" dirty="0" err="1" smtClean="0"/>
              <a:t>нед</a:t>
            </a:r>
            <a:r>
              <a:rPr lang="ru-RU" sz="2000" dirty="0" smtClean="0"/>
              <a:t> после по­становки имплантата. Имен­но в этот период вместо "плетеной" кости может образоваться соедини­тельная ткань.</a:t>
            </a:r>
            <a:endParaRPr lang="ru-RU"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Морфологические особенности заживления слизистой оболочки и надкостницы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Одновременно с процессами, происхо­дящими при зубной имплантации в кости, возникают изменения в слизи­стой оболочке и надкостнице в зоне, прилегающей к имплантату и создаю­щей механический барьер между ним и полостью рта. Даже при ранней нагруз­ке под </a:t>
            </a:r>
            <a:r>
              <a:rPr lang="ru-RU" sz="2000" dirty="0" err="1" smtClean="0"/>
              <a:t>мукопериостом</a:t>
            </a:r>
            <a:r>
              <a:rPr lang="ru-RU" sz="2000" dirty="0" smtClean="0"/>
              <a:t> образуется замыкательная пластинка.</a:t>
            </a:r>
          </a:p>
          <a:p>
            <a:r>
              <a:rPr lang="ru-RU" sz="2000" dirty="0" smtClean="0"/>
              <a:t>Адаптация мягкой ткани неразрывно связана с образованием новой кости. Морфологическими исследованиями установлено, что чем больше площадь прикрепления новой костной ткани к имплантату и ее минерализация, тем адекватнее </a:t>
            </a:r>
            <a:r>
              <a:rPr lang="ru-RU" sz="2000" dirty="0" err="1" smtClean="0"/>
              <a:t>мягкотканное</a:t>
            </a:r>
            <a:r>
              <a:rPr lang="ru-RU" sz="2000" dirty="0" smtClean="0"/>
              <a:t> соединение имплантата. Напротив, недостаточ­ность слизисто-надкостничного замка отрицательно влияет на плотное соеди­нение имплантата с костью и может да­же отразиться на качестве новообразо­ванной кости и ее минерализации.</a:t>
            </a:r>
            <a:endParaRPr lang="ru-RU" sz="20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000" dirty="0" smtClean="0"/>
              <a:t>Процессы и факторы заживления мягких тканей. Сосудистые и клеточные </a:t>
            </a:r>
            <a:r>
              <a:rPr lang="ru-RU" sz="2000" dirty="0" err="1" smtClean="0"/>
              <a:t>peaкции</a:t>
            </a:r>
            <a:r>
              <a:rPr lang="ru-RU" sz="2000" dirty="0" smtClean="0"/>
              <a:t>. При зубной имплантации на участках мягких тка­ней, как и в кости, можно наблюдать выраженное воспаление, увеличение количества и концентрации сосудов. При экспериментах отмечено увеличе­ние количества капилляров с 33,5 до 1637,7 на 1 мм2 слизистой оболочки лоскута соответственно участку остео­томии. Первоначальная сосудистая реакция сменяется </a:t>
            </a:r>
            <a:r>
              <a:rPr lang="ru-RU" sz="2000" dirty="0" err="1" smtClean="0"/>
              <a:t>тромбоцитарной</a:t>
            </a:r>
            <a:r>
              <a:rPr lang="ru-RU" sz="2000" dirty="0" smtClean="0"/>
              <a:t>, а также агрегацией, активизацией и кас­кадом свертывания крови. Одновре­менно начинают развиваться неспеци­фические клеточные реакции, преиму­щественно за счет </a:t>
            </a:r>
            <a:r>
              <a:rPr lang="ru-RU" sz="2000" dirty="0" err="1" smtClean="0"/>
              <a:t>нейтрофильных</a:t>
            </a:r>
            <a:r>
              <a:rPr lang="ru-RU" sz="2000" dirty="0" smtClean="0"/>
              <a:t> лей­коцитов. Возникают также специфиче­ские реакции в виде увеличения числа лимфоцитов и макрофагов. Наблюдает­ся цитокинез, играющий важную роль в фазе заживления мягких тканей — пе­риоста и слизистой оболочки соответ­ственно костному сегменту, в который погружен имплантат.</a:t>
            </a:r>
          </a:p>
          <a:p>
            <a:pPr>
              <a:buNone/>
            </a:pP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428604"/>
            <a:ext cx="77153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Морфологические особенности заживления слизистой оболочки и надкостницы</a:t>
            </a:r>
            <a:endParaRPr lang="ru-RU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000" dirty="0" smtClean="0"/>
              <a:t>Большое значение соединения мяг­кой ткани с имплантатом для успеха имплантации требует повышенного внимания к адекватности хирургиче­ских манипуляций на мягкой ткани, уходу за раной, нагрузке на имплантат и гигиене полости рта. Разрушение тканевого замка может привести к об­разованию зубной бляшки и воспали­тельным явлениям, способным вы­звать осложнение — </a:t>
            </a:r>
            <a:r>
              <a:rPr lang="ru-RU" sz="2000" dirty="0" err="1" smtClean="0"/>
              <a:t>периимплантит</a:t>
            </a:r>
            <a:r>
              <a:rPr lang="ru-RU" sz="2000" dirty="0" smtClean="0"/>
              <a:t>, который развивается как заболевание пародонта. По этой причине рекомен­дуется увеличивать количество мягкой ткани у шейки имплантата, ставить имплантаты на участки плотной слизи­стой оболочки, использовать замени­тели кости. </a:t>
            </a:r>
            <a:r>
              <a:rPr lang="ru-RU" sz="2000" dirty="0" err="1" smtClean="0"/>
              <a:t>Бесклеточный</a:t>
            </a:r>
            <a:r>
              <a:rPr lang="ru-RU" sz="2000" dirty="0" smtClean="0"/>
              <a:t> </a:t>
            </a:r>
            <a:r>
              <a:rPr lang="ru-RU" sz="2000" dirty="0" err="1" smtClean="0"/>
              <a:t>дермальный</a:t>
            </a:r>
            <a:r>
              <a:rPr lang="ru-RU" sz="2000" dirty="0" smtClean="0"/>
              <a:t> матрикс ("</a:t>
            </a:r>
            <a:r>
              <a:rPr lang="ru-RU" sz="2000" dirty="0" err="1" smtClean="0"/>
              <a:t>Alloderm</a:t>
            </a:r>
            <a:r>
              <a:rPr lang="ru-RU" sz="2000" dirty="0" smtClean="0"/>
              <a:t>") стимулирует рост коллагена, эластических волокон и прорастание эпителия от материнской почвы. При необходимости рекомен­дуется использовать направленную ре­генерацию с помощью рассасываю­щихся и </a:t>
            </a:r>
            <a:r>
              <a:rPr lang="ru-RU" sz="2000" dirty="0" err="1" smtClean="0"/>
              <a:t>нерассасывающихся</a:t>
            </a:r>
            <a:r>
              <a:rPr lang="ru-RU" sz="2000" dirty="0" smtClean="0"/>
              <a:t> мембран.</a:t>
            </a:r>
            <a:endParaRPr lang="ru-RU" sz="2000" smtClean="0"/>
          </a:p>
          <a:p>
            <a:endParaRPr lang="ru-RU" sz="20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Список литературы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dirty="0" smtClean="0"/>
              <a:t>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»/ </a:t>
            </a:r>
            <a:r>
              <a:rPr lang="ru-RU" dirty="0" err="1" smtClean="0"/>
              <a:t>Параскевич</a:t>
            </a:r>
            <a:r>
              <a:rPr lang="ru-RU" dirty="0" smtClean="0"/>
              <a:t> В.Л./ М./ 2002 г.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/>
              <a:t> Зубная имплантация. Новый уровень протезирования»/ </a:t>
            </a:r>
            <a:r>
              <a:rPr lang="ru-RU" dirty="0" err="1" smtClean="0"/>
              <a:t>Суднев</a:t>
            </a:r>
            <a:r>
              <a:rPr lang="ru-RU" dirty="0" smtClean="0"/>
              <a:t> И., Михайлов И., Гольдштейн Е./СПб./ 2007 г.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/>
              <a:t>Искусство рентгенографии зубов»/ </a:t>
            </a:r>
            <a:r>
              <a:rPr lang="ru-RU" dirty="0" err="1" smtClean="0"/>
              <a:t>Рогацкин</a:t>
            </a:r>
            <a:r>
              <a:rPr lang="ru-RU" dirty="0" smtClean="0"/>
              <a:t> Д.В., </a:t>
            </a:r>
            <a:r>
              <a:rPr lang="ru-RU" dirty="0" err="1" smtClean="0"/>
              <a:t>Гинали</a:t>
            </a:r>
            <a:r>
              <a:rPr lang="ru-RU" dirty="0" smtClean="0"/>
              <a:t> Н.В./ М./ 2007 г.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/>
              <a:t>Фантомный курс – симулятор дентальной имплантации»/ Манфред </a:t>
            </a:r>
            <a:r>
              <a:rPr lang="ru-RU" dirty="0" err="1" smtClean="0"/>
              <a:t>Лянг</a:t>
            </a:r>
            <a:r>
              <a:rPr lang="ru-RU" dirty="0" smtClean="0"/>
              <a:t>/ М./ 2008 г.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/>
              <a:t> Хирургические методы дистальной имплантации»/ Тимофеев А.А/ К./ 2007 г.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/>
              <a:t>Хирургическая стоматология и челюстно-лицевая хирургия»/ Кулаков Л.А., Робустова Т.Г., </a:t>
            </a:r>
            <a:r>
              <a:rPr lang="ru-RU" dirty="0" err="1" smtClean="0"/>
              <a:t>Неробеев</a:t>
            </a:r>
            <a:r>
              <a:rPr lang="ru-RU" dirty="0" smtClean="0"/>
              <a:t> Л.И./ М./ 2010 г.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>
                <a:hlinkClick r:id="rId2"/>
              </a:rPr>
              <a:t>http://www.implant.by/news/54.html</a:t>
            </a:r>
            <a:endParaRPr lang="ru-RU" dirty="0" smtClean="0"/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>
                <a:hlinkClick r:id="rId3"/>
              </a:rPr>
              <a:t>http://www.ds78.ru/goods/1052729/</a:t>
            </a:r>
            <a:endParaRPr lang="ru-RU" dirty="0" smtClean="0"/>
          </a:p>
          <a:p>
            <a:pPr marL="514350" lvl="0" indent="-514350">
              <a:buFont typeface="+mj-lt"/>
              <a:buAutoNum type="arabicPeriod"/>
            </a:pPr>
            <a:r>
              <a:rPr lang="ru-RU" dirty="0" smtClean="0">
                <a:hlinkClick r:id="rId4"/>
              </a:rPr>
              <a:t>http://www.medtech-implant.ru/produktsiya/7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1297</Words>
  <PresentationFormat>Экран (4:3)</PresentationFormat>
  <Paragraphs>57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Тема лекции 2</vt:lpstr>
      <vt:lpstr>Слайд 2</vt:lpstr>
      <vt:lpstr>Слайд 3</vt:lpstr>
      <vt:lpstr>  </vt:lpstr>
      <vt:lpstr>Слайд 5</vt:lpstr>
      <vt:lpstr>Схема потенциальных возможностей остеогенной клетки</vt:lpstr>
      <vt:lpstr>Гистологические типы костной ткани</vt:lpstr>
      <vt:lpstr>Макроструктура кости</vt:lpstr>
      <vt:lpstr>Слайд 9</vt:lpstr>
      <vt:lpstr>Схема репаративной регенерации костной ткани</vt:lpstr>
      <vt:lpstr>Схема физиологической регенерации костной ткани</vt:lpstr>
      <vt:lpstr>Схема репаративной регенрации костной ткани с образованием грубоволокнистой костной ткани в зоне дефекта (заживление вторичным натяжением)</vt:lpstr>
      <vt:lpstr>Схема регенерации кости с образованием линии цементирования (заживление первичным натяжением)</vt:lpstr>
      <vt:lpstr>Механизмы остеогенеза при имплантации</vt:lpstr>
      <vt:lpstr>Слайд 15</vt:lpstr>
      <vt:lpstr>Слайд 16</vt:lpstr>
      <vt:lpstr>Стадии контактного остеогенеза</vt:lpstr>
      <vt:lpstr>Слайд 18</vt:lpstr>
      <vt:lpstr>Слайд 19</vt:lpstr>
      <vt:lpstr>ПРОЦЕСС ОСТЕОИНТЕГРАЦИИ </vt:lpstr>
      <vt:lpstr>Термин «остеоинтеграция» введен шведским профессором П.-И.Бренемарком, который длительное время изучал микроциркуляцию в титановых оптических камерах</vt:lpstr>
      <vt:lpstr>Остеоинтеграция полноценна только тогда, когда соблюдаются многие условия или факторы: </vt:lpstr>
      <vt:lpstr>Срок достижения остеоинтеграции. </vt:lpstr>
      <vt:lpstr>Морфологические особенности контактной зоны кость—имплантат </vt:lpstr>
      <vt:lpstr>Морфологические особенности контактной зоны кость—имплантат</vt:lpstr>
      <vt:lpstr>Морфологические особенности контактной зоны кость—имплантат</vt:lpstr>
      <vt:lpstr>Морфологические особенности заживления слизистой оболочки и надкостницы </vt:lpstr>
      <vt:lpstr>Слайд 28</vt:lpstr>
      <vt:lpstr>Слайд 29</vt:lpstr>
      <vt:lpstr>Список литературы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13</cp:revision>
  <dcterms:created xsi:type="dcterms:W3CDTF">2013-06-25T11:07:59Z</dcterms:created>
  <dcterms:modified xsi:type="dcterms:W3CDTF">2019-04-07T10:26:50Z</dcterms:modified>
</cp:coreProperties>
</file>