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74" r:id="rId3"/>
    <p:sldId id="273" r:id="rId4"/>
    <p:sldId id="297" r:id="rId5"/>
    <p:sldId id="298" r:id="rId6"/>
    <p:sldId id="299" r:id="rId7"/>
    <p:sldId id="275" r:id="rId8"/>
    <p:sldId id="294" r:id="rId9"/>
    <p:sldId id="295" r:id="rId10"/>
    <p:sldId id="29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68" r:id="rId2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3" d="100"/>
          <a:sy n="63" d="100"/>
        </p:scale>
        <p:origin x="-126" y="-78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07.04.2019</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07.04.2019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B106E36-FD25-4E2D-B0AA-010F637433A0}" type="datetimeFigureOut">
              <a:rPr lang="ru-RU" smtClean="0"/>
              <a:pPr/>
              <a:t>07.04.2019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07.04.2019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07.04.2019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07.04.2019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5B106E36-FD25-4E2D-B0AA-010F637433A0}" type="datetimeFigureOut">
              <a:rPr lang="ru-RU" smtClean="0"/>
              <a:pPr/>
              <a:t>07.04.2019</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07.04.2019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07.04.2019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07.04.2019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07.04.2019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B106E36-FD25-4E2D-B0AA-010F637433A0}" type="datetimeFigureOut">
              <a:rPr lang="ru-RU" smtClean="0"/>
              <a:pPr/>
              <a:t>07.04.2019</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725C68B6-61C2-468F-89AB-4B9F7531AA68}"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mtClean="0"/>
              <a:t>Тема лекции 3.</a:t>
            </a:r>
            <a:r>
              <a:rPr lang="ru-RU" smtClean="0"/>
              <a:t/>
            </a:r>
            <a:br>
              <a:rPr lang="ru-RU" smtClean="0"/>
            </a:br>
            <a:endParaRPr lang="ru-RU" dirty="0"/>
          </a:p>
        </p:txBody>
      </p:sp>
      <p:sp>
        <p:nvSpPr>
          <p:cNvPr id="3" name="Содержимое 2"/>
          <p:cNvSpPr>
            <a:spLocks noGrp="1"/>
          </p:cNvSpPr>
          <p:nvPr>
            <p:ph idx="1"/>
          </p:nvPr>
        </p:nvSpPr>
        <p:spPr>
          <a:xfrm>
            <a:off x="457200" y="1600200"/>
            <a:ext cx="8229600" cy="4900634"/>
          </a:xfrm>
        </p:spPr>
        <p:txBody>
          <a:bodyPr>
            <a:normAutofit/>
          </a:bodyPr>
          <a:lstStyle/>
          <a:p>
            <a:pPr>
              <a:buNone/>
            </a:pPr>
            <a:r>
              <a:rPr lang="en-US" dirty="0" smtClean="0"/>
              <a:t>   </a:t>
            </a:r>
            <a:r>
              <a:rPr lang="ru-RU" sz="3600" dirty="0" smtClean="0"/>
              <a:t>Виды дефектов и деформаций альвеолярной части челюстей.  Показания и противопоказания к применению дентальных имплантатов.  Причины убыли костной ткани в области отсутствующих зубов и их последствия.</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Актуальность:</a:t>
            </a:r>
            <a:r>
              <a:rPr lang="ru-RU" dirty="0" smtClean="0"/>
              <a:t> </a:t>
            </a:r>
            <a:endParaRPr lang="ru-RU" dirty="0"/>
          </a:p>
        </p:txBody>
      </p:sp>
      <p:sp>
        <p:nvSpPr>
          <p:cNvPr id="3" name="Содержимое 2"/>
          <p:cNvSpPr>
            <a:spLocks noGrp="1"/>
          </p:cNvSpPr>
          <p:nvPr>
            <p:ph idx="1"/>
          </p:nvPr>
        </p:nvSpPr>
        <p:spPr/>
        <p:txBody>
          <a:bodyPr>
            <a:normAutofit fontScale="77500" lnSpcReduction="20000"/>
          </a:bodyPr>
          <a:lstStyle/>
          <a:p>
            <a:pPr>
              <a:buNone/>
            </a:pPr>
            <a:r>
              <a:rPr lang="ru-RU" dirty="0" smtClean="0"/>
              <a:t>Несмотря на многообразие вариантов дефектов зубных рядов, первостепенное значение при выборе имплантатов, методики их применения и способа протезирования имеют 4 вида дефектов: одиночные, включённые двух и более зубов, концевые и полная </a:t>
            </a:r>
            <a:r>
              <a:rPr lang="ru-RU" dirty="0" err="1" smtClean="0"/>
              <a:t>адентия</a:t>
            </a:r>
            <a:r>
              <a:rPr lang="ru-RU" dirty="0" smtClean="0"/>
              <a:t>. </a:t>
            </a:r>
          </a:p>
          <a:p>
            <a:pPr>
              <a:buNone/>
            </a:pPr>
            <a:r>
              <a:rPr lang="ru-RU" dirty="0" smtClean="0"/>
              <a:t>Как показал клинический опыт, имплантаты могут использоваться для замещения различных дефектов зубных рядов. При этом не </a:t>
            </a:r>
          </a:p>
          <a:p>
            <a:pPr>
              <a:buNone/>
            </a:pPr>
            <a:r>
              <a:rPr lang="ru-RU" dirty="0" smtClean="0"/>
              <a:t>только форма, конструкция имплантата и методика его установки, но даже размеры определяются в зависимости от вида </a:t>
            </a:r>
            <a:r>
              <a:rPr lang="ru-RU" dirty="0" err="1" smtClean="0"/>
              <a:t>адентии</a:t>
            </a:r>
            <a:r>
              <a:rPr lang="ru-RU" dirty="0" smtClean="0"/>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Цель лекции:</a:t>
            </a:r>
            <a:r>
              <a:rPr lang="ru-RU" dirty="0" smtClean="0"/>
              <a:t> </a:t>
            </a:r>
            <a:endParaRPr lang="ru-RU" dirty="0"/>
          </a:p>
        </p:txBody>
      </p:sp>
      <p:sp>
        <p:nvSpPr>
          <p:cNvPr id="3" name="Содержимое 2"/>
          <p:cNvSpPr>
            <a:spLocks noGrp="1"/>
          </p:cNvSpPr>
          <p:nvPr>
            <p:ph idx="1"/>
          </p:nvPr>
        </p:nvSpPr>
        <p:spPr/>
        <p:txBody>
          <a:bodyPr/>
          <a:lstStyle/>
          <a:p>
            <a:pPr>
              <a:buNone/>
            </a:pPr>
            <a:r>
              <a:rPr lang="ru-RU" dirty="0" smtClean="0"/>
              <a:t>ознакомить студентов с классификацией  дефектов и деформаций альвеолярной части челюстей, показаниями и противопоказаниями к применению дентальных имплантатов. </a:t>
            </a:r>
          </a:p>
          <a:p>
            <a:pPr>
              <a:buNone/>
            </a:pP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0"/>
            <a:ext cx="7790712" cy="1417638"/>
          </a:xfrm>
        </p:spPr>
        <p:txBody>
          <a:bodyPr>
            <a:normAutofit fontScale="90000"/>
          </a:bodyPr>
          <a:lstStyle/>
          <a:p>
            <a:r>
              <a:rPr lang="ru-RU" sz="2000" b="1" dirty="0" smtClean="0">
                <a:solidFill>
                  <a:srgbClr val="7030A0"/>
                </a:solidFill>
              </a:rPr>
              <a:t>ПК-5: готовностью к сбору и анализу жалоб пациента, данных его анамнеза, результатов осмотра, лабораторных, инструментальных, </a:t>
            </a:r>
            <a:r>
              <a:rPr lang="ru-RU" sz="2000" b="1" dirty="0" err="1" smtClean="0">
                <a:solidFill>
                  <a:srgbClr val="7030A0"/>
                </a:solidFill>
              </a:rPr>
              <a:t>патолого-анатомических</a:t>
            </a:r>
            <a:r>
              <a:rPr lang="ru-RU" sz="2000" b="1" dirty="0" smtClean="0">
                <a:solidFill>
                  <a:srgbClr val="7030A0"/>
                </a:solidFill>
              </a:rPr>
              <a:t> и иных исследований в целях распознавания состояния или установления факта наличия или отсутствия стоматологического заболевания</a:t>
            </a:r>
            <a:endParaRPr lang="ru-RU" sz="2000" b="1" dirty="0">
              <a:solidFill>
                <a:srgbClr val="7030A0"/>
              </a:solidFill>
              <a:latin typeface="Times New Roman" pitchFamily="18" charset="0"/>
              <a:cs typeface="Times New Roman" pitchFamily="18" charset="0"/>
            </a:endParaRPr>
          </a:p>
        </p:txBody>
      </p:sp>
      <p:sp>
        <p:nvSpPr>
          <p:cNvPr id="3" name="Содержимое 2"/>
          <p:cNvSpPr>
            <a:spLocks noGrp="1"/>
          </p:cNvSpPr>
          <p:nvPr>
            <p:ph idx="1"/>
          </p:nvPr>
        </p:nvSpPr>
        <p:spPr>
          <a:xfrm>
            <a:off x="1000100" y="1643050"/>
            <a:ext cx="7933588" cy="5214950"/>
          </a:xfrm>
        </p:spPr>
        <p:txBody>
          <a:bodyPr>
            <a:normAutofit fontScale="55000" lnSpcReduction="20000"/>
          </a:bodyPr>
          <a:lstStyle/>
          <a:p>
            <a:r>
              <a:rPr lang="ru-RU" dirty="0" smtClean="0"/>
              <a:t>Зн.3- Топографическая анатомия головы, челюстно-лицевой области, особенности кровоснабжения, иннервации и лимфатической системы, строение зубов, эмбриология зубочелюстной области, основные нарушения эмбриогенеза </a:t>
            </a:r>
          </a:p>
          <a:p>
            <a:r>
              <a:rPr lang="ru-RU" dirty="0" smtClean="0"/>
              <a:t>Зн.4 - Этиология, патогенез, диагностика часто встречающихся заболеваний.</a:t>
            </a:r>
          </a:p>
          <a:p>
            <a:r>
              <a:rPr lang="ru-RU" dirty="0" smtClean="0"/>
              <a:t>Зн.9 - Клиническая картина, методы диагностики, классификация заболеваний зубов, пародонта, слизистой оболочки полости рта, губ. </a:t>
            </a:r>
          </a:p>
          <a:p>
            <a:r>
              <a:rPr lang="ru-RU" dirty="0" err="1" smtClean="0"/>
              <a:t>Зн</a:t>
            </a:r>
            <a:r>
              <a:rPr lang="ru-RU" dirty="0" smtClean="0"/>
              <a:t>. 10. Клиническая картина, методы диагностики, классификация заболеваний костной ткани челюстей, периферической нервной системы </a:t>
            </a:r>
            <a:r>
              <a:rPr lang="ru-RU" dirty="0" err="1" smtClean="0"/>
              <a:t>челюстнолицевой</a:t>
            </a:r>
            <a:r>
              <a:rPr lang="ru-RU" dirty="0" smtClean="0"/>
              <a:t> области, височно-челюстного сустава, </a:t>
            </a:r>
          </a:p>
          <a:p>
            <a:r>
              <a:rPr lang="ru-RU" dirty="0" smtClean="0"/>
              <a:t>Зн.16 - Значение специальных и дополнительных методов исследования для дифференциальной диагностики стоматологических заболеваний. </a:t>
            </a:r>
          </a:p>
          <a:p>
            <a:r>
              <a:rPr lang="ru-RU" dirty="0" smtClean="0"/>
              <a:t>Зн.17 -Медицинские показания и противопоказания к применению рентгенологического и других методов дополнительного обследования</a:t>
            </a:r>
          </a:p>
          <a:p>
            <a:r>
              <a:rPr lang="ru-RU" dirty="0" smtClean="0"/>
              <a:t>Зн.22 - Клинические рекомендации (протоколы лечения) по вопросам оказания медицинской помощи. </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654164"/>
          </a:xfrm>
        </p:spPr>
        <p:txBody>
          <a:bodyPr>
            <a:normAutofit/>
          </a:bodyPr>
          <a:lstStyle/>
          <a:p>
            <a:r>
              <a:rPr lang="ru-RU" sz="2000" b="1" dirty="0" smtClean="0"/>
              <a:t>ПК-8 - способностью к определению тактики ведения больных с различными стоматологическими заболеваниями;</a:t>
            </a:r>
            <a:r>
              <a:rPr lang="ru-RU" sz="2000" dirty="0" smtClean="0"/>
              <a:t/>
            </a:r>
            <a:br>
              <a:rPr lang="ru-RU" sz="2000" dirty="0" smtClean="0"/>
            </a:br>
            <a:endParaRPr lang="ru-RU" sz="2000" dirty="0">
              <a:latin typeface="Times New Roman" pitchFamily="18" charset="0"/>
              <a:cs typeface="Times New Roman" pitchFamily="18" charset="0"/>
            </a:endParaRPr>
          </a:p>
        </p:txBody>
      </p:sp>
      <p:sp>
        <p:nvSpPr>
          <p:cNvPr id="3" name="Содержимое 2"/>
          <p:cNvSpPr>
            <a:spLocks noGrp="1"/>
          </p:cNvSpPr>
          <p:nvPr>
            <p:ph idx="1"/>
          </p:nvPr>
        </p:nvSpPr>
        <p:spPr>
          <a:xfrm>
            <a:off x="1435608" y="2214554"/>
            <a:ext cx="7498080" cy="4033846"/>
          </a:xfrm>
        </p:spPr>
        <p:txBody>
          <a:bodyPr>
            <a:normAutofit/>
          </a:bodyPr>
          <a:lstStyle/>
          <a:p>
            <a:r>
              <a:rPr lang="ru-RU" sz="1800" dirty="0" err="1" smtClean="0"/>
              <a:t>Зн</a:t>
            </a:r>
            <a:r>
              <a:rPr lang="ru-RU" sz="1800" dirty="0" smtClean="0"/>
              <a:t>. 1. - Медицинские показания и противопоказания к проведению реабилитационных мероприятий при различных заболеваниях и патологических состояниях.</a:t>
            </a:r>
          </a:p>
          <a:p>
            <a:r>
              <a:rPr lang="ru-RU" sz="1800" dirty="0" smtClean="0"/>
              <a:t>Зн.3. - Основные принципы реабилитации пациентов с заболеваниями челюстно-лицевой области.</a:t>
            </a:r>
          </a:p>
          <a:p>
            <a:r>
              <a:rPr lang="ru-RU" sz="1800" dirty="0" smtClean="0"/>
              <a:t>Зн.4. - Принципы устройства и правила эксплуатации медицинских изделий в категории «Стоматологическое оборудование».</a:t>
            </a:r>
          </a:p>
          <a:p>
            <a:r>
              <a:rPr lang="ru-RU" sz="1800" dirty="0" smtClean="0"/>
              <a:t>Зн.5. - Требования охраны труда, пожарной безопасности, порядок действий при чрезвычайных ситуациях.</a:t>
            </a:r>
          </a:p>
          <a:p>
            <a:r>
              <a:rPr lang="ru-RU" sz="1800" dirty="0" smtClean="0"/>
              <a:t>Зн.7. - Правила применения средств индивидуальной защиты</a:t>
            </a:r>
            <a:endParaRPr lang="ru-RU" sz="18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 Задачи лекции:</a:t>
            </a:r>
            <a:r>
              <a:rPr lang="ru-RU" dirty="0" smtClean="0"/>
              <a:t/>
            </a:r>
            <a:br>
              <a:rPr lang="ru-RU" dirty="0" smtClean="0"/>
            </a:br>
            <a:endParaRPr lang="ru-RU" dirty="0"/>
          </a:p>
        </p:txBody>
      </p:sp>
      <p:sp>
        <p:nvSpPr>
          <p:cNvPr id="3" name="Содержимое 2"/>
          <p:cNvSpPr>
            <a:spLocks noGrp="1"/>
          </p:cNvSpPr>
          <p:nvPr>
            <p:ph idx="1"/>
          </p:nvPr>
        </p:nvSpPr>
        <p:spPr/>
        <p:txBody>
          <a:bodyPr>
            <a:normAutofit/>
          </a:bodyPr>
          <a:lstStyle/>
          <a:p>
            <a:pPr marL="596646" indent="-514350">
              <a:buAutoNum type="arabicPeriod"/>
            </a:pPr>
            <a:r>
              <a:rPr lang="ru-RU" dirty="0" smtClean="0"/>
              <a:t>Изучить классификацию дефектов и деформаций альвеолярной части челюстей.  </a:t>
            </a:r>
          </a:p>
          <a:p>
            <a:pPr marL="596646" indent="-514350">
              <a:buAutoNum type="arabicPeriod"/>
            </a:pPr>
            <a:r>
              <a:rPr lang="ru-RU" dirty="0" smtClean="0"/>
              <a:t>Изучить показания к применению дентальных имплантатов</a:t>
            </a:r>
          </a:p>
          <a:p>
            <a:pPr marL="596646" indent="-514350">
              <a:buFont typeface="Wingdings 2"/>
              <a:buAutoNum type="arabicPeriod"/>
            </a:pPr>
            <a:r>
              <a:rPr lang="ru-RU" dirty="0" smtClean="0"/>
              <a:t>Изучить противопоказания к применению дентальных имплантатов</a:t>
            </a:r>
            <a:endParaRPr lang="en-US" dirty="0" smtClean="0"/>
          </a:p>
          <a:p>
            <a:pPr marL="596646" indent="-514350">
              <a:buAutoNum type="arabicPeriod"/>
            </a:pPr>
            <a:endParaRPr lang="en-US" dirty="0" smtClean="0"/>
          </a:p>
          <a:p>
            <a:pPr marL="596646" indent="-514350">
              <a:buAutoNum type="arabicPeriod"/>
            </a:pPr>
            <a:endParaRPr lang="ru-RU" dirty="0" smtClean="0"/>
          </a:p>
          <a:p>
            <a:pPr>
              <a:buNone/>
            </a:pP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План лекции:</a:t>
            </a:r>
            <a:r>
              <a:rPr lang="ru-RU" dirty="0" smtClean="0"/>
              <a:t/>
            </a:r>
            <a:br>
              <a:rPr lang="ru-RU" dirty="0" smtClean="0"/>
            </a:br>
            <a:endParaRPr lang="ru-RU" dirty="0"/>
          </a:p>
        </p:txBody>
      </p:sp>
      <p:sp>
        <p:nvSpPr>
          <p:cNvPr id="3" name="Содержимое 2"/>
          <p:cNvSpPr>
            <a:spLocks noGrp="1"/>
          </p:cNvSpPr>
          <p:nvPr>
            <p:ph idx="1"/>
          </p:nvPr>
        </p:nvSpPr>
        <p:spPr/>
        <p:txBody>
          <a:bodyPr>
            <a:normAutofit/>
          </a:bodyPr>
          <a:lstStyle/>
          <a:p>
            <a:pPr marL="596646" indent="-514350">
              <a:buAutoNum type="arabicPeriod"/>
            </a:pPr>
            <a:r>
              <a:rPr lang="ru-RU" dirty="0" smtClean="0"/>
              <a:t>Классификация дефектов и деформаций альвеолярной части челюстей.  </a:t>
            </a:r>
          </a:p>
          <a:p>
            <a:pPr marL="596646" indent="-514350">
              <a:buAutoNum type="arabicPeriod"/>
            </a:pPr>
            <a:r>
              <a:rPr lang="ru-RU" dirty="0" smtClean="0"/>
              <a:t>Показания к применению дентальных имплантатов</a:t>
            </a:r>
          </a:p>
          <a:p>
            <a:pPr marL="596646" indent="-514350">
              <a:buFont typeface="Wingdings 2"/>
              <a:buAutoNum type="arabicPeriod"/>
            </a:pPr>
            <a:r>
              <a:rPr lang="ru-RU" dirty="0" smtClean="0"/>
              <a:t>Противопоказания к применению дентальных имплантатов</a:t>
            </a:r>
            <a:endParaRPr lang="en-US" dirty="0" smtClean="0"/>
          </a:p>
          <a:p>
            <a:pPr marL="596646" indent="-514350">
              <a:buAutoNum type="arabicPeriod"/>
            </a:pPr>
            <a:endParaRPr lang="en-US" dirty="0" smtClean="0"/>
          </a:p>
          <a:p>
            <a:pPr marL="596646" indent="-514350">
              <a:buAutoNum type="arabicPeriod"/>
            </a:pPr>
            <a:endParaRPr lang="ru-RU" dirty="0" smtClean="0"/>
          </a:p>
          <a:p>
            <a:pPr>
              <a:buNone/>
            </a:pP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smtClean="0"/>
              <a:t>Особенности строения нижней челюсти</a:t>
            </a:r>
            <a:endParaRPr lang="ru-RU" sz="2400" dirty="0"/>
          </a:p>
        </p:txBody>
      </p:sp>
      <p:pic>
        <p:nvPicPr>
          <p:cNvPr id="1026" name="Picture 2"/>
          <p:cNvPicPr>
            <a:picLocks noGrp="1" noChangeAspect="1" noChangeArrowheads="1"/>
          </p:cNvPicPr>
          <p:nvPr>
            <p:ph idx="1"/>
          </p:nvPr>
        </p:nvPicPr>
        <p:blipFill>
          <a:blip r:embed="rId2"/>
          <a:srcRect/>
          <a:stretch>
            <a:fillRect/>
          </a:stretch>
        </p:blipFill>
        <p:spPr bwMode="auto">
          <a:xfrm>
            <a:off x="1142976" y="1571612"/>
            <a:ext cx="8001024" cy="4929222"/>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511156"/>
          </a:xfrm>
        </p:spPr>
        <p:txBody>
          <a:bodyPr>
            <a:normAutofit fontScale="90000"/>
          </a:bodyPr>
          <a:lstStyle/>
          <a:p>
            <a:r>
              <a:rPr lang="ru-RU" sz="2800" dirty="0" smtClean="0"/>
              <a:t>Классификация атрофии челюстных </a:t>
            </a:r>
            <a:r>
              <a:rPr lang="ru-RU" sz="2800" dirty="0" err="1" smtClean="0"/>
              <a:t>косткй</a:t>
            </a:r>
            <a:endParaRPr lang="ru-RU" sz="2800"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2143108" y="714356"/>
            <a:ext cx="5643601" cy="5929354"/>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074" name="Picture 2"/>
          <p:cNvPicPr>
            <a:picLocks noGrp="1" noChangeAspect="1" noChangeArrowheads="1"/>
          </p:cNvPicPr>
          <p:nvPr>
            <p:ph idx="1"/>
          </p:nvPr>
        </p:nvPicPr>
        <p:blipFill>
          <a:blip r:embed="rId2"/>
          <a:srcRect/>
          <a:stretch>
            <a:fillRect/>
          </a:stretch>
        </p:blipFill>
        <p:spPr bwMode="auto">
          <a:xfrm>
            <a:off x="2285984" y="285728"/>
            <a:ext cx="3686668" cy="6286544"/>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0"/>
            <a:ext cx="7933588" cy="1643050"/>
          </a:xfrm>
        </p:spPr>
        <p:txBody>
          <a:bodyPr>
            <a:normAutofit fontScale="90000"/>
          </a:bodyPr>
          <a:lstStyle/>
          <a:p>
            <a:r>
              <a:rPr lang="ru-RU" sz="2400" dirty="0" smtClean="0"/>
              <a:t>Показания и противопоказания к имплантации устанавливают на основании общемедицинского анамнеза и обследования, оценки </a:t>
            </a:r>
            <a:r>
              <a:rPr lang="ru-RU" sz="2400" dirty="0" err="1" smtClean="0"/>
              <a:t>психоэмоционального</a:t>
            </a:r>
            <a:r>
              <a:rPr lang="ru-RU" sz="2400" dirty="0" smtClean="0"/>
              <a:t> состояния и стоматологического статуса пациента.</a:t>
            </a:r>
            <a:r>
              <a:rPr lang="ru-RU" sz="1800" dirty="0" smtClean="0"/>
              <a:t/>
            </a:r>
            <a:br>
              <a:rPr lang="ru-RU" sz="1800" dirty="0" smtClean="0"/>
            </a:br>
            <a:endParaRPr lang="ru-RU" sz="1800" dirty="0"/>
          </a:p>
        </p:txBody>
      </p:sp>
      <p:sp>
        <p:nvSpPr>
          <p:cNvPr id="3" name="Содержимое 2"/>
          <p:cNvSpPr>
            <a:spLocks noGrp="1"/>
          </p:cNvSpPr>
          <p:nvPr>
            <p:ph idx="1"/>
          </p:nvPr>
        </p:nvSpPr>
        <p:spPr>
          <a:xfrm>
            <a:off x="1000100" y="1447800"/>
            <a:ext cx="7933588" cy="4800600"/>
          </a:xfrm>
        </p:spPr>
        <p:txBody>
          <a:bodyPr>
            <a:normAutofit fontScale="70000" lnSpcReduction="20000"/>
          </a:bodyPr>
          <a:lstStyle/>
          <a:p>
            <a:pPr>
              <a:buNone/>
            </a:pPr>
            <a:r>
              <a:rPr lang="ru-RU" dirty="0" smtClean="0"/>
              <a:t>ПОКАЗАНИЯ </a:t>
            </a:r>
          </a:p>
          <a:p>
            <a:pPr>
              <a:buNone/>
            </a:pPr>
            <a:r>
              <a:rPr lang="ru-RU" dirty="0" smtClean="0"/>
              <a:t>Показаниями к дентальной имплантации являются: </a:t>
            </a:r>
          </a:p>
          <a:p>
            <a:pPr>
              <a:buNone/>
            </a:pPr>
            <a:r>
              <a:rPr lang="ru-RU" dirty="0" smtClean="0"/>
              <a:t>1. Одиночные дефекты зубного ряда, когда проведение имплантации позволит избежать препарирования расположенных рядом с дефектом зубов. </a:t>
            </a:r>
          </a:p>
          <a:p>
            <a:pPr>
              <a:buNone/>
            </a:pPr>
            <a:r>
              <a:rPr lang="ru-RU" dirty="0" smtClean="0"/>
              <a:t>2. Включённые дефекты зубных рядов, когда при помощи имплантации можно избежать препарирования ограничивающих дефект зубов и съёмного протезирования. </a:t>
            </a:r>
          </a:p>
          <a:p>
            <a:pPr>
              <a:buNone/>
            </a:pPr>
            <a:r>
              <a:rPr lang="ru-RU" dirty="0" smtClean="0"/>
              <a:t>3. Концевые дефекты зубных рядов, при которых имплантация позволяет осуществить несъёмное протезирование. </a:t>
            </a:r>
          </a:p>
          <a:p>
            <a:pPr>
              <a:buNone/>
            </a:pPr>
            <a:r>
              <a:rPr lang="ru-RU" dirty="0" smtClean="0"/>
              <a:t>4. Полная </a:t>
            </a:r>
            <a:r>
              <a:rPr lang="ru-RU" dirty="0" err="1" smtClean="0"/>
              <a:t>адентия</a:t>
            </a:r>
            <a:r>
              <a:rPr lang="ru-RU" dirty="0" smtClean="0"/>
              <a:t>, когда при помощи имплантации можно провести несъёмное протезирование либо обеспечить более надёжную фиксацию полных съёмных зубных протезов. </a:t>
            </a:r>
          </a:p>
          <a:p>
            <a:pPr>
              <a:buNone/>
            </a:pP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ПРОТИВОПОКАЗАНИЯ</a:t>
            </a:r>
            <a:endParaRPr lang="ru-RU" dirty="0"/>
          </a:p>
        </p:txBody>
      </p:sp>
      <p:sp>
        <p:nvSpPr>
          <p:cNvPr id="3" name="Содержимое 2"/>
          <p:cNvSpPr>
            <a:spLocks noGrp="1"/>
          </p:cNvSpPr>
          <p:nvPr>
            <p:ph idx="1"/>
          </p:nvPr>
        </p:nvSpPr>
        <p:spPr/>
        <p:txBody>
          <a:bodyPr>
            <a:normAutofit fontScale="92500" lnSpcReduction="20000"/>
          </a:bodyPr>
          <a:lstStyle/>
          <a:p>
            <a:endParaRPr lang="ru-RU" dirty="0" smtClean="0"/>
          </a:p>
          <a:p>
            <a:pPr>
              <a:buNone/>
            </a:pPr>
            <a:r>
              <a:rPr lang="ru-RU" dirty="0" smtClean="0"/>
              <a:t>Существует ряд заболеваний, при которых имплантация, как и любая другая плановая операция, противопоказана. К ним принято относить: </a:t>
            </a:r>
          </a:p>
          <a:p>
            <a:pPr>
              <a:buNone/>
            </a:pPr>
            <a:r>
              <a:rPr lang="ru-RU" dirty="0" smtClean="0"/>
              <a:t>1. Хронические заболевания в стадии декомпенсации.</a:t>
            </a:r>
          </a:p>
          <a:p>
            <a:pPr>
              <a:buNone/>
            </a:pPr>
            <a:r>
              <a:rPr lang="ru-RU" dirty="0" smtClean="0"/>
              <a:t>2. Нарушения коагуляции и гемостаза. </a:t>
            </a:r>
          </a:p>
          <a:p>
            <a:pPr>
              <a:buNone/>
            </a:pPr>
            <a:r>
              <a:rPr lang="ru-RU" dirty="0" smtClean="0"/>
              <a:t>3. ВИЧ и любая другая </a:t>
            </a:r>
            <a:r>
              <a:rPr lang="ru-RU" dirty="0" err="1" smtClean="0"/>
              <a:t>серопозитивная</a:t>
            </a:r>
            <a:r>
              <a:rPr lang="ru-RU" dirty="0" smtClean="0"/>
              <a:t> инфекция. </a:t>
            </a:r>
          </a:p>
          <a:p>
            <a:pPr>
              <a:buNone/>
            </a:pPr>
            <a:r>
              <a:rPr lang="ru-RU" dirty="0" smtClean="0"/>
              <a:t>4. Психические заболевания. </a:t>
            </a:r>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274638"/>
            <a:ext cx="7790712" cy="1511288"/>
          </a:xfrm>
        </p:spPr>
        <p:txBody>
          <a:bodyPr>
            <a:normAutofit fontScale="90000"/>
          </a:bodyPr>
          <a:lstStyle/>
          <a:p>
            <a:r>
              <a:rPr lang="ru-RU" sz="2000" dirty="0" smtClean="0"/>
              <a:t>Существуют также заболевания, физиологические и функциональные состояния, при которых только на определённом отрезке времени выполнение любой операции может нанести вред здоровью пациента, или в данный период состояние организма не позволит достичь положительных результатов оперативного вмешательства.</a:t>
            </a:r>
            <a:br>
              <a:rPr lang="ru-RU" sz="2000" dirty="0" smtClean="0"/>
            </a:br>
            <a:endParaRPr lang="ru-RU" sz="2000" dirty="0"/>
          </a:p>
        </p:txBody>
      </p:sp>
      <p:sp>
        <p:nvSpPr>
          <p:cNvPr id="3" name="Содержимое 2"/>
          <p:cNvSpPr>
            <a:spLocks noGrp="1"/>
          </p:cNvSpPr>
          <p:nvPr>
            <p:ph idx="1"/>
          </p:nvPr>
        </p:nvSpPr>
        <p:spPr>
          <a:xfrm>
            <a:off x="1435608" y="2071678"/>
            <a:ext cx="7498080" cy="4176722"/>
          </a:xfrm>
        </p:spPr>
        <p:txBody>
          <a:bodyPr>
            <a:normAutofit fontScale="62500" lnSpcReduction="20000"/>
          </a:bodyPr>
          <a:lstStyle/>
          <a:p>
            <a:pPr>
              <a:buNone/>
            </a:pPr>
            <a:r>
              <a:rPr lang="ru-RU" dirty="0" smtClean="0"/>
              <a:t>К ним относятся: </a:t>
            </a:r>
          </a:p>
          <a:p>
            <a:pPr>
              <a:buNone/>
            </a:pPr>
            <a:r>
              <a:rPr lang="ru-RU" dirty="0" smtClean="0"/>
              <a:t>1. Острые воспалительные заболевания и острые вирусные инфекции. </a:t>
            </a:r>
          </a:p>
          <a:p>
            <a:pPr>
              <a:buNone/>
            </a:pPr>
            <a:r>
              <a:rPr lang="ru-RU" dirty="0" smtClean="0"/>
              <a:t>2. Хронические инфекционные заболевания (туберкулёз, актиномикоз и т.д.). </a:t>
            </a:r>
          </a:p>
          <a:p>
            <a:pPr>
              <a:buNone/>
            </a:pPr>
            <a:r>
              <a:rPr lang="ru-RU" dirty="0" smtClean="0"/>
              <a:t>3. Обострение хронических заболеваний. </a:t>
            </a:r>
          </a:p>
          <a:p>
            <a:pPr>
              <a:buNone/>
            </a:pPr>
            <a:r>
              <a:rPr lang="ru-RU" dirty="0" smtClean="0"/>
              <a:t>4. Высокая степень риска бактериемии (больные с протезами клапанов сердца и перенесшие бактериальный эндокардит, ревматизм). </a:t>
            </a:r>
          </a:p>
          <a:p>
            <a:pPr>
              <a:buNone/>
            </a:pPr>
            <a:r>
              <a:rPr lang="ru-RU" dirty="0" smtClean="0"/>
              <a:t>5. Недавно перенесенные инфаркт или инсульт. </a:t>
            </a:r>
          </a:p>
          <a:p>
            <a:pPr>
              <a:buNone/>
            </a:pPr>
            <a:r>
              <a:rPr lang="ru-RU" dirty="0" smtClean="0"/>
              <a:t>6. Беременность и лактация. </a:t>
            </a:r>
          </a:p>
          <a:p>
            <a:pPr>
              <a:buNone/>
            </a:pPr>
            <a:r>
              <a:rPr lang="ru-RU" dirty="0" smtClean="0"/>
              <a:t>7. Лечение препаратами, ухудшающими регенерацию тканей (гормональная и химиотерапия, приём иммунодепрессантов и т.д.). </a:t>
            </a:r>
          </a:p>
          <a:p>
            <a:pPr>
              <a:buNone/>
            </a:pP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296842"/>
          </a:xfrm>
        </p:spPr>
        <p:txBody>
          <a:bodyPr>
            <a:normAutofit fontScale="90000"/>
          </a:bodyPr>
          <a:lstStyle/>
          <a:p>
            <a:endParaRPr lang="ru-RU" dirty="0"/>
          </a:p>
        </p:txBody>
      </p:sp>
      <p:sp>
        <p:nvSpPr>
          <p:cNvPr id="3" name="Содержимое 2"/>
          <p:cNvSpPr>
            <a:spLocks noGrp="1"/>
          </p:cNvSpPr>
          <p:nvPr>
            <p:ph idx="1"/>
          </p:nvPr>
        </p:nvSpPr>
        <p:spPr>
          <a:xfrm>
            <a:off x="1142976" y="642918"/>
            <a:ext cx="7790712" cy="5605482"/>
          </a:xfrm>
        </p:spPr>
        <p:txBody>
          <a:bodyPr>
            <a:normAutofit fontScale="62500" lnSpcReduction="20000"/>
          </a:bodyPr>
          <a:lstStyle/>
          <a:p>
            <a:pPr>
              <a:buNone/>
            </a:pPr>
            <a:r>
              <a:rPr lang="en-US" dirty="0" smtClean="0"/>
              <a:t>    </a:t>
            </a:r>
            <a:r>
              <a:rPr lang="ru-RU" dirty="0" smtClean="0"/>
              <a:t>В качестве противопоказаний к дентальной имплантации следует рассматривать </a:t>
            </a:r>
            <a:r>
              <a:rPr lang="ru-RU" dirty="0" err="1" smtClean="0"/>
              <a:t>остеопатии</a:t>
            </a:r>
            <a:r>
              <a:rPr lang="ru-RU" dirty="0" smtClean="0"/>
              <a:t>; заболевания, которые отрицательно влияют на </a:t>
            </a:r>
            <a:r>
              <a:rPr lang="ru-RU" dirty="0" err="1" smtClean="0"/>
              <a:t>остеогенез</a:t>
            </a:r>
            <a:r>
              <a:rPr lang="ru-RU" dirty="0" smtClean="0"/>
              <a:t>; заболевания центральной нервной системы; заболевания, лечение которых приводит к нарушениям метаболизма костной ткани; заболевания, при которых значительно снижена сопротивляемость организма инфекциям, а также некоторые заболевания и состояния органов и тканей челюстно-лицевой области, которые не позволят достичь искомого результата имплантации. </a:t>
            </a:r>
          </a:p>
          <a:p>
            <a:pPr>
              <a:buNone/>
            </a:pPr>
            <a:r>
              <a:rPr lang="ru-RU" b="1" dirty="0" err="1" smtClean="0"/>
              <a:t>Остеопатии</a:t>
            </a:r>
            <a:r>
              <a:rPr lang="ru-RU" b="1" dirty="0" smtClean="0"/>
              <a:t> </a:t>
            </a:r>
          </a:p>
          <a:p>
            <a:pPr>
              <a:buNone/>
            </a:pPr>
            <a:r>
              <a:rPr lang="en-US" dirty="0" smtClean="0"/>
              <a:t>     </a:t>
            </a:r>
            <a:r>
              <a:rPr lang="ru-RU" dirty="0" err="1" smtClean="0"/>
              <a:t>Остеопатии</a:t>
            </a:r>
            <a:r>
              <a:rPr lang="ru-RU" dirty="0" smtClean="0"/>
              <a:t> в подавляющем большинстве случаев не являются самостоятельными заболеваниями, а представляют собой ответ костной ткани некоторых отделов скелета на влияние экзо- и эндогенных факторов. Поражаются обычно позвоночник, кости конечностей и таза, реже свода черепа. Изменения костной ткани челюстей редко наблюдаются при </a:t>
            </a:r>
            <a:r>
              <a:rPr lang="ru-RU" dirty="0" err="1" smtClean="0"/>
              <a:t>генерализованной</a:t>
            </a:r>
            <a:r>
              <a:rPr lang="ru-RU" dirty="0" smtClean="0"/>
              <a:t> патологии костной системы. </a:t>
            </a:r>
            <a:br>
              <a:rPr lang="ru-RU" dirty="0" smtClean="0"/>
            </a:br>
            <a:r>
              <a:rPr lang="ru-RU" dirty="0" smtClean="0"/>
              <a:t>Наиболее распространёнными формами </a:t>
            </a:r>
            <a:r>
              <a:rPr lang="ru-RU" dirty="0" err="1" smtClean="0"/>
              <a:t>остеопатии</a:t>
            </a:r>
            <a:r>
              <a:rPr lang="ru-RU" dirty="0" smtClean="0"/>
              <a:t> являются системный </a:t>
            </a:r>
            <a:r>
              <a:rPr lang="ru-RU" dirty="0" err="1" smtClean="0"/>
              <a:t>остеопороз</a:t>
            </a:r>
            <a:r>
              <a:rPr lang="ru-RU" dirty="0" smtClean="0"/>
              <a:t> и остеомаляция. </a:t>
            </a:r>
          </a:p>
          <a:p>
            <a:pPr>
              <a:buNone/>
            </a:pP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654032"/>
          </a:xfrm>
        </p:spPr>
        <p:txBody>
          <a:bodyPr>
            <a:normAutofit fontScale="90000"/>
          </a:bodyPr>
          <a:lstStyle/>
          <a:p>
            <a:r>
              <a:rPr lang="ru-RU" dirty="0" smtClean="0"/>
              <a:t>А. </a:t>
            </a:r>
            <a:r>
              <a:rPr lang="ru-RU" dirty="0" err="1" smtClean="0"/>
              <a:t>Остеопороз</a:t>
            </a:r>
            <a:r>
              <a:rPr lang="ru-RU" dirty="0" smtClean="0"/>
              <a:t> </a:t>
            </a:r>
            <a:br>
              <a:rPr lang="ru-RU" dirty="0" smtClean="0"/>
            </a:br>
            <a:endParaRPr lang="ru-RU" dirty="0"/>
          </a:p>
        </p:txBody>
      </p:sp>
      <p:sp>
        <p:nvSpPr>
          <p:cNvPr id="3" name="Содержимое 2"/>
          <p:cNvSpPr>
            <a:spLocks noGrp="1"/>
          </p:cNvSpPr>
          <p:nvPr>
            <p:ph idx="1"/>
          </p:nvPr>
        </p:nvSpPr>
        <p:spPr>
          <a:xfrm>
            <a:off x="1142976" y="571480"/>
            <a:ext cx="8001024" cy="6143668"/>
          </a:xfrm>
        </p:spPr>
        <p:txBody>
          <a:bodyPr>
            <a:normAutofit fontScale="55000" lnSpcReduction="20000"/>
          </a:bodyPr>
          <a:lstStyle/>
          <a:p>
            <a:pPr marL="0">
              <a:spcBef>
                <a:spcPts val="0"/>
              </a:spcBef>
              <a:buNone/>
            </a:pPr>
            <a:r>
              <a:rPr lang="en-US" dirty="0" smtClean="0"/>
              <a:t>      </a:t>
            </a:r>
            <a:r>
              <a:rPr lang="ru-RU" b="1" dirty="0" err="1" smtClean="0"/>
              <a:t>Остеопороз</a:t>
            </a:r>
            <a:r>
              <a:rPr lang="ru-RU" b="1" dirty="0" smtClean="0"/>
              <a:t> </a:t>
            </a:r>
            <a:r>
              <a:rPr lang="ru-RU" dirty="0" smtClean="0"/>
              <a:t>- снижение общего объёма костной ткани. Различают первичный и вторичный </a:t>
            </a:r>
            <a:r>
              <a:rPr lang="ru-RU" dirty="0" err="1" smtClean="0"/>
              <a:t>остеопороз</a:t>
            </a:r>
            <a:r>
              <a:rPr lang="ru-RU" dirty="0" smtClean="0"/>
              <a:t>. </a:t>
            </a:r>
          </a:p>
          <a:p>
            <a:pPr marL="0">
              <a:spcBef>
                <a:spcPts val="0"/>
              </a:spcBef>
              <a:buNone/>
            </a:pPr>
            <a:r>
              <a:rPr lang="en-US" dirty="0" smtClean="0"/>
              <a:t>      </a:t>
            </a:r>
            <a:r>
              <a:rPr lang="ru-RU" i="1" dirty="0" smtClean="0"/>
              <a:t>К первичному </a:t>
            </a:r>
            <a:r>
              <a:rPr lang="ru-RU" i="1" dirty="0" err="1" smtClean="0"/>
              <a:t>остеопорозу</a:t>
            </a:r>
            <a:r>
              <a:rPr lang="ru-RU" i="1" dirty="0" smtClean="0"/>
              <a:t> </a:t>
            </a:r>
            <a:r>
              <a:rPr lang="ru-RU" dirty="0" smtClean="0"/>
              <a:t>относят </a:t>
            </a:r>
            <a:r>
              <a:rPr lang="ru-RU" dirty="0" err="1" smtClean="0"/>
              <a:t>возрастзависимые</a:t>
            </a:r>
            <a:r>
              <a:rPr lang="ru-RU" dirty="0" smtClean="0"/>
              <a:t> потери костной массы или </a:t>
            </a:r>
            <a:r>
              <a:rPr lang="ru-RU" dirty="0" err="1" smtClean="0"/>
              <a:t>остеопатии</a:t>
            </a:r>
            <a:r>
              <a:rPr lang="ru-RU" dirty="0" smtClean="0"/>
              <a:t> неясной этиологии - </a:t>
            </a:r>
            <a:r>
              <a:rPr lang="ru-RU" dirty="0" err="1" smtClean="0"/>
              <a:t>постменопаузальный</a:t>
            </a:r>
            <a:r>
              <a:rPr lang="ru-RU" dirty="0" smtClean="0"/>
              <a:t>, сенильный, </a:t>
            </a:r>
            <a:r>
              <a:rPr lang="ru-RU" dirty="0" err="1" smtClean="0"/>
              <a:t>ювенильный</a:t>
            </a:r>
            <a:r>
              <a:rPr lang="ru-RU" dirty="0" smtClean="0"/>
              <a:t>, </a:t>
            </a:r>
            <a:r>
              <a:rPr lang="ru-RU" dirty="0" err="1" smtClean="0"/>
              <a:t>идиопатический</a:t>
            </a:r>
            <a:r>
              <a:rPr lang="ru-RU" dirty="0" smtClean="0"/>
              <a:t> </a:t>
            </a:r>
            <a:r>
              <a:rPr lang="ru-RU" dirty="0" err="1" smtClean="0"/>
              <a:t>остеопороз</a:t>
            </a:r>
            <a:r>
              <a:rPr lang="ru-RU" dirty="0" smtClean="0"/>
              <a:t>.</a:t>
            </a:r>
          </a:p>
          <a:p>
            <a:pPr marL="0">
              <a:spcBef>
                <a:spcPts val="0"/>
              </a:spcBef>
              <a:buNone/>
            </a:pPr>
            <a:r>
              <a:rPr lang="en-US" dirty="0" smtClean="0"/>
              <a:t>      </a:t>
            </a:r>
            <a:r>
              <a:rPr lang="ru-RU" i="1" dirty="0" smtClean="0"/>
              <a:t>Вторичный </a:t>
            </a:r>
            <a:r>
              <a:rPr lang="ru-RU" i="1" dirty="0" err="1" smtClean="0"/>
              <a:t>остеопороз</a:t>
            </a:r>
            <a:r>
              <a:rPr lang="ru-RU" i="1" dirty="0" smtClean="0"/>
              <a:t> </a:t>
            </a:r>
            <a:r>
              <a:rPr lang="ru-RU" dirty="0" smtClean="0"/>
              <a:t>связан с основным заболеванием и может являться следствием: </a:t>
            </a:r>
          </a:p>
          <a:p>
            <a:pPr marL="0">
              <a:spcBef>
                <a:spcPts val="0"/>
              </a:spcBef>
              <a:buNone/>
            </a:pPr>
            <a:r>
              <a:rPr lang="ru-RU" dirty="0" smtClean="0"/>
              <a:t>- патологии эндокринной системы (тиреотоксикоз, </a:t>
            </a:r>
            <a:r>
              <a:rPr lang="ru-RU" dirty="0" err="1" smtClean="0"/>
              <a:t>гипогонадизм,гиперпаратиреоз</a:t>
            </a:r>
            <a:r>
              <a:rPr lang="ru-RU" dirty="0" smtClean="0"/>
              <a:t>, инсулинозависимый сахарный диабет, </a:t>
            </a:r>
            <a:r>
              <a:rPr lang="ru-RU" dirty="0" err="1" smtClean="0"/>
              <a:t>гиперкортицизм</a:t>
            </a:r>
            <a:r>
              <a:rPr lang="ru-RU" dirty="0" smtClean="0"/>
              <a:t>); </a:t>
            </a:r>
          </a:p>
          <a:p>
            <a:pPr marL="0">
              <a:spcBef>
                <a:spcPts val="0"/>
              </a:spcBef>
              <a:buNone/>
            </a:pPr>
            <a:r>
              <a:rPr lang="ru-RU" dirty="0" smtClean="0"/>
              <a:t>- ревматических заболеваний (</a:t>
            </a:r>
            <a:r>
              <a:rPr lang="ru-RU" dirty="0" err="1" smtClean="0"/>
              <a:t>ревматоидный</a:t>
            </a:r>
            <a:r>
              <a:rPr lang="ru-RU" dirty="0" smtClean="0"/>
              <a:t> артрит, системная красная волчанка, </a:t>
            </a:r>
            <a:r>
              <a:rPr lang="ru-RU" dirty="0" err="1" smtClean="0"/>
              <a:t>анкилозирующий</a:t>
            </a:r>
            <a:r>
              <a:rPr lang="ru-RU" dirty="0" smtClean="0"/>
              <a:t> спондилоартрит); </a:t>
            </a:r>
          </a:p>
          <a:p>
            <a:pPr marL="0">
              <a:spcBef>
                <a:spcPts val="0"/>
              </a:spcBef>
              <a:buNone/>
            </a:pPr>
            <a:r>
              <a:rPr lang="ru-RU" dirty="0" smtClean="0"/>
              <a:t>- болезней почек (хроническая почечная недостаточность, почечный </a:t>
            </a:r>
            <a:r>
              <a:rPr lang="ru-RU" dirty="0" err="1" smtClean="0"/>
              <a:t>канальцевый</a:t>
            </a:r>
            <a:r>
              <a:rPr lang="ru-RU" dirty="0" smtClean="0"/>
              <a:t> ацидоз, синдром </a:t>
            </a:r>
            <a:r>
              <a:rPr lang="ru-RU" dirty="0" err="1" smtClean="0"/>
              <a:t>Фанкони</a:t>
            </a:r>
            <a:r>
              <a:rPr lang="ru-RU" dirty="0" smtClean="0"/>
              <a:t>); </a:t>
            </a:r>
          </a:p>
          <a:p>
            <a:pPr marL="0">
              <a:spcBef>
                <a:spcPts val="0"/>
              </a:spcBef>
              <a:buNone/>
            </a:pPr>
            <a:r>
              <a:rPr lang="ru-RU" dirty="0" smtClean="0"/>
              <a:t>- заболеваний органов пищеварения (синдром </a:t>
            </a:r>
            <a:r>
              <a:rPr lang="ru-RU" dirty="0" err="1" smtClean="0"/>
              <a:t>мальабсорбции</a:t>
            </a:r>
            <a:r>
              <a:rPr lang="ru-RU" dirty="0" smtClean="0"/>
              <a:t>, хронические заболевания печени, состояние после резекции желудка и тонкой кишки, </a:t>
            </a:r>
            <a:r>
              <a:rPr lang="ru-RU" dirty="0" err="1" smtClean="0"/>
              <a:t>гастродуоденальный</a:t>
            </a:r>
            <a:r>
              <a:rPr lang="ru-RU" dirty="0" smtClean="0"/>
              <a:t> анастомоз);</a:t>
            </a:r>
          </a:p>
          <a:p>
            <a:pPr marL="0">
              <a:spcBef>
                <a:spcPts val="0"/>
              </a:spcBef>
              <a:buNone/>
            </a:pPr>
            <a:r>
              <a:rPr lang="ru-RU" dirty="0" smtClean="0"/>
              <a:t>- заболеваний крови (</a:t>
            </a:r>
            <a:r>
              <a:rPr lang="ru-RU" dirty="0" err="1" smtClean="0"/>
              <a:t>миеломная</a:t>
            </a:r>
            <a:r>
              <a:rPr lang="ru-RU" dirty="0" smtClean="0"/>
              <a:t> болезнь, гемолитические анемии, талассемия, системный </a:t>
            </a:r>
            <a:r>
              <a:rPr lang="ru-RU" dirty="0" err="1" smtClean="0"/>
              <a:t>мастоцитоз</a:t>
            </a:r>
            <a:r>
              <a:rPr lang="ru-RU" dirty="0" smtClean="0"/>
              <a:t>, лейкозы и </a:t>
            </a:r>
            <a:r>
              <a:rPr lang="ru-RU" dirty="0" err="1" smtClean="0"/>
              <a:t>лимфомы</a:t>
            </a:r>
            <a:r>
              <a:rPr lang="ru-RU" dirty="0" smtClean="0"/>
              <a:t>); </a:t>
            </a:r>
          </a:p>
          <a:p>
            <a:pPr marL="0">
              <a:spcBef>
                <a:spcPts val="0"/>
              </a:spcBef>
              <a:buNone/>
            </a:pPr>
            <a:r>
              <a:rPr lang="ru-RU" dirty="0" smtClean="0"/>
              <a:t>- генетических нарушений (несовершенный </a:t>
            </a:r>
            <a:r>
              <a:rPr lang="ru-RU" dirty="0" err="1" smtClean="0"/>
              <a:t>остеогенез</a:t>
            </a:r>
            <a:r>
              <a:rPr lang="ru-RU" dirty="0" smtClean="0"/>
              <a:t>, </a:t>
            </a:r>
            <a:r>
              <a:rPr lang="ru-RU" dirty="0" err="1" smtClean="0"/>
              <a:t>хондродисплазии</a:t>
            </a:r>
            <a:r>
              <a:rPr lang="ru-RU" dirty="0" smtClean="0"/>
              <a:t>, </a:t>
            </a:r>
            <a:r>
              <a:rPr lang="ru-RU" dirty="0" err="1" smtClean="0"/>
              <a:t>дизостозы</a:t>
            </a:r>
            <a:r>
              <a:rPr lang="ru-RU" dirty="0" smtClean="0"/>
              <a:t>, </a:t>
            </a:r>
            <a:r>
              <a:rPr lang="ru-RU" dirty="0" err="1" smtClean="0"/>
              <a:t>гипофосфатазия</a:t>
            </a:r>
            <a:r>
              <a:rPr lang="ru-RU" dirty="0" smtClean="0"/>
              <a:t>, </a:t>
            </a:r>
            <a:r>
              <a:rPr lang="ru-RU" dirty="0" err="1" smtClean="0"/>
              <a:t>гомоцистинурия</a:t>
            </a:r>
            <a:r>
              <a:rPr lang="ru-RU" dirty="0" smtClean="0"/>
              <a:t> и </a:t>
            </a:r>
            <a:r>
              <a:rPr lang="ru-RU" dirty="0" err="1" smtClean="0"/>
              <a:t>лизинурия</a:t>
            </a:r>
            <a:r>
              <a:rPr lang="ru-RU" dirty="0" smtClean="0"/>
              <a:t>). </a:t>
            </a:r>
          </a:p>
          <a:p>
            <a:pPr marL="0">
              <a:spcBef>
                <a:spcPts val="0"/>
              </a:spcBef>
              <a:buNone/>
            </a:pPr>
            <a:endParaRPr lang="en-US" dirty="0" smtClean="0"/>
          </a:p>
          <a:p>
            <a:pPr marL="0">
              <a:spcBef>
                <a:spcPts val="0"/>
              </a:spcBef>
              <a:buNone/>
            </a:pPr>
            <a:r>
              <a:rPr lang="ru-RU" dirty="0" smtClean="0"/>
              <a:t>Причиной вторичного </a:t>
            </a:r>
            <a:r>
              <a:rPr lang="ru-RU" dirty="0" err="1" smtClean="0"/>
              <a:t>остеопороза</a:t>
            </a:r>
            <a:r>
              <a:rPr lang="ru-RU" dirty="0" smtClean="0"/>
              <a:t> может быть длительное применение некоторых медикаментозных препаратов (</a:t>
            </a:r>
            <a:r>
              <a:rPr lang="ru-RU" dirty="0" err="1" smtClean="0"/>
              <a:t>ятрогенный</a:t>
            </a:r>
            <a:r>
              <a:rPr lang="ru-RU" dirty="0" smtClean="0"/>
              <a:t> </a:t>
            </a:r>
            <a:r>
              <a:rPr lang="ru-RU" dirty="0" err="1" smtClean="0"/>
              <a:t>остеопороз</a:t>
            </a:r>
            <a:r>
              <a:rPr lang="ru-RU" dirty="0" smtClean="0"/>
              <a:t>): кортикостероидов, </a:t>
            </a:r>
            <a:r>
              <a:rPr lang="ru-RU" dirty="0" err="1" smtClean="0"/>
              <a:t>антиконвульсантов</a:t>
            </a:r>
            <a:r>
              <a:rPr lang="ru-RU" dirty="0" smtClean="0"/>
              <a:t>, иммунодепрессантов, </a:t>
            </a:r>
            <a:r>
              <a:rPr lang="ru-RU" dirty="0" err="1" smtClean="0"/>
              <a:t>тиреоидных</a:t>
            </a:r>
            <a:r>
              <a:rPr lang="ru-RU" dirty="0" smtClean="0"/>
              <a:t> гормонов, </a:t>
            </a:r>
            <a:r>
              <a:rPr lang="ru-RU" dirty="0" err="1" smtClean="0"/>
              <a:t>дилантина</a:t>
            </a:r>
            <a:r>
              <a:rPr lang="ru-RU" dirty="0" smtClean="0"/>
              <a:t>, барбитуратов). </a:t>
            </a:r>
          </a:p>
          <a:p>
            <a:pPr marL="0">
              <a:spcBef>
                <a:spcPts val="0"/>
              </a:spcBef>
              <a:buNone/>
            </a:pP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654032"/>
          </a:xfrm>
        </p:spPr>
        <p:txBody>
          <a:bodyPr>
            <a:normAutofit fontScale="90000"/>
          </a:bodyPr>
          <a:lstStyle/>
          <a:p>
            <a:r>
              <a:rPr lang="ru-RU" dirty="0" smtClean="0"/>
              <a:t>Б. Остеомаляция </a:t>
            </a:r>
            <a:br>
              <a:rPr lang="ru-RU" dirty="0" smtClean="0"/>
            </a:br>
            <a:endParaRPr lang="ru-RU" dirty="0"/>
          </a:p>
        </p:txBody>
      </p:sp>
      <p:sp>
        <p:nvSpPr>
          <p:cNvPr id="3" name="Содержимое 2"/>
          <p:cNvSpPr>
            <a:spLocks noGrp="1"/>
          </p:cNvSpPr>
          <p:nvPr>
            <p:ph idx="1"/>
          </p:nvPr>
        </p:nvSpPr>
        <p:spPr>
          <a:xfrm>
            <a:off x="1000100" y="714356"/>
            <a:ext cx="7933588" cy="5929354"/>
          </a:xfrm>
        </p:spPr>
        <p:txBody>
          <a:bodyPr>
            <a:normAutofit fontScale="62500" lnSpcReduction="20000"/>
          </a:bodyPr>
          <a:lstStyle/>
          <a:p>
            <a:pPr>
              <a:buNone/>
            </a:pPr>
            <a:r>
              <a:rPr lang="en-US" dirty="0" smtClean="0"/>
              <a:t>     </a:t>
            </a:r>
            <a:r>
              <a:rPr lang="ru-RU" dirty="0" smtClean="0"/>
              <a:t>Остеомаляция - это патология скелета, при которой происходит неадекватная минерализация органического костного матрикса при сохраняющейся в норме скелетной массе и объёме кости. Причинами остеомаляции могут быть: </a:t>
            </a:r>
          </a:p>
          <a:p>
            <a:pPr>
              <a:buNone/>
            </a:pPr>
            <a:r>
              <a:rPr lang="en-US" dirty="0" smtClean="0"/>
              <a:t>    </a:t>
            </a:r>
            <a:r>
              <a:rPr lang="ru-RU" dirty="0" smtClean="0"/>
              <a:t>- недостаточное поступление витаминов в организм (гиповитаминоз CHD); </a:t>
            </a:r>
          </a:p>
          <a:p>
            <a:pPr>
              <a:buNone/>
            </a:pPr>
            <a:r>
              <a:rPr lang="en-US" dirty="0" smtClean="0"/>
              <a:t>     </a:t>
            </a:r>
            <a:r>
              <a:rPr lang="ru-RU" dirty="0" smtClean="0"/>
              <a:t>- нарушение метаболизма витамина D (цирроз и хронический гепатит, хроническая почечная недостаточность, дефицит </a:t>
            </a:r>
            <a:r>
              <a:rPr lang="ru-RU" dirty="0" err="1" smtClean="0"/>
              <a:t>паратгормона</a:t>
            </a:r>
            <a:r>
              <a:rPr lang="ru-RU" dirty="0" smtClean="0"/>
              <a:t>); </a:t>
            </a:r>
          </a:p>
          <a:p>
            <a:pPr>
              <a:buNone/>
            </a:pPr>
            <a:r>
              <a:rPr lang="en-US" dirty="0" smtClean="0"/>
              <a:t>     </a:t>
            </a:r>
            <a:r>
              <a:rPr lang="ru-RU" dirty="0" smtClean="0"/>
              <a:t>- индукция </a:t>
            </a:r>
            <a:r>
              <a:rPr lang="ru-RU" dirty="0" err="1" smtClean="0"/>
              <a:t>микросомальных</a:t>
            </a:r>
            <a:r>
              <a:rPr lang="ru-RU" dirty="0" smtClean="0"/>
              <a:t> ферментов некоторыми лекарственными препаратами, в первую очередь барбитуратами; </a:t>
            </a:r>
          </a:p>
          <a:p>
            <a:pPr>
              <a:buNone/>
            </a:pPr>
            <a:r>
              <a:rPr lang="en-US" dirty="0" smtClean="0"/>
              <a:t>     </a:t>
            </a:r>
            <a:r>
              <a:rPr lang="ru-RU" dirty="0" smtClean="0"/>
              <a:t>- отрицательный баланс фосфора и </a:t>
            </a:r>
            <a:r>
              <a:rPr lang="ru-RU" dirty="0" err="1" smtClean="0"/>
              <a:t>гипофосфатемия</a:t>
            </a:r>
            <a:r>
              <a:rPr lang="ru-RU" dirty="0" smtClean="0"/>
              <a:t> вследствие </a:t>
            </a:r>
            <a:r>
              <a:rPr lang="ru-RU" dirty="0" err="1" smtClean="0"/>
              <a:t>мальабсорбции</a:t>
            </a:r>
            <a:r>
              <a:rPr lang="ru-RU" dirty="0" smtClean="0"/>
              <a:t>, избытка </a:t>
            </a:r>
            <a:r>
              <a:rPr lang="ru-RU" dirty="0" err="1" smtClean="0"/>
              <a:t>паратгормона</a:t>
            </a:r>
            <a:r>
              <a:rPr lang="ru-RU" dirty="0" smtClean="0"/>
              <a:t>, гемодиализа, применения </a:t>
            </a:r>
            <a:r>
              <a:rPr lang="ru-RU" dirty="0" err="1" smtClean="0"/>
              <a:t>антацидных</a:t>
            </a:r>
            <a:r>
              <a:rPr lang="ru-RU" dirty="0" smtClean="0"/>
              <a:t> средств, длительного приёма тетрациклина и других </a:t>
            </a:r>
            <a:r>
              <a:rPr lang="ru-RU" dirty="0" err="1" smtClean="0"/>
              <a:t>остеотропных</a:t>
            </a:r>
            <a:r>
              <a:rPr lang="ru-RU" dirty="0" smtClean="0"/>
              <a:t> антибиотиков, гепарина, а также интоксикация свинцом и передозировка железа; </a:t>
            </a:r>
          </a:p>
          <a:p>
            <a:pPr>
              <a:buNone/>
            </a:pPr>
            <a:r>
              <a:rPr lang="en-US" dirty="0" smtClean="0"/>
              <a:t>     </a:t>
            </a:r>
            <a:r>
              <a:rPr lang="ru-RU" dirty="0" smtClean="0"/>
              <a:t>- ингибирование минерализации препаратами, содержащими </a:t>
            </a:r>
            <a:r>
              <a:rPr lang="ru-RU" dirty="0" err="1" smtClean="0"/>
              <a:t>дифосфанаты</a:t>
            </a:r>
            <a:r>
              <a:rPr lang="ru-RU" dirty="0" smtClean="0"/>
              <a:t>, фторид натрия, алюминий; </a:t>
            </a:r>
          </a:p>
          <a:p>
            <a:pPr>
              <a:buNone/>
            </a:pPr>
            <a:r>
              <a:rPr lang="en-US" dirty="0" smtClean="0"/>
              <a:t>    </a:t>
            </a:r>
            <a:r>
              <a:rPr lang="ru-RU" dirty="0" smtClean="0"/>
              <a:t>- длительный приём слабительных (могут вызвать дефицит кальция, фосфора и белков). </a:t>
            </a:r>
          </a:p>
          <a:p>
            <a:pPr>
              <a:buNone/>
            </a:pP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28662" y="274638"/>
            <a:ext cx="8005026" cy="511156"/>
          </a:xfrm>
        </p:spPr>
        <p:txBody>
          <a:bodyPr>
            <a:normAutofit fontScale="90000"/>
          </a:bodyPr>
          <a:lstStyle/>
          <a:p>
            <a:r>
              <a:rPr lang="ru-RU" sz="3600" dirty="0" smtClean="0"/>
              <a:t>Заболевания, нарушающие </a:t>
            </a:r>
            <a:r>
              <a:rPr lang="ru-RU" sz="3600" dirty="0" err="1" smtClean="0"/>
              <a:t>остеогенез</a:t>
            </a:r>
            <a:r>
              <a:rPr lang="ru-RU" sz="3600" dirty="0" smtClean="0"/>
              <a:t> </a:t>
            </a:r>
            <a:endParaRPr lang="ru-RU" sz="3600" dirty="0"/>
          </a:p>
        </p:txBody>
      </p:sp>
      <p:sp>
        <p:nvSpPr>
          <p:cNvPr id="3" name="Содержимое 2"/>
          <p:cNvSpPr>
            <a:spLocks noGrp="1"/>
          </p:cNvSpPr>
          <p:nvPr>
            <p:ph idx="1"/>
          </p:nvPr>
        </p:nvSpPr>
        <p:spPr>
          <a:xfrm>
            <a:off x="928662" y="785794"/>
            <a:ext cx="8005026" cy="5857916"/>
          </a:xfrm>
        </p:spPr>
        <p:txBody>
          <a:bodyPr>
            <a:normAutofit fontScale="47500" lnSpcReduction="20000"/>
          </a:bodyPr>
          <a:lstStyle/>
          <a:p>
            <a:pPr>
              <a:buNone/>
            </a:pPr>
            <a:r>
              <a:rPr lang="ru-RU" dirty="0" smtClean="0"/>
              <a:t/>
            </a:r>
            <a:br>
              <a:rPr lang="ru-RU" dirty="0" smtClean="0"/>
            </a:br>
            <a:r>
              <a:rPr lang="ru-RU" b="1" dirty="0" smtClean="0"/>
              <a:t>1. Заболевания щитовидной железы </a:t>
            </a:r>
          </a:p>
          <a:p>
            <a:pPr>
              <a:buNone/>
            </a:pPr>
            <a:r>
              <a:rPr lang="en-US" dirty="0" smtClean="0"/>
              <a:t>      </a:t>
            </a:r>
            <a:r>
              <a:rPr lang="ru-RU" dirty="0" smtClean="0"/>
              <a:t>При патологии щитовидной железы наблюдается увеличение (гипертиреоз) или снижение (гипотиреоз) продукции </a:t>
            </a:r>
            <a:r>
              <a:rPr lang="ru-RU" dirty="0" err="1" smtClean="0"/>
              <a:t>тиреоидных</a:t>
            </a:r>
            <a:r>
              <a:rPr lang="ru-RU" dirty="0" smtClean="0"/>
              <a:t> </a:t>
            </a:r>
            <a:r>
              <a:rPr lang="ru-RU" dirty="0" err="1" smtClean="0"/>
              <a:t>горомонов</a:t>
            </a:r>
            <a:r>
              <a:rPr lang="ru-RU" dirty="0" smtClean="0"/>
              <a:t>.</a:t>
            </a:r>
          </a:p>
          <a:p>
            <a:pPr>
              <a:buNone/>
            </a:pPr>
            <a:r>
              <a:rPr lang="en-US" dirty="0" smtClean="0"/>
              <a:t>      </a:t>
            </a:r>
            <a:r>
              <a:rPr lang="ru-RU" dirty="0" smtClean="0"/>
              <a:t>Избыток гормонов щитовидной железы имеет место при диффузном токсическом зобе (болезнь </a:t>
            </a:r>
            <a:r>
              <a:rPr lang="ru-RU" dirty="0" err="1" smtClean="0"/>
              <a:t>Грейвса</a:t>
            </a:r>
            <a:r>
              <a:rPr lang="ru-RU" dirty="0" smtClean="0"/>
              <a:t>), узловом токсическом зобе (болезнь </a:t>
            </a:r>
            <a:r>
              <a:rPr lang="ru-RU" dirty="0" err="1" smtClean="0"/>
              <a:t>Пламмера</a:t>
            </a:r>
            <a:r>
              <a:rPr lang="ru-RU" dirty="0" smtClean="0"/>
              <a:t>), аденоме щитовидной железы. Гипертиреоз вызывает усиленную структурную перестройку кости, при которой преобладает резорбция костной ткани, а также снижает уровень её минерализации. </a:t>
            </a:r>
          </a:p>
          <a:p>
            <a:pPr>
              <a:buNone/>
            </a:pPr>
            <a:r>
              <a:rPr lang="en-US" dirty="0" smtClean="0"/>
              <a:t>      </a:t>
            </a:r>
            <a:r>
              <a:rPr lang="ru-RU" dirty="0" smtClean="0"/>
              <a:t>Недостаток гормонов щитовидной железы является следствием хронического </a:t>
            </a:r>
            <a:r>
              <a:rPr lang="ru-RU" dirty="0" err="1" smtClean="0"/>
              <a:t>тиреоидита</a:t>
            </a:r>
            <a:r>
              <a:rPr lang="ru-RU" dirty="0" smtClean="0"/>
              <a:t>, </a:t>
            </a:r>
            <a:r>
              <a:rPr lang="ru-RU" dirty="0" err="1" smtClean="0"/>
              <a:t>идиопатической</a:t>
            </a:r>
            <a:r>
              <a:rPr lang="ru-RU" dirty="0" smtClean="0"/>
              <a:t> атрофии щитовидной железы, </a:t>
            </a:r>
            <a:r>
              <a:rPr lang="ru-RU" dirty="0" err="1" smtClean="0"/>
              <a:t>тиреоидэктомии</a:t>
            </a:r>
            <a:r>
              <a:rPr lang="ru-RU" dirty="0" smtClean="0"/>
              <a:t>. Может также наблюдаться при дефиците йода в пище и после лечения радиоактивным йодом болезни </a:t>
            </a:r>
            <a:r>
              <a:rPr lang="ru-RU" dirty="0" err="1" smtClean="0"/>
              <a:t>Грейвса</a:t>
            </a:r>
            <a:r>
              <a:rPr lang="ru-RU" dirty="0" smtClean="0"/>
              <a:t>. </a:t>
            </a:r>
          </a:p>
          <a:p>
            <a:pPr>
              <a:buNone/>
            </a:pPr>
            <a:r>
              <a:rPr lang="en-US" dirty="0" smtClean="0"/>
              <a:t>     </a:t>
            </a:r>
            <a:r>
              <a:rPr lang="ru-RU" dirty="0" smtClean="0"/>
              <a:t>Гипотиреоз угнетает процессы структурной перестройки кости. </a:t>
            </a:r>
          </a:p>
          <a:p>
            <a:pPr>
              <a:buNone/>
            </a:pPr>
            <a:r>
              <a:rPr lang="en-US" dirty="0" smtClean="0"/>
              <a:t>     </a:t>
            </a:r>
            <a:r>
              <a:rPr lang="ru-RU" b="1" dirty="0" smtClean="0"/>
              <a:t>2. Заболевания паращитовидных желез </a:t>
            </a:r>
          </a:p>
          <a:p>
            <a:pPr>
              <a:buNone/>
            </a:pPr>
            <a:r>
              <a:rPr lang="en-US" dirty="0" smtClean="0"/>
              <a:t>      </a:t>
            </a:r>
            <a:r>
              <a:rPr lang="ru-RU" dirty="0" smtClean="0"/>
              <a:t>Причинами </a:t>
            </a:r>
            <a:r>
              <a:rPr lang="ru-RU" dirty="0" err="1" smtClean="0"/>
              <a:t>гиперпаратиреоидизма</a:t>
            </a:r>
            <a:r>
              <a:rPr lang="ru-RU" dirty="0" smtClean="0"/>
              <a:t> являются: аденома и вторичная гиперплазия паращитовидной железы вследствие хронической почечной недостаточности, </a:t>
            </a:r>
            <a:r>
              <a:rPr lang="ru-RU" dirty="0" err="1" smtClean="0"/>
              <a:t>гиперфосфатемии</a:t>
            </a:r>
            <a:r>
              <a:rPr lang="ru-RU" dirty="0" smtClean="0"/>
              <a:t>, </a:t>
            </a:r>
            <a:r>
              <a:rPr lang="ru-RU" dirty="0" err="1" smtClean="0"/>
              <a:t>гипокальциемии</a:t>
            </a:r>
            <a:r>
              <a:rPr lang="ru-RU" dirty="0" smtClean="0"/>
              <a:t>, синдрома </a:t>
            </a:r>
            <a:r>
              <a:rPr lang="ru-RU" dirty="0" err="1" smtClean="0"/>
              <a:t>мальабсорбции</a:t>
            </a:r>
            <a:r>
              <a:rPr lang="ru-RU" dirty="0" smtClean="0"/>
              <a:t> или недостатка витамина D. </a:t>
            </a:r>
            <a:r>
              <a:rPr lang="ru-RU" dirty="0" err="1" smtClean="0"/>
              <a:t>Гиперпаратиреоз</a:t>
            </a:r>
            <a:r>
              <a:rPr lang="ru-RU" dirty="0" smtClean="0"/>
              <a:t> приводит к резкой активации метаболизма костной ткани с преобладанием её резорбции. </a:t>
            </a:r>
          </a:p>
          <a:p>
            <a:pPr>
              <a:buNone/>
            </a:pPr>
            <a:r>
              <a:rPr lang="en-US" dirty="0" smtClean="0"/>
              <a:t>      </a:t>
            </a:r>
            <a:r>
              <a:rPr lang="ru-RU" dirty="0" smtClean="0"/>
              <a:t>Рассасывание кости при этом опережает образование новой костной ткани, возникает </a:t>
            </a:r>
            <a:r>
              <a:rPr lang="ru-RU" dirty="0" err="1" smtClean="0"/>
              <a:t>генерализованный</a:t>
            </a:r>
            <a:r>
              <a:rPr lang="ru-RU" dirty="0" smtClean="0"/>
              <a:t> </a:t>
            </a:r>
            <a:r>
              <a:rPr lang="ru-RU" dirty="0" err="1" smtClean="0"/>
              <a:t>остеопороз</a:t>
            </a:r>
            <a:r>
              <a:rPr lang="ru-RU" dirty="0" smtClean="0"/>
              <a:t>. Типичным для </a:t>
            </a:r>
            <a:r>
              <a:rPr lang="ru-RU" dirty="0" err="1" smtClean="0"/>
              <a:t>гиперпаратиреоза</a:t>
            </a:r>
            <a:r>
              <a:rPr lang="ru-RU" dirty="0" smtClean="0"/>
              <a:t> является частичная или даже полная резорбция </a:t>
            </a:r>
            <a:r>
              <a:rPr lang="ru-RU" dirty="0" err="1" smtClean="0"/>
              <a:t>межкорневых</a:t>
            </a:r>
            <a:r>
              <a:rPr lang="ru-RU" dirty="0" smtClean="0"/>
              <a:t> перегородок и стенок альвеол зубов. </a:t>
            </a:r>
          </a:p>
          <a:p>
            <a:pPr>
              <a:buNone/>
            </a:pPr>
            <a:r>
              <a:rPr lang="en-US" dirty="0" smtClean="0"/>
              <a:t>      </a:t>
            </a:r>
            <a:r>
              <a:rPr lang="ru-RU" dirty="0" err="1" smtClean="0"/>
              <a:t>Гипопаратиреоидизм</a:t>
            </a:r>
            <a:r>
              <a:rPr lang="ru-RU" dirty="0" smtClean="0"/>
              <a:t> обычно является следствием хирургического удаления паращитовидных желез, а также операций на шее, когда за счёт ишемии паращитовидных желез может наблюдаться временный </a:t>
            </a:r>
            <a:r>
              <a:rPr lang="ru-RU" dirty="0" err="1" smtClean="0"/>
              <a:t>гипопаратиреоз</a:t>
            </a:r>
            <a:r>
              <a:rPr lang="ru-RU" dirty="0" smtClean="0"/>
              <a:t>. </a:t>
            </a:r>
            <a:r>
              <a:rPr lang="ru-RU" dirty="0" err="1" smtClean="0"/>
              <a:t>Гипопаратиреоидоз</a:t>
            </a:r>
            <a:r>
              <a:rPr lang="ru-RU" dirty="0" smtClean="0"/>
              <a:t> приводит к снижению продукции витамина D. </a:t>
            </a:r>
          </a:p>
          <a:p>
            <a:pPr>
              <a:buNone/>
            </a:pP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53966"/>
          </a:xfrm>
        </p:spPr>
        <p:txBody>
          <a:bodyPr>
            <a:normAutofit fontScale="90000"/>
          </a:bodyPr>
          <a:lstStyle/>
          <a:p>
            <a:endParaRPr lang="ru-RU" dirty="0"/>
          </a:p>
        </p:txBody>
      </p:sp>
      <p:sp>
        <p:nvSpPr>
          <p:cNvPr id="3" name="Содержимое 2"/>
          <p:cNvSpPr>
            <a:spLocks noGrp="1"/>
          </p:cNvSpPr>
          <p:nvPr>
            <p:ph idx="1"/>
          </p:nvPr>
        </p:nvSpPr>
        <p:spPr/>
        <p:txBody>
          <a:bodyPr/>
          <a:lstStyle/>
          <a:p>
            <a:pPr>
              <a:buNone/>
            </a:pPr>
            <a:endParaRPr lang="ru-RU" dirty="0"/>
          </a:p>
        </p:txBody>
      </p:sp>
      <p:sp>
        <p:nvSpPr>
          <p:cNvPr id="4" name="Прямоугольник 3"/>
          <p:cNvSpPr/>
          <p:nvPr/>
        </p:nvSpPr>
        <p:spPr>
          <a:xfrm>
            <a:off x="1285852" y="285728"/>
            <a:ext cx="7715304" cy="4832092"/>
          </a:xfrm>
          <a:prstGeom prst="rect">
            <a:avLst/>
          </a:prstGeom>
        </p:spPr>
        <p:txBody>
          <a:bodyPr wrap="square">
            <a:spAutoFit/>
          </a:bodyPr>
          <a:lstStyle/>
          <a:p>
            <a:r>
              <a:rPr lang="ru-RU" sz="1400" dirty="0" smtClean="0"/>
              <a:t>3. Сахарный диабет </a:t>
            </a:r>
          </a:p>
          <a:p>
            <a:r>
              <a:rPr lang="ru-RU" sz="1400" dirty="0" smtClean="0"/>
              <a:t>Сахарный диабет разделяют на две категории - I тип, или инсулинозависимый диабет, и II тип, или инсулиннезависимый диабет. </a:t>
            </a:r>
          </a:p>
          <a:p>
            <a:r>
              <a:rPr lang="ru-RU" sz="1400" dirty="0" smtClean="0"/>
              <a:t>Для диабета I типа характерно полное прекращение синтеза инсулина, что подавляет метаболизм, приводит к поражению мелких и крупных сосудов и периферической </a:t>
            </a:r>
            <a:r>
              <a:rPr lang="ru-RU" sz="1400" dirty="0" err="1" smtClean="0"/>
              <a:t>нейропатии</a:t>
            </a:r>
            <a:r>
              <a:rPr lang="ru-RU" sz="1400" dirty="0" smtClean="0"/>
              <a:t>. Инсулин действует как анаболический гормон, стимулирует синтез белков, коллагена, жирных кислот и их </a:t>
            </a:r>
            <a:r>
              <a:rPr lang="ru-RU" sz="1400" dirty="0" err="1" smtClean="0"/>
              <a:t>эстерификацию</a:t>
            </a:r>
            <a:r>
              <a:rPr lang="ru-RU" sz="1400" dirty="0" smtClean="0"/>
              <a:t> с образованием </a:t>
            </a:r>
            <a:r>
              <a:rPr lang="ru-RU" sz="1400" dirty="0" err="1" smtClean="0"/>
              <a:t>триглицеридов</a:t>
            </a:r>
            <a:r>
              <a:rPr lang="ru-RU" sz="1400" dirty="0" smtClean="0"/>
              <a:t>. Недостаток или неадекватное действие инсулина на клетки-мишени вызывает нарушение потребления питательных веществ, сопровождающиеся чрезмерным использованием эндогенных энергетических запасов, что усиливает катаболизм тканей, уменьшает клеточную активность, следствием чего является снижение способности к регенерации тканей организма. </a:t>
            </a:r>
          </a:p>
          <a:p>
            <a:r>
              <a:rPr lang="ru-RU" sz="1400" dirty="0" smtClean="0"/>
              <a:t>При инсулинозависимом сахарном диабете наблюдаются признаки </a:t>
            </a:r>
            <a:r>
              <a:rPr lang="ru-RU" sz="1400" dirty="0" err="1" smtClean="0"/>
              <a:t>остеопении</a:t>
            </a:r>
            <a:r>
              <a:rPr lang="ru-RU" sz="1400" dirty="0" smtClean="0"/>
              <a:t> и </a:t>
            </a:r>
            <a:r>
              <a:rPr lang="ru-RU" sz="1400" dirty="0" err="1" smtClean="0"/>
              <a:t>микроангиопатии</a:t>
            </a:r>
            <a:r>
              <a:rPr lang="ru-RU" sz="1400" dirty="0" smtClean="0"/>
              <a:t>, вызывающие воспаление стромы костного мозга (миелит), которое приводит к нарушению метаболизма собственно костной ткани. Кроме того, при дефиците инсулина снижается выработка остеобластами коллагена, а также стимуляция остеобластов, опосредованная через инсулиноподобные и другие факторы роста (нарушается процесс </a:t>
            </a:r>
            <a:r>
              <a:rPr lang="ru-RU" sz="1400" dirty="0" err="1" smtClean="0"/>
              <a:t>остеоиндукции</a:t>
            </a:r>
            <a:r>
              <a:rPr lang="ru-RU" sz="1400" dirty="0" smtClean="0"/>
              <a:t>). </a:t>
            </a:r>
          </a:p>
          <a:p>
            <a:r>
              <a:rPr lang="ru-RU" sz="1400" dirty="0" smtClean="0"/>
              <a:t>Диабетом II типа обычно страдают лица с избыточной массой тела; основная цель лечения при этом - её уменьшение. У многих больных, достигших значительного снижения массы тела благодаря диете и физическим упражнениям, нормализуется уровень гликемии. Иногда при неэффективности диеты таким пациентам вводят инсулин для предупреждения гипергликемии. </a:t>
            </a:r>
          </a:p>
          <a:p>
            <a:r>
              <a:rPr lang="ru-RU" sz="1400" dirty="0" smtClean="0"/>
              <a:t>При диабете II типа </a:t>
            </a:r>
            <a:r>
              <a:rPr lang="ru-RU" sz="1400" dirty="0" err="1" smtClean="0"/>
              <a:t>ангиопатии</a:t>
            </a:r>
            <a:r>
              <a:rPr lang="ru-RU" sz="1400" dirty="0" smtClean="0"/>
              <a:t> и нарушения метаболизма костной ткани наблюдаются редко. </a:t>
            </a:r>
            <a:endParaRPr lang="ru-RU" sz="1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225404"/>
          </a:xfrm>
        </p:spPr>
        <p:txBody>
          <a:bodyPr>
            <a:normAutofit fontScale="90000"/>
          </a:bodyPr>
          <a:lstStyle/>
          <a:p>
            <a:endParaRPr lang="ru-RU" dirty="0"/>
          </a:p>
        </p:txBody>
      </p:sp>
      <p:sp>
        <p:nvSpPr>
          <p:cNvPr id="3" name="Содержимое 2"/>
          <p:cNvSpPr>
            <a:spLocks noGrp="1"/>
          </p:cNvSpPr>
          <p:nvPr>
            <p:ph idx="1"/>
          </p:nvPr>
        </p:nvSpPr>
        <p:spPr>
          <a:xfrm>
            <a:off x="1071538" y="714356"/>
            <a:ext cx="7862150" cy="5929354"/>
          </a:xfrm>
        </p:spPr>
        <p:txBody>
          <a:bodyPr>
            <a:normAutofit fontScale="77500" lnSpcReduction="20000"/>
          </a:bodyPr>
          <a:lstStyle/>
          <a:p>
            <a:pPr>
              <a:buNone/>
            </a:pPr>
            <a:r>
              <a:rPr lang="en-US" dirty="0" smtClean="0"/>
              <a:t>   </a:t>
            </a:r>
            <a:r>
              <a:rPr lang="ru-RU" dirty="0" smtClean="0"/>
              <a:t>4. Заболевания гипофиза Связаны с недостаточной (</a:t>
            </a:r>
            <a:r>
              <a:rPr lang="ru-RU" dirty="0" err="1" smtClean="0"/>
              <a:t>гипопитуитаризм</a:t>
            </a:r>
            <a:r>
              <a:rPr lang="ru-RU" dirty="0" smtClean="0"/>
              <a:t>) либо избыточной (</a:t>
            </a:r>
            <a:r>
              <a:rPr lang="ru-RU" dirty="0" err="1" smtClean="0"/>
              <a:t>гиперпитуитаризм</a:t>
            </a:r>
            <a:r>
              <a:rPr lang="ru-RU" dirty="0" smtClean="0"/>
              <a:t>) продукцией гормонов (окситоцина, соматотропного, </a:t>
            </a:r>
            <a:r>
              <a:rPr lang="ru-RU" dirty="0" err="1" smtClean="0"/>
              <a:t>тиреотропного</a:t>
            </a:r>
            <a:r>
              <a:rPr lang="ru-RU" dirty="0" smtClean="0"/>
              <a:t>, адренокортикотропного и некоторых других). В большинстве случаев патология гипофиза является следствием доброкачественных опухолей гипоталамо-гипофизарной области (</a:t>
            </a:r>
            <a:r>
              <a:rPr lang="ru-RU" dirty="0" err="1" smtClean="0"/>
              <a:t>краниофарингома</a:t>
            </a:r>
            <a:r>
              <a:rPr lang="ru-RU" dirty="0" smtClean="0"/>
              <a:t>, аденома гипофиза, </a:t>
            </a:r>
            <a:r>
              <a:rPr lang="ru-RU" dirty="0" err="1" smtClean="0"/>
              <a:t>менингиома</a:t>
            </a:r>
            <a:r>
              <a:rPr lang="ru-RU" dirty="0" smtClean="0"/>
              <a:t>). При </a:t>
            </a:r>
            <a:r>
              <a:rPr lang="ru-RU" dirty="0" err="1" smtClean="0"/>
              <a:t>гиперпитуитаризме</a:t>
            </a:r>
            <a:r>
              <a:rPr lang="ru-RU" dirty="0" smtClean="0"/>
              <a:t> развиваются акромегалия, болезнь </a:t>
            </a:r>
            <a:r>
              <a:rPr lang="ru-RU" dirty="0" err="1" smtClean="0"/>
              <a:t>Иценко</a:t>
            </a:r>
            <a:r>
              <a:rPr lang="ru-RU" dirty="0" smtClean="0"/>
              <a:t> - </a:t>
            </a:r>
            <a:r>
              <a:rPr lang="ru-RU" dirty="0" err="1" smtClean="0"/>
              <a:t>Кушинга</a:t>
            </a:r>
            <a:r>
              <a:rPr lang="ru-RU" dirty="0" smtClean="0"/>
              <a:t>, реже гипертиреоз; при </a:t>
            </a:r>
            <a:r>
              <a:rPr lang="ru-RU" dirty="0" err="1" smtClean="0"/>
              <a:t>гипопитуитаризме</a:t>
            </a:r>
            <a:r>
              <a:rPr lang="ru-RU" dirty="0" smtClean="0"/>
              <a:t> - гипотрофия, недостаточность надпочечников и гипотиреоз. </a:t>
            </a:r>
          </a:p>
          <a:p>
            <a:pPr>
              <a:buNone/>
            </a:pPr>
            <a:r>
              <a:rPr lang="en-US" dirty="0" smtClean="0"/>
              <a:t>   </a:t>
            </a:r>
            <a:r>
              <a:rPr lang="ru-RU" dirty="0" smtClean="0"/>
              <a:t>Таким образом, заболевания гипофиза предполагают поражение нескольких органов мишеней, например, щитовидной железы, надпочечников или гонад, которые отвечают за </a:t>
            </a:r>
            <a:br>
              <a:rPr lang="ru-RU" dirty="0" smtClean="0"/>
            </a:br>
            <a:r>
              <a:rPr lang="ru-RU" dirty="0" smtClean="0"/>
              <a:t>метаболизм костной ткани. </a:t>
            </a:r>
          </a:p>
          <a:p>
            <a:pPr>
              <a:buNone/>
            </a:pPr>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414" y="0"/>
            <a:ext cx="7498080" cy="928670"/>
          </a:xfrm>
        </p:spPr>
        <p:txBody>
          <a:bodyPr>
            <a:normAutofit fontScale="90000"/>
          </a:bodyPr>
          <a:lstStyle/>
          <a:p>
            <a:r>
              <a:rPr lang="ru-RU" sz="3100" dirty="0" smtClean="0"/>
              <a:t>5. Патология надпочечников </a:t>
            </a:r>
            <a:r>
              <a:rPr lang="ru-RU" dirty="0" smtClean="0"/>
              <a:t/>
            </a:r>
            <a:br>
              <a:rPr lang="ru-RU" dirty="0" smtClean="0"/>
            </a:br>
            <a:endParaRPr lang="ru-RU" dirty="0"/>
          </a:p>
        </p:txBody>
      </p:sp>
      <p:sp>
        <p:nvSpPr>
          <p:cNvPr id="3" name="Содержимое 2"/>
          <p:cNvSpPr>
            <a:spLocks noGrp="1"/>
          </p:cNvSpPr>
          <p:nvPr>
            <p:ph idx="1"/>
          </p:nvPr>
        </p:nvSpPr>
        <p:spPr>
          <a:xfrm>
            <a:off x="1142976" y="571480"/>
            <a:ext cx="7790712" cy="5676920"/>
          </a:xfrm>
        </p:spPr>
        <p:txBody>
          <a:bodyPr>
            <a:normAutofit fontScale="47500" lnSpcReduction="20000"/>
          </a:bodyPr>
          <a:lstStyle/>
          <a:p>
            <a:r>
              <a:rPr lang="ru-RU" dirty="0" smtClean="0"/>
              <a:t>Проявления заболеваний коры надпочечников вызваны чрезмерной выработкой кортизола (болезнь </a:t>
            </a:r>
            <a:r>
              <a:rPr lang="ru-RU" dirty="0" err="1" smtClean="0"/>
              <a:t>Иценко</a:t>
            </a:r>
            <a:r>
              <a:rPr lang="ru-RU" dirty="0" smtClean="0"/>
              <a:t> - </a:t>
            </a:r>
            <a:r>
              <a:rPr lang="ru-RU" dirty="0" err="1" smtClean="0"/>
              <a:t>Кушинга</a:t>
            </a:r>
            <a:r>
              <a:rPr lang="ru-RU" dirty="0" smtClean="0"/>
              <a:t>), альдостерона (первичный </a:t>
            </a:r>
            <a:r>
              <a:rPr lang="ru-RU" dirty="0" err="1" smtClean="0"/>
              <a:t>альдостеронизм</a:t>
            </a:r>
            <a:r>
              <a:rPr lang="ru-RU" dirty="0" smtClean="0"/>
              <a:t>), андрогенов (врождённая гиперплазия надпочечников) и недостаточным выбросом кортизола и альдостерона (болезнь </a:t>
            </a:r>
            <a:r>
              <a:rPr lang="ru-RU" dirty="0" err="1" smtClean="0"/>
              <a:t>Аддисона</a:t>
            </a:r>
            <a:r>
              <a:rPr lang="ru-RU" dirty="0" smtClean="0"/>
              <a:t>). </a:t>
            </a:r>
          </a:p>
          <a:p>
            <a:r>
              <a:rPr lang="ru-RU" dirty="0" smtClean="0"/>
              <a:t>Патология надпочечников может быть следствием гиперплазии коры надпочечников, эктопической продукции адренокортикотропного гормона гипофизом и некоторыми опухолями (карцинома поджелудочной железы, лёгкого и бронхов), длительного лечения </a:t>
            </a:r>
            <a:r>
              <a:rPr lang="ru-RU" dirty="0" err="1" smtClean="0"/>
              <a:t>глюкокортикоидами</a:t>
            </a:r>
            <a:r>
              <a:rPr lang="ru-RU" dirty="0" smtClean="0"/>
              <a:t> бронхиальной астмы, артрита и других заболеваний. </a:t>
            </a:r>
          </a:p>
          <a:p>
            <a:r>
              <a:rPr lang="ru-RU" dirty="0" smtClean="0"/>
              <a:t>Гормоны надпочечников, с одной стороны, замедляют дифференциацию </a:t>
            </a:r>
            <a:r>
              <a:rPr lang="ru-RU" dirty="0" err="1" smtClean="0"/>
              <a:t>остеогенных</a:t>
            </a:r>
            <a:r>
              <a:rPr lang="ru-RU" dirty="0" smtClean="0"/>
              <a:t> клеток в остеобласты, снижают стимулирующий эффект факторов роста и ингибируют абсорбцию кальция в кишечнике. С другой стороны, эти гормоны усиливают костную резорбцию. Таким образом, заболевания надпочечников, характеризующиеся чрезмерной продукцией </a:t>
            </a:r>
            <a:r>
              <a:rPr lang="ru-RU" dirty="0" err="1" smtClean="0"/>
              <a:t>глюкокортикоидов</a:t>
            </a:r>
            <a:r>
              <a:rPr lang="ru-RU" dirty="0" smtClean="0"/>
              <a:t>, в значительной мере угнетают </a:t>
            </a:r>
            <a:r>
              <a:rPr lang="ru-RU" dirty="0" err="1" smtClean="0"/>
              <a:t>остеогенез</a:t>
            </a:r>
            <a:r>
              <a:rPr lang="ru-RU" dirty="0" smtClean="0"/>
              <a:t>. </a:t>
            </a:r>
            <a:endParaRPr lang="en-US" dirty="0" smtClean="0"/>
          </a:p>
          <a:p>
            <a:pPr>
              <a:buNone/>
            </a:pPr>
            <a:r>
              <a:rPr lang="en-US" sz="5900" dirty="0" smtClean="0"/>
              <a:t>   </a:t>
            </a:r>
            <a:r>
              <a:rPr lang="ru-RU" sz="5900" dirty="0" smtClean="0"/>
              <a:t>6. Болезни крови </a:t>
            </a:r>
          </a:p>
          <a:p>
            <a:r>
              <a:rPr lang="ru-RU" dirty="0" smtClean="0"/>
              <a:t>Гемопоэтическая ткань и клетки крови находятся в тесной функциональной связи с костной тканью и её элементами. Поэтому </a:t>
            </a:r>
            <a:r>
              <a:rPr lang="ru-RU" dirty="0" err="1" smtClean="0"/>
              <a:t>гемобластозы</a:t>
            </a:r>
            <a:r>
              <a:rPr lang="ru-RU" dirty="0" smtClean="0"/>
              <a:t> вызывают не только диффузную инфильтрацию костного мозга, но и очаговую деструкцию губчатого слоя костей и нарушения регенерации костной ткани. Поражение костной ткани может наблюдаться при лимфогранулематозе (болезнь </a:t>
            </a:r>
            <a:r>
              <a:rPr lang="ru-RU" dirty="0" err="1" smtClean="0"/>
              <a:t>Ходжкина</a:t>
            </a:r>
            <a:r>
              <a:rPr lang="ru-RU" dirty="0" smtClean="0"/>
              <a:t>), </a:t>
            </a:r>
            <a:r>
              <a:rPr lang="ru-RU" dirty="0" err="1" smtClean="0"/>
              <a:t>талассемиях</a:t>
            </a:r>
            <a:r>
              <a:rPr lang="ru-RU" dirty="0" smtClean="0"/>
              <a:t>, лейкозах, гемолитических анемиях.</a:t>
            </a:r>
          </a:p>
          <a:p>
            <a:endParaRPr lang="ru-RU" dirty="0" smtClean="0"/>
          </a:p>
          <a:p>
            <a:pPr>
              <a:buNone/>
            </a:pPr>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654032"/>
          </a:xfrm>
        </p:spPr>
        <p:txBody>
          <a:bodyPr>
            <a:normAutofit fontScale="90000"/>
          </a:bodyPr>
          <a:lstStyle/>
          <a:p>
            <a:r>
              <a:rPr lang="ru-RU" sz="2800" dirty="0" smtClean="0"/>
              <a:t>Заболевания центральной нервной системы </a:t>
            </a:r>
            <a:br>
              <a:rPr lang="ru-RU" sz="2800" dirty="0" smtClean="0"/>
            </a:br>
            <a:endParaRPr lang="ru-RU" sz="2800" dirty="0"/>
          </a:p>
        </p:txBody>
      </p:sp>
      <p:sp>
        <p:nvSpPr>
          <p:cNvPr id="3" name="Содержимое 2"/>
          <p:cNvSpPr>
            <a:spLocks noGrp="1"/>
          </p:cNvSpPr>
          <p:nvPr>
            <p:ph idx="1"/>
          </p:nvPr>
        </p:nvSpPr>
        <p:spPr>
          <a:xfrm>
            <a:off x="1071538" y="642918"/>
            <a:ext cx="7862150" cy="6000792"/>
          </a:xfrm>
        </p:spPr>
        <p:txBody>
          <a:bodyPr>
            <a:normAutofit fontScale="55000" lnSpcReduction="20000"/>
          </a:bodyPr>
          <a:lstStyle/>
          <a:p>
            <a:r>
              <a:rPr lang="ru-RU" dirty="0" smtClean="0"/>
              <a:t>А. Психические заболевания и неврозы</a:t>
            </a:r>
            <a:r>
              <a:rPr lang="en-US" dirty="0" smtClean="0"/>
              <a:t>/</a:t>
            </a:r>
            <a:r>
              <a:rPr lang="ru-RU" dirty="0" smtClean="0"/>
              <a:t> При шизофрении, паранойе, старческом слабоумии, болезни Альцгеймера, недостаточном умственном развитии (отсутствии мотивации) и других заболеваниях, приводящих к снижению интеллекта или искажению психики, невозможно применить модель партнёрства и провести адекватное лечение. </a:t>
            </a:r>
          </a:p>
          <a:p>
            <a:r>
              <a:rPr lang="ru-RU" dirty="0" smtClean="0"/>
              <a:t>К противопоказаниям следует отнести также некоторые формы психозов и неврозов, например, </a:t>
            </a:r>
            <a:r>
              <a:rPr lang="ru-RU" dirty="0" err="1" smtClean="0"/>
              <a:t>дисморфофобию</a:t>
            </a:r>
            <a:r>
              <a:rPr lang="ru-RU" dirty="0" smtClean="0"/>
              <a:t> и особенно </a:t>
            </a:r>
            <a:r>
              <a:rPr lang="ru-RU" dirty="0" err="1" smtClean="0"/>
              <a:t>канцерофобию</a:t>
            </a:r>
            <a:r>
              <a:rPr lang="ru-RU" dirty="0" smtClean="0"/>
              <a:t>. Как показывает опыт, рано или поздно найдётся стоматолог либо «специалист», который в силу невежества или отсутствия понятия о профессиональной этике и </a:t>
            </a:r>
            <a:r>
              <a:rPr lang="ru-RU" dirty="0" err="1" smtClean="0"/>
              <a:t>ятрогенных</a:t>
            </a:r>
            <a:r>
              <a:rPr lang="ru-RU" dirty="0" smtClean="0"/>
              <a:t> заболеваниях выскажет пациенту оригинальную «гипотезу» о связи имплантации с онкологической патологией. В результате пациент, страдающий </a:t>
            </a:r>
            <a:r>
              <a:rPr lang="ru-RU" dirty="0" err="1" smtClean="0"/>
              <a:t>канцерофобией</a:t>
            </a:r>
            <a:r>
              <a:rPr lang="ru-RU" dirty="0" smtClean="0"/>
              <a:t>, а вместе с ним и врач, проводивший имплантацию, будут обречены на долгие душевные и физические терзания, неоправданное удаление имплантатов и иррациональное протезирование, например, съёмное, после которого в большей степени, чем после какого-либо другого способа зубного протезирования можно прогнозировать развитие новообразований в тканях протезного ложа. </a:t>
            </a:r>
          </a:p>
          <a:p>
            <a:r>
              <a:rPr lang="ru-RU" dirty="0" smtClean="0"/>
              <a:t>Следует также учитывать, что некоторые формы психозов и неврозов являются следствием или симптомами эндокринных заболеваний. Например, депрессия может быть результатом избыточной продукции кортизола корой надпочечников и гипотиреоза, а при гипертиреозе и </a:t>
            </a:r>
            <a:r>
              <a:rPr lang="ru-RU" dirty="0" err="1" smtClean="0"/>
              <a:t>гиперпаратиреозе</a:t>
            </a:r>
            <a:r>
              <a:rPr lang="ru-RU" dirty="0" smtClean="0"/>
              <a:t> часто наблюдается эмоциональная лабильность и нарушения умственной деятельности. </a:t>
            </a:r>
          </a:p>
          <a:p>
            <a:pPr>
              <a:buNone/>
            </a:pPr>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Б. Алкоголизм и наркомания </a:t>
            </a:r>
            <a:br>
              <a:rPr lang="ru-RU" dirty="0" smtClean="0"/>
            </a:br>
            <a:endParaRPr lang="ru-RU" dirty="0"/>
          </a:p>
        </p:txBody>
      </p:sp>
      <p:sp>
        <p:nvSpPr>
          <p:cNvPr id="3" name="Содержимое 2"/>
          <p:cNvSpPr>
            <a:spLocks noGrp="1"/>
          </p:cNvSpPr>
          <p:nvPr>
            <p:ph idx="1"/>
          </p:nvPr>
        </p:nvSpPr>
        <p:spPr/>
        <p:txBody>
          <a:bodyPr>
            <a:normAutofit fontScale="85000" lnSpcReduction="20000"/>
          </a:bodyPr>
          <a:lstStyle/>
          <a:p>
            <a:r>
              <a:rPr lang="ru-RU" dirty="0" smtClean="0"/>
              <a:t>Алкоголизм и наркомания вызывают не только изменения психики, но и целый ряд соматических расстройств, влияющих на </a:t>
            </a:r>
            <a:r>
              <a:rPr lang="ru-RU" dirty="0" err="1" smtClean="0"/>
              <a:t>остеогенез</a:t>
            </a:r>
            <a:r>
              <a:rPr lang="ru-RU" dirty="0" smtClean="0"/>
              <a:t>. В качестве патофизиологических механизмов возникновения </a:t>
            </a:r>
            <a:r>
              <a:rPr lang="ru-RU" dirty="0" err="1" smtClean="0"/>
              <a:t>остеопатии</a:t>
            </a:r>
            <a:r>
              <a:rPr lang="ru-RU" dirty="0" smtClean="0"/>
              <a:t> при алкоголизме рассматриваются </a:t>
            </a:r>
            <a:r>
              <a:rPr lang="ru-RU" dirty="0" err="1" smtClean="0"/>
              <a:t>мальабсорбция</a:t>
            </a:r>
            <a:r>
              <a:rPr lang="ru-RU" dirty="0" smtClean="0"/>
              <a:t> важных </a:t>
            </a:r>
            <a:r>
              <a:rPr lang="ru-RU" dirty="0" err="1" smtClean="0"/>
              <a:t>длякостной</a:t>
            </a:r>
            <a:r>
              <a:rPr lang="ru-RU" dirty="0" smtClean="0"/>
              <a:t> ткани минералов, аминокислот и витамина D; нарушения обмена витамина D вследствие цирроза и другой патологии печени; повышенное выделение кальция с мочой; возможная чрезмерная продукция гормонов коры надпочечников. </a:t>
            </a:r>
          </a:p>
          <a:p>
            <a:pPr>
              <a:buNone/>
            </a:pP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dirty="0" smtClean="0"/>
              <a:t>Заболевания, лечение которых может вызвать нарушения метаболизма костной ткани </a:t>
            </a:r>
            <a:r>
              <a:rPr lang="ru-RU" dirty="0" smtClean="0"/>
              <a:t/>
            </a:r>
            <a:br>
              <a:rPr lang="ru-RU" dirty="0" smtClean="0"/>
            </a:br>
            <a:endParaRPr lang="ru-RU" dirty="0"/>
          </a:p>
        </p:txBody>
      </p:sp>
      <p:sp>
        <p:nvSpPr>
          <p:cNvPr id="3" name="Содержимое 2"/>
          <p:cNvSpPr>
            <a:spLocks noGrp="1"/>
          </p:cNvSpPr>
          <p:nvPr>
            <p:ph idx="1"/>
          </p:nvPr>
        </p:nvSpPr>
        <p:spPr>
          <a:xfrm>
            <a:off x="1000100" y="1142984"/>
            <a:ext cx="8143900" cy="5500726"/>
          </a:xfrm>
        </p:spPr>
        <p:txBody>
          <a:bodyPr>
            <a:normAutofit fontScale="55000" lnSpcReduction="20000"/>
          </a:bodyPr>
          <a:lstStyle/>
          <a:p>
            <a:r>
              <a:rPr lang="ru-RU" dirty="0" smtClean="0"/>
              <a:t>1. Онкологические заболевания </a:t>
            </a:r>
            <a:br>
              <a:rPr lang="ru-RU" dirty="0" smtClean="0"/>
            </a:br>
            <a:r>
              <a:rPr lang="ru-RU" dirty="0" smtClean="0"/>
              <a:t>Онкологические заболевания требуют первоочередного, серьёзного лечения. Дентальная имплантация, естественно, не может проводиться до тех пор, пока не достигнута прогнозируемая ремиссия. Однако при достижении стойкой ремиссии или даже полном выздоровлении некоторые методы лечения, применяемые в онкологии, создают целый ряд проблем для имплантации. В первую очередь, это лучевая и химиотерапия. </a:t>
            </a:r>
          </a:p>
          <a:p>
            <a:r>
              <a:rPr lang="ru-RU" dirty="0" smtClean="0"/>
              <a:t>Кроме острых местных реакций (отёки, воспаление) облучение вызывает хронические побочные эффекты, в частности лучевую </a:t>
            </a:r>
            <a:r>
              <a:rPr lang="ru-RU" dirty="0" err="1" smtClean="0"/>
              <a:t>остеопению</a:t>
            </a:r>
            <a:r>
              <a:rPr lang="ru-RU" dirty="0" smtClean="0"/>
              <a:t>, некроз костной ткани в зоне воздействия, локальный вторичный </a:t>
            </a:r>
            <a:r>
              <a:rPr lang="ru-RU" dirty="0" err="1" smtClean="0"/>
              <a:t>остеопороз</a:t>
            </a:r>
            <a:r>
              <a:rPr lang="ru-RU" dirty="0" smtClean="0"/>
              <a:t>, а также снижает способность кости к регенерации. </a:t>
            </a:r>
          </a:p>
          <a:p>
            <a:r>
              <a:rPr lang="ru-RU" dirty="0" smtClean="0"/>
              <a:t>Местное облучение в суммарной дозе свыше 15 Гр приводит к радиационной деминерализации кости. </a:t>
            </a:r>
          </a:p>
          <a:p>
            <a:r>
              <a:rPr lang="ru-RU" dirty="0" smtClean="0"/>
              <a:t>Препараты, используемые при химиотерапии, обладают выраженным побочным воздействием на органы и ткани, принимающие активное участие в </a:t>
            </a:r>
            <a:r>
              <a:rPr lang="ru-RU" dirty="0" err="1" smtClean="0"/>
              <a:t>остеогенезе</a:t>
            </a:r>
            <a:r>
              <a:rPr lang="ru-RU" dirty="0" smtClean="0"/>
              <a:t>. Практически все группы </a:t>
            </a:r>
            <a:r>
              <a:rPr lang="ru-RU" dirty="0" err="1" smtClean="0"/>
              <a:t>цитостатиков</a:t>
            </a:r>
            <a:r>
              <a:rPr lang="ru-RU" dirty="0" smtClean="0"/>
              <a:t> подавляют деятельность костного мозга, </a:t>
            </a:r>
            <a:r>
              <a:rPr lang="ru-RU" dirty="0" err="1" smtClean="0"/>
              <a:t>плюропотентных</a:t>
            </a:r>
            <a:r>
              <a:rPr lang="ru-RU" dirty="0" smtClean="0"/>
              <a:t> (в том числе </a:t>
            </a:r>
            <a:r>
              <a:rPr lang="ru-RU" dirty="0" err="1" smtClean="0"/>
              <a:t>остеогенных</a:t>
            </a:r>
            <a:r>
              <a:rPr lang="ru-RU" dirty="0" smtClean="0"/>
              <a:t>) стволовых клеток и вызывают общую интоксикацию организма. </a:t>
            </a:r>
          </a:p>
          <a:p>
            <a:r>
              <a:rPr lang="ru-RU" dirty="0" smtClean="0"/>
              <a:t>Считается, что значительные токсические эффекты и метаболические нарушения в результате химиотерапии могут купироваться через 6- 8 месяцев после окончания курса лечения. </a:t>
            </a:r>
          </a:p>
          <a:p>
            <a:pPr>
              <a:buNone/>
            </a:pPr>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dirty="0" smtClean="0"/>
              <a:t>2. Системные заболевания соединительной ткани </a:t>
            </a:r>
            <a:br>
              <a:rPr lang="ru-RU" sz="2800" dirty="0" smtClean="0"/>
            </a:br>
            <a:endParaRPr lang="ru-RU" sz="2800" dirty="0"/>
          </a:p>
        </p:txBody>
      </p:sp>
      <p:sp>
        <p:nvSpPr>
          <p:cNvPr id="3" name="Содержимое 2"/>
          <p:cNvSpPr>
            <a:spLocks noGrp="1"/>
          </p:cNvSpPr>
          <p:nvPr>
            <p:ph idx="1"/>
          </p:nvPr>
        </p:nvSpPr>
        <p:spPr/>
        <p:txBody>
          <a:bodyPr>
            <a:normAutofit fontScale="62500" lnSpcReduction="20000"/>
          </a:bodyPr>
          <a:lstStyle/>
          <a:p>
            <a:pPr>
              <a:buNone/>
            </a:pPr>
            <a:r>
              <a:rPr lang="en-US" dirty="0" smtClean="0"/>
              <a:t>    </a:t>
            </a:r>
            <a:r>
              <a:rPr lang="ru-RU" dirty="0" smtClean="0"/>
              <a:t>К данным заболеваниям относятся системная красная волчанка, дерматомиозит, синдром </a:t>
            </a:r>
            <a:r>
              <a:rPr lang="ru-RU" dirty="0" err="1" smtClean="0"/>
              <a:t>Съегрена</a:t>
            </a:r>
            <a:r>
              <a:rPr lang="ru-RU" dirty="0" smtClean="0"/>
              <a:t>.</a:t>
            </a:r>
          </a:p>
          <a:p>
            <a:r>
              <a:rPr lang="ru-RU" dirty="0" smtClean="0"/>
              <a:t>В основе патогенеза лежат изменения гуморального и клеточного иммунитета. Прямого влияния этой группы заболеваний на жизнедеятельность костной ткани пока не доказано. Считается, что при данной патологии могут возникать нарушения </a:t>
            </a:r>
            <a:r>
              <a:rPr lang="ru-RU" dirty="0" err="1" smtClean="0"/>
              <a:t>остеогенеза</a:t>
            </a:r>
            <a:r>
              <a:rPr lang="ru-RU" dirty="0" smtClean="0"/>
              <a:t> и </a:t>
            </a:r>
            <a:r>
              <a:rPr lang="ru-RU" dirty="0" err="1" smtClean="0"/>
              <a:t>остеопороз</a:t>
            </a:r>
            <a:r>
              <a:rPr lang="ru-RU" dirty="0" smtClean="0"/>
              <a:t> за счёт развития вторичного </a:t>
            </a:r>
            <a:r>
              <a:rPr lang="ru-RU" dirty="0" err="1" smtClean="0"/>
              <a:t>гиперпаратиреоза</a:t>
            </a:r>
            <a:r>
              <a:rPr lang="ru-RU" dirty="0" smtClean="0"/>
              <a:t> и вследствие лечения этих болезней </a:t>
            </a:r>
            <a:r>
              <a:rPr lang="ru-RU" dirty="0" err="1" smtClean="0"/>
              <a:t>глюкокортикоидами</a:t>
            </a:r>
            <a:r>
              <a:rPr lang="ru-RU" dirty="0" smtClean="0"/>
              <a:t>, гепарином и непрямыми антикоагулянтами. </a:t>
            </a:r>
          </a:p>
          <a:p>
            <a:r>
              <a:rPr lang="ru-RU" dirty="0" smtClean="0"/>
              <a:t>Существует также целая группа врождённых системных заболеваний соединительной ткани, наследуемых по аутосомно-доминантному типу: синдромы </a:t>
            </a:r>
            <a:r>
              <a:rPr lang="ru-RU" dirty="0" err="1" smtClean="0"/>
              <a:t>Книста</a:t>
            </a:r>
            <a:r>
              <a:rPr lang="ru-RU" dirty="0" smtClean="0"/>
              <a:t>, </a:t>
            </a:r>
            <a:r>
              <a:rPr lang="ru-RU" dirty="0" err="1" smtClean="0"/>
              <a:t>Гурлера</a:t>
            </a:r>
            <a:r>
              <a:rPr lang="ru-RU" dirty="0" smtClean="0"/>
              <a:t>, Менкеса, болезни Гоше, </a:t>
            </a:r>
            <a:r>
              <a:rPr lang="ru-RU" dirty="0" err="1" smtClean="0"/>
              <a:t>Ниманна</a:t>
            </a:r>
            <a:r>
              <a:rPr lang="ru-RU" dirty="0" smtClean="0"/>
              <a:t> - Пика, различные типы врождённых дисплазий и </a:t>
            </a:r>
            <a:r>
              <a:rPr lang="ru-RU" dirty="0" err="1" smtClean="0"/>
              <a:t>дизостозов</a:t>
            </a:r>
            <a:r>
              <a:rPr lang="ru-RU" dirty="0" smtClean="0"/>
              <a:t>. Они сопровождаются достаточно тяжёлыми формами </a:t>
            </a:r>
            <a:r>
              <a:rPr lang="ru-RU" dirty="0" err="1" smtClean="0"/>
              <a:t>остеопатии</a:t>
            </a:r>
            <a:r>
              <a:rPr lang="ru-RU" dirty="0" smtClean="0"/>
              <a:t>. </a:t>
            </a:r>
          </a:p>
          <a:p>
            <a:pPr>
              <a:buNone/>
            </a:pPr>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3. Аллергические заболевания </a:t>
            </a:r>
            <a:endParaRPr lang="ru-RU" dirty="0"/>
          </a:p>
        </p:txBody>
      </p:sp>
      <p:sp>
        <p:nvSpPr>
          <p:cNvPr id="3" name="Содержимое 2"/>
          <p:cNvSpPr>
            <a:spLocks noGrp="1"/>
          </p:cNvSpPr>
          <p:nvPr>
            <p:ph idx="1"/>
          </p:nvPr>
        </p:nvSpPr>
        <p:spPr>
          <a:xfrm>
            <a:off x="1071538" y="1447800"/>
            <a:ext cx="7862150" cy="5267348"/>
          </a:xfrm>
        </p:spPr>
        <p:txBody>
          <a:bodyPr>
            <a:normAutofit fontScale="55000" lnSpcReduction="20000"/>
          </a:bodyPr>
          <a:lstStyle/>
          <a:p>
            <a:r>
              <a:rPr lang="ru-RU" dirty="0" smtClean="0"/>
              <a:t>Имплантат, изготовленный из небиологического, </a:t>
            </a:r>
            <a:r>
              <a:rPr lang="ru-RU" dirty="0" err="1" smtClean="0"/>
              <a:t>биотолерантного</a:t>
            </a:r>
            <a:r>
              <a:rPr lang="ru-RU" dirty="0" smtClean="0"/>
              <a:t> материала, в принципе не должен вызывать аллергическую реакцию. Однако у незначительного числа людей некоторые металлы могут вызывать аллергию и так называемые </a:t>
            </a:r>
            <a:r>
              <a:rPr lang="ru-RU" dirty="0" err="1" smtClean="0"/>
              <a:t>металлозы</a:t>
            </a:r>
            <a:r>
              <a:rPr lang="ru-RU" dirty="0" smtClean="0"/>
              <a:t>. Следовательно, нельзя абсолютно исключать возникновение  аллергической реакции на титан, из которого изготавливаются практически все дентальные имплантаты. Кроме того, для протезирования на имплантатах в качестве металлического базиса протезов используются сплавы, содержащие кобальт и хром, которые обладают достаточно высокой по отношению к другим металлам </a:t>
            </a:r>
            <a:r>
              <a:rPr lang="ru-RU" dirty="0" err="1" smtClean="0"/>
              <a:t>аллергенной</a:t>
            </a:r>
            <a:r>
              <a:rPr lang="ru-RU" dirty="0" smtClean="0"/>
              <a:t> потенцией. Поэтому при наличии аллергии к металлам следует выполнять необходимые тесты для определения возможности проведения имплантации и использования различных металлов для протезирования. </a:t>
            </a:r>
          </a:p>
          <a:p>
            <a:r>
              <a:rPr lang="ru-RU" dirty="0" smtClean="0"/>
              <a:t>При некоторых аллергических заболеваниях, например, сывороточной болезни, тяжёлом  течении бронхиальной астмы и поллинозов, синдромов </a:t>
            </a:r>
            <a:r>
              <a:rPr lang="ru-RU" dirty="0" err="1" smtClean="0"/>
              <a:t>Лайелла</a:t>
            </a:r>
            <a:r>
              <a:rPr lang="ru-RU" dirty="0" smtClean="0"/>
              <a:t>, </a:t>
            </a:r>
            <a:r>
              <a:rPr lang="ru-RU" dirty="0" err="1" smtClean="0"/>
              <a:t>Стивенса</a:t>
            </a:r>
            <a:r>
              <a:rPr lang="ru-RU" dirty="0" smtClean="0"/>
              <a:t> - Джонсона на протяжении длительного времени применяют кортикостероидные гормоны, вызывающие изменения метаболизма костной ткани.</a:t>
            </a:r>
          </a:p>
          <a:p>
            <a:pPr>
              <a:buNone/>
            </a:pP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274638"/>
            <a:ext cx="8001056" cy="1143000"/>
          </a:xfrm>
        </p:spPr>
        <p:txBody>
          <a:bodyPr>
            <a:normAutofit/>
          </a:bodyPr>
          <a:lstStyle/>
          <a:p>
            <a:r>
              <a:rPr lang="ru-RU" sz="2800" dirty="0" smtClean="0"/>
              <a:t>Заболевания, снижающие сопротивляемость организма инфекциям </a:t>
            </a:r>
            <a:endParaRPr lang="ru-RU" sz="2800" dirty="0"/>
          </a:p>
        </p:txBody>
      </p:sp>
      <p:sp>
        <p:nvSpPr>
          <p:cNvPr id="3" name="Содержимое 2"/>
          <p:cNvSpPr>
            <a:spLocks noGrp="1"/>
          </p:cNvSpPr>
          <p:nvPr>
            <p:ph idx="1"/>
          </p:nvPr>
        </p:nvSpPr>
        <p:spPr>
          <a:xfrm>
            <a:off x="1000100" y="1447800"/>
            <a:ext cx="8143900" cy="5267348"/>
          </a:xfrm>
        </p:spPr>
        <p:txBody>
          <a:bodyPr>
            <a:normAutofit fontScale="62500" lnSpcReduction="20000"/>
          </a:bodyPr>
          <a:lstStyle/>
          <a:p>
            <a:endParaRPr lang="ru-RU" dirty="0" smtClean="0"/>
          </a:p>
          <a:p>
            <a:pPr>
              <a:buNone/>
            </a:pPr>
            <a:r>
              <a:rPr lang="ru-RU" dirty="0" smtClean="0"/>
              <a:t>      Иммунодефициты - врождённые или приобретённые заболевания, развивающиеся в результате различных сдвигов иммунного ответа: </a:t>
            </a:r>
          </a:p>
          <a:p>
            <a:r>
              <a:rPr lang="ru-RU" dirty="0" smtClean="0"/>
              <a:t>- дефекты системы комплемента (</a:t>
            </a:r>
            <a:r>
              <a:rPr lang="ru-RU" dirty="0" err="1" smtClean="0"/>
              <a:t>волчаночноподобный</a:t>
            </a:r>
            <a:r>
              <a:rPr lang="ru-RU" dirty="0" smtClean="0"/>
              <a:t> синдром и системная красная волчанка, синдром </a:t>
            </a:r>
            <a:r>
              <a:rPr lang="ru-RU" dirty="0" err="1" smtClean="0"/>
              <a:t>Съегрена</a:t>
            </a:r>
            <a:r>
              <a:rPr lang="ru-RU" dirty="0" smtClean="0"/>
              <a:t>, ревматические болезни, </a:t>
            </a:r>
            <a:r>
              <a:rPr lang="ru-RU" dirty="0" err="1" smtClean="0"/>
              <a:t>полимиозит</a:t>
            </a:r>
            <a:r>
              <a:rPr lang="ru-RU" dirty="0" smtClean="0"/>
              <a:t>, </a:t>
            </a:r>
            <a:r>
              <a:rPr lang="ru-RU" dirty="0" err="1" smtClean="0"/>
              <a:t>ойкилодермия,рецидивирующие</a:t>
            </a:r>
            <a:r>
              <a:rPr lang="ru-RU" dirty="0" smtClean="0"/>
              <a:t> тяжёлые инфекции, вызванные </a:t>
            </a:r>
            <a:r>
              <a:rPr lang="ru-RU" dirty="0" err="1" smtClean="0"/>
              <a:t>пиогенной</a:t>
            </a:r>
            <a:r>
              <a:rPr lang="ru-RU" dirty="0" smtClean="0"/>
              <a:t> и грамотрицательной флорой, рецидивирующие </a:t>
            </a:r>
            <a:r>
              <a:rPr lang="ru-RU" dirty="0" err="1" smtClean="0"/>
              <a:t>менинго</a:t>
            </a:r>
            <a:r>
              <a:rPr lang="ru-RU" dirty="0" smtClean="0"/>
              <a:t>- и гонококковые инфекции); </a:t>
            </a:r>
          </a:p>
          <a:p>
            <a:r>
              <a:rPr lang="ru-RU" dirty="0" smtClean="0"/>
              <a:t>- фагоцитарные расстройства (хронические гранулематозные заболевания, синдромы </a:t>
            </a:r>
            <a:br>
              <a:rPr lang="ru-RU" dirty="0" smtClean="0"/>
            </a:br>
            <a:r>
              <a:rPr lang="ru-RU" dirty="0" err="1" smtClean="0"/>
              <a:t>Шедьяка</a:t>
            </a:r>
            <a:r>
              <a:rPr lang="ru-RU" dirty="0" smtClean="0"/>
              <a:t> - </a:t>
            </a:r>
            <a:r>
              <a:rPr lang="ru-RU" dirty="0" err="1" smtClean="0"/>
              <a:t>Хигаси</a:t>
            </a:r>
            <a:r>
              <a:rPr lang="ru-RU" dirty="0" smtClean="0"/>
              <a:t> и Иова); </a:t>
            </a:r>
          </a:p>
          <a:p>
            <a:r>
              <a:rPr lang="ru-RU" dirty="0" smtClean="0"/>
              <a:t>- синдромы гуморальной недостаточности (</a:t>
            </a:r>
            <a:r>
              <a:rPr lang="ru-RU" dirty="0" err="1" smtClean="0"/>
              <a:t>агаммаглобулинемия</a:t>
            </a:r>
            <a:r>
              <a:rPr lang="ru-RU" dirty="0" smtClean="0"/>
              <a:t> </a:t>
            </a:r>
            <a:r>
              <a:rPr lang="ru-RU" dirty="0" err="1" smtClean="0"/>
              <a:t>Брутона</a:t>
            </a:r>
            <a:r>
              <a:rPr lang="ru-RU" dirty="0" smtClean="0"/>
              <a:t>, общий вариабельный иммунодефицит, селективный дефицит </a:t>
            </a:r>
            <a:r>
              <a:rPr lang="ru-RU" dirty="0" err="1" smtClean="0"/>
              <a:t>IgA</a:t>
            </a:r>
            <a:r>
              <a:rPr lang="ru-RU" dirty="0" smtClean="0"/>
              <a:t>); </a:t>
            </a:r>
          </a:p>
          <a:p>
            <a:r>
              <a:rPr lang="ru-RU" dirty="0" smtClean="0"/>
              <a:t>- клеточные иммунодефицита (гипоплазия тимуса и паращитовидных желез); </a:t>
            </a:r>
          </a:p>
          <a:p>
            <a:r>
              <a:rPr lang="ru-RU" dirty="0" smtClean="0"/>
              <a:t>- вирус иммунодефицита человека, который приводит к прогрессирующему разрушению иммунной системы и в конечном итоге к синдрому приобретённого иммунодефицита (СПИД). </a:t>
            </a:r>
          </a:p>
          <a:p>
            <a:pPr>
              <a:buNone/>
            </a:pP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dirty="0" smtClean="0"/>
              <a:t>Патологические состояния челюстно-лицевой области и полости рта </a:t>
            </a:r>
            <a:br>
              <a:rPr lang="ru-RU" sz="2800" dirty="0" smtClean="0"/>
            </a:br>
            <a:endParaRPr lang="ru-RU" sz="2800" dirty="0"/>
          </a:p>
        </p:txBody>
      </p:sp>
      <p:sp>
        <p:nvSpPr>
          <p:cNvPr id="3" name="Содержимое 2"/>
          <p:cNvSpPr>
            <a:spLocks noGrp="1"/>
          </p:cNvSpPr>
          <p:nvPr>
            <p:ph idx="1"/>
          </p:nvPr>
        </p:nvSpPr>
        <p:spPr>
          <a:xfrm>
            <a:off x="1071538" y="1142984"/>
            <a:ext cx="8072462" cy="5715016"/>
          </a:xfrm>
        </p:spPr>
        <p:txBody>
          <a:bodyPr>
            <a:normAutofit fontScale="55000" lnSpcReduction="20000"/>
          </a:bodyPr>
          <a:lstStyle/>
          <a:p>
            <a:r>
              <a:rPr lang="ru-RU" dirty="0" smtClean="0"/>
              <a:t>Наличие лейкоплакии, стоматита, ксеростомии, кариеса, </a:t>
            </a:r>
            <a:r>
              <a:rPr lang="ru-RU" dirty="0" err="1" smtClean="0"/>
              <a:t>пародонтита</a:t>
            </a:r>
            <a:r>
              <a:rPr lang="ru-RU" dirty="0" smtClean="0"/>
              <a:t> и пародонтоза не позволяет проводить имплантацию вследствие высокого риска возникновения воспалительных осложнений. Вначале необходимо провести санацию полости рта и соответствующее лечение - как местное, так и общее, если патология является симптомом общего заболевания (например, некоторые формы стоматитов и ксеростомия). </a:t>
            </a:r>
          </a:p>
          <a:p>
            <a:r>
              <a:rPr lang="ru-RU" dirty="0" smtClean="0"/>
              <a:t>Кроме того, некоторые анатомические и функциональные нарушения, например, </a:t>
            </a:r>
            <a:r>
              <a:rPr lang="ru-RU" dirty="0" err="1" smtClean="0"/>
              <a:t>макроглоссия</a:t>
            </a:r>
            <a:r>
              <a:rPr lang="ru-RU" dirty="0" smtClean="0"/>
              <a:t>, неправильный прикус, заболевания височно-нижнечелюстных суставов также требуют предварительного лечения или должны быть учтены и включены в план лечения </a:t>
            </a:r>
            <a:r>
              <a:rPr lang="ru-RU" dirty="0" err="1" smtClean="0"/>
              <a:t>адентии</a:t>
            </a:r>
            <a:r>
              <a:rPr lang="ru-RU" dirty="0" smtClean="0"/>
              <a:t> с проведением имплантации.</a:t>
            </a:r>
          </a:p>
          <a:p>
            <a:r>
              <a:rPr lang="ru-RU" dirty="0" smtClean="0"/>
              <a:t>Противопоказаниями </a:t>
            </a:r>
            <a:r>
              <a:rPr lang="ru-RU" dirty="0" err="1" smtClean="0"/>
              <a:t>кдентальной</a:t>
            </a:r>
            <a:r>
              <a:rPr lang="ru-RU" dirty="0" smtClean="0"/>
              <a:t> имплантации являются также </a:t>
            </a:r>
            <a:r>
              <a:rPr lang="ru-RU" dirty="0" err="1" smtClean="0"/>
              <a:t>бруксизм</a:t>
            </a:r>
            <a:r>
              <a:rPr lang="ru-RU" dirty="0" smtClean="0"/>
              <a:t> и неудовлетворительная гигиена полости рта. </a:t>
            </a:r>
          </a:p>
          <a:p>
            <a:r>
              <a:rPr lang="ru-RU" dirty="0" smtClean="0"/>
              <a:t>Значительная атрофия костной ткани челюстей и неблагоприятные анатомические условия в настоящее время не могут рассматриваться как противопоказания к имплантации. Современные способы и средства, применяемые в хирургической стоматологии и дентальной </a:t>
            </a:r>
            <a:r>
              <a:rPr lang="ru-RU" dirty="0" err="1" smtClean="0"/>
              <a:t>имплантологии</a:t>
            </a:r>
            <a:r>
              <a:rPr lang="ru-RU" dirty="0" smtClean="0"/>
              <a:t>, позволяют провести имплантацию практически при любых анатомических условиях. Поэтому вопрос о возможности или невозможности имплантации при недостаточном объёме кости является скорее проблемой профессионального уровня, чем противопоказанием. </a:t>
            </a:r>
          </a:p>
          <a:p>
            <a:pPr>
              <a:buNone/>
            </a:pPr>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Литература</a:t>
            </a:r>
            <a:endParaRPr lang="ru-RU"/>
          </a:p>
        </p:txBody>
      </p:sp>
      <p:sp>
        <p:nvSpPr>
          <p:cNvPr id="3" name="Содержимое 2"/>
          <p:cNvSpPr>
            <a:spLocks noGrp="1"/>
          </p:cNvSpPr>
          <p:nvPr>
            <p:ph idx="1"/>
          </p:nvPr>
        </p:nvSpPr>
        <p:spPr/>
        <p:txBody>
          <a:bodyPr>
            <a:normAutofit lnSpcReduction="10000"/>
          </a:bodyPr>
          <a:lstStyle/>
          <a:p>
            <a:pPr>
              <a:buNone/>
            </a:pPr>
            <a:r>
              <a:rPr lang="ru-RU" dirty="0" smtClean="0"/>
              <a:t>1.Дентальная </a:t>
            </a:r>
            <a:r>
              <a:rPr lang="ru-RU" dirty="0" err="1" smtClean="0"/>
              <a:t>имплантология</a:t>
            </a:r>
            <a:r>
              <a:rPr lang="ru-RU" dirty="0" smtClean="0"/>
              <a:t>. Основы теории и практики. Проф. В.Л. </a:t>
            </a:r>
            <a:r>
              <a:rPr lang="ru-RU" dirty="0" err="1" smtClean="0"/>
              <a:t>Параскевич</a:t>
            </a:r>
            <a:r>
              <a:rPr lang="ru-RU" dirty="0" smtClean="0"/>
              <a:t>. Медицинское информационное агентство. Москва, 2011.- 399с.</a:t>
            </a:r>
          </a:p>
          <a:p>
            <a:pPr>
              <a:buNone/>
            </a:pPr>
            <a:r>
              <a:rPr lang="ru-RU" dirty="0" smtClean="0"/>
              <a:t>2.Практическая дентальная </a:t>
            </a:r>
            <a:r>
              <a:rPr lang="ru-RU" dirty="0" err="1" smtClean="0"/>
              <a:t>имплантология</a:t>
            </a:r>
            <a:r>
              <a:rPr lang="ru-RU" dirty="0" smtClean="0"/>
              <a:t>. Руководство, проф. И.У. </a:t>
            </a:r>
            <a:r>
              <a:rPr lang="ru-RU" dirty="0" err="1" smtClean="0"/>
              <a:t>Мушев</a:t>
            </a:r>
            <a:r>
              <a:rPr lang="ru-RU" dirty="0" smtClean="0"/>
              <a:t>, В.Н. </a:t>
            </a:r>
            <a:r>
              <a:rPr lang="ru-RU" dirty="0" err="1" smtClean="0"/>
              <a:t>Олесова</a:t>
            </a:r>
            <a:r>
              <a:rPr lang="ru-RU" dirty="0" smtClean="0"/>
              <a:t>, О.З. </a:t>
            </a:r>
            <a:r>
              <a:rPr lang="ru-RU" dirty="0" err="1" smtClean="0"/>
              <a:t>Фромович</a:t>
            </a:r>
            <a:r>
              <a:rPr lang="ru-RU" dirty="0" smtClean="0"/>
              <a:t>, 2-е изд., доп.-М.: Локус </a:t>
            </a:r>
            <a:r>
              <a:rPr lang="ru-RU" dirty="0" err="1" smtClean="0"/>
              <a:t>Станди</a:t>
            </a:r>
            <a:r>
              <a:rPr lang="ru-RU" dirty="0" smtClean="0"/>
              <a:t>, 2008.-498с.: ил.</a:t>
            </a:r>
          </a:p>
          <a:p>
            <a:pPr>
              <a:buNone/>
            </a:pP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154</TotalTime>
  <Words>2536</Words>
  <PresentationFormat>Экран (4:3)</PresentationFormat>
  <Paragraphs>139</Paragraphs>
  <Slides>28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Солнцестояние</vt:lpstr>
      <vt:lpstr>Тема лекции 3. </vt:lpstr>
      <vt:lpstr>Актуальность: </vt:lpstr>
      <vt:lpstr>Цель лекции: </vt:lpstr>
      <vt:lpstr>ПК-5: готовностью к сбору и анализу жалоб пациента, данных его анамнеза, результатов осмотра, лабораторных, инструментальных, патолого-анатомических и иных исследований в целях распознавания состояния или установления факта наличия или отсутствия стоматологического заболевания</vt:lpstr>
      <vt:lpstr>ПК-8 - способностью к определению тактики ведения больных с различными стоматологическими заболеваниями; </vt:lpstr>
      <vt:lpstr> Задачи лекции: </vt:lpstr>
      <vt:lpstr>План лекции: </vt:lpstr>
      <vt:lpstr>Особенности строения нижней челюсти</vt:lpstr>
      <vt:lpstr>Классификация атрофии челюстных косткй</vt:lpstr>
      <vt:lpstr>Слайд 10</vt:lpstr>
      <vt:lpstr>Показания и противопоказания к имплантации устанавливают на основании общемедицинского анамнеза и обследования, оценки психоэмоционального состояния и стоматологического статуса пациента. </vt:lpstr>
      <vt:lpstr>ПРОТИВОПОКАЗАНИЯ</vt:lpstr>
      <vt:lpstr>Существуют также заболевания, физиологические и функциональные состояния, при которых только на определённом отрезке времени выполнение любой операции может нанести вред здоровью пациента, или в данный период состояние организма не позволит достичь положительных результатов оперативного вмешательства. </vt:lpstr>
      <vt:lpstr>Слайд 14</vt:lpstr>
      <vt:lpstr>А. Остеопороз  </vt:lpstr>
      <vt:lpstr>Б. Остеомаляция  </vt:lpstr>
      <vt:lpstr>Заболевания, нарушающие остеогенез </vt:lpstr>
      <vt:lpstr>Слайд 18</vt:lpstr>
      <vt:lpstr>Слайд 19</vt:lpstr>
      <vt:lpstr>5. Патология надпочечников  </vt:lpstr>
      <vt:lpstr>Заболевания центральной нервной системы  </vt:lpstr>
      <vt:lpstr>Б. Алкоголизм и наркомания  </vt:lpstr>
      <vt:lpstr>Заболевания, лечение которых может вызвать нарушения метаболизма костной ткани  </vt:lpstr>
      <vt:lpstr>2. Системные заболевания соединительной ткани  </vt:lpstr>
      <vt:lpstr>3. Аллергические заболевания </vt:lpstr>
      <vt:lpstr>Заболевания, снижающие сопротивляемость организма инфекциям </vt:lpstr>
      <vt:lpstr>Патологические состояния челюстно-лицевой области и полости рта  </vt:lpstr>
      <vt:lpstr>Литература</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Анжела</dc:creator>
  <cp:lastModifiedBy>Анжела</cp:lastModifiedBy>
  <cp:revision>23</cp:revision>
  <dcterms:created xsi:type="dcterms:W3CDTF">2013-06-25T10:27:43Z</dcterms:created>
  <dcterms:modified xsi:type="dcterms:W3CDTF">2019-04-07T10:27:22Z</dcterms:modified>
</cp:coreProperties>
</file>