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3" r:id="rId4"/>
    <p:sldId id="307" r:id="rId5"/>
    <p:sldId id="305" r:id="rId6"/>
    <p:sldId id="306" r:id="rId7"/>
    <p:sldId id="275" r:id="rId8"/>
    <p:sldId id="288" r:id="rId9"/>
    <p:sldId id="289" r:id="rId10"/>
    <p:sldId id="290" r:id="rId11"/>
    <p:sldId id="296" r:id="rId12"/>
    <p:sldId id="291" r:id="rId13"/>
    <p:sldId id="297" r:id="rId14"/>
    <p:sldId id="298" r:id="rId15"/>
    <p:sldId id="295" r:id="rId16"/>
    <p:sldId id="299" r:id="rId17"/>
    <p:sldId id="292" r:id="rId18"/>
    <p:sldId id="293" r:id="rId19"/>
    <p:sldId id="294" r:id="rId20"/>
    <p:sldId id="301" r:id="rId21"/>
    <p:sldId id="281" r:id="rId22"/>
    <p:sldId id="286" r:id="rId23"/>
    <p:sldId id="300" r:id="rId24"/>
    <p:sldId id="26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лекции 5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00200"/>
            <a:ext cx="7758138" cy="490063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   </a:t>
            </a:r>
            <a:r>
              <a:rPr lang="ru-RU" sz="4000" dirty="0" smtClean="0"/>
              <a:t>«Диагностика и планирование лечения пациентов с использованием дентальных имплантатов. Основные и дополнительные методы обследования необходимые для проведения планирования лечения с помощью стоматологических имплантатов»</a:t>
            </a:r>
            <a:endParaRPr lang="ru-RU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Основной задачей стоматологической имплантации является восстановление  жевательной эффективности. Методы  клинической и лучевой диагностики являются важной составляющей комплексного наблюдения за пациентами. </a:t>
            </a:r>
          </a:p>
          <a:p>
            <a:pPr>
              <a:buNone/>
            </a:pPr>
            <a:r>
              <a:rPr lang="ru-RU" dirty="0" smtClean="0"/>
              <a:t>Применение методов лучевой диагностики при планировании данного вида лечения позволяет выбрать оптимальную тактику хирургического лечения, а их динамическое выполнение в послеоперационном периоде дает возможность своевременно выявить развивающиеся осложнения и провести их коррекцию, что обеспечивает успех имплантации.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лекции: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Освоение компетенций:</a:t>
            </a:r>
          </a:p>
          <a:p>
            <a:pPr>
              <a:buNone/>
            </a:pPr>
            <a:r>
              <a:rPr lang="ru-RU" dirty="0" smtClean="0"/>
              <a:t>ПК-5: готовностью к сбору и анализу жалоб пациента, данных его анамнеза, результатов осмотра, лабораторных, инструментальных, </a:t>
            </a:r>
            <a:r>
              <a:rPr lang="ru-RU" dirty="0" err="1" smtClean="0"/>
              <a:t>патолого-анатомических</a:t>
            </a:r>
            <a:r>
              <a:rPr lang="ru-RU" dirty="0" smtClean="0"/>
              <a:t> и иных исследований в целях распознавания состояния или установления факта наличия или отсутствия стоматологического заболевания;</a:t>
            </a:r>
          </a:p>
          <a:p>
            <a:pPr>
              <a:buNone/>
            </a:pPr>
            <a:r>
              <a:rPr lang="ru-RU" dirty="0" smtClean="0"/>
              <a:t>ПК-8 - способностью к определению тактики ведения больных с различными стоматологическими заболеваниями;</a:t>
            </a:r>
          </a:p>
          <a:p>
            <a:pPr>
              <a:buNone/>
            </a:pPr>
            <a:r>
              <a:rPr lang="ru-RU" dirty="0" smtClean="0"/>
              <a:t>Ознакомление с основными и дополнительными методами обследования для проведения планирования лечения с помощью стоматологических имплантатов </a:t>
            </a:r>
            <a:endParaRPr lang="en-US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Задачи 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96646" indent="-514350">
              <a:buAutoNum type="arabicPeriod"/>
            </a:pPr>
            <a:r>
              <a:rPr lang="ru-RU" dirty="0" smtClean="0"/>
              <a:t>Изучить методы обследования  и определения анатомо-топографических условий  для имплантации </a:t>
            </a:r>
          </a:p>
          <a:p>
            <a:pPr marL="596646" indent="-514350">
              <a:buAutoNum type="arabicPeriod"/>
            </a:pPr>
            <a:r>
              <a:rPr lang="ru-RU" dirty="0" smtClean="0"/>
              <a:t>Изучить методы </a:t>
            </a:r>
            <a:r>
              <a:rPr lang="en-US" dirty="0" smtClean="0"/>
              <a:t> </a:t>
            </a:r>
            <a:r>
              <a:rPr lang="ru-RU" dirty="0" smtClean="0"/>
              <a:t>клинической диагностики при планировании дентальной имплантации</a:t>
            </a:r>
            <a:r>
              <a:rPr lang="ru-RU" b="1" i="1" dirty="0" smtClean="0"/>
              <a:t>.</a:t>
            </a:r>
          </a:p>
          <a:p>
            <a:pPr marL="596646" indent="-514350">
              <a:buFont typeface="Wingdings 2"/>
              <a:buAutoNum type="arabicPeriod"/>
            </a:pPr>
            <a:r>
              <a:rPr lang="ru-RU" dirty="0" smtClean="0"/>
              <a:t>Изучить методы лучевой диагностики при планировании дентальной имплантации</a:t>
            </a:r>
            <a:r>
              <a:rPr lang="ru-RU" b="1" i="1" dirty="0" smtClean="0"/>
              <a:t>.</a:t>
            </a:r>
            <a:endParaRPr lang="ru-RU" dirty="0" smtClean="0"/>
          </a:p>
          <a:p>
            <a:pPr marL="596646" indent="-514350">
              <a:buAutoNum type="arabicPeriod"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7790712" cy="141763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ПК-5: готовностью к сбору и анализу жалоб пациента, данных его анамнеза, результатов осмотра, лабораторных, инструментальных, </a:t>
            </a:r>
            <a:r>
              <a:rPr lang="ru-RU" sz="2000" b="1" dirty="0" err="1" smtClean="0">
                <a:solidFill>
                  <a:srgbClr val="7030A0"/>
                </a:solidFill>
              </a:rPr>
              <a:t>патолого-анатомических</a:t>
            </a:r>
            <a:r>
              <a:rPr lang="ru-RU" sz="2000" b="1" dirty="0" smtClean="0">
                <a:solidFill>
                  <a:srgbClr val="7030A0"/>
                </a:solidFill>
              </a:rPr>
              <a:t> и иных исследований в целях распознавания состояния или установления факта наличия или отсутствия стоматологического заболевания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643050"/>
            <a:ext cx="7933588" cy="521495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Зн.3- 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 </a:t>
            </a:r>
          </a:p>
          <a:p>
            <a:r>
              <a:rPr lang="ru-RU" dirty="0" smtClean="0"/>
              <a:t>Зн.4 - Этиология, патогенез, диагностика часто встречающихся заболеваний.</a:t>
            </a:r>
          </a:p>
          <a:p>
            <a:r>
              <a:rPr lang="ru-RU" dirty="0" smtClean="0"/>
              <a:t>Зн.9 - Клиническая картина, методы диагностики, классификация заболеваний зубов, пародонта, слизистой оболочки полости рта, губ. </a:t>
            </a:r>
          </a:p>
          <a:p>
            <a:r>
              <a:rPr lang="ru-RU" dirty="0" err="1" smtClean="0"/>
              <a:t>Зн</a:t>
            </a:r>
            <a:r>
              <a:rPr lang="ru-RU" dirty="0" smtClean="0"/>
              <a:t>. 10. Клиническая картина, методы диагностики, классификация заболеваний костной ткани челюстей, периферической нервной системы </a:t>
            </a:r>
            <a:r>
              <a:rPr lang="ru-RU" dirty="0" err="1" smtClean="0"/>
              <a:t>челюстнолицевой</a:t>
            </a:r>
            <a:r>
              <a:rPr lang="ru-RU" dirty="0" smtClean="0"/>
              <a:t> области, височно-челюстного сустава, </a:t>
            </a:r>
          </a:p>
          <a:p>
            <a:r>
              <a:rPr lang="ru-RU" dirty="0" smtClean="0"/>
              <a:t>Зн.16 - Значение специальных и дополнительных методов исследования для дифференциальной диагностики стоматологических заболеваний. </a:t>
            </a:r>
          </a:p>
          <a:p>
            <a:r>
              <a:rPr lang="ru-RU" dirty="0" smtClean="0"/>
              <a:t>Зн.17 -Медицинские показания и противопоказания к применению рентгенологического и других методов дополнительного обследования</a:t>
            </a:r>
          </a:p>
          <a:p>
            <a:r>
              <a:rPr lang="ru-RU" dirty="0" smtClean="0"/>
              <a:t>Зн.22 - Клинические рекомендации (протоколы лечения) по вопросам оказания медицинской помощи.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ПК-8 - способностью к определению тактики ведения больных с различными стоматологическими заболеваниями;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14554"/>
            <a:ext cx="7498080" cy="4033846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Зн</a:t>
            </a:r>
            <a:r>
              <a:rPr lang="ru-RU" sz="1800" dirty="0" smtClean="0"/>
              <a:t>. 1. - Медицинские показания и противопоказания к проведению реабилитационных мероприятий при различных заболеваниях и патологических состояниях.</a:t>
            </a:r>
          </a:p>
          <a:p>
            <a:r>
              <a:rPr lang="ru-RU" sz="1800" dirty="0" smtClean="0"/>
              <a:t>Зн.3. - Основные принципы реабилитации пациентов с заболеваниями челюстно-лицевой области.</a:t>
            </a:r>
          </a:p>
          <a:p>
            <a:r>
              <a:rPr lang="ru-RU" sz="1800" dirty="0" smtClean="0"/>
              <a:t>Зн.4. - Принципы устройства и правила эксплуатации медицинских изделий в категории «Стоматологическое оборудование».</a:t>
            </a:r>
          </a:p>
          <a:p>
            <a:r>
              <a:rPr lang="ru-RU" sz="1800" dirty="0" smtClean="0"/>
              <a:t>Зн.5. - Требования охраны труда, пожарной безопасности, порядок действий при чрезвычайных ситуациях.</a:t>
            </a:r>
          </a:p>
          <a:p>
            <a:r>
              <a:rPr lang="ru-RU" sz="1800" dirty="0" smtClean="0"/>
              <a:t>Зн.7. - Правила применения средств индивидуальной защиты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AutoNum type="arabicPeriod"/>
            </a:pPr>
            <a:r>
              <a:rPr lang="ru-RU" dirty="0" smtClean="0"/>
              <a:t>Обследование  и определение анатомо-топографических условий  для имплантации </a:t>
            </a:r>
          </a:p>
          <a:p>
            <a:pPr marL="596646" indent="-514350">
              <a:buAutoNum type="arabicPeriod"/>
            </a:pPr>
            <a:r>
              <a:rPr lang="ru-RU" dirty="0" smtClean="0"/>
              <a:t>Методы </a:t>
            </a:r>
            <a:r>
              <a:rPr lang="en-US" dirty="0" smtClean="0"/>
              <a:t> </a:t>
            </a:r>
            <a:r>
              <a:rPr lang="ru-RU" dirty="0" smtClean="0"/>
              <a:t>клинической диагностики при планировании дентальной имплантации</a:t>
            </a:r>
            <a:r>
              <a:rPr lang="ru-RU" b="1" i="1" dirty="0" smtClean="0"/>
              <a:t>.</a:t>
            </a:r>
          </a:p>
          <a:p>
            <a:pPr marL="596646" indent="-514350">
              <a:buFont typeface="Wingdings 2"/>
              <a:buAutoNum type="arabicPeriod"/>
            </a:pPr>
            <a:r>
              <a:rPr lang="ru-RU" dirty="0" smtClean="0"/>
              <a:t>Методы лучевой диагностики при планировании дентальной имплантации</a:t>
            </a:r>
            <a:r>
              <a:rPr lang="ru-RU" b="1" i="1" dirty="0" smtClean="0"/>
              <a:t>.</a:t>
            </a:r>
            <a:endParaRPr lang="ru-RU" dirty="0" smtClean="0"/>
          </a:p>
          <a:p>
            <a:pPr marL="596646" indent="-514350">
              <a:buAutoNum type="arabicPeriod"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7862150" cy="257176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Планирование имплантации – разработка плана рационального зубного протезирования, направленного на восстановление анатомической и функциональной целостности зубочелюстной системы с применением дентальных имплантатов в качестве основной или дополнительной опоры протезов.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786058"/>
            <a:ext cx="7933588" cy="346234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Рациональное протезирование можно определить как способ восстановления целостности зубных рядов, обеспечивающий максимально возможное в определённой клинической ситуации восстановление функции жевания, речи и косметический результат протезирования при минимальном использовании сохранившихся </a:t>
            </a:r>
            <a:r>
              <a:rPr lang="ru-RU" dirty="0" err="1" smtClean="0"/>
              <a:t>интактных</a:t>
            </a:r>
            <a:r>
              <a:rPr lang="ru-RU" dirty="0" smtClean="0"/>
              <a:t> зубов.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ОБСЛЕДОВАНИЕ </a:t>
            </a:r>
            <a:br>
              <a:rPr lang="ru-RU" sz="2400" dirty="0" smtClean="0"/>
            </a:br>
            <a:r>
              <a:rPr lang="ru-RU" sz="2400" dirty="0" smtClean="0"/>
              <a:t>И ОПРЕДЕЛЕНИЕ AHATOMO- </a:t>
            </a:r>
            <a:br>
              <a:rPr lang="ru-RU" sz="2400" dirty="0" smtClean="0"/>
            </a:br>
            <a:r>
              <a:rPr lang="ru-RU" sz="2400" dirty="0" smtClean="0"/>
              <a:t>ТОПОГРАФИЧЕСКИХ УСЛОВИЙ </a:t>
            </a:r>
            <a:br>
              <a:rPr lang="ru-RU" sz="2400" dirty="0" smtClean="0"/>
            </a:br>
            <a:r>
              <a:rPr lang="ru-RU" sz="2400" dirty="0" smtClean="0"/>
              <a:t>ДЛЯ ИМПЛАНТАЦИИ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447800"/>
            <a:ext cx="8076464" cy="4800600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100" dirty="0" smtClean="0"/>
              <a:t>Для принятия решения относительно </a:t>
            </a:r>
            <a:r>
              <a:rPr lang="ru-RU" sz="2100" dirty="0" err="1" smtClean="0"/>
              <a:t>спо</a:t>
            </a:r>
            <a:r>
              <a:rPr lang="ru-RU" sz="2100" dirty="0" smtClean="0"/>
              <a:t>-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100" dirty="0" err="1" smtClean="0"/>
              <a:t>соба</a:t>
            </a:r>
            <a:r>
              <a:rPr lang="ru-RU" sz="2100" dirty="0" smtClean="0"/>
              <a:t> протезирования, типа, количества и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100" dirty="0" smtClean="0"/>
              <a:t>размеров имплантатов, а также методики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100" dirty="0" smtClean="0"/>
              <a:t>их применения необходимо иметь информацию о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100" dirty="0" smtClean="0"/>
              <a:t>показаниях и противопоказаниях к имплантации; запросах и пожеланиях пациента; виде </a:t>
            </a:r>
            <a:r>
              <a:rPr lang="ru-RU" sz="2100" dirty="0" err="1" smtClean="0"/>
              <a:t>адентии</a:t>
            </a:r>
            <a:r>
              <a:rPr lang="ru-RU" sz="2100" dirty="0" smtClean="0"/>
              <a:t>; объёме имеющейся костной ткани и типе её архитектоники; состоянии оставшихся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100" dirty="0" smtClean="0"/>
              <a:t>зубов, слизистой оболочки и </a:t>
            </a:r>
            <a:r>
              <a:rPr lang="ru-RU" sz="2100" dirty="0" err="1" smtClean="0"/>
              <a:t>околочелюстных</a:t>
            </a:r>
            <a:r>
              <a:rPr lang="ru-RU" sz="2100" dirty="0" smtClean="0"/>
              <a:t> мягких тканей; топографии и состоянии некоторых анатомических образований, в первую очередь, верхнечелюстных пазух, нижнечелюстных каналов, грушевидного отверстия</a:t>
            </a:r>
            <a:r>
              <a:rPr lang="ru-RU" dirty="0" smtClean="0"/>
              <a:t>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42852"/>
            <a:ext cx="292892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4705354"/>
            <a:ext cx="2928958" cy="215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При сборе анамнеза необходимо учитывать </a:t>
            </a:r>
            <a:br>
              <a:rPr lang="ru-RU" sz="2800" dirty="0" smtClean="0"/>
            </a:br>
            <a:r>
              <a:rPr lang="ru-RU" sz="2800" dirty="0" smtClean="0"/>
              <a:t>следующие факторы: 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447800"/>
            <a:ext cx="7933588" cy="48006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- причину и давность утраты зубов; </a:t>
            </a:r>
          </a:p>
          <a:p>
            <a:pPr>
              <a:buNone/>
            </a:pPr>
            <a:r>
              <a:rPr lang="ru-RU" dirty="0" smtClean="0"/>
              <a:t>- способ предшествующего протезирования. </a:t>
            </a:r>
          </a:p>
          <a:p>
            <a:pPr>
              <a:buNone/>
            </a:pPr>
            <a:r>
              <a:rPr lang="ru-RU" dirty="0" smtClean="0"/>
              <a:t>Если были изготовлены съёмные протезы, но пациент не может ими пользоваться, следует выяснить причину (рвотный рефлекс, психологический фактор, боли в области протезного ложа); </a:t>
            </a:r>
          </a:p>
          <a:p>
            <a:pPr>
              <a:buNone/>
            </a:pPr>
            <a:r>
              <a:rPr lang="ru-RU" dirty="0" smtClean="0"/>
              <a:t>- перенесенные и сопутствующие заболевания. Следует уточнить наличие местных заболеваний (болезни придаточных пазух носа, слизистой оболочки полости рта, </a:t>
            </a:r>
            <a:r>
              <a:rPr lang="ru-RU" dirty="0" err="1" smtClean="0"/>
              <a:t>нейростоматологическая</a:t>
            </a:r>
            <a:r>
              <a:rPr lang="ru-RU" dirty="0" smtClean="0"/>
              <a:t> патология), а также собрать информацию о проведенных ранее операциях; </a:t>
            </a:r>
          </a:p>
          <a:p>
            <a:pPr>
              <a:buNone/>
            </a:pPr>
            <a:r>
              <a:rPr lang="ru-RU" dirty="0" smtClean="0"/>
              <a:t>- социальный статус пациента, его запросы, ожидания от лечения и пожелания.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14290"/>
            <a:ext cx="5357849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При осмотре полости рта необходимо определить: </a:t>
            </a:r>
          </a:p>
          <a:p>
            <a:pPr>
              <a:buNone/>
            </a:pPr>
            <a:r>
              <a:rPr lang="ru-RU" dirty="0" smtClean="0"/>
              <a:t>- вид </a:t>
            </a:r>
            <a:r>
              <a:rPr lang="ru-RU" dirty="0" err="1" smtClean="0"/>
              <a:t>адентии</a:t>
            </a:r>
            <a:r>
              <a:rPr lang="ru-RU" dirty="0" smtClean="0"/>
              <a:t>; </a:t>
            </a:r>
          </a:p>
          <a:p>
            <a:pPr>
              <a:buNone/>
            </a:pPr>
            <a:r>
              <a:rPr lang="ru-RU" dirty="0" smtClean="0"/>
              <a:t>- состояние оставшихся зубов; </a:t>
            </a:r>
          </a:p>
          <a:p>
            <a:pPr>
              <a:buNone/>
            </a:pPr>
            <a:r>
              <a:rPr lang="ru-RU" dirty="0" smtClean="0"/>
              <a:t>- протяжённость дефектов зубных рядов; </a:t>
            </a:r>
          </a:p>
          <a:p>
            <a:pPr>
              <a:buNone/>
            </a:pPr>
            <a:r>
              <a:rPr lang="ru-RU" dirty="0" smtClean="0"/>
              <a:t>- состояние гигиены полости рта; </a:t>
            </a:r>
          </a:p>
          <a:p>
            <a:pPr>
              <a:buNone/>
            </a:pPr>
            <a:r>
              <a:rPr lang="ru-RU" dirty="0" smtClean="0"/>
              <a:t>- прикус; </a:t>
            </a:r>
          </a:p>
          <a:p>
            <a:pPr>
              <a:buNone/>
            </a:pPr>
            <a:r>
              <a:rPr lang="ru-RU" dirty="0" smtClean="0"/>
              <a:t>- </a:t>
            </a:r>
            <a:r>
              <a:rPr lang="ru-RU" dirty="0" err="1" smtClean="0"/>
              <a:t>межальвеолярную</a:t>
            </a:r>
            <a:r>
              <a:rPr lang="ru-RU" dirty="0" smtClean="0"/>
              <a:t> высоту в области дефектов зубных рядов; </a:t>
            </a:r>
          </a:p>
          <a:p>
            <a:pPr>
              <a:buNone/>
            </a:pPr>
            <a:r>
              <a:rPr lang="ru-RU" dirty="0" smtClean="0"/>
              <a:t>- состояние слизистой оболочки полости рта; </a:t>
            </a:r>
          </a:p>
          <a:p>
            <a:pPr>
              <a:buNone/>
            </a:pPr>
            <a:r>
              <a:rPr lang="ru-RU" dirty="0" smtClean="0"/>
              <a:t>- глубину преддверия полости рта; </a:t>
            </a:r>
          </a:p>
          <a:p>
            <a:pPr>
              <a:buNone/>
            </a:pPr>
            <a:r>
              <a:rPr lang="ru-RU" dirty="0" smtClean="0"/>
              <a:t>- линию улыбки.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0"/>
            <a:ext cx="178591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14290"/>
            <a:ext cx="5572164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Анализы крови – это обязательное обследование перед имплантацией зубов. Однако, у каждого специалиста в Израиле свой список необходимых исследований. Чаще всего это исследования на: ВИЧ, гепатиты АВС, сифилис, свертываемость крови и другие.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85728"/>
            <a:ext cx="628654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500042"/>
            <a:ext cx="750099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790844" cy="2071702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Компьютерная томография является одним</a:t>
            </a:r>
            <a:r>
              <a:rPr lang="en-US" sz="2000" dirty="0" smtClean="0"/>
              <a:t> </a:t>
            </a:r>
            <a:r>
              <a:rPr lang="ru-RU" sz="2000" dirty="0" smtClean="0"/>
              <a:t>из наиболее информативных методов </a:t>
            </a:r>
            <a:r>
              <a:rPr lang="ru-RU" sz="2000" dirty="0" err="1" smtClean="0"/>
              <a:t>рентге-нологического</a:t>
            </a:r>
            <a:r>
              <a:rPr lang="ru-RU" sz="2000" dirty="0" smtClean="0"/>
              <a:t> обследования. С высокой степенью достоверности она </a:t>
            </a:r>
            <a:r>
              <a:rPr lang="en-US" sz="2000" dirty="0" smtClean="0"/>
              <a:t> </a:t>
            </a:r>
            <a:r>
              <a:rPr lang="ru-RU" sz="2000" dirty="0" smtClean="0"/>
              <a:t>позволяет определить высоту и ширину кости, </a:t>
            </a:r>
            <a:r>
              <a:rPr lang="en-US" sz="2000" dirty="0" smtClean="0"/>
              <a:t> </a:t>
            </a:r>
            <a:r>
              <a:rPr lang="ru-RU" sz="2000" dirty="0" smtClean="0"/>
              <a:t>топографию нижнечелюстных каналов и </a:t>
            </a:r>
            <a:r>
              <a:rPr lang="ru-RU" sz="2000" dirty="0" err="1" smtClean="0"/>
              <a:t>верх-нечелюстных</a:t>
            </a:r>
            <a:r>
              <a:rPr lang="ru-RU" sz="2000" dirty="0" smtClean="0"/>
              <a:t> пазух, особенности архитектоники различных отделов челюстей, соотношение </a:t>
            </a:r>
            <a:r>
              <a:rPr lang="en-US" sz="2000" dirty="0" smtClean="0"/>
              <a:t> </a:t>
            </a:r>
            <a:r>
              <a:rPr lang="ru-RU" sz="2000" dirty="0" smtClean="0"/>
              <a:t>последних, а также создать трёхмерное изображение лицевого отдела черепа. 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214554"/>
            <a:ext cx="3897988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57166"/>
            <a:ext cx="785818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807249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785818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14290"/>
            <a:ext cx="7286676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582594"/>
          </a:xfrm>
        </p:spPr>
        <p:txBody>
          <a:bodyPr>
            <a:normAutofit fontScale="90000"/>
          </a:bodyPr>
          <a:lstStyle/>
          <a:p>
            <a:r>
              <a:rPr lang="ru-RU" sz="2400" i="1" dirty="0" smtClean="0"/>
              <a:t>Классификация костной ткани челюстей С. </a:t>
            </a:r>
            <a:r>
              <a:rPr lang="en-US" sz="2400" i="1" dirty="0" err="1" smtClean="0"/>
              <a:t>Misch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1" y="642919"/>
          <a:ext cx="8715435" cy="6123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6127"/>
                <a:gridCol w="4909308"/>
              </a:tblGrid>
              <a:tr h="15444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ru-RU" sz="1600" i="1" dirty="0">
                          <a:latin typeface="Times New Roman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Толстая пористо-компактная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кость-пористая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трабекулярная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сердцевина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Передние и задние сегменты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/челюсти.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Передние сегменты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в\челюсти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(нёбная часть)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Преимущества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-хорошая стабилизация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-хорошее заживление</a:t>
                      </a:r>
                    </a:p>
                    <a:p>
                      <a:pPr>
                        <a:lnSpc>
                          <a:spcPts val="985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(кровоснабжение)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-сравнительно легко подготовить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ложе для имплантата 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Возможные неудобства нет</a:t>
                      </a:r>
                    </a:p>
                  </a:txBody>
                  <a:tcPr marL="25400" marR="25400" marT="0" marB="0"/>
                </a:tc>
              </a:tr>
              <a:tr h="15086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 Толстая компактная кость Передний сегмент беззубой 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/челюсти 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Преимущества</a:t>
                      </a:r>
                    </a:p>
                    <a:p>
                      <a:pPr>
                        <a:lnSpc>
                          <a:spcPts val="985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-хорошая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стабилизация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имллантатов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-хорошее </a:t>
                      </a:r>
                      <a:r>
                        <a:rPr lang="ru-RU" sz="16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костно-имплантовое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контактирование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Возможные неудобства</a:t>
                      </a:r>
                    </a:p>
                    <a:p>
                      <a:pPr>
                        <a:lnSpc>
                          <a:spcPts val="985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-ослабление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кровоснабжения (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удлинение фазы вживления)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-нередко короткая высота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кости (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соотношение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имплангата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и коронки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-более сложное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приготовление ложа 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для </a:t>
                      </a:r>
                      <a:r>
                        <a:rPr lang="ru-RU" sz="16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имплаантата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(перегревание)</a:t>
                      </a:r>
                    </a:p>
                  </a:txBody>
                  <a:tcPr marL="25400" marR="25400" marT="0" marB="0"/>
                </a:tc>
              </a:tr>
              <a:tr h="15917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3 Тонкая пористая компактная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кость.Ослабленная структура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кости Передние (лицевые) и задние</a:t>
                      </a:r>
                      <a:b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сегменты в\челюсти.</a:t>
                      </a:r>
                      <a:b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Задние сегменты н\челюсти</a:t>
                      </a:r>
                      <a:b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После остеонлазии костной ткани</a:t>
                      </a:r>
                    </a:p>
                    <a:p>
                      <a:pPr>
                        <a:lnSpc>
                          <a:spcPts val="101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класса 1)-2 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Преимущества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-хорошее кровоснабжение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Возможные неудобства</a:t>
                      </a:r>
                    </a:p>
                    <a:p>
                      <a:pPr>
                        <a:lnSpc>
                          <a:spcPts val="985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-сложно подготовить ложе для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имплантата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-необходимо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максимально использовать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костную ткань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-снижение </a:t>
                      </a:r>
                      <a:r>
                        <a:rPr lang="ru-RU" sz="16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костно-имплантового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 контакта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(необходимо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использовать большое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число имплантатов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).</a:t>
                      </a:r>
                    </a:p>
                  </a:txBody>
                  <a:tcPr marL="25400" marR="25400" marT="0" marB="0"/>
                </a:tc>
              </a:tr>
              <a:tr h="14274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-4 Ослабленная тонкая кость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Бугры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в\челюсти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После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остеоплазии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кости класса 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-3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Преимущества нет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Возможные неудобства</a:t>
                      </a:r>
                    </a:p>
                    <a:p>
                      <a:pPr>
                        <a:lnSpc>
                          <a:spcPts val="101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-сложность приготовления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ложа для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имплантата (стабилизация)</a:t>
                      </a:r>
                      <a:b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-необходимо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максимально использовать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костную ткань</a:t>
                      </a:r>
                    </a:p>
                    <a:p>
                      <a:pPr>
                        <a:lnSpc>
                          <a:spcPts val="96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-снижение </a:t>
                      </a:r>
                      <a:r>
                        <a:rPr lang="ru-RU" sz="16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костно-имплантового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 контакта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(увеличение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числа имплантатов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25400" marR="2540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85728"/>
            <a:ext cx="692948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Основы теории и практики. Проф. В.Л. </a:t>
            </a:r>
            <a:r>
              <a:rPr lang="ru-RU" dirty="0" err="1" smtClean="0"/>
              <a:t>Параскевич</a:t>
            </a:r>
            <a:r>
              <a:rPr lang="ru-RU" dirty="0" smtClean="0"/>
              <a:t>. Медицинское информационное агентство. Москва, 2011.- 399с.</a:t>
            </a:r>
          </a:p>
          <a:p>
            <a:pPr>
              <a:buNone/>
            </a:pPr>
            <a:r>
              <a:rPr lang="ru-RU" dirty="0" smtClean="0"/>
              <a:t>2.Практическая 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Руководство, проф. И.У. </a:t>
            </a:r>
            <a:r>
              <a:rPr lang="ru-RU" dirty="0" err="1" smtClean="0"/>
              <a:t>Мушев</a:t>
            </a:r>
            <a:r>
              <a:rPr lang="ru-RU" dirty="0" smtClean="0"/>
              <a:t>, В.Н. </a:t>
            </a:r>
            <a:r>
              <a:rPr lang="ru-RU" dirty="0" err="1" smtClean="0"/>
              <a:t>Олесова</a:t>
            </a:r>
            <a:r>
              <a:rPr lang="ru-RU" dirty="0" smtClean="0"/>
              <a:t>, О.З. </a:t>
            </a:r>
            <a:r>
              <a:rPr lang="ru-RU" dirty="0" err="1" smtClean="0"/>
              <a:t>Фромович</a:t>
            </a:r>
            <a:r>
              <a:rPr lang="ru-RU" dirty="0" smtClean="0"/>
              <a:t>, 2-е изд., доп.-М.: Локус </a:t>
            </a:r>
            <a:r>
              <a:rPr lang="ru-RU" dirty="0" err="1" smtClean="0"/>
              <a:t>Станди</a:t>
            </a:r>
            <a:r>
              <a:rPr lang="ru-RU" dirty="0" smtClean="0"/>
              <a:t>, 2008.-498с.: ил.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230</TotalTime>
  <Words>988</Words>
  <PresentationFormat>Экран (4:3)</PresentationFormat>
  <Paragraphs>89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Солнцестояние</vt:lpstr>
      <vt:lpstr>Тема лекции 5 </vt:lpstr>
      <vt:lpstr>Актуальность: </vt:lpstr>
      <vt:lpstr>Цель лекции: </vt:lpstr>
      <vt:lpstr>Задачи  лекции: </vt:lpstr>
      <vt:lpstr>ПК-5: готовностью к сбору и анализу жалоб пациента, данных его анамнеза, результатов осмотра, лабораторных, инструментальных, патолого-анатомических и иных исследований в целях распознавания состояния или установления факта наличия или отсутствия стоматологического заболевания</vt:lpstr>
      <vt:lpstr>ПК-8 - способностью к определению тактики ведения больных с различными стоматологическими заболеваниями; </vt:lpstr>
      <vt:lpstr>План лекции: </vt:lpstr>
      <vt:lpstr>Планирование имплантации – разработка плана рационального зубного протезирования, направленного на восстановление анатомической и функциональной целостности зубочелюстной системы с применением дентальных имплантатов в качестве основной или дополнительной опоры протезов. </vt:lpstr>
      <vt:lpstr>ОБСЛЕДОВАНИЕ  И ОПРЕДЕЛЕНИЕ AHATOMO-  ТОПОГРАФИЧЕСКИХ УСЛОВИЙ  ДЛЯ ИМПЛАНТАЦИИ  </vt:lpstr>
      <vt:lpstr>При сборе анамнеза необходимо учитывать  следующие факторы:  </vt:lpstr>
      <vt:lpstr>Слайд 11</vt:lpstr>
      <vt:lpstr>Слайд 12</vt:lpstr>
      <vt:lpstr>Слайд 13</vt:lpstr>
      <vt:lpstr>Слайд 14</vt:lpstr>
      <vt:lpstr>Слайд 15</vt:lpstr>
      <vt:lpstr>Слайд 16</vt:lpstr>
      <vt:lpstr>Компьютерная томография является одним из наиболее информативных методов рентге-нологического обследования. С высокой степенью достоверности она  позволяет определить высоту и ширину кости,  топографию нижнечелюстных каналов и верх-нечелюстных пазух, особенности архитектоники различных отделов челюстей, соотношение  последних, а также создать трёхмерное изображение лицевого отдела черепа.  </vt:lpstr>
      <vt:lpstr>Слайд 18</vt:lpstr>
      <vt:lpstr>Слайд 19</vt:lpstr>
      <vt:lpstr>Слайд 20</vt:lpstr>
      <vt:lpstr>Слайд 21</vt:lpstr>
      <vt:lpstr>Классификация костной ткани челюстей С. Misch </vt:lpstr>
      <vt:lpstr>Слайд 23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31</cp:revision>
  <dcterms:created xsi:type="dcterms:W3CDTF">2013-06-25T10:27:43Z</dcterms:created>
  <dcterms:modified xsi:type="dcterms:W3CDTF">2019-04-07T10:27:59Z</dcterms:modified>
</cp:coreProperties>
</file>