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0" r:id="rId5"/>
    <p:sldId id="258" r:id="rId6"/>
    <p:sldId id="259" r:id="rId7"/>
    <p:sldId id="290" r:id="rId8"/>
    <p:sldId id="261" r:id="rId9"/>
    <p:sldId id="263" r:id="rId10"/>
    <p:sldId id="264" r:id="rId11"/>
    <p:sldId id="286" r:id="rId12"/>
    <p:sldId id="265" r:id="rId13"/>
    <p:sldId id="287" r:id="rId14"/>
    <p:sldId id="288" r:id="rId15"/>
    <p:sldId id="266" r:id="rId16"/>
    <p:sldId id="289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Тема лекции 6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Хирургический инструментарий применяемый при установки дентальных имплантатов и при реконструктивных вмешательствах на челюстных костях. Медикаментозное сопровождение имплантации и связанных с ней реконструктивных вмешательств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Активное развитие </a:t>
            </a:r>
            <a:r>
              <a:rPr lang="ru-RU" dirty="0" err="1" smtClean="0"/>
              <a:t>имплантологии</a:t>
            </a:r>
            <a:r>
              <a:rPr lang="ru-RU" dirty="0" smtClean="0"/>
              <a:t> показало, что на результаты лечения влияют не только знания и умение врача в постановке диагноза, предоперационном планировании и проведении дентальной имплантации, но и обоснованный выбор эффективной и безопасной поддерживающей лекарственной терапии. Перед имплантацией необходимо удостовериться, что весь инструментарий, необходимый для имплантации, имеется в наличии и </a:t>
            </a:r>
            <a:r>
              <a:rPr lang="ru-RU" dirty="0" err="1" smtClean="0"/>
              <a:t>простерилизован</a:t>
            </a:r>
            <a:r>
              <a:rPr lang="ru-RU" dirty="0" smtClean="0"/>
              <a:t>. Назначение курса антибактериальной терапии, противовоспалительных и десенсибилизирующих препаратов стало традиционным и обязательным в схеме послеоперационного лечения пациентов.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Изучение хирургического инструментария для выполнения дентальной имплантации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1.Изучить перечень необходимого для имплантации инструментария.</a:t>
            </a:r>
          </a:p>
          <a:p>
            <a:pPr>
              <a:buNone/>
            </a:pPr>
            <a:r>
              <a:rPr lang="ru-RU" dirty="0" smtClean="0"/>
              <a:t>2.Изучить систематику хирургического инструмента для выполнения дентальной имплантации.</a:t>
            </a:r>
          </a:p>
          <a:p>
            <a:pPr>
              <a:buNone/>
            </a:pPr>
            <a:r>
              <a:rPr lang="ru-RU" dirty="0" smtClean="0"/>
              <a:t>3.Изучить особенности стерилизации и ухода за хирургическим инструментом.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7790712" cy="141763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ПК-5: готовностью к сбору и анализу жалоб пациента, данных его анамнеза, результатов осмотра, лабораторных, инструментальных, </a:t>
            </a:r>
            <a:r>
              <a:rPr lang="ru-RU" sz="2000" b="1" dirty="0" err="1" smtClean="0">
                <a:solidFill>
                  <a:srgbClr val="7030A0"/>
                </a:solidFill>
              </a:rPr>
              <a:t>патолого-анатомических</a:t>
            </a:r>
            <a:r>
              <a:rPr lang="ru-RU" sz="2000" b="1" dirty="0" smtClean="0">
                <a:solidFill>
                  <a:srgbClr val="7030A0"/>
                </a:solidFill>
              </a:rPr>
              <a:t> и иных исследований в целях распознавания состояния или установления факта наличия или отсутствия стоматологического заболевания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643050"/>
            <a:ext cx="7933588" cy="521495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Зн.3-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 </a:t>
            </a:r>
          </a:p>
          <a:p>
            <a:r>
              <a:rPr lang="ru-RU" dirty="0" smtClean="0"/>
              <a:t>Зн.4 - Этиология, патогенез, диагностика часто встречающихся заболеваний.</a:t>
            </a:r>
          </a:p>
          <a:p>
            <a:r>
              <a:rPr lang="ru-RU" dirty="0" smtClean="0"/>
              <a:t>Зн.9 - Клиническая картина, методы диагностики, классификация заболеваний зубов, пародонта, слизистой оболочки полости рта, губ. </a:t>
            </a:r>
          </a:p>
          <a:p>
            <a:r>
              <a:rPr lang="ru-RU" dirty="0" err="1" smtClean="0"/>
              <a:t>Зн</a:t>
            </a:r>
            <a:r>
              <a:rPr lang="ru-RU" dirty="0" smtClean="0"/>
              <a:t>. 10. Клиническая картина, методы диагностики, классификация заболеваний костной ткани челюстей, периферической нервной системы </a:t>
            </a:r>
            <a:r>
              <a:rPr lang="ru-RU" dirty="0" err="1" smtClean="0"/>
              <a:t>челюстнолицевой</a:t>
            </a:r>
            <a:r>
              <a:rPr lang="ru-RU" dirty="0" smtClean="0"/>
              <a:t> области, височно-челюстного сустава, </a:t>
            </a:r>
          </a:p>
          <a:p>
            <a:r>
              <a:rPr lang="ru-RU" dirty="0" smtClean="0"/>
              <a:t>Зн.16 - Значение специальных и дополнительных методов исследования для дифференциальной диагностики стоматологических заболеваний. </a:t>
            </a:r>
          </a:p>
          <a:p>
            <a:r>
              <a:rPr lang="ru-RU" dirty="0" smtClean="0"/>
              <a:t>Зн.17 -Медицинские показания и противопоказания к применению рентгенологического и других методов дополнительного обследования</a:t>
            </a:r>
          </a:p>
          <a:p>
            <a:r>
              <a:rPr lang="ru-RU" dirty="0" smtClean="0"/>
              <a:t>Зн.22 -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ПК-8 - способностью к определению тактики ведения больных с различными стоматологическими заболеваниями;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14554"/>
            <a:ext cx="7498080" cy="4033846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Зн</a:t>
            </a:r>
            <a:r>
              <a:rPr lang="ru-RU" sz="1800" dirty="0" smtClean="0"/>
              <a:t>. 1. - Медицинские показания и противопоказания к проведению реабилитационных мероприятий при различных заболеваниях и патологических состояниях.</a:t>
            </a:r>
          </a:p>
          <a:p>
            <a:r>
              <a:rPr lang="ru-RU" sz="1800" dirty="0" smtClean="0"/>
              <a:t>Зн.3. - Основные принципы реабилитации пациентов с заболеваниями челюстно-лицевой области.</a:t>
            </a:r>
          </a:p>
          <a:p>
            <a:r>
              <a:rPr lang="ru-RU" sz="1800" dirty="0" smtClean="0"/>
              <a:t>Зн.4. - Принципы устройства и правила эксплуатации медицинских изделий в категории «Стоматологическое оборудование».</a:t>
            </a:r>
          </a:p>
          <a:p>
            <a:r>
              <a:rPr lang="ru-RU" sz="1800" dirty="0" smtClean="0"/>
              <a:t>Зн.5. - Требования охраны труда, пожарной безопасности, порядок действий при чрезвычайных ситуациях.</a:t>
            </a:r>
          </a:p>
          <a:p>
            <a:r>
              <a:rPr lang="ru-RU" sz="1800" dirty="0" smtClean="0"/>
              <a:t>Зн.7. - Правила применения средств индивидуальной защиты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1.Перечень необходимого для имплантации инструментария.</a:t>
            </a:r>
          </a:p>
          <a:p>
            <a:pPr>
              <a:buNone/>
            </a:pPr>
            <a:r>
              <a:rPr lang="ru-RU" dirty="0" smtClean="0"/>
              <a:t>2.Систематика хирургического инструмента для выполнения дентальной имплантации.</a:t>
            </a:r>
          </a:p>
          <a:p>
            <a:pPr>
              <a:buNone/>
            </a:pPr>
            <a:r>
              <a:rPr lang="ru-RU" dirty="0" smtClean="0"/>
              <a:t>3.Особенности стерилизации и ухода за хирургическим инструментом.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Операцию имплантации можно разбить на несколько последовательных стадий:</a:t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071546"/>
            <a:ext cx="7933588" cy="5786454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- подготовка пациента к имплантации,</a:t>
            </a:r>
          </a:p>
          <a:p>
            <a:r>
              <a:rPr lang="ru-RU" dirty="0" smtClean="0"/>
              <a:t>- проверка исправности необходимого инструментария и оборудования;</a:t>
            </a:r>
          </a:p>
          <a:p>
            <a:r>
              <a:rPr lang="ru-RU" dirty="0" smtClean="0"/>
              <a:t>- проведение анестезии;</a:t>
            </a:r>
          </a:p>
          <a:p>
            <a:r>
              <a:rPr lang="ru-RU" dirty="0" smtClean="0"/>
              <a:t>- поднятие слизисто-надкостничного лоскута и обнажение важных анатомических областей, таких, например, как </a:t>
            </a:r>
            <a:r>
              <a:rPr lang="en-US" dirty="0" smtClean="0"/>
              <a:t>Mental Foramen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обозначение на кости при помощи прямого или круглого хирургического бора желаемого места имплантации;</a:t>
            </a:r>
          </a:p>
          <a:p>
            <a:r>
              <a:rPr lang="ru-RU" dirty="0" smtClean="0"/>
              <a:t>- первичное препарирование кости на глубину менее запланированной;</a:t>
            </a:r>
          </a:p>
          <a:p>
            <a:r>
              <a:rPr lang="ru-RU" dirty="0" smtClean="0"/>
              <a:t>- введение измерителя длины и проведение контрольного дентального рентгеновского снимка;</a:t>
            </a:r>
          </a:p>
          <a:p>
            <a:r>
              <a:rPr lang="ru-RU" dirty="0" smtClean="0"/>
              <a:t>- продолжение препарирования первым сверлом до требуемой длины после контрольного рентгеновского снимка;</a:t>
            </a:r>
          </a:p>
          <a:p>
            <a:r>
              <a:rPr lang="ru-RU" dirty="0" smtClean="0"/>
              <a:t>- продолжение формирования ложа имплантата следующими сверлами в соответствии с выбранным видом имплантата;</a:t>
            </a:r>
          </a:p>
          <a:p>
            <a:r>
              <a:rPr lang="ru-RU" dirty="0" smtClean="0"/>
              <a:t>- установка измерителя длины и проведение контрольного дентального рентгеновского снимка;</a:t>
            </a:r>
          </a:p>
          <a:p>
            <a:r>
              <a:rPr lang="ru-RU" dirty="0" smtClean="0"/>
              <a:t>- установка имплантата;</a:t>
            </a:r>
          </a:p>
          <a:p>
            <a:r>
              <a:rPr lang="ru-RU" dirty="0" smtClean="0"/>
              <a:t>- закрытие имплантата покрывающим винтом при технике </a:t>
            </a:r>
            <a:r>
              <a:rPr lang="en-US" dirty="0" smtClean="0"/>
              <a:t>Two Phases</a:t>
            </a:r>
            <a:r>
              <a:rPr lang="ru-RU" dirty="0" smtClean="0"/>
              <a:t> или закрытие формирователем десны при технике </a:t>
            </a:r>
            <a:r>
              <a:rPr lang="en-US" dirty="0" smtClean="0"/>
              <a:t>One Phases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ушивание</a:t>
            </a:r>
            <a:r>
              <a:rPr lang="ru-RU" dirty="0" smtClean="0"/>
              <a:t> слизистой;</a:t>
            </a:r>
          </a:p>
          <a:p>
            <a:r>
              <a:rPr lang="ru-RU" dirty="0" smtClean="0"/>
              <a:t>- при необходимости снимок после имплантации (панорамный или дентальный);</a:t>
            </a:r>
          </a:p>
          <a:p>
            <a:r>
              <a:rPr lang="ru-RU" dirty="0" smtClean="0"/>
              <a:t>- наблюдение после операции имплантации;</a:t>
            </a:r>
          </a:p>
          <a:p>
            <a:r>
              <a:rPr lang="ru-RU" dirty="0" smtClean="0"/>
              <a:t>-раскрытие имплантата при двухэтапной методике имплантации.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Проверка инструментария.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Перед имплантацией необходимо удостовериться, что весь инструментарий, необходимый для имплантации, имеется в наличии и </a:t>
            </a:r>
            <a:r>
              <a:rPr lang="ru-RU" dirty="0" err="1" smtClean="0"/>
              <a:t>простерилизован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Внутреннюю полость сверла следует предварительно прочистить специальными иглами по всей длине, затем очистить в ультразвуковом аппарате, а после этого </a:t>
            </a:r>
            <a:r>
              <a:rPr lang="ru-RU" dirty="0" err="1" smtClean="0"/>
              <a:t>простерилизовать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Перечень необходимого для имплантации инструментария: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- шприц, несколько игл и несколько </a:t>
            </a:r>
            <a:r>
              <a:rPr lang="ru-RU" dirty="0" err="1" smtClean="0"/>
              <a:t>карпул</a:t>
            </a:r>
            <a:r>
              <a:rPr lang="ru-RU" dirty="0" smtClean="0"/>
              <a:t> анестетика;</a:t>
            </a:r>
          </a:p>
          <a:p>
            <a:r>
              <a:rPr lang="ru-RU" dirty="0" smtClean="0"/>
              <a:t>- хирургический наконечник для отсоса крови и слюны;</a:t>
            </a:r>
          </a:p>
          <a:p>
            <a:r>
              <a:rPr lang="ru-RU" dirty="0" smtClean="0"/>
              <a:t>- рукоятка для лезвия и комплект лезвий (скальпель);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периостальные</a:t>
            </a:r>
            <a:r>
              <a:rPr lang="ru-RU" dirty="0" smtClean="0"/>
              <a:t> распаторы и элеваторы для отслойки слизистой;</a:t>
            </a:r>
          </a:p>
          <a:p>
            <a:r>
              <a:rPr lang="ru-RU" dirty="0" smtClean="0"/>
              <a:t>- круглое сверло ;</a:t>
            </a:r>
          </a:p>
          <a:p>
            <a:r>
              <a:rPr lang="ru-RU" dirty="0" smtClean="0"/>
              <a:t>- твердосплавный </a:t>
            </a:r>
            <a:r>
              <a:rPr lang="ru-RU" dirty="0" err="1" smtClean="0"/>
              <a:t>фиссурный</a:t>
            </a:r>
            <a:r>
              <a:rPr lang="ru-RU" dirty="0" smtClean="0"/>
              <a:t> хирургический бор для турбинного наконечника;</a:t>
            </a:r>
          </a:p>
          <a:p>
            <a:r>
              <a:rPr lang="ru-RU" dirty="0" smtClean="0"/>
              <a:t>- сверла для винтовых имплантатов </a:t>
            </a:r>
          </a:p>
          <a:p>
            <a:r>
              <a:rPr lang="ru-RU" dirty="0" smtClean="0"/>
              <a:t>- сверла для цилиндрических имплантатов.  Следует проверить заранее, что все сверла острые;</a:t>
            </a:r>
          </a:p>
          <a:p>
            <a:r>
              <a:rPr lang="ru-RU" dirty="0" smtClean="0"/>
              <a:t>- удлинитель сверл;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6113" t="24293" r="37214" b="20838"/>
          <a:stretch>
            <a:fillRect/>
          </a:stretch>
        </p:blipFill>
        <p:spPr bwMode="auto">
          <a:xfrm>
            <a:off x="1071538" y="0"/>
            <a:ext cx="68580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511156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Перечень необходимого для имплантации инструментария: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571480"/>
            <a:ext cx="7933588" cy="628652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- </a:t>
            </a:r>
            <a:r>
              <a:rPr lang="en-US" dirty="0" err="1" smtClean="0"/>
              <a:t>Physio</a:t>
            </a:r>
            <a:r>
              <a:rPr lang="ru-RU" dirty="0" smtClean="0"/>
              <a:t>-</a:t>
            </a:r>
            <a:r>
              <a:rPr lang="en-US" dirty="0" smtClean="0"/>
              <a:t>Dispenser</a:t>
            </a:r>
            <a:r>
              <a:rPr lang="ru-RU" dirty="0" smtClean="0"/>
              <a:t> следует настроить на 500-900 оборотов в минуту и подогнать его к угловому наконечнику </a:t>
            </a:r>
            <a:r>
              <a:rPr lang="ru-RU" i="1" dirty="0" smtClean="0"/>
              <a:t>с </a:t>
            </a:r>
            <a:r>
              <a:rPr lang="ru-RU" dirty="0" smtClean="0"/>
              <a:t>редуктором, который уменьшает скорость в 16 или 20раз ;</a:t>
            </a:r>
          </a:p>
          <a:p>
            <a:r>
              <a:rPr lang="ru-RU" dirty="0" smtClean="0"/>
              <a:t>- пакет со стерильным и холодным </a:t>
            </a:r>
            <a:r>
              <a:rPr lang="ru-RU" dirty="0" err="1" smtClean="0"/>
              <a:t>физраствором</a:t>
            </a:r>
            <a:r>
              <a:rPr lang="ru-RU" dirty="0" smtClean="0"/>
              <a:t> или дистиллированной водой, соединенный с </a:t>
            </a:r>
            <a:r>
              <a:rPr lang="ru-RU" dirty="0" err="1" smtClean="0"/>
              <a:t>физиораспределителем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измеритель глубины костного ложа имплантатов и толщины слизистой оболочки;</a:t>
            </a:r>
          </a:p>
          <a:p>
            <a:r>
              <a:rPr lang="ru-RU" dirty="0" smtClean="0"/>
              <a:t>- титановые измерители для определения глубины и параллельности во время операции;</a:t>
            </a:r>
          </a:p>
          <a:p>
            <a:r>
              <a:rPr lang="ru-RU" dirty="0" smtClean="0"/>
              <a:t>- имплантаты - желательно иметь в наличии по нескольку имплантатов разной длины и диаметра, т.к. иногда в процессе операции обнаруживается, что приготовленный заранее имплантат не подходит по параметрам;</a:t>
            </a:r>
          </a:p>
          <a:p>
            <a:r>
              <a:rPr lang="ru-RU" dirty="0" smtClean="0"/>
              <a:t>- шестигранный ключ диаметром 1,25 для всех винтов имплантатов и инфраструктур (</a:t>
            </a:r>
            <a:r>
              <a:rPr lang="ru-RU" dirty="0" err="1" smtClean="0"/>
              <a:t>абатментов</a:t>
            </a:r>
            <a:r>
              <a:rPr lang="ru-RU" dirty="0" smtClean="0"/>
              <a:t>);</a:t>
            </a:r>
          </a:p>
          <a:p>
            <a:r>
              <a:rPr lang="ru-RU" dirty="0" smtClean="0"/>
              <a:t>- шестигранный ключ диаметром 2,5 для ввинчивания винтовых имплантатов с внутренним шестигранником;</a:t>
            </a:r>
          </a:p>
          <a:p>
            <a:r>
              <a:rPr lang="ru-RU" dirty="0" smtClean="0"/>
              <a:t>- односторонний ключ </a:t>
            </a:r>
            <a:r>
              <a:rPr lang="en-US" dirty="0" smtClean="0"/>
              <a:t>Ratchet</a:t>
            </a:r>
            <a:r>
              <a:rPr lang="ru-RU" dirty="0" smtClean="0"/>
              <a:t> для ввинчивания винтовых имплантатов (используется одновременно с ключами 1,25 или 2,5);</a:t>
            </a:r>
          </a:p>
          <a:p>
            <a:r>
              <a:rPr lang="ru-RU" dirty="0" smtClean="0"/>
              <a:t>- прямая отвертка с буксой, рекомендуется как необходимое дополнение для ввинчивания имплантатов в верхнюю челюсть;</a:t>
            </a:r>
          </a:p>
          <a:p>
            <a:r>
              <a:rPr lang="ru-RU" dirty="0" smtClean="0"/>
              <a:t>- молоток для цилиндрических имплантатов;</a:t>
            </a:r>
          </a:p>
          <a:p>
            <a:r>
              <a:rPr lang="ru-RU" dirty="0" smtClean="0"/>
              <a:t>- рукоятка для введения цилиндрических имплантатов ;</a:t>
            </a:r>
          </a:p>
          <a:p>
            <a:r>
              <a:rPr lang="ru-RU" dirty="0" smtClean="0"/>
              <a:t>- запасной титановый </a:t>
            </a:r>
            <a:r>
              <a:rPr lang="ru-RU" dirty="0" err="1" smtClean="0"/>
              <a:t>заглушный</a:t>
            </a:r>
            <a:r>
              <a:rPr lang="ru-RU" dirty="0" smtClean="0"/>
              <a:t> винт для закрытия имплантата для случая, если винт имплантата упал или попал в </a:t>
            </a:r>
            <a:r>
              <a:rPr lang="ru-RU" dirty="0" err="1" smtClean="0"/>
              <a:t>слюноотсос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лечебная титановая головка (формирователь десны) в случае проведения имплантации в одну стадию;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303" t="9051" r="35309" b="22362"/>
          <a:stretch>
            <a:fillRect/>
          </a:stretch>
        </p:blipFill>
        <p:spPr bwMode="auto">
          <a:xfrm>
            <a:off x="1071538" y="0"/>
            <a:ext cx="56436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51" t="12100" r="29593" b="4072"/>
          <a:stretch>
            <a:fillRect/>
          </a:stretch>
        </p:blipFill>
        <p:spPr bwMode="auto">
          <a:xfrm>
            <a:off x="1000100" y="0"/>
            <a:ext cx="5715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Перечень необходимого для имплантации инструментария: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шовный материал;</a:t>
            </a:r>
          </a:p>
          <a:p>
            <a:r>
              <a:rPr lang="ru-RU" dirty="0" smtClean="0"/>
              <a:t>- держатель для иглы;</a:t>
            </a:r>
          </a:p>
          <a:p>
            <a:r>
              <a:rPr lang="ru-RU" dirty="0" smtClean="0"/>
              <a:t>- хирургические ножницы.</a:t>
            </a:r>
          </a:p>
          <a:p>
            <a:r>
              <a:rPr lang="ru-RU" dirty="0" smtClean="0"/>
              <a:t>Приведенный перечень - минимальный. Для увеличения возможностей и удобства при работе в случае поломки или падения инструмента желательно иметь запасные инструменты.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303" t="9051" r="30546" b="5597"/>
          <a:stretch>
            <a:fillRect/>
          </a:stretch>
        </p:blipFill>
        <p:spPr bwMode="auto">
          <a:xfrm>
            <a:off x="1285852" y="0"/>
            <a:ext cx="535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Хирургическая кассета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900" dirty="0" smtClean="0"/>
              <a:t>Хирургическая кассета предназначена для надежного хранения и стерилизации хирургических и вспомогательных инструментов системы зубной имплантации </a:t>
            </a:r>
            <a:r>
              <a:rPr lang="ru-RU" sz="1900" dirty="0" err="1" smtClean="0"/>
              <a:t>Straumann</a:t>
            </a:r>
            <a:r>
              <a:rPr lang="ru-RU" sz="1900" dirty="0" smtClean="0"/>
              <a:t>. Кассета изготовлена из термопластика с высокой ударной прочностью, который хорошо зарекомендовал себя в области медицины и пригоден для многократной стерилизации в автоклаве. Рекомендуется паровая стерилизация при температуре до 134°С.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Чистка инструментов и уход за ними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Очень важен тщательный уход за всеми инструментами. Даже легкое повреждение кончика сверла (напр., если сверла бросать в сосуд с водой) понижает его режущую способность и, тем самым, клинический результат. Высокое качество материалов и прекрасная обработка ротационных инструментов (сверл *, метчиков [для нарезки резьбы], и т.д.) при правильном и тщательном уходе за инструментами обеспечивает их многократное применение (рекомендуется использовать максимум 10 раз). "Контрольный листок износа" (№ арт. 151.007) поможет увидеть, насколько часто применялись отдельные инструменты.</a:t>
            </a:r>
          </a:p>
          <a:p>
            <a:r>
              <a:rPr lang="ru-RU" i="1" dirty="0" smtClean="0"/>
              <a:t>* Исключение составляют "Сверла для одного пациента"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Инструменты с высокой режущей способностью являются основной предпосылкой успеха имплантации. Поэтому необходимо учитывать следующее: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dirty="0" smtClean="0"/>
              <a:t>Не допускать падения инструмента на острие.</a:t>
            </a:r>
          </a:p>
          <a:p>
            <a:pPr lvl="0"/>
            <a:r>
              <a:rPr lang="ru-RU" dirty="0" smtClean="0"/>
              <a:t>Каждый инструмент применять только по его специальному назначению.</a:t>
            </a:r>
          </a:p>
          <a:p>
            <a:pPr lvl="0"/>
            <a:r>
              <a:rPr lang="ru-RU" dirty="0" smtClean="0"/>
              <a:t>Загрязненные инструменты погружать в раствор </a:t>
            </a:r>
            <a:r>
              <a:rPr lang="ru-RU" dirty="0" err="1" smtClean="0"/>
              <a:t>Рингера</a:t>
            </a:r>
            <a:r>
              <a:rPr lang="ru-RU" dirty="0" smtClean="0"/>
              <a:t> (модифицированный физиологический раствор), чтобы избежать засыхания остатков крови и тканей на инструментах.</a:t>
            </a:r>
          </a:p>
          <a:p>
            <a:pPr lvl="0"/>
            <a:r>
              <a:rPr lang="ru-RU" dirty="0" smtClean="0"/>
              <a:t>Сразу же после операции очистить инструменты от остатков крови, секретов, тканей и кости. Любое прилипшее к инструменту и засохшее на нем загрязнение приводит к коррозии.</a:t>
            </a:r>
          </a:p>
          <a:p>
            <a:pPr lvl="0"/>
            <a:r>
              <a:rPr lang="ru-RU" dirty="0" smtClean="0"/>
              <a:t>Многокомпонентные инструменты (напр., храповик, полая фреза с внутренним охлаждением) стерилизовать и хранить в разобранном состоянии.</a:t>
            </a:r>
          </a:p>
          <a:p>
            <a:pPr lvl="0"/>
            <a:r>
              <a:rPr lang="ru-RU" dirty="0" smtClean="0"/>
              <a:t>Использованные инструменты перед каждой чисткой продезинфицировать соответствующими средствами.</a:t>
            </a:r>
          </a:p>
          <a:p>
            <a:pPr lvl="0"/>
            <a:r>
              <a:rPr lang="ru-RU" dirty="0" smtClean="0"/>
              <a:t>Загрязненные инструменты класть только на предусмотренные для них места (крышка кассеты или соответствующий сосуд).</a:t>
            </a:r>
          </a:p>
          <a:p>
            <a:pPr lvl="0"/>
            <a:r>
              <a:rPr lang="ru-RU" dirty="0" smtClean="0"/>
              <a:t>Инструменты из различных материалов никогда не дезинфицировать, не чистить (также ультразвуком) и не стерилизовать вместе.</a:t>
            </a:r>
          </a:p>
          <a:p>
            <a:pPr lvl="0"/>
            <a:r>
              <a:rPr lang="ru-RU" dirty="0" smtClean="0"/>
              <a:t>Поврежденные инструменты рассортировать и отдельно дезинфицировать, чистить и выбрасывать.</a:t>
            </a:r>
          </a:p>
          <a:p>
            <a:pPr lvl="0"/>
            <a:r>
              <a:rPr lang="ru-RU" dirty="0" smtClean="0"/>
              <a:t>Не хранить инструменты во влажном или сыром состоянии долгое время.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Хирургические кассеты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630" t="29577" r="9259" b="9859"/>
          <a:stretch>
            <a:fillRect/>
          </a:stretch>
        </p:blipFill>
        <p:spPr bwMode="auto">
          <a:xfrm>
            <a:off x="1785918" y="2857496"/>
            <a:ext cx="664373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303" t="9051" r="29593" b="7121"/>
          <a:stretch>
            <a:fillRect/>
          </a:stretch>
        </p:blipFill>
        <p:spPr bwMode="auto">
          <a:xfrm>
            <a:off x="1071538" y="285728"/>
            <a:ext cx="5643602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50" t="9051" r="30546" b="7121"/>
          <a:stretch>
            <a:fillRect/>
          </a:stretch>
        </p:blipFill>
        <p:spPr bwMode="auto">
          <a:xfrm>
            <a:off x="1285852" y="214290"/>
            <a:ext cx="535785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3256" t="15148" r="30546" b="8645"/>
          <a:stretch>
            <a:fillRect/>
          </a:stretch>
        </p:blipFill>
        <p:spPr bwMode="auto">
          <a:xfrm>
            <a:off x="1000100" y="0"/>
            <a:ext cx="56436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303" t="12100" r="31499" b="5597"/>
          <a:stretch>
            <a:fillRect/>
          </a:stretch>
        </p:blipFill>
        <p:spPr bwMode="auto">
          <a:xfrm>
            <a:off x="1071538" y="0"/>
            <a:ext cx="55007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3256" t="13624" r="29593" b="11693"/>
          <a:stretch>
            <a:fillRect/>
          </a:stretch>
        </p:blipFill>
        <p:spPr bwMode="auto">
          <a:xfrm>
            <a:off x="1285852" y="0"/>
            <a:ext cx="5715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303" t="10576" r="30546" b="7121"/>
          <a:stretch>
            <a:fillRect/>
          </a:stretch>
        </p:blipFill>
        <p:spPr bwMode="auto">
          <a:xfrm>
            <a:off x="1142976" y="0"/>
            <a:ext cx="55007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50" t="10576" r="30546" b="7121"/>
          <a:stretch>
            <a:fillRect/>
          </a:stretch>
        </p:blipFill>
        <p:spPr bwMode="auto">
          <a:xfrm>
            <a:off x="1071538" y="0"/>
            <a:ext cx="55721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4300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Смещение резинового ограничителя маркирует глубину</a:t>
            </a:r>
            <a:br>
              <a:rPr lang="ru-RU" sz="2400" b="1" dirty="0" smtClean="0"/>
            </a:br>
            <a:r>
              <a:rPr lang="ru-RU" sz="2400" b="1" dirty="0" smtClean="0"/>
              <a:t>проникновения и переносится на разборную модель.</a:t>
            </a:r>
            <a:br>
              <a:rPr lang="ru-RU" sz="2400" b="1" dirty="0" smtClean="0"/>
            </a:br>
            <a:r>
              <a:rPr lang="ru-RU" sz="2400" b="1" dirty="0" smtClean="0"/>
              <a:t>Соединение многих точек замера отображает профиль кости.</a:t>
            </a:r>
            <a:endParaRPr lang="ru-RU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328855"/>
            <a:ext cx="3238512" cy="1943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50" t="22769" r="30546" b="33031"/>
          <a:stretch>
            <a:fillRect/>
          </a:stretch>
        </p:blipFill>
        <p:spPr bwMode="auto">
          <a:xfrm>
            <a:off x="1000100" y="357166"/>
            <a:ext cx="6858048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7130" t="53345" r="34293" b="10076"/>
          <a:stretch>
            <a:fillRect/>
          </a:stretch>
        </p:blipFill>
        <p:spPr bwMode="auto">
          <a:xfrm>
            <a:off x="1071538" y="1285860"/>
            <a:ext cx="71438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1.Клинические рекомендации (протоколы лечения) при диагнозе частичное отсутствие зубов (частичная вторичная </a:t>
            </a:r>
            <a:r>
              <a:rPr lang="ru-RU" dirty="0" err="1" smtClean="0"/>
              <a:t>адентия</a:t>
            </a:r>
            <a:r>
              <a:rPr lang="ru-RU" dirty="0" smtClean="0"/>
              <a:t>, потеря зубов вследствие несчастно­го случая, удаления или локализованного </a:t>
            </a:r>
            <a:r>
              <a:rPr lang="ru-RU" dirty="0" err="1" smtClean="0"/>
              <a:t>пародонтита</a:t>
            </a:r>
            <a:r>
              <a:rPr lang="ru-RU" dirty="0" smtClean="0"/>
              <a:t>). </a:t>
            </a:r>
            <a:r>
              <a:rPr lang="ru-RU" i="1" dirty="0" smtClean="0"/>
              <a:t>Утверждены Постановлением № 15 Совета Ассоциации общественных объединений «Стоматологическая Ассоциация России» от 30 сентября 2014 года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2.Клинические рекомендации (протоколы лечения) при диагнозе полное отсутствие зубов (частичная полная </a:t>
            </a:r>
            <a:r>
              <a:rPr lang="ru-RU" dirty="0" err="1" smtClean="0"/>
              <a:t>адентия</a:t>
            </a:r>
            <a:r>
              <a:rPr lang="ru-RU" dirty="0" smtClean="0"/>
              <a:t>, потеря зубов вследствие несчастно­го случая, удаления или локализованного </a:t>
            </a:r>
            <a:r>
              <a:rPr lang="ru-RU" dirty="0" err="1" smtClean="0"/>
              <a:t>пародонтита</a:t>
            </a:r>
            <a:r>
              <a:rPr lang="ru-RU" dirty="0" smtClean="0"/>
              <a:t>). </a:t>
            </a:r>
            <a:r>
              <a:rPr lang="ru-RU" i="1" dirty="0" smtClean="0"/>
              <a:t>Утверждены Постановлением № 15 Совета Ассоциации общественных объединений «Стоматологическая Ассоциация России» от 30 сентября 2014 года.</a:t>
            </a:r>
            <a:endParaRPr lang="ru-RU" dirty="0" smtClean="0"/>
          </a:p>
          <a:p>
            <a:pPr>
              <a:buNone/>
            </a:pPr>
            <a:r>
              <a:rPr lang="ru-RU" smtClean="0"/>
              <a:t>3.Хирургическая </a:t>
            </a:r>
            <a:r>
              <a:rPr lang="ru-RU" dirty="0" smtClean="0"/>
              <a:t>стоматология и челюстно-лицевая хирургия [Электронный ресурс] / Под ред. А.А. Кулакова, Т.Г. Робустовой, А.И. </a:t>
            </a:r>
            <a:r>
              <a:rPr lang="ru-RU" dirty="0" err="1" smtClean="0"/>
              <a:t>Неробеева</a:t>
            </a:r>
            <a:r>
              <a:rPr lang="ru-RU" dirty="0" smtClean="0"/>
              <a:t>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2010. 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1398</Words>
  <PresentationFormat>Экран (4:3)</PresentationFormat>
  <Paragraphs>98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Солнцестояние</vt:lpstr>
      <vt:lpstr>Тема лекции 6</vt:lpstr>
      <vt:lpstr>Актуальность</vt:lpstr>
      <vt:lpstr>Цель лекции</vt:lpstr>
      <vt:lpstr>Задачи лекции</vt:lpstr>
      <vt:lpstr>ПК-5: готовностью к сбору и анализу жалоб пациента, данных его анамнеза, результатов осмотра, лабораторных, инструментальных, патолого-анатомических и иных исследований в целях распознавания состояния или установления факта наличия или отсутствия стоматологического заболевания</vt:lpstr>
      <vt:lpstr>ПК-8 - способностью к определению тактики ведения больных с различными стоматологическими заболеваниями; </vt:lpstr>
      <vt:lpstr>План лекции</vt:lpstr>
      <vt:lpstr>Операцию имплантации можно разбить на несколько последовательных стадий: </vt:lpstr>
      <vt:lpstr>Проверка инструментария. </vt:lpstr>
      <vt:lpstr>Перечень необходимого для имплантации инструментария:  </vt:lpstr>
      <vt:lpstr>Слайд 11</vt:lpstr>
      <vt:lpstr>Перечень необходимого для имплантации инструментария:  </vt:lpstr>
      <vt:lpstr>Слайд 13</vt:lpstr>
      <vt:lpstr>Слайд 14</vt:lpstr>
      <vt:lpstr>Перечень необходимого для имплантации инструментария:  </vt:lpstr>
      <vt:lpstr>Слайд 16</vt:lpstr>
      <vt:lpstr>Хирургическая кассета</vt:lpstr>
      <vt:lpstr>Чистка инструментов и уход за ними </vt:lpstr>
      <vt:lpstr>Инструменты с высокой режущей способностью являются основной предпосылкой успеха имплантации. Поэтому необходимо учитывать следующее: </vt:lpstr>
      <vt:lpstr>Хирургические кассеты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Смещение резинового ограничителя маркирует глубину проникновения и переносится на разборную модель. Соединение многих точек замера отображает профиль кости.</vt:lpstr>
      <vt:lpstr>Слайд 29</vt:lpstr>
      <vt:lpstr>Слайд 30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Тема 6</dc:title>
  <dc:creator>Анжела</dc:creator>
  <cp:lastModifiedBy>Анжела</cp:lastModifiedBy>
  <cp:revision>9</cp:revision>
  <dcterms:created xsi:type="dcterms:W3CDTF">2019-02-24T04:33:14Z</dcterms:created>
  <dcterms:modified xsi:type="dcterms:W3CDTF">2019-04-07T10:28:23Z</dcterms:modified>
</cp:coreProperties>
</file>