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4" r:id="rId3"/>
    <p:sldId id="273" r:id="rId4"/>
    <p:sldId id="323" r:id="rId5"/>
    <p:sldId id="275" r:id="rId6"/>
    <p:sldId id="300" r:id="rId7"/>
    <p:sldId id="301" r:id="rId8"/>
    <p:sldId id="302" r:id="rId9"/>
    <p:sldId id="303" r:id="rId10"/>
    <p:sldId id="277" r:id="rId11"/>
    <p:sldId id="278" r:id="rId12"/>
    <p:sldId id="279" r:id="rId13"/>
    <p:sldId id="280" r:id="rId14"/>
    <p:sldId id="281" r:id="rId15"/>
    <p:sldId id="290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1" r:id="rId25"/>
    <p:sldId id="292" r:id="rId26"/>
    <p:sldId id="297" r:id="rId27"/>
    <p:sldId id="296" r:id="rId28"/>
    <p:sldId id="295" r:id="rId29"/>
    <p:sldId id="294" r:id="rId30"/>
    <p:sldId id="298" r:id="rId31"/>
    <p:sldId id="299" r:id="rId32"/>
    <p:sldId id="305" r:id="rId33"/>
    <p:sldId id="306" r:id="rId34"/>
    <p:sldId id="307" r:id="rId35"/>
    <p:sldId id="308" r:id="rId36"/>
    <p:sldId id="309" r:id="rId37"/>
    <p:sldId id="310" r:id="rId38"/>
    <p:sldId id="311" r:id="rId39"/>
    <p:sldId id="304" r:id="rId40"/>
    <p:sldId id="293" r:id="rId41"/>
    <p:sldId id="312" r:id="rId42"/>
    <p:sldId id="313" r:id="rId43"/>
    <p:sldId id="314" r:id="rId44"/>
    <p:sldId id="315" r:id="rId45"/>
    <p:sldId id="316" r:id="rId46"/>
    <p:sldId id="317" r:id="rId47"/>
    <p:sldId id="319" r:id="rId48"/>
    <p:sldId id="320" r:id="rId49"/>
    <p:sldId id="321" r:id="rId50"/>
    <p:sldId id="322" r:id="rId51"/>
    <p:sldId id="268" r:id="rId5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 лекции  </a:t>
            </a:r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</a:t>
            </a:r>
            <a:r>
              <a:rPr lang="ru-RU" dirty="0" smtClean="0"/>
              <a:t>Виды имплантатов и особенности различных имплантационных систем. Одноэтапный и двухэтапный подходы в использовании дентальных имплантатов. Имплантация в сложных клинических случаях.</a:t>
            </a:r>
            <a:endParaRPr lang="en-U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Актуальность: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Применение внутрикостных зубных имплантатов позволит решить многие вопросы при частичной и полной утрате зубов, восстановить жевательную функцию и улучшить эстетику лица. Развитие зубной имплантации расширило традиционные представления о протезировании как о лечении с хирургическим вмешательством. Большое значение для успеха зубной внутрикостной имплантации имеет процесс их приживления в кости и образования </a:t>
            </a:r>
            <a:r>
              <a:rPr lang="ru-RU" dirty="0" err="1" smtClean="0"/>
              <a:t>имплантатодесневого</a:t>
            </a:r>
            <a:r>
              <a:rPr lang="ru-RU" dirty="0" smtClean="0"/>
              <a:t> соединения.   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лекции: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ознакомить студентов с видами дентальных имплантатов и методами имплантации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dirty="0" smtClean="0"/>
              <a:t>ОПК-11:</a:t>
            </a:r>
            <a:br>
              <a:rPr lang="ru-RU" sz="1800" dirty="0" smtClean="0"/>
            </a:br>
            <a:r>
              <a:rPr lang="ru-RU" sz="1800" dirty="0" smtClean="0"/>
              <a:t>готовностью к применению медицинских изделий, предусмотренных порядками оказания медицинской помощи пациентам со стоматологическими заболеваниями.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Зн.1 - Методы использования медицинских изделий, химических средств и лекарственных препаратов для контроля зубного налета.</a:t>
            </a:r>
          </a:p>
          <a:p>
            <a:r>
              <a:rPr lang="ru-RU" dirty="0" smtClean="0"/>
              <a:t>Зн.4 - Должностные обязанности медицинских работников в медицинских организациях</a:t>
            </a:r>
          </a:p>
          <a:p>
            <a:r>
              <a:rPr lang="ru-RU" dirty="0" err="1" smtClean="0"/>
              <a:t>Зн</a:t>
            </a:r>
            <a:r>
              <a:rPr lang="ru-RU" dirty="0" smtClean="0"/>
              <a:t>. 18 -Современные медицинские изделия (аппаратура, инструментарий и материалы), применяемые в стоматологии</a:t>
            </a:r>
          </a:p>
          <a:p>
            <a:r>
              <a:rPr lang="ru-RU" dirty="0" smtClean="0"/>
              <a:t>Зн.19 - Клинические рекомендации (протоколы лечения) по вопросам оказания медицинской помощи.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План лекции: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 Виды дентальных имплантатов.</a:t>
            </a:r>
          </a:p>
          <a:p>
            <a:pPr>
              <a:buNone/>
            </a:pPr>
            <a:r>
              <a:rPr lang="ru-RU" dirty="0" smtClean="0"/>
              <a:t>2. Сравнительная характеристика имплантационных систем.</a:t>
            </a:r>
          </a:p>
          <a:p>
            <a:pPr>
              <a:buNone/>
            </a:pPr>
            <a:r>
              <a:rPr lang="ru-RU" dirty="0" smtClean="0"/>
              <a:t>3. Методики дентальной имплантации.</a:t>
            </a:r>
          </a:p>
          <a:p>
            <a:pPr>
              <a:buNone/>
            </a:pPr>
            <a:r>
              <a:rPr lang="ru-RU" dirty="0" smtClean="0"/>
              <a:t>4.Имплантация в условиях дефицита костной ткани.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Виды дентальной имплантации</a:t>
            </a:r>
            <a:endParaRPr lang="ru-RU" sz="2800" dirty="0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00174"/>
            <a:ext cx="8001024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Методы дентальной имплантации</a:t>
            </a:r>
            <a:endParaRPr lang="ru-RU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8143900" cy="1285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813050"/>
            <a:ext cx="8072462" cy="211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Материалы для дентальных имплантатов</a:t>
            </a:r>
            <a:endParaRPr lang="ru-RU" sz="2800" dirty="0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814390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Биоактивные имплантационные материалы</a:t>
            </a:r>
            <a:endParaRPr lang="ru-RU" sz="2800" dirty="0"/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357298"/>
            <a:ext cx="814390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33688" cy="57148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144000" cy="5026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4849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144000" cy="5002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4995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914400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9144000" cy="3372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14356"/>
            <a:ext cx="9144000" cy="4917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000109"/>
            <a:ext cx="9144000" cy="4617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43051"/>
            <a:ext cx="9144000" cy="3499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000109"/>
            <a:ext cx="9144000" cy="4684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928671"/>
            <a:ext cx="9144000" cy="4748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42985"/>
            <a:ext cx="9144000" cy="4230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9144000" cy="4877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9144000" cy="487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4205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000240"/>
            <a:ext cx="9144000" cy="3331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9"/>
            <a:ext cx="9144000" cy="4296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9144000" cy="4136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285992"/>
            <a:ext cx="9144000" cy="2567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933688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914400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Характеристика имплантационных систем</a:t>
            </a:r>
            <a:endParaRPr lang="ru-RU" sz="2800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714357"/>
            <a:ext cx="9144000" cy="490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9406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Немедленная дентальная имплантация</a:t>
            </a:r>
            <a:endParaRPr lang="ru-RU" sz="2800" dirty="0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71612"/>
            <a:ext cx="785818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85728"/>
            <a:ext cx="6072230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14290"/>
            <a:ext cx="5214974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85728"/>
            <a:ext cx="4714908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85728"/>
            <a:ext cx="522422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14290"/>
            <a:ext cx="5000660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643050"/>
            <a:ext cx="7786710" cy="4000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576530" cy="64294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Двухэтапная имплантация</a:t>
            </a:r>
            <a:endParaRPr lang="ru-RU" sz="2800" dirty="0"/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7215238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Двухэтапная имплантация</a:t>
            </a:r>
            <a:endParaRPr lang="ru-RU" sz="2800" dirty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099" y="2143117"/>
            <a:ext cx="8143901" cy="299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6" y="357166"/>
            <a:ext cx="5394132" cy="5891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14290"/>
            <a:ext cx="5357850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85728"/>
            <a:ext cx="5357849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85728"/>
            <a:ext cx="5040662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9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1" y="285728"/>
            <a:ext cx="548509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85728"/>
            <a:ext cx="571504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14290"/>
            <a:ext cx="6143668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71546"/>
            <a:ext cx="8001056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357166"/>
            <a:ext cx="6286544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3" y="285728"/>
            <a:ext cx="5572848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Литература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Основы теории и практики. Проф. В.Л. </a:t>
            </a:r>
            <a:r>
              <a:rPr lang="ru-RU" dirty="0" err="1" smtClean="0"/>
              <a:t>Параскевич</a:t>
            </a:r>
            <a:r>
              <a:rPr lang="ru-RU" dirty="0" smtClean="0"/>
              <a:t>. Медицинское информационное агентство. Москва, 2011.- 399с.</a:t>
            </a:r>
          </a:p>
          <a:p>
            <a:pPr>
              <a:buNone/>
            </a:pPr>
            <a:r>
              <a:rPr lang="ru-RU" dirty="0" smtClean="0"/>
              <a:t>2.Практическая дентальная </a:t>
            </a:r>
            <a:r>
              <a:rPr lang="ru-RU" dirty="0" err="1" smtClean="0"/>
              <a:t>имплантология</a:t>
            </a:r>
            <a:r>
              <a:rPr lang="ru-RU" dirty="0" smtClean="0"/>
              <a:t>. Руководство, проф. И.У. </a:t>
            </a:r>
            <a:r>
              <a:rPr lang="ru-RU" dirty="0" err="1" smtClean="0"/>
              <a:t>Мушев</a:t>
            </a:r>
            <a:r>
              <a:rPr lang="ru-RU" dirty="0" smtClean="0"/>
              <a:t>, В.Н. </a:t>
            </a:r>
            <a:r>
              <a:rPr lang="ru-RU" dirty="0" err="1" smtClean="0"/>
              <a:t>Олесова</a:t>
            </a:r>
            <a:r>
              <a:rPr lang="ru-RU" dirty="0" smtClean="0"/>
              <a:t>, О.З. </a:t>
            </a:r>
            <a:r>
              <a:rPr lang="ru-RU" dirty="0" err="1" smtClean="0"/>
              <a:t>Фромович</a:t>
            </a:r>
            <a:r>
              <a:rPr lang="ru-RU" dirty="0" smtClean="0"/>
              <a:t>, 2-е изд., доп.-М.: Локус </a:t>
            </a:r>
            <a:r>
              <a:rPr lang="ru-RU" dirty="0" err="1" smtClean="0"/>
              <a:t>Станди</a:t>
            </a:r>
            <a:r>
              <a:rPr lang="ru-RU" dirty="0" smtClean="0"/>
              <a:t>, 2008.-498с.: ил.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141</TotalTime>
  <Words>332</Words>
  <PresentationFormat>Экран (4:3)</PresentationFormat>
  <Paragraphs>48</Paragraphs>
  <Slides>51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2" baseType="lpstr">
      <vt:lpstr>Солнцестояние</vt:lpstr>
      <vt:lpstr>Тема лекции  7</vt:lpstr>
      <vt:lpstr>Актуальность: </vt:lpstr>
      <vt:lpstr>Цель лекции: </vt:lpstr>
      <vt:lpstr>ОПК-11: готовностью к применению медицинских изделий, предусмотренных порядками оказания медицинской помощи пациентам со стоматологическими заболеваниями.</vt:lpstr>
      <vt:lpstr>План лекции: </vt:lpstr>
      <vt:lpstr>Виды дентальной имплантации</vt:lpstr>
      <vt:lpstr>Методы дентальной имплантации</vt:lpstr>
      <vt:lpstr>Материалы для дентальных имплантатов</vt:lpstr>
      <vt:lpstr>Биоактивные имплантационные материалы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Характеристика имплантационных систем</vt:lpstr>
      <vt:lpstr>Немедленная дентальная имплантация</vt:lpstr>
      <vt:lpstr>Слайд 33</vt:lpstr>
      <vt:lpstr>Слайд 34</vt:lpstr>
      <vt:lpstr>Слайд 35</vt:lpstr>
      <vt:lpstr>Слайд 36</vt:lpstr>
      <vt:lpstr>Слайд 37</vt:lpstr>
      <vt:lpstr>Слайд 38</vt:lpstr>
      <vt:lpstr>Двухэтапная имплантация</vt:lpstr>
      <vt:lpstr>Двухэтапная имплантация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19</cp:revision>
  <dcterms:created xsi:type="dcterms:W3CDTF">2013-06-25T10:27:43Z</dcterms:created>
  <dcterms:modified xsi:type="dcterms:W3CDTF">2019-04-07T10:29:10Z</dcterms:modified>
</cp:coreProperties>
</file>