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0" r:id="rId2"/>
    <p:sldId id="274" r:id="rId3"/>
    <p:sldId id="273" r:id="rId4"/>
    <p:sldId id="275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68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8" autoAdjust="0"/>
    <p:restoredTop sz="94660"/>
  </p:normalViewPr>
  <p:slideViewPr>
    <p:cSldViewPr>
      <p:cViewPr varScale="1">
        <p:scale>
          <a:sx n="64" d="100"/>
          <a:sy n="64" d="100"/>
        </p:scale>
        <p:origin x="-102" y="-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лекции </a:t>
            </a:r>
            <a:r>
              <a:rPr lang="ru-RU" dirty="0" smtClean="0"/>
              <a:t>8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Современные представления об </a:t>
            </a:r>
            <a:r>
              <a:rPr lang="ru-RU" dirty="0" err="1" smtClean="0"/>
              <a:t>остеопластических</a:t>
            </a:r>
            <a:r>
              <a:rPr lang="ru-RU" dirty="0" smtClean="0"/>
              <a:t> материалах и использование их в дентальной </a:t>
            </a:r>
            <a:r>
              <a:rPr lang="ru-RU" dirty="0" err="1" smtClean="0"/>
              <a:t>имплантологии</a:t>
            </a:r>
            <a:r>
              <a:rPr lang="ru-RU" dirty="0" smtClean="0"/>
              <a:t>.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Виды </a:t>
            </a:r>
            <a:r>
              <a:rPr lang="ru-RU" dirty="0" smtClean="0"/>
              <a:t>реконструктивных вмешательств на челюстных костях и техника их проведения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Потеря зубов всегда сопровождается атрофией костной ткани челюстей, результатом которой, в частности, является уменьшение высоты альвеолярной части нижней челюсти. Современные взгляды на динамику атрофии альвеолярной части нижней челюсти </a:t>
            </a:r>
            <a:r>
              <a:rPr lang="ru-RU" b="1" dirty="0" smtClean="0"/>
              <a:t>после потери зубов представляются следующим образом: в течение первого года </a:t>
            </a:r>
            <a:r>
              <a:rPr lang="ru-RU" dirty="0" smtClean="0"/>
              <a:t>происходит потеря до 25% костного объема, в последующие 2-3 года теряется до 40-60%. При уменьшении объема альвеолярного гребня вследствие прогрессирующей атрофии костной ткани снижается возможность применения внутрикостной дентальной имплантации из-за высокой степени вероятности повреждения нижнечелюстного нерва. Поэтому важным параметром для возможности установки имплантатов является наличие достаточного объема кости в области предполагаемой имплантации. Применение современных методик по увеличению объема костной ткани позволяет установить дентальные имплантаты именно в том месте и в том положении, которые требуются в соответствии с клинической ситуацией.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ознакомить студентов с </a:t>
            </a:r>
            <a:r>
              <a:rPr lang="ru-RU" dirty="0" err="1" smtClean="0"/>
              <a:t>остеопластическими</a:t>
            </a:r>
            <a:r>
              <a:rPr lang="ru-RU" dirty="0" smtClean="0"/>
              <a:t> материалами и использованием их в дентальной имплантации, методами </a:t>
            </a:r>
            <a:r>
              <a:rPr lang="ru-RU" dirty="0" err="1" smtClean="0"/>
              <a:t>винирной</a:t>
            </a:r>
            <a:r>
              <a:rPr lang="ru-RU" dirty="0" smtClean="0"/>
              <a:t> пластики и </a:t>
            </a:r>
            <a:r>
              <a:rPr lang="ru-RU" dirty="0" err="1" smtClean="0"/>
              <a:t>межкортикальной</a:t>
            </a:r>
            <a:r>
              <a:rPr lang="ru-RU" dirty="0" smtClean="0"/>
              <a:t> остеотомии.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AutoNum type="arabicPeriod"/>
            </a:pPr>
            <a:r>
              <a:rPr lang="ru-RU" dirty="0" smtClean="0"/>
              <a:t>Характеристика </a:t>
            </a:r>
            <a:r>
              <a:rPr lang="ru-RU" dirty="0" err="1" smtClean="0"/>
              <a:t>остеопластических</a:t>
            </a:r>
            <a:r>
              <a:rPr lang="ru-RU" dirty="0" smtClean="0"/>
              <a:t> материалов.</a:t>
            </a:r>
          </a:p>
          <a:p>
            <a:pPr marL="596646" indent="-514350">
              <a:buAutoNum type="arabicPeriod"/>
            </a:pPr>
            <a:r>
              <a:rPr lang="ru-RU" dirty="0" smtClean="0"/>
              <a:t>Понятие о </a:t>
            </a:r>
            <a:r>
              <a:rPr lang="ru-RU" dirty="0" err="1" smtClean="0"/>
              <a:t>остеоиндукции</a:t>
            </a:r>
            <a:r>
              <a:rPr lang="ru-RU" dirty="0" smtClean="0"/>
              <a:t>.</a:t>
            </a:r>
          </a:p>
          <a:p>
            <a:pPr marL="596646" indent="-514350">
              <a:buAutoNum type="arabicPeriod"/>
            </a:pPr>
            <a:r>
              <a:rPr lang="ru-RU" dirty="0" smtClean="0"/>
              <a:t>Клинические аспекты </a:t>
            </a:r>
            <a:r>
              <a:rPr lang="ru-RU" dirty="0" err="1" smtClean="0"/>
              <a:t>примненеия</a:t>
            </a:r>
            <a:r>
              <a:rPr lang="ru-RU" dirty="0" smtClean="0"/>
              <a:t> </a:t>
            </a:r>
            <a:r>
              <a:rPr lang="ru-RU" dirty="0" err="1" smtClean="0"/>
              <a:t>остеопластических</a:t>
            </a:r>
            <a:r>
              <a:rPr lang="ru-RU" dirty="0" smtClean="0"/>
              <a:t> материалов в дентальной имплантации. </a:t>
            </a:r>
          </a:p>
          <a:p>
            <a:pPr marL="596646" indent="-514350">
              <a:buAutoNum type="arabicPeriod"/>
            </a:pPr>
            <a:r>
              <a:rPr lang="ru-RU" dirty="0" smtClean="0"/>
              <a:t>Техника </a:t>
            </a:r>
            <a:r>
              <a:rPr lang="ru-RU" dirty="0" err="1" smtClean="0"/>
              <a:t>винирной</a:t>
            </a:r>
            <a:r>
              <a:rPr lang="ru-RU" dirty="0" smtClean="0"/>
              <a:t> пластики и </a:t>
            </a:r>
            <a:r>
              <a:rPr lang="ru-RU" dirty="0" err="1" smtClean="0"/>
              <a:t>межкортикальной</a:t>
            </a:r>
            <a:r>
              <a:rPr lang="ru-RU" dirty="0" smtClean="0"/>
              <a:t> остеотомии.</a:t>
            </a:r>
          </a:p>
          <a:p>
            <a:endParaRPr lang="ru-RU" dirty="0" smtClean="0"/>
          </a:p>
          <a:p>
            <a:pPr marL="596646" indent="-514350">
              <a:buAutoNum type="arabicPeriod"/>
            </a:pPr>
            <a:endParaRPr lang="ru-RU" dirty="0" smtClean="0"/>
          </a:p>
          <a:p>
            <a:pPr marL="596646" indent="-514350">
              <a:buAutoNum type="arabicPeriod"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933588" cy="714356"/>
          </a:xfrm>
        </p:spPr>
        <p:txBody>
          <a:bodyPr>
            <a:normAutofit/>
          </a:bodyPr>
          <a:lstStyle/>
          <a:p>
            <a:r>
              <a:rPr lang="ru-RU" sz="2000" dirty="0" err="1" smtClean="0"/>
              <a:t>Остеопластические</a:t>
            </a:r>
            <a:r>
              <a:rPr lang="ru-RU" sz="2000" dirty="0" smtClean="0"/>
              <a:t> имплантационные материалы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500042"/>
            <a:ext cx="7933588" cy="6357958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Имплантационные материалы должны обладать определенными механическими, физико-химическими и биологическим свойствами, чтобы обеспечить заданный характер взаимодействия с внутренней средой организма.</a:t>
            </a:r>
          </a:p>
          <a:p>
            <a:r>
              <a:rPr lang="ru-RU" dirty="0" smtClean="0"/>
              <a:t>Механические свойства материалов определяют поведение имплантатов под действием механических сил; физические свойства характеризуют отношение имплантатов к электрическим, магнитным, световым влияниям; химические свойства указывают на сопротивление имплантатов химическому воздействию среды; биологические свойства включают токсичность материалов, их связь с </a:t>
            </a:r>
            <a:r>
              <a:rPr lang="ru-RU" dirty="0" err="1" smtClean="0"/>
              <a:t>опухолеобразованием</a:t>
            </a:r>
            <a:r>
              <a:rPr lang="ru-RU" dirty="0" smtClean="0"/>
              <a:t>, коррозионную стойкость, влияние на кровь, </a:t>
            </a:r>
            <a:r>
              <a:rPr lang="ru-RU" dirty="0" err="1" smtClean="0"/>
              <a:t>биосовместимость</a:t>
            </a:r>
            <a:r>
              <a:rPr lang="ru-RU" dirty="0" smtClean="0"/>
              <a:t>. </a:t>
            </a:r>
            <a:r>
              <a:rPr lang="ru-RU" dirty="0" err="1" smtClean="0"/>
              <a:t>Биосовместимость</a:t>
            </a:r>
            <a:r>
              <a:rPr lang="ru-RU" dirty="0" smtClean="0"/>
              <a:t> является наиболее важным свойством, которым должен обладать </a:t>
            </a:r>
            <a:r>
              <a:rPr lang="ru-RU" dirty="0" err="1" smtClean="0"/>
              <a:t>имплантологический</a:t>
            </a:r>
            <a:r>
              <a:rPr lang="ru-RU" dirty="0" smtClean="0"/>
              <a:t> материал. Нередко даже из уст специалиста можно услышать термин «биоматериалы» применительно к материалам синтетического происхождения, хотя это в корне неверно. Под биоматериалами следует понимать материалы биологического происхождения для трансплантологии и </a:t>
            </a:r>
            <a:r>
              <a:rPr lang="ru-RU" dirty="0" err="1" smtClean="0"/>
              <a:t>имплантологии</a:t>
            </a:r>
            <a:r>
              <a:rPr lang="ru-RU" dirty="0" smtClean="0"/>
              <a:t>, что следует из приставки «</a:t>
            </a:r>
            <a:r>
              <a:rPr lang="ru-RU" dirty="0" err="1" smtClean="0"/>
              <a:t>био</a:t>
            </a:r>
            <a:r>
              <a:rPr lang="ru-RU" dirty="0" smtClean="0"/>
              <a:t>» - жизнь. Материалы, используемые для изготовления имплантатов называются </a:t>
            </a:r>
            <a:r>
              <a:rPr lang="ru-RU" dirty="0" err="1" smtClean="0"/>
              <a:t>биосовместимыми</a:t>
            </a:r>
            <a:r>
              <a:rPr lang="ru-RU" dirty="0" smtClean="0"/>
              <a:t>, и они в свою очередь подразделяются на </a:t>
            </a:r>
            <a:r>
              <a:rPr lang="ru-RU" dirty="0" err="1" smtClean="0"/>
              <a:t>биотолерантные</a:t>
            </a:r>
            <a:r>
              <a:rPr lang="ru-RU" dirty="0" smtClean="0"/>
              <a:t>, </a:t>
            </a:r>
            <a:r>
              <a:rPr lang="ru-RU" dirty="0" err="1" smtClean="0"/>
              <a:t>биоинертные</a:t>
            </a:r>
            <a:r>
              <a:rPr lang="ru-RU" dirty="0" smtClean="0"/>
              <a:t>, биоактивные.</a:t>
            </a:r>
          </a:p>
          <a:p>
            <a:r>
              <a:rPr lang="ru-RU" dirty="0" smtClean="0"/>
              <a:t>Как показала практика, ни один из ныне используемых </a:t>
            </a:r>
            <a:r>
              <a:rPr lang="ru-RU" dirty="0" err="1" smtClean="0"/>
              <a:t>имплантологических</a:t>
            </a:r>
            <a:r>
              <a:rPr lang="ru-RU" dirty="0" smtClean="0"/>
              <a:t> материалов не удовлетворяет всем необходимым требованиям, например, </a:t>
            </a:r>
            <a:r>
              <a:rPr lang="ru-RU" dirty="0" err="1" smtClean="0"/>
              <a:t>биоинертный</a:t>
            </a:r>
            <a:r>
              <a:rPr lang="ru-RU" dirty="0" smtClean="0"/>
              <a:t> титан не обладает способностью стимулировать </a:t>
            </a:r>
            <a:r>
              <a:rPr lang="ru-RU" dirty="0" err="1" smtClean="0"/>
              <a:t>остеоинтеграцию</a:t>
            </a:r>
            <a:r>
              <a:rPr lang="ru-RU" dirty="0" smtClean="0"/>
              <a:t>, а биоактивная керамика – необходимыми механическими свойствами. Для решения этой проблемы разработаны композиционные материалы, в частности, </a:t>
            </a:r>
            <a:r>
              <a:rPr lang="ru-RU" dirty="0" err="1" smtClean="0"/>
              <a:t>биокомпозиционные</a:t>
            </a:r>
            <a:r>
              <a:rPr lang="ru-RU" dirty="0" smtClean="0"/>
              <a:t> покрытия на титановых дентальных имплантатах.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 fontScale="90000"/>
          </a:bodyPr>
          <a:lstStyle/>
          <a:p>
            <a:r>
              <a:rPr lang="ru-RU" sz="2400" b="1" u="sng" dirty="0" smtClean="0"/>
              <a:t>1.1. </a:t>
            </a:r>
            <a:r>
              <a:rPr lang="ru-RU" sz="2400" b="1" u="sng" dirty="0" err="1" smtClean="0"/>
              <a:t>Остеопластические</a:t>
            </a:r>
            <a:r>
              <a:rPr lang="ru-RU" sz="2400" b="1" u="sng" dirty="0" smtClean="0"/>
              <a:t> материалы биологического происхождения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719406" cy="650083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Согласно статистическим данным костная ткань является наиболее часто трансплантируемым материалом в медицине, отставая по числу трансплантаций только от препаратов крови (</a:t>
            </a:r>
            <a:r>
              <a:rPr lang="en-GB" dirty="0" smtClean="0"/>
              <a:t>K </a:t>
            </a:r>
            <a:r>
              <a:rPr lang="en-GB" dirty="0" err="1" smtClean="0"/>
              <a:t>Lewandrowski</a:t>
            </a:r>
            <a:r>
              <a:rPr lang="ru-RU" dirty="0" smtClean="0"/>
              <a:t>, </a:t>
            </a:r>
            <a:r>
              <a:rPr lang="en-GB" dirty="0" smtClean="0"/>
              <a:t>J</a:t>
            </a:r>
            <a:r>
              <a:rPr lang="ru-RU" dirty="0" smtClean="0"/>
              <a:t>.</a:t>
            </a:r>
            <a:r>
              <a:rPr lang="en-GB" dirty="0" smtClean="0"/>
              <a:t>D</a:t>
            </a:r>
            <a:r>
              <a:rPr lang="ru-RU" dirty="0" smtClean="0"/>
              <a:t>. </a:t>
            </a:r>
            <a:r>
              <a:rPr lang="en-GB" dirty="0" err="1" smtClean="0"/>
              <a:t>Gresser</a:t>
            </a:r>
            <a:r>
              <a:rPr lang="ru-RU" dirty="0" smtClean="0"/>
              <a:t>, </a:t>
            </a:r>
            <a:r>
              <a:rPr lang="en-GB" dirty="0" smtClean="0"/>
              <a:t>D</a:t>
            </a:r>
            <a:r>
              <a:rPr lang="ru-RU" dirty="0" smtClean="0"/>
              <a:t>.</a:t>
            </a:r>
            <a:r>
              <a:rPr lang="en-GB" dirty="0" smtClean="0"/>
              <a:t>L</a:t>
            </a:r>
            <a:r>
              <a:rPr lang="ru-RU" dirty="0" smtClean="0"/>
              <a:t>. </a:t>
            </a:r>
            <a:r>
              <a:rPr lang="en-GB" dirty="0" smtClean="0"/>
              <a:t>Wise</a:t>
            </a:r>
            <a:r>
              <a:rPr lang="ru-RU" dirty="0" smtClean="0"/>
              <a:t>, </a:t>
            </a:r>
            <a:r>
              <a:rPr lang="en-GB" dirty="0" smtClean="0"/>
              <a:t>D</a:t>
            </a:r>
            <a:r>
              <a:rPr lang="ru-RU" dirty="0" smtClean="0"/>
              <a:t>.</a:t>
            </a:r>
            <a:r>
              <a:rPr lang="en-GB" dirty="0" smtClean="0"/>
              <a:t>J</a:t>
            </a:r>
            <a:r>
              <a:rPr lang="ru-RU" dirty="0" smtClean="0"/>
              <a:t>. </a:t>
            </a:r>
            <a:r>
              <a:rPr lang="en-GB" dirty="0" err="1" smtClean="0"/>
              <a:t>Trantolo</a:t>
            </a:r>
            <a:r>
              <a:rPr lang="ru-RU" dirty="0" smtClean="0"/>
              <a:t>, 2000).</a:t>
            </a:r>
          </a:p>
          <a:p>
            <a:r>
              <a:rPr lang="ru-RU" dirty="0" smtClean="0"/>
              <a:t>Материалы для костной пластики традиционно классифицируют на аутогенные, </a:t>
            </a:r>
            <a:r>
              <a:rPr lang="ru-RU" dirty="0" err="1" smtClean="0"/>
              <a:t>аллогенные</a:t>
            </a:r>
            <a:r>
              <a:rPr lang="ru-RU" dirty="0" smtClean="0"/>
              <a:t>, </a:t>
            </a:r>
            <a:r>
              <a:rPr lang="ru-RU" dirty="0" err="1" smtClean="0"/>
              <a:t>ксеногенные</a:t>
            </a:r>
            <a:r>
              <a:rPr lang="ru-RU" dirty="0" smtClean="0"/>
              <a:t> и аллопластические.</a:t>
            </a:r>
          </a:p>
          <a:p>
            <a:r>
              <a:rPr lang="ru-RU" dirty="0" smtClean="0"/>
              <a:t>Существуют несколько основных механизмов образования костной ткани при использовании </a:t>
            </a:r>
            <a:r>
              <a:rPr lang="ru-RU" dirty="0" err="1" smtClean="0"/>
              <a:t>остеопластических</a:t>
            </a:r>
            <a:r>
              <a:rPr lang="ru-RU" dirty="0" smtClean="0"/>
              <a:t> материалов.</a:t>
            </a:r>
          </a:p>
          <a:p>
            <a:r>
              <a:rPr lang="ru-RU" i="1" u="sng" dirty="0" err="1" smtClean="0"/>
              <a:t>Остеокондукция</a:t>
            </a:r>
            <a:r>
              <a:rPr lang="ru-RU" dirty="0" smtClean="0"/>
              <a:t> – тип </a:t>
            </a:r>
            <a:r>
              <a:rPr lang="ru-RU" dirty="0" err="1" smtClean="0"/>
              <a:t>остеогенеза</a:t>
            </a:r>
            <a:r>
              <a:rPr lang="ru-RU" dirty="0" smtClean="0"/>
              <a:t>, при котором костнопластический материал выступает в роли пассивной матрицы (кондуктора, каркаса) для аппозиционного роста костной ткани. Данный каркас способен в трех плоскостях направлять отложение полноценной костной субстанции на своей поверхности.</a:t>
            </a:r>
          </a:p>
          <a:p>
            <a:r>
              <a:rPr lang="ru-RU" i="1" u="sng" dirty="0" err="1" smtClean="0"/>
              <a:t>Остеоиндукция</a:t>
            </a:r>
            <a:r>
              <a:rPr lang="ru-RU" dirty="0" smtClean="0"/>
              <a:t> – заключается в стимуляции </a:t>
            </a:r>
            <a:r>
              <a:rPr lang="ru-RU" dirty="0" err="1" smtClean="0"/>
              <a:t>остеогенеза</a:t>
            </a:r>
            <a:r>
              <a:rPr lang="ru-RU" dirty="0" smtClean="0"/>
              <a:t> посредством активации местных (собственных) факторов роста в зоне дефекта. Впервые этот феномен был описан в классических работах </a:t>
            </a:r>
            <a:r>
              <a:rPr lang="en-GB" dirty="0" err="1" smtClean="0"/>
              <a:t>Urist</a:t>
            </a:r>
            <a:r>
              <a:rPr lang="ru-RU" dirty="0" smtClean="0"/>
              <a:t>, где автор описал эктопическое костеобразование при внутримышечном введении деминерализованного костного матрикса крысам и кроликам. С тех пор считается, что </a:t>
            </a:r>
            <a:r>
              <a:rPr lang="ru-RU" dirty="0" err="1" smtClean="0"/>
              <a:t>остеоиндуктивные</a:t>
            </a:r>
            <a:r>
              <a:rPr lang="ru-RU" dirty="0" smtClean="0"/>
              <a:t> материалы способны провоцировать образование кости в тех местах, где в норме она не должна присутствовать. В дальнейшем было установлено, что низкомолекулярные белки, входящие в состав деминерализованного костного матрикса обладают выраженным </a:t>
            </a:r>
            <a:r>
              <a:rPr lang="ru-RU" dirty="0" err="1" smtClean="0"/>
              <a:t>остеоиндуктивными</a:t>
            </a:r>
            <a:r>
              <a:rPr lang="ru-RU" dirty="0" smtClean="0"/>
              <a:t> свойствами. Это послужило отправной точкой для начала использования костных морфогенетических белков в костной трансплантологии.</a:t>
            </a:r>
          </a:p>
          <a:p>
            <a:r>
              <a:rPr lang="ru-RU" i="1" u="sng" dirty="0" err="1" smtClean="0"/>
              <a:t>Остеогенное</a:t>
            </a:r>
            <a:r>
              <a:rPr lang="ru-RU" i="1" u="sng" dirty="0" smtClean="0"/>
              <a:t> костеобразование</a:t>
            </a:r>
            <a:r>
              <a:rPr lang="ru-RU" dirty="0" smtClean="0"/>
              <a:t> – происходит в случае присутствия в трансплантате жизнеспособных </a:t>
            </a:r>
            <a:r>
              <a:rPr lang="ru-RU" dirty="0" err="1" smtClean="0"/>
              <a:t>остеогенных</a:t>
            </a:r>
            <a:r>
              <a:rPr lang="ru-RU" dirty="0" smtClean="0"/>
              <a:t> клеток, способных к дифференцировке и синтезу основных составляющих внеклеточного костного матрикса.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1000108"/>
          </a:xfrm>
        </p:spPr>
        <p:txBody>
          <a:bodyPr>
            <a:normAutofit fontScale="90000"/>
          </a:bodyPr>
          <a:lstStyle/>
          <a:p>
            <a:r>
              <a:rPr lang="en-GB" sz="2400" dirty="0" smtClean="0"/>
              <a:t>Boyne</a:t>
            </a:r>
            <a:r>
              <a:rPr lang="ru-RU" sz="2400" dirty="0" smtClean="0"/>
              <a:t> (1973) разработал и сформулировал парадигму, согласно которой идеальный костнопластический материал </a:t>
            </a:r>
            <a:r>
              <a:rPr lang="ru-RU" sz="2400" u="sng" dirty="0" smtClean="0"/>
              <a:t>должен</a:t>
            </a:r>
            <a:r>
              <a:rPr lang="ru-RU" sz="2400" dirty="0" smtClean="0"/>
              <a:t>: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6"/>
            <a:ext cx="8719406" cy="59293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– быть доступным в необходимом количестве;</a:t>
            </a:r>
          </a:p>
          <a:p>
            <a:pPr>
              <a:buNone/>
            </a:pPr>
            <a:r>
              <a:rPr lang="ru-RU" dirty="0" smtClean="0"/>
              <a:t>– обладать высокой потенцией к </a:t>
            </a:r>
            <a:r>
              <a:rPr lang="ru-RU" dirty="0" err="1" smtClean="0"/>
              <a:t>костеообразованию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– способствовать </a:t>
            </a:r>
            <a:r>
              <a:rPr lang="ru-RU" dirty="0" err="1" smtClean="0"/>
              <a:t>реваскуляризации</a:t>
            </a:r>
            <a:r>
              <a:rPr lang="ru-RU" dirty="0" smtClean="0"/>
              <a:t> зоны дефекта;</a:t>
            </a:r>
          </a:p>
          <a:p>
            <a:pPr>
              <a:buNone/>
            </a:pPr>
            <a:r>
              <a:rPr lang="ru-RU" dirty="0" smtClean="0"/>
              <a:t>– иметь высокий </a:t>
            </a:r>
            <a:r>
              <a:rPr lang="ru-RU" dirty="0" err="1" smtClean="0"/>
              <a:t>остеоиндуктивный</a:t>
            </a:r>
            <a:r>
              <a:rPr lang="ru-RU" dirty="0" smtClean="0"/>
              <a:t> потенциал;</a:t>
            </a:r>
          </a:p>
          <a:p>
            <a:pPr>
              <a:buNone/>
            </a:pPr>
            <a:r>
              <a:rPr lang="ru-RU" dirty="0" smtClean="0"/>
              <a:t>– обеспечивать регенерацию поддерживающих тканей зуба при его подвижности;</a:t>
            </a:r>
          </a:p>
          <a:p>
            <a:pPr>
              <a:buNone/>
            </a:pPr>
            <a:r>
              <a:rPr lang="ru-RU" dirty="0" smtClean="0"/>
              <a:t>– обладать </a:t>
            </a:r>
            <a:r>
              <a:rPr lang="ru-RU" dirty="0" err="1" smtClean="0"/>
              <a:t>остеокондуктивными</a:t>
            </a:r>
            <a:r>
              <a:rPr lang="ru-RU" dirty="0" smtClean="0"/>
              <a:t> свойствами;</a:t>
            </a:r>
          </a:p>
          <a:p>
            <a:pPr>
              <a:buNone/>
            </a:pPr>
            <a:r>
              <a:rPr lang="ru-RU" dirty="0" smtClean="0"/>
              <a:t>– способствовать формированию нового соединительно-тканного прикрепления в области </a:t>
            </a:r>
            <a:r>
              <a:rPr lang="ru-RU" dirty="0" err="1" smtClean="0"/>
              <a:t>пародонтальных</a:t>
            </a:r>
            <a:r>
              <a:rPr lang="ru-RU" dirty="0" smtClean="0"/>
              <a:t> дефектов;</a:t>
            </a:r>
          </a:p>
          <a:p>
            <a:pPr>
              <a:buNone/>
            </a:pPr>
            <a:r>
              <a:rPr lang="ru-RU" u="sng" dirty="0" smtClean="0"/>
              <a:t>не должен: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– нуждаться с целью его получения в дополнительном хирургическом вмешательстве в донорском участке;</a:t>
            </a:r>
          </a:p>
          <a:p>
            <a:pPr>
              <a:buNone/>
            </a:pPr>
            <a:r>
              <a:rPr lang="ru-RU" dirty="0" smtClean="0"/>
              <a:t>– провоцировать иммунный ответ со стороны организма;</a:t>
            </a:r>
          </a:p>
          <a:p>
            <a:pPr>
              <a:buNone/>
            </a:pPr>
            <a:r>
              <a:rPr lang="ru-RU" dirty="0" smtClean="0"/>
              <a:t>– препятствовать новообразованию костной ткани.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5714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1.1.1. Аутогенная (</a:t>
            </a:r>
            <a:r>
              <a:rPr lang="ru-RU" sz="2400" b="1" dirty="0" err="1" smtClean="0"/>
              <a:t>аутологичная</a:t>
            </a:r>
            <a:r>
              <a:rPr lang="ru-RU" sz="2400" b="1" dirty="0" smtClean="0"/>
              <a:t>) костная ткань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719406" cy="621510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Эффективность этого материала (от греч. </a:t>
            </a:r>
            <a:r>
              <a:rPr lang="ru-RU" dirty="0" err="1" smtClean="0"/>
              <a:t>аутос</a:t>
            </a:r>
            <a:r>
              <a:rPr lang="ru-RU" dirty="0" smtClean="0"/>
              <a:t> - сам и генезис - происхождение) была доказана многими годами его использования в клинической практике. На сегодняшний день это единственный трансплантационный материал для костной реконструкции, содержащий </a:t>
            </a:r>
            <a:r>
              <a:rPr lang="ru-RU" dirty="0" err="1" smtClean="0"/>
              <a:t>нативные</a:t>
            </a:r>
            <a:r>
              <a:rPr lang="ru-RU" dirty="0" smtClean="0"/>
              <a:t> </a:t>
            </a:r>
            <a:r>
              <a:rPr lang="ru-RU" dirty="0" err="1" smtClean="0"/>
              <a:t>остеогенные</a:t>
            </a:r>
            <a:r>
              <a:rPr lang="ru-RU" dirty="0" smtClean="0"/>
              <a:t> клетки. Благодаря этому свойству, а также своей механической стабильности, аутогенные трансплантаты приводят в действие все три механизма новообразования кости: </a:t>
            </a:r>
            <a:r>
              <a:rPr lang="ru-RU" dirty="0" err="1" smtClean="0"/>
              <a:t>остеокондуктивный</a:t>
            </a:r>
            <a:r>
              <a:rPr lang="ru-RU" dirty="0" smtClean="0"/>
              <a:t>, </a:t>
            </a:r>
            <a:r>
              <a:rPr lang="ru-RU" dirty="0" err="1" smtClean="0"/>
              <a:t>остоиндуктивный</a:t>
            </a:r>
            <a:r>
              <a:rPr lang="ru-RU" dirty="0" smtClean="0"/>
              <a:t> </a:t>
            </a:r>
            <a:r>
              <a:rPr lang="ru-RU" dirty="0" err="1" smtClean="0"/>
              <a:t>остеогенез</a:t>
            </a:r>
            <a:r>
              <a:rPr lang="ru-RU" dirty="0" smtClean="0"/>
              <a:t> и </a:t>
            </a:r>
            <a:r>
              <a:rPr lang="ru-RU" dirty="0" err="1" smtClean="0"/>
              <a:t>остеогенное</a:t>
            </a:r>
            <a:r>
              <a:rPr lang="ru-RU" dirty="0" smtClean="0"/>
              <a:t> образование кости (</a:t>
            </a:r>
            <a:r>
              <a:rPr lang="en-GB" dirty="0" err="1" smtClean="0"/>
              <a:t>Burchart</a:t>
            </a:r>
            <a:r>
              <a:rPr lang="ru-RU" dirty="0" smtClean="0"/>
              <a:t>, 1996). К достоинствам этого материала можно отнести полную </a:t>
            </a:r>
            <a:r>
              <a:rPr lang="ru-RU" dirty="0" err="1" smtClean="0"/>
              <a:t>биосовместимость</a:t>
            </a:r>
            <a:r>
              <a:rPr lang="ru-RU" dirty="0" smtClean="0"/>
              <a:t>, отсутствие иммуногенности, способность к быстрой </a:t>
            </a:r>
            <a:r>
              <a:rPr lang="ru-RU" dirty="0" err="1" smtClean="0"/>
              <a:t>реваскуляризации</a:t>
            </a:r>
            <a:r>
              <a:rPr lang="ru-RU" dirty="0" smtClean="0"/>
              <a:t> с формированием </a:t>
            </a:r>
            <a:r>
              <a:rPr lang="ru-RU" dirty="0" err="1" smtClean="0"/>
              <a:t>органотипичной</a:t>
            </a:r>
            <a:r>
              <a:rPr lang="ru-RU" dirty="0" smtClean="0"/>
              <a:t> костной ткани. Отсутствие риска </a:t>
            </a:r>
            <a:r>
              <a:rPr lang="ru-RU" dirty="0" err="1" smtClean="0"/>
              <a:t>ятрогенной</a:t>
            </a:r>
            <a:r>
              <a:rPr lang="ru-RU" dirty="0" smtClean="0"/>
              <a:t> передачи инфекции и небольшие материальные затраты, связанные с забором трансплантата делает этот материал почти идеальным субстратом для костной реконструкции. Именно поэтому аутогенную кость называют «золотым стандартом» в костной реконструктивной хирургии. Между тем, было бы наивно предполагать, что применение аутогенной кости является 100% залогом успешного исхода костной реконструкции. Имеются данные, свидетельствующие о гибели большого числа </a:t>
            </a:r>
            <a:r>
              <a:rPr lang="ru-RU" dirty="0" err="1" smtClean="0"/>
              <a:t>остеогенных</a:t>
            </a:r>
            <a:r>
              <a:rPr lang="ru-RU" dirty="0" smtClean="0"/>
              <a:t> клеток во время процедуры взятия и пересадки свободного костного </a:t>
            </a:r>
            <a:r>
              <a:rPr lang="ru-RU" dirty="0" err="1" smtClean="0"/>
              <a:t>аутотрансплантата</a:t>
            </a:r>
            <a:r>
              <a:rPr lang="ru-RU" dirty="0" smtClean="0"/>
              <a:t> (</a:t>
            </a:r>
            <a:r>
              <a:rPr lang="en-GB" dirty="0" smtClean="0"/>
              <a:t>H</a:t>
            </a:r>
            <a:r>
              <a:rPr lang="ru-RU" dirty="0" smtClean="0"/>
              <a:t>.</a:t>
            </a:r>
            <a:r>
              <a:rPr lang="en-GB" dirty="0" smtClean="0"/>
              <a:t>S</a:t>
            </a:r>
            <a:r>
              <a:rPr lang="ru-RU" dirty="0" smtClean="0"/>
              <a:t>. </a:t>
            </a:r>
            <a:r>
              <a:rPr lang="en-GB" dirty="0" err="1" smtClean="0"/>
              <a:t>Sandhu</a:t>
            </a:r>
            <a:r>
              <a:rPr lang="en-GB" dirty="0" smtClean="0"/>
              <a:t> et</a:t>
            </a:r>
            <a:r>
              <a:rPr lang="ru-RU" dirty="0" smtClean="0"/>
              <a:t>.</a:t>
            </a:r>
            <a:r>
              <a:rPr lang="en-GB" dirty="0" smtClean="0"/>
              <a:t>al</a:t>
            </a:r>
            <a:r>
              <a:rPr lang="ru-RU" dirty="0" smtClean="0"/>
              <a:t>., 1999). Основным недостатком аутогенных трансплантатов является необходимость создания дополнительной операционной зоны, и ограниченный объем донорского материала.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1.1.2. </a:t>
            </a:r>
            <a:r>
              <a:rPr lang="ru-RU" sz="2400" b="1" dirty="0" err="1" smtClean="0"/>
              <a:t>Аллогенные</a:t>
            </a:r>
            <a:r>
              <a:rPr lang="ru-RU" sz="2400" b="1" dirty="0" smtClean="0"/>
              <a:t> трансплантаты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719406" cy="6215106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В качестве альтернативы аутогенной кости были предложены </a:t>
            </a:r>
            <a:r>
              <a:rPr lang="ru-RU" dirty="0" err="1" smtClean="0"/>
              <a:t>аллогенные</a:t>
            </a:r>
            <a:r>
              <a:rPr lang="ru-RU" dirty="0" smtClean="0"/>
              <a:t> материалы, позволяющие исключить необходимость нанесения дополнительной операционной травмы, сокращения длительности проведения реконструктивной процедуры и уменьшения объема кровопотери. Первые шаги по применению </a:t>
            </a:r>
            <a:r>
              <a:rPr lang="ru-RU" dirty="0" err="1" smtClean="0"/>
              <a:t>аллогенной</a:t>
            </a:r>
            <a:r>
              <a:rPr lang="ru-RU" dirty="0" smtClean="0"/>
              <a:t> кости были предприняты в начале 19-го века. Так как в качестве трансплантационного материала выступала свежая, необработанная костная ткань, результаты по ее использованию редко имели благополучный исход. Низкая эффективность использования «свежей» </a:t>
            </a:r>
            <a:r>
              <a:rPr lang="ru-RU" dirty="0" err="1" smtClean="0"/>
              <a:t>аллогенной</a:t>
            </a:r>
            <a:r>
              <a:rPr lang="ru-RU" dirty="0" smtClean="0"/>
              <a:t> кости, а также запрет церкви пересаживать трупную кость по религиозным соображениям заставили ученых отказаться от трансплантации </a:t>
            </a:r>
            <a:r>
              <a:rPr lang="ru-RU" dirty="0" err="1" smtClean="0"/>
              <a:t>аллогенной</a:t>
            </a:r>
            <a:r>
              <a:rPr lang="ru-RU" dirty="0" smtClean="0"/>
              <a:t> кости. (Н.А. Плотников, 1967). Тем не менее, трупная кость в качестве трансплантационного материала после соответствующей обработки до настоящего времени широко используется в практической медицине.</a:t>
            </a:r>
          </a:p>
          <a:p>
            <a:r>
              <a:rPr lang="ru-RU" b="1" i="1" dirty="0" smtClean="0"/>
              <a:t>Виды </a:t>
            </a:r>
            <a:r>
              <a:rPr lang="ru-RU" b="1" i="1" dirty="0" err="1" smtClean="0"/>
              <a:t>аллогенных</a:t>
            </a:r>
            <a:r>
              <a:rPr lang="ru-RU" b="1" i="1" dirty="0" smtClean="0"/>
              <a:t> костных материалов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Наибольшее распространение в клинической практике получили замороженные </a:t>
            </a:r>
            <a:r>
              <a:rPr lang="ru-RU" dirty="0" err="1" smtClean="0"/>
              <a:t>аллотрансплантаты</a:t>
            </a:r>
            <a:r>
              <a:rPr lang="ru-RU" dirty="0" smtClean="0"/>
              <a:t>, </a:t>
            </a:r>
            <a:r>
              <a:rPr lang="ru-RU" dirty="0" err="1" smtClean="0"/>
              <a:t>лиофилизированные</a:t>
            </a:r>
            <a:r>
              <a:rPr lang="ru-RU" dirty="0" smtClean="0"/>
              <a:t>, деминерализованные </a:t>
            </a:r>
            <a:r>
              <a:rPr lang="ru-RU" dirty="0" err="1" smtClean="0"/>
              <a:t>лиофилизированные</a:t>
            </a:r>
            <a:r>
              <a:rPr lang="ru-RU" dirty="0" smtClean="0"/>
              <a:t> и облученные </a:t>
            </a:r>
            <a:r>
              <a:rPr lang="ru-RU" dirty="0" err="1" smtClean="0"/>
              <a:t>аллотрансплантаты</a:t>
            </a:r>
            <a:r>
              <a:rPr lang="ru-RU" dirty="0" smtClean="0"/>
              <a:t> (</a:t>
            </a:r>
            <a:r>
              <a:rPr lang="en-GB" dirty="0" smtClean="0"/>
              <a:t>A</a:t>
            </a:r>
            <a:r>
              <a:rPr lang="ru-RU" dirty="0" smtClean="0"/>
              <a:t>. </a:t>
            </a:r>
            <a:r>
              <a:rPr lang="en-GB" dirty="0" err="1" smtClean="0"/>
              <a:t>Garg</a:t>
            </a:r>
            <a:r>
              <a:rPr lang="ru-RU" dirty="0" smtClean="0"/>
              <a:t>, 2004).Необработанные </a:t>
            </a:r>
            <a:r>
              <a:rPr lang="ru-RU" dirty="0" err="1" smtClean="0"/>
              <a:t>аллотрансплантаты</a:t>
            </a:r>
            <a:r>
              <a:rPr lang="ru-RU" dirty="0" smtClean="0"/>
              <a:t> имеют выраженные </a:t>
            </a:r>
            <a:r>
              <a:rPr lang="ru-RU" dirty="0" err="1" smtClean="0"/>
              <a:t>антигенные</a:t>
            </a:r>
            <a:r>
              <a:rPr lang="ru-RU" dirty="0" smtClean="0"/>
              <a:t> свойства, в то время как существующие методы обработки позволяют значительно снизить их </a:t>
            </a:r>
            <a:r>
              <a:rPr lang="ru-RU" dirty="0" err="1" smtClean="0"/>
              <a:t>антигенность</a:t>
            </a:r>
            <a:r>
              <a:rPr lang="ru-RU" dirty="0" smtClean="0"/>
              <a:t>, сохраняя свойства трансплантатов на протяжении длительного периода времени.</a:t>
            </a:r>
          </a:p>
          <a:p>
            <a:pPr>
              <a:buNone/>
            </a:pPr>
            <a:r>
              <a:rPr lang="ru-RU" dirty="0" smtClean="0"/>
              <a:t>       Образование токсических перекисных соединений, в первую очередь </a:t>
            </a:r>
            <a:r>
              <a:rPr lang="ru-RU" dirty="0" err="1" smtClean="0"/>
              <a:t>гидроксилрадикала</a:t>
            </a:r>
            <a:r>
              <a:rPr lang="ru-RU" dirty="0" smtClean="0"/>
              <a:t> ОН- в результате перекисного окисления липидов индуцирует повреждение клеточных структур, в первую очередь мембран. Этот процесс осуществляется в присутствии свободной воды. Поэтому в основе всех современных методов консервации </a:t>
            </a:r>
            <a:r>
              <a:rPr lang="ru-RU" dirty="0" err="1" smtClean="0"/>
              <a:t>аллогенной</a:t>
            </a:r>
            <a:r>
              <a:rPr lang="ru-RU" dirty="0" smtClean="0"/>
              <a:t> костной ткани лежит процесс извлечения воды из трансплантата до минимального уровня.</a:t>
            </a:r>
          </a:p>
          <a:p>
            <a:pPr>
              <a:buNone/>
            </a:pPr>
            <a:r>
              <a:rPr lang="ru-RU" dirty="0" smtClean="0"/>
              <a:t>       Удаляя минеральную фазу </a:t>
            </a:r>
            <a:r>
              <a:rPr lang="ru-RU" dirty="0" err="1" smtClean="0"/>
              <a:t>аллогенной</a:t>
            </a:r>
            <a:r>
              <a:rPr lang="ru-RU" dirty="0" smtClean="0"/>
              <a:t> кости, обеспечивается экспозиция специфических веществ – костных морфогенетических белков. Эти субстанции индуцируют фенотипическое преобразование </a:t>
            </a:r>
            <a:r>
              <a:rPr lang="ru-RU" dirty="0" err="1" smtClean="0"/>
              <a:t>плюрипотентных</a:t>
            </a:r>
            <a:r>
              <a:rPr lang="ru-RU" dirty="0" smtClean="0"/>
              <a:t> стволовых соединительно-тканных клеток или </a:t>
            </a:r>
            <a:r>
              <a:rPr lang="ru-RU" dirty="0" err="1" smtClean="0"/>
              <a:t>индуцибильных</a:t>
            </a:r>
            <a:r>
              <a:rPr lang="ru-RU" dirty="0" smtClean="0"/>
              <a:t> </a:t>
            </a:r>
            <a:r>
              <a:rPr lang="ru-RU" dirty="0" err="1" smtClean="0"/>
              <a:t>остеопродормальных</a:t>
            </a:r>
            <a:r>
              <a:rPr lang="ru-RU" dirty="0" smtClean="0"/>
              <a:t> (</a:t>
            </a:r>
            <a:r>
              <a:rPr lang="ru-RU" dirty="0" err="1" smtClean="0"/>
              <a:t>остеопрогениторных</a:t>
            </a:r>
            <a:r>
              <a:rPr lang="ru-RU" dirty="0" smtClean="0"/>
              <a:t>) клеток в остеобласты (Денисов-Никольский, 2005). К сегодняшнему дню из внеклеточного костного матрикса выделено более 15 типов этих костных полипептидов, являющихся подгруппой </a:t>
            </a:r>
            <a:r>
              <a:rPr lang="ru-RU" dirty="0" err="1" smtClean="0"/>
              <a:t>суперсемейства</a:t>
            </a:r>
            <a:r>
              <a:rPr lang="ru-RU" dirty="0" smtClean="0"/>
              <a:t> </a:t>
            </a:r>
            <a:r>
              <a:rPr lang="en-GB" dirty="0" smtClean="0"/>
              <a:t>TGF b</a:t>
            </a:r>
            <a:r>
              <a:rPr lang="ru-RU" dirty="0" smtClean="0"/>
              <a:t> (</a:t>
            </a:r>
            <a:r>
              <a:rPr lang="en-GB" dirty="0" err="1" smtClean="0"/>
              <a:t>Setti</a:t>
            </a:r>
            <a:r>
              <a:rPr lang="en-GB" dirty="0" smtClean="0"/>
              <a:t> S</a:t>
            </a:r>
            <a:r>
              <a:rPr lang="ru-RU" dirty="0" smtClean="0"/>
              <a:t>. </a:t>
            </a:r>
            <a:r>
              <a:rPr lang="en-GB" dirty="0" err="1" smtClean="0"/>
              <a:t>Rengahary</a:t>
            </a:r>
            <a:r>
              <a:rPr lang="ru-RU" dirty="0" smtClean="0"/>
              <a:t>, 2002).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647968" cy="785794"/>
          </a:xfrm>
        </p:spPr>
        <p:txBody>
          <a:bodyPr>
            <a:normAutofit/>
          </a:bodyPr>
          <a:lstStyle/>
          <a:p>
            <a:r>
              <a:rPr lang="en-GB" sz="2400" b="1" dirty="0" err="1" smtClean="0"/>
              <a:t>Типы</a:t>
            </a:r>
            <a:r>
              <a:rPr lang="en-GB" sz="2400" b="1" dirty="0" smtClean="0"/>
              <a:t> и </a:t>
            </a:r>
            <a:r>
              <a:rPr lang="en-GB" sz="2400" b="1" dirty="0" err="1" smtClean="0"/>
              <a:t>функции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морфогенетических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белков</a:t>
            </a: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642938"/>
          <a:ext cx="8648700" cy="556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86"/>
                <a:gridCol w="636271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latin typeface="Arial"/>
                          <a:ea typeface="Times New Roman"/>
                          <a:cs typeface="Times New Roman"/>
                        </a:rPr>
                        <a:t>Типы КМБ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latin typeface="Arial"/>
                          <a:ea typeface="Times New Roman"/>
                          <a:cs typeface="Times New Roman"/>
                        </a:rPr>
                        <a:t>Функции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Остеоиндукция, дифференцировка остеобластов, клеточный апоптоз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КМБ-3 (остеогенин)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Наиболее распространенный КМБ костной ткани, ингибирует остеогенез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Стимуляция синтеза остеокальцина, пролиферация и дифференцировка остеобластов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Хондрогенез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Дифференцировка остеобластов, хондрогенез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КМБ-7(OP-1)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Остеоиндукция, хондрогенез и нефрогенез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Остеоиндукция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Гепатогенез, регуляция функции нервной, ретикулоэндотелиальной системы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Развитие сердечно-сосудистой системы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КМБ-11 (миостатин)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Формирование поперечно-полосатой мышечной и нервной ткани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Репаративная костная регенерация, заживление сухожилий и связок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Репаративная костная регенерация, заживление сухожилий и связок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Хондрогенез, репаративная регенерация костной ткани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>
                          <a:latin typeface="Arial"/>
                          <a:ea typeface="Times New Roman"/>
                          <a:cs typeface="Times New Roman"/>
                        </a:rPr>
                        <a:t>КМБ-15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dirty="0">
                          <a:latin typeface="Arial"/>
                          <a:ea typeface="Times New Roman"/>
                          <a:cs typeface="Times New Roman"/>
                        </a:rPr>
                        <a:t>Регуляция активности фолликулостимулирующего гормона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857232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1.1.3. </a:t>
            </a:r>
            <a:r>
              <a:rPr lang="ru-RU" sz="2400" b="1" dirty="0" err="1" smtClean="0"/>
              <a:t>Ксеногенные</a:t>
            </a:r>
            <a:r>
              <a:rPr lang="ru-RU" sz="2400" b="1" dirty="0" smtClean="0"/>
              <a:t> материалы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719406" cy="600079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Донорами </a:t>
            </a:r>
            <a:r>
              <a:rPr lang="ru-RU" dirty="0" err="1" smtClean="0"/>
              <a:t>ксеногенных</a:t>
            </a:r>
            <a:r>
              <a:rPr lang="ru-RU" dirty="0" smtClean="0"/>
              <a:t> (от греческого </a:t>
            </a:r>
            <a:r>
              <a:rPr lang="ru-RU" dirty="0" err="1" smtClean="0"/>
              <a:t>ксено</a:t>
            </a:r>
            <a:r>
              <a:rPr lang="ru-RU" dirty="0" smtClean="0"/>
              <a:t>- чужеродный, несвойственный и генезис - происхождение) костных материалов являются представители животных иного чем реципиент вида.</a:t>
            </a:r>
          </a:p>
          <a:p>
            <a:r>
              <a:rPr lang="ru-RU" i="1" u="sng" dirty="0" smtClean="0"/>
              <a:t>Коллаген</a:t>
            </a:r>
            <a:endParaRPr lang="ru-RU" dirty="0" smtClean="0"/>
          </a:p>
          <a:p>
            <a:r>
              <a:rPr lang="ru-RU" dirty="0" smtClean="0"/>
              <a:t>Коллаген (от греч. </a:t>
            </a:r>
            <a:r>
              <a:rPr lang="en-GB" dirty="0" err="1" smtClean="0"/>
              <a:t>kolla</a:t>
            </a:r>
            <a:r>
              <a:rPr lang="ru-RU" dirty="0" smtClean="0"/>
              <a:t> – клей и </a:t>
            </a:r>
            <a:r>
              <a:rPr lang="en-GB" dirty="0" err="1" smtClean="0"/>
              <a:t>gennan</a:t>
            </a:r>
            <a:r>
              <a:rPr lang="ru-RU" dirty="0" smtClean="0"/>
              <a:t>- создавать, производить) – самый распространенный белок в организме млекопитающих, на его долю приходится около 30% массы всех белков. Коллаген относится к классу склеропротеинов и входит в состав сухожилий, кожи, хрящей, связок, стенок сосудов и опорных тканей и отвечает за структурную целостность внутренних органов. Как отмечает Фурцева (2005), костная ткань содержит порядка 57% всего запаса коллагена организма, метаболическая активность костного коллагена выше, чем в соединительной ткани других органов.</a:t>
            </a:r>
          </a:p>
          <a:p>
            <a:r>
              <a:rPr lang="ru-RU" i="1" u="sng" dirty="0" err="1" smtClean="0"/>
              <a:t>Био-осс</a:t>
            </a:r>
            <a:r>
              <a:rPr lang="ru-RU" i="1" u="sng" dirty="0" smtClean="0"/>
              <a:t> (</a:t>
            </a:r>
            <a:r>
              <a:rPr lang="en-GB" i="1" u="sng" dirty="0" err="1" smtClean="0"/>
              <a:t>Geistlich</a:t>
            </a:r>
            <a:r>
              <a:rPr lang="ru-RU" i="1" u="sng" dirty="0" smtClean="0"/>
              <a:t>)</a:t>
            </a:r>
            <a:r>
              <a:rPr lang="ru-RU" dirty="0" smtClean="0"/>
              <a:t> – полностью лишенный органической составляющей материал из бычьей костной ткани. Выпускается в форме кортикальных и губчатых блоков и в гранулированном виде. Наряду с другими </a:t>
            </a:r>
            <a:r>
              <a:rPr lang="ru-RU" dirty="0" err="1" smtClean="0"/>
              <a:t>ксеногенными</a:t>
            </a:r>
            <a:r>
              <a:rPr lang="ru-RU" dirty="0" smtClean="0"/>
              <a:t> заменителями костной ткани, материал обладает выраженными </a:t>
            </a:r>
            <a:r>
              <a:rPr lang="ru-RU" dirty="0" err="1" smtClean="0"/>
              <a:t>остеокондуктивными</a:t>
            </a:r>
            <a:r>
              <a:rPr lang="ru-RU" dirty="0" smtClean="0"/>
              <a:t> свойствами, позволяющими применять его для устранения внутрикостных дефектов в реконструктивной </a:t>
            </a:r>
            <a:r>
              <a:rPr lang="ru-RU" dirty="0" err="1" smtClean="0"/>
              <a:t>пародонтологии</a:t>
            </a:r>
            <a:r>
              <a:rPr lang="ru-RU" dirty="0" smtClean="0"/>
              <a:t>, </a:t>
            </a:r>
            <a:r>
              <a:rPr lang="ru-RU" dirty="0" err="1" smtClean="0"/>
              <a:t>имплантологии</a:t>
            </a:r>
            <a:r>
              <a:rPr lang="ru-RU" dirty="0" smtClean="0"/>
              <a:t> и челюстно-лицевой хирургии.</a:t>
            </a:r>
          </a:p>
          <a:p>
            <a:r>
              <a:rPr lang="ru-RU" i="1" u="sng" dirty="0" err="1" smtClean="0"/>
              <a:t>Пепген</a:t>
            </a:r>
            <a:r>
              <a:rPr lang="ru-RU" i="1" u="sng" dirty="0" smtClean="0"/>
              <a:t> Р-15 (</a:t>
            </a:r>
            <a:r>
              <a:rPr lang="en-GB" i="1" u="sng" dirty="0" err="1" smtClean="0"/>
              <a:t>Dentsply</a:t>
            </a:r>
            <a:r>
              <a:rPr lang="en-GB" i="1" u="sng" dirty="0" smtClean="0"/>
              <a:t> </a:t>
            </a:r>
            <a:r>
              <a:rPr lang="en-GB" i="1" u="sng" dirty="0" err="1" smtClean="0"/>
              <a:t>Friadent</a:t>
            </a:r>
            <a:r>
              <a:rPr lang="en-GB" i="1" u="sng" dirty="0" smtClean="0"/>
              <a:t> </a:t>
            </a:r>
            <a:r>
              <a:rPr lang="en-GB" i="1" u="sng" dirty="0" err="1" smtClean="0"/>
              <a:t>CeraMed</a:t>
            </a:r>
            <a:r>
              <a:rPr lang="ru-RU" i="1" u="sng" dirty="0" smtClean="0"/>
              <a:t>)</a:t>
            </a:r>
            <a:r>
              <a:rPr lang="ru-RU" dirty="0" smtClean="0"/>
              <a:t> – современный костно-пластический материал, воплощающий последние достижения молекулярной биологии и тканевой инженерии.</a:t>
            </a:r>
          </a:p>
          <a:p>
            <a:r>
              <a:rPr lang="ru-RU" dirty="0" smtClean="0"/>
              <a:t>Компонентами материала являются чистый </a:t>
            </a:r>
            <a:r>
              <a:rPr lang="ru-RU" dirty="0" err="1" smtClean="0"/>
              <a:t>гидроксиапатит</a:t>
            </a:r>
            <a:r>
              <a:rPr lang="ru-RU" dirty="0" smtClean="0"/>
              <a:t> естественного происхождения – </a:t>
            </a:r>
            <a:r>
              <a:rPr lang="en-GB" dirty="0" err="1" smtClean="0"/>
              <a:t>Osteograf</a:t>
            </a:r>
            <a:r>
              <a:rPr lang="ru-RU" dirty="0" smtClean="0"/>
              <a:t>/</a:t>
            </a:r>
            <a:r>
              <a:rPr lang="en-GB" dirty="0" smtClean="0"/>
              <a:t>N</a:t>
            </a:r>
            <a:r>
              <a:rPr lang="ru-RU" dirty="0" smtClean="0"/>
              <a:t>, с размером частиц от 250 до 420 мкм, со средним объемом пор 0,13 мл/г и общей пористостью 28% и синтетический аминокислотный короткоцепочечный пептид Р-15, имитирующий клеточно-связывающий домен коллагена </a:t>
            </a:r>
            <a:r>
              <a:rPr lang="en-GB" dirty="0" smtClean="0"/>
              <a:t>I</a:t>
            </a:r>
            <a:r>
              <a:rPr lang="ru-RU" dirty="0" smtClean="0"/>
              <a:t> типа. Известно, что данный участок молекулы коллагена отвечает за миграцию, дифференцировку и пролиферацию </a:t>
            </a:r>
            <a:r>
              <a:rPr lang="ru-RU" dirty="0" err="1" smtClean="0"/>
              <a:t>остеогенных</a:t>
            </a:r>
            <a:r>
              <a:rPr lang="ru-RU" dirty="0" smtClean="0"/>
              <a:t> клеток и фибробластов (</a:t>
            </a:r>
            <a:r>
              <a:rPr lang="en-GB" dirty="0" smtClean="0"/>
              <a:t>A</a:t>
            </a:r>
            <a:r>
              <a:rPr lang="ru-RU" dirty="0" smtClean="0"/>
              <a:t>. </a:t>
            </a:r>
            <a:r>
              <a:rPr lang="en-GB" dirty="0" err="1" smtClean="0"/>
              <a:t>Garg</a:t>
            </a:r>
            <a:r>
              <a:rPr lang="ru-RU" dirty="0" smtClean="0"/>
              <a:t>, 2004). Имеются сведения, что клеточно-связывающий домен Р-15 активизирует прикрепление и пролиферацию фибробластов </a:t>
            </a:r>
            <a:r>
              <a:rPr lang="ru-RU" dirty="0" err="1" smtClean="0"/>
              <a:t>пародонтальной</a:t>
            </a:r>
            <a:r>
              <a:rPr lang="ru-RU" dirty="0" smtClean="0"/>
              <a:t> связки. По этой причине, считается, что </a:t>
            </a:r>
            <a:r>
              <a:rPr lang="ru-RU" dirty="0" err="1" smtClean="0"/>
              <a:t>Пепген</a:t>
            </a:r>
            <a:r>
              <a:rPr lang="ru-RU" dirty="0" smtClean="0"/>
              <a:t> Р-15 способен усиливать не только образование костной ткани, но и инициировать регенерацию других тканей 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00042"/>
            <a:ext cx="7498080" cy="574835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На протяжении последних лет </a:t>
            </a:r>
            <a:r>
              <a:rPr lang="ru-RU" dirty="0" err="1" smtClean="0"/>
              <a:t>остеопластический</a:t>
            </a:r>
            <a:r>
              <a:rPr lang="ru-RU" dirty="0" smtClean="0"/>
              <a:t> материал "</a:t>
            </a:r>
            <a:r>
              <a:rPr lang="ru-RU" dirty="0" err="1" smtClean="0"/>
              <a:t>Остеоматрикс</a:t>
            </a:r>
            <a:r>
              <a:rPr lang="ru-RU" dirty="0" smtClean="0"/>
              <a:t>" прекрасно зарекомендовал себя в стоматологической практике. Данные о его применении в различных областях медицины широко освещены в научной и клинической литературе.</a:t>
            </a:r>
            <a:br>
              <a:rPr lang="ru-RU" dirty="0" smtClean="0"/>
            </a:br>
            <a:r>
              <a:rPr lang="ru-RU" dirty="0" smtClean="0"/>
              <a:t>Проблема, активно изучаемая во многих странах мира, наконец-то получила достойное развитие и решение.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Биокомпозиционные</a:t>
            </a:r>
            <a:r>
              <a:rPr lang="ru-RU" dirty="0" smtClean="0"/>
              <a:t> </a:t>
            </a:r>
            <a:r>
              <a:rPr lang="ru-RU" dirty="0" err="1" smtClean="0"/>
              <a:t>остеопластические</a:t>
            </a:r>
            <a:r>
              <a:rPr lang="ru-RU" dirty="0" smtClean="0"/>
              <a:t> материалы для замещения костных дефектов ООО «</a:t>
            </a:r>
            <a:r>
              <a:rPr lang="ru-RU" dirty="0" err="1" smtClean="0"/>
              <a:t>Конектбиофарм</a:t>
            </a:r>
            <a:r>
              <a:rPr lang="ru-RU" dirty="0" smtClean="0"/>
              <a:t>»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bioimplantat.ru/images/buklet-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4071942"/>
            <a:ext cx="190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http://bioimplantat.ru/images/buklet-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7858180" cy="578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Заполнение лунок корней зубов после экстракци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290"/>
            <a:ext cx="7929617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Щелевидный дефект вследствие недостаточной толщины альвеолярного гребня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28"/>
            <a:ext cx="814390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инус-лифтинг с одномоментной установкой имплантата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14290"/>
            <a:ext cx="571504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Отсроченная установка имплантатов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290"/>
            <a:ext cx="4929222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Существуют различные методики увеличения альвеолярной части нижней челюсти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719406" cy="592933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- по высоте, такие как пластика костными </a:t>
            </a:r>
            <a:r>
              <a:rPr lang="ru-RU" dirty="0" err="1" smtClean="0"/>
              <a:t>аутотрансплантатами</a:t>
            </a:r>
            <a:r>
              <a:rPr lang="ru-RU" dirty="0" smtClean="0"/>
              <a:t> (</a:t>
            </a:r>
            <a:r>
              <a:rPr lang="ru-RU" dirty="0" err="1" smtClean="0"/>
              <a:t>винирная</a:t>
            </a:r>
            <a:r>
              <a:rPr lang="ru-RU" dirty="0" smtClean="0"/>
              <a:t> пластика),</a:t>
            </a:r>
          </a:p>
          <a:p>
            <a:pPr>
              <a:buNone/>
            </a:pPr>
            <a:r>
              <a:rPr lang="ru-RU" dirty="0" smtClean="0"/>
              <a:t>- применение мембранной техники, регенеративных материалов и др., создающие условия для непосредственной или отсроченной дентальной имплантации.</a:t>
            </a:r>
          </a:p>
          <a:p>
            <a:pPr>
              <a:buNone/>
            </a:pPr>
            <a:r>
              <a:rPr lang="ru-RU" dirty="0" smtClean="0"/>
              <a:t>     Однако при выраженной атрофии нижней челюсти щечные мышцы прикрепляются рядом с вершиной гребня, что приводит к смещению пересаженного материала при их сокращении. </a:t>
            </a:r>
          </a:p>
          <a:p>
            <a:pPr>
              <a:buNone/>
            </a:pPr>
            <a:r>
              <a:rPr lang="ru-RU" dirty="0" smtClean="0"/>
              <a:t>    При операции </a:t>
            </a:r>
            <a:r>
              <a:rPr lang="ru-RU" dirty="0" err="1" smtClean="0"/>
              <a:t>латерализации</a:t>
            </a:r>
            <a:r>
              <a:rPr lang="ru-RU" dirty="0" smtClean="0"/>
              <a:t> нижнеальвеолярного нерва достаточно часто возникает стойкое нарушение чувствительности в зоне иннервации </a:t>
            </a:r>
            <a:r>
              <a:rPr lang="ru-RU" dirty="0" err="1" smtClean="0"/>
              <a:t>n</a:t>
            </a:r>
            <a:r>
              <a:rPr lang="ru-RU" dirty="0" smtClean="0"/>
              <a:t>. </a:t>
            </a:r>
            <a:r>
              <a:rPr lang="ru-RU" dirty="0" err="1" smtClean="0"/>
              <a:t>alveolaris</a:t>
            </a:r>
            <a:r>
              <a:rPr lang="ru-RU" dirty="0" smtClean="0"/>
              <a:t> </a:t>
            </a:r>
            <a:r>
              <a:rPr lang="ru-RU" dirty="0" err="1" smtClean="0"/>
              <a:t>inferior</a:t>
            </a:r>
            <a:r>
              <a:rPr lang="ru-RU" dirty="0" smtClean="0"/>
              <a:t>, что дает повод для сомнений в целесообразности этой операции.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642918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Сэндвич-пластики</a:t>
            </a:r>
            <a:r>
              <a:rPr lang="ru-RU" sz="2800" dirty="0" smtClean="0"/>
              <a:t> методом поднятия костного лоскута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719406" cy="59293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/>
              <a:t>Методика. Разрез слизистой оболочки, достаточный для </a:t>
            </a:r>
            <a:r>
              <a:rPr lang="ru-RU" sz="1600" dirty="0" err="1" smtClean="0"/>
              <a:t>скелетирования</a:t>
            </a:r>
            <a:r>
              <a:rPr lang="ru-RU" sz="1600" dirty="0" smtClean="0"/>
              <a:t> АЧНЧ в области дефекта, с вестибулярной стороны отслаивали слизисто-надкостничный лоскут с сохранением прикрепления надкостницы с язычной стороны. Далее с помощью реципрокной пилы производились два вертикальных распила кости по границам дефекта через наружную и внутреннюю кортикальные пластины высотой от 5 до 10 мм. Далее они соединялись горизонтальным распилом, также проходящим через все слои кости. Таким образом, формировался фрагмент костной ткани в области дефекта. Особенность данной методики состоит в том, что распилы проводятся до надкостницы язычной стороны, не повреждая ее, таким образом, чтобы костный лоскут как бы «висел» на надкостнице. Далее подвижный костный фрагмент поднимался на необходимую высоту и фиксировался в заданном положении титановой </a:t>
            </a:r>
            <a:r>
              <a:rPr lang="ru-RU" sz="1600" dirty="0" err="1" smtClean="0"/>
              <a:t>микропластиной</a:t>
            </a:r>
            <a:r>
              <a:rPr lang="ru-RU" sz="1600" dirty="0" smtClean="0"/>
              <a:t> с помощью шурупов. В образовавшееся пространство вводили биоматериалы -  </a:t>
            </a:r>
            <a:r>
              <a:rPr lang="ru-RU" sz="1600" dirty="0" err="1" smtClean="0"/>
              <a:t>недеминерализованный</a:t>
            </a:r>
            <a:r>
              <a:rPr lang="ru-RU" sz="1600" dirty="0" smtClean="0"/>
              <a:t> костный коллаген ОСТЕОПЛАСТ-Т – это твердые блоки с явно выраженными </a:t>
            </a:r>
            <a:r>
              <a:rPr lang="ru-RU" sz="1600" dirty="0" err="1" smtClean="0"/>
              <a:t>остеокондуктивными</a:t>
            </a:r>
            <a:r>
              <a:rPr lang="ru-RU" sz="1600" dirty="0" smtClean="0"/>
              <a:t> свойствами, которые при необходимости, можно размельчить или обрезать под форму дефекта. В оставшиеся небольшие щели помещали </a:t>
            </a:r>
            <a:r>
              <a:rPr lang="ru-RU" sz="1600" dirty="0" err="1" smtClean="0"/>
              <a:t>недеминерализованный</a:t>
            </a:r>
            <a:r>
              <a:rPr lang="ru-RU" sz="1600" dirty="0" smtClean="0"/>
              <a:t> костный коллаген ОСТЕОПЛАСТ-К в виде крошки, содержащий костный коллаген и костные </a:t>
            </a:r>
            <a:r>
              <a:rPr lang="ru-RU" sz="1600" dirty="0" err="1" smtClean="0"/>
              <a:t>сульфатированные</a:t>
            </a:r>
            <a:r>
              <a:rPr lang="ru-RU" sz="1600" dirty="0" smtClean="0"/>
              <a:t> </a:t>
            </a:r>
            <a:r>
              <a:rPr lang="ru-RU" sz="1600" dirty="0" err="1" smtClean="0"/>
              <a:t>гликозаминогликаны</a:t>
            </a:r>
            <a:r>
              <a:rPr lang="ru-RU" sz="1600" dirty="0" smtClean="0"/>
              <a:t>. При пропитывании материала кровью или физиологическим раствором получалась масса в меру твердая и хорошо заполняющая любую форму дефекта. На кость укладывалась мембрана ОСТЕОПЛАСТ – эластичная мембранная пластина, обладающая выраженным свойством механического барьера, предупреждающая миграцию мягких тканей в костный дефект и обеспечивающая направленное развитие новой костной ткани. Проводилась мобилизация слизисто-надкостничного лоскута, накладывали швы узловые </a:t>
            </a:r>
            <a:r>
              <a:rPr lang="ru-RU" sz="1600" dirty="0" err="1" smtClean="0"/>
              <a:t>нерезорбируемой</a:t>
            </a:r>
            <a:r>
              <a:rPr lang="ru-RU" sz="1600" dirty="0" smtClean="0"/>
              <a:t> нитью толщиной 4-0. </a:t>
            </a:r>
            <a:endParaRPr lang="ru-RU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33688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Схема операции </a:t>
            </a:r>
            <a:r>
              <a:rPr lang="ru-RU" sz="2800" dirty="0" err="1" smtClean="0"/>
              <a:t>сэндвич-пластики</a:t>
            </a:r>
            <a:r>
              <a:rPr lang="ru-RU" sz="2800" dirty="0" smtClean="0"/>
              <a:t> методом поднятия костного лоскута</a:t>
            </a:r>
            <a:endParaRPr lang="ru-RU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47800"/>
            <a:ext cx="3813558" cy="1766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500166" y="3143248"/>
            <a:ext cx="28575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Рис.1. Вид альвеолярной части нижней</a:t>
            </a:r>
          </a:p>
          <a:p>
            <a:r>
              <a:rPr lang="ru-RU" dirty="0" smtClean="0"/>
              <a:t>челюсти: визуализируется вертикальная</a:t>
            </a:r>
          </a:p>
          <a:p>
            <a:r>
              <a:rPr lang="ru-RU" dirty="0" smtClean="0"/>
              <a:t>резорбция.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357298"/>
            <a:ext cx="376926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857884" y="3286124"/>
            <a:ext cx="32861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 2. Ход операции: отслоение слизисто-</a:t>
            </a:r>
          </a:p>
          <a:p>
            <a:r>
              <a:rPr lang="ru-RU" dirty="0" smtClean="0"/>
              <a:t>надкостничного лоскута, вертикальные и</a:t>
            </a:r>
          </a:p>
          <a:p>
            <a:r>
              <a:rPr lang="ru-RU" dirty="0" smtClean="0"/>
              <a:t>горизонтальный распилы кости на</a:t>
            </a:r>
          </a:p>
          <a:p>
            <a:r>
              <a:rPr lang="ru-RU" dirty="0" smtClean="0"/>
              <a:t>планируемом участке челюсти до надкостницы язычной стороны, мобилизация</a:t>
            </a:r>
          </a:p>
          <a:p>
            <a:r>
              <a:rPr lang="ru-RU" dirty="0" smtClean="0"/>
              <a:t>и поднятие костного лоскута на необходимую высоту.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19406" cy="1142984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Сэндвич-пластики</a:t>
            </a:r>
            <a:r>
              <a:rPr lang="ru-RU" sz="2800" dirty="0" smtClean="0"/>
              <a:t> методом поднятия костного лоскута</a:t>
            </a:r>
            <a:br>
              <a:rPr lang="ru-RU" sz="2800" dirty="0" smtClean="0"/>
            </a:br>
            <a:r>
              <a:rPr lang="ru-RU" sz="2800" dirty="0" smtClean="0"/>
              <a:t>(продолжение)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143380"/>
            <a:ext cx="3143272" cy="228601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Рис.3. Фиксация костных фрагментов на  заданной высоте титановой </a:t>
            </a:r>
            <a:r>
              <a:rPr lang="ru-RU" dirty="0" err="1" smtClean="0"/>
              <a:t>микропластиной</a:t>
            </a:r>
            <a:r>
              <a:rPr lang="ru-RU" dirty="0" smtClean="0"/>
              <a:t>, введение в  образовавшееся пространство</a:t>
            </a:r>
          </a:p>
          <a:p>
            <a:pPr>
              <a:buNone/>
            </a:pPr>
            <a:r>
              <a:rPr lang="ru-RU" dirty="0" smtClean="0"/>
              <a:t>биоматериала, наложение мембраны.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457676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357298"/>
            <a:ext cx="4005260" cy="241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357818" y="3929066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Рис.4. Вид альвеолярной части нижней</a:t>
            </a:r>
          </a:p>
          <a:p>
            <a:r>
              <a:rPr lang="ru-RU" dirty="0" smtClean="0"/>
              <a:t>челюсти через 6 месяцев. 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128586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Модификация </a:t>
            </a:r>
            <a:r>
              <a:rPr lang="ru-RU" sz="2800" dirty="0" err="1" smtClean="0"/>
              <a:t>сэндвич-пластики</a:t>
            </a:r>
            <a:r>
              <a:rPr lang="ru-RU" sz="2800" dirty="0" smtClean="0"/>
              <a:t> с использованием</a:t>
            </a:r>
            <a:br>
              <a:rPr lang="ru-RU" sz="2800" dirty="0" smtClean="0"/>
            </a:br>
            <a:r>
              <a:rPr lang="ru-RU" sz="2800" dirty="0" smtClean="0"/>
              <a:t>ротации костного лоскута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214422"/>
            <a:ext cx="7862150" cy="564357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Вертикальные распилы кости выполняются также. Горизонтальный же распил, соединяющий вертикальные распилы проводится только через наружную кортикальную пластину и губчатое вещество кости. При этом внутренняя кортикальная пластина остается неповрежденной. Далее в проведенный распил устанавливается элеватор, при вращении которого происходит приподнимание </a:t>
            </a:r>
            <a:r>
              <a:rPr lang="ru-RU" dirty="0" err="1" smtClean="0"/>
              <a:t>остеотомированного</a:t>
            </a:r>
            <a:r>
              <a:rPr lang="ru-RU" dirty="0" smtClean="0"/>
              <a:t> фрагмента по типу «крышки сундука». При этом надламывается внутренняя кортикальная пластина, которая становится осью вращения костного фрагмента, в результате чего боковая стенка костного фрагмента занимает положение на вершине альвеолярного гребня. Аналогично фиксируется костный фрагмент </a:t>
            </a:r>
            <a:r>
              <a:rPr lang="ru-RU" dirty="0" err="1" smtClean="0"/>
              <a:t>микропластиной</a:t>
            </a:r>
            <a:r>
              <a:rPr lang="ru-RU" dirty="0" smtClean="0"/>
              <a:t> с использованием биоматериалов и мембраны.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Схема операции сэндвич-пластика методом ротации костного 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228601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000100" y="2828836"/>
            <a:ext cx="264320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Рис.5. Вид альвеолярной части нижней</a:t>
            </a:r>
          </a:p>
          <a:p>
            <a:r>
              <a:rPr lang="ru-RU" dirty="0" smtClean="0"/>
              <a:t>челюсти: определяется снижение ее высоты,</a:t>
            </a:r>
          </a:p>
          <a:p>
            <a:r>
              <a:rPr lang="ru-RU" dirty="0" smtClean="0"/>
              <a:t>широкий, плоский альвеолярный гребень.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928670"/>
            <a:ext cx="2933690" cy="213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000628" y="3143248"/>
            <a:ext cx="41433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Рис.6. Распилы кости на планируемом участке</a:t>
            </a:r>
          </a:p>
          <a:p>
            <a:r>
              <a:rPr lang="ru-RU" dirty="0" smtClean="0"/>
              <a:t>челюсти осуществляются до внутренней</a:t>
            </a:r>
          </a:p>
          <a:p>
            <a:r>
              <a:rPr lang="ru-RU" dirty="0" smtClean="0"/>
              <a:t>кортикальной пластины, производится</a:t>
            </a:r>
          </a:p>
          <a:p>
            <a:r>
              <a:rPr lang="ru-RU" dirty="0" smtClean="0"/>
              <a:t>мобилизация и поднятие костного лоскута на</a:t>
            </a:r>
          </a:p>
          <a:p>
            <a:r>
              <a:rPr lang="ru-RU" dirty="0" smtClean="0"/>
              <a:t>необходимую высоту по типу «крышки».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785794"/>
            <a:ext cx="3500462" cy="240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214414" y="3571876"/>
            <a:ext cx="28575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Рис.7. Фиксация костных фрагментов на</a:t>
            </a:r>
          </a:p>
          <a:p>
            <a:r>
              <a:rPr lang="ru-RU" dirty="0" smtClean="0"/>
              <a:t>установленной высоте титановой</a:t>
            </a:r>
          </a:p>
          <a:p>
            <a:r>
              <a:rPr lang="ru-RU" dirty="0" err="1" smtClean="0"/>
              <a:t>микропластиной</a:t>
            </a:r>
            <a:r>
              <a:rPr lang="ru-RU" dirty="0" smtClean="0"/>
              <a:t>, введение в образовавшееся</a:t>
            </a:r>
          </a:p>
          <a:p>
            <a:r>
              <a:rPr lang="ru-RU" dirty="0" smtClean="0"/>
              <a:t>пространство биоматериала, использование мембраны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928670"/>
            <a:ext cx="324238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357818" y="3428999"/>
            <a:ext cx="35719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Рис.8. Вид альвеолярной части нижней</a:t>
            </a:r>
          </a:p>
          <a:p>
            <a:r>
              <a:rPr lang="ru-RU" dirty="0" smtClean="0"/>
              <a:t>челюсти через 4 месяца. Устранена</a:t>
            </a:r>
          </a:p>
          <a:p>
            <a:r>
              <a:rPr lang="ru-RU" dirty="0" smtClean="0"/>
              <a:t>вертикальная резорбция кости.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447800"/>
            <a:ext cx="8362216" cy="480060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1800" dirty="0" smtClean="0"/>
              <a:t>Рис.9. </a:t>
            </a:r>
            <a:r>
              <a:rPr lang="ru-RU" sz="1800" dirty="0" err="1" smtClean="0"/>
              <a:t>Ортопантомография</a:t>
            </a:r>
            <a:r>
              <a:rPr lang="ru-RU" sz="1800" dirty="0" smtClean="0"/>
              <a:t>. Визуализируется</a:t>
            </a:r>
          </a:p>
          <a:p>
            <a:pPr>
              <a:buNone/>
            </a:pPr>
            <a:r>
              <a:rPr lang="ru-RU" sz="1800" dirty="0" smtClean="0"/>
              <a:t>вертикальная атрофия альвеолярной части</a:t>
            </a:r>
          </a:p>
          <a:p>
            <a:pPr>
              <a:buNone/>
            </a:pPr>
            <a:r>
              <a:rPr lang="ru-RU" sz="1800" dirty="0" smtClean="0"/>
              <a:t>фронтального отдела нижней челюсти</a:t>
            </a:r>
            <a:endParaRPr lang="ru-RU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142984"/>
            <a:ext cx="4005264" cy="210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6417" y="1000108"/>
            <a:ext cx="3557583" cy="2222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000760" y="3357562"/>
            <a:ext cx="27860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Рис.10. Проведены 2 вертикальных и</a:t>
            </a:r>
          </a:p>
          <a:p>
            <a:r>
              <a:rPr lang="ru-RU" dirty="0" smtClean="0"/>
              <a:t>соединяющий их горизонтальный распилы</a:t>
            </a:r>
          </a:p>
          <a:p>
            <a:r>
              <a:rPr lang="ru-RU" dirty="0" smtClean="0"/>
              <a:t>костной ткани в области дефекта в пределах</a:t>
            </a:r>
          </a:p>
          <a:p>
            <a:r>
              <a:rPr lang="ru-RU" dirty="0" smtClean="0"/>
              <a:t>всей толщины кости до надкостницы язычной</a:t>
            </a:r>
          </a:p>
          <a:p>
            <a:r>
              <a:rPr lang="ru-RU" dirty="0" smtClean="0"/>
              <a:t>стороны.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1369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214414" y="3105835"/>
            <a:ext cx="29289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Рис.11. </a:t>
            </a:r>
            <a:r>
              <a:rPr lang="ru-RU" dirty="0" err="1" smtClean="0"/>
              <a:t>Остеотомированный</a:t>
            </a:r>
            <a:r>
              <a:rPr lang="ru-RU" dirty="0" smtClean="0"/>
              <a:t> фрагмент</a:t>
            </a:r>
          </a:p>
          <a:p>
            <a:r>
              <a:rPr lang="ru-RU" dirty="0" smtClean="0"/>
              <a:t>поднимается на заданную высоту.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857233"/>
            <a:ext cx="3700459" cy="23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5786446" y="3500438"/>
            <a:ext cx="2857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Рис.12. Фиксация поднятого костного</a:t>
            </a:r>
          </a:p>
          <a:p>
            <a:r>
              <a:rPr lang="ru-RU" dirty="0" smtClean="0"/>
              <a:t>фрагмента титановой </a:t>
            </a:r>
            <a:r>
              <a:rPr lang="ru-RU" dirty="0" err="1" smtClean="0"/>
              <a:t>микропластиной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350046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214414" y="2643182"/>
            <a:ext cx="29289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 13. В образовавшееся пространство</a:t>
            </a:r>
          </a:p>
          <a:p>
            <a:r>
              <a:rPr lang="ru-RU" dirty="0" smtClean="0"/>
              <a:t>введены биоматериалы –ОСТЕОПЛАСТ-Т и</a:t>
            </a:r>
          </a:p>
          <a:p>
            <a:r>
              <a:rPr lang="ru-RU" dirty="0" smtClean="0"/>
              <a:t>ОСТЕОПЛАСТ-К.</a:t>
            </a: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14290"/>
            <a:ext cx="3571900" cy="223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929190" y="2571744"/>
            <a:ext cx="3500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Рис.14. На кость наложена мембрана</a:t>
            </a:r>
          </a:p>
          <a:p>
            <a:r>
              <a:rPr lang="ru-RU" dirty="0" smtClean="0"/>
              <a:t>ОСТЕОПЛАСТ.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4143380"/>
            <a:ext cx="4005264" cy="185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285984" y="5934670"/>
            <a:ext cx="2071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 15. </a:t>
            </a:r>
            <a:r>
              <a:rPr lang="ru-RU" dirty="0" err="1" smtClean="0"/>
              <a:t>Ортопантомография</a:t>
            </a:r>
            <a:r>
              <a:rPr lang="ru-RU" dirty="0" smtClean="0"/>
              <a:t> после операции</a:t>
            </a:r>
            <a:endParaRPr lang="ru-RU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143379"/>
            <a:ext cx="3429024" cy="180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5143504" y="6000768"/>
            <a:ext cx="4000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Рис.16. Через 4 месяца после операции</a:t>
            </a:r>
          </a:p>
          <a:p>
            <a:r>
              <a:rPr lang="ru-RU" dirty="0" smtClean="0"/>
              <a:t>установлены винтовые имплантаты.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435608" y="142852"/>
            <a:ext cx="7498080" cy="13178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290"/>
            <a:ext cx="3214683" cy="1620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71472" y="185736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Рис. 17. </a:t>
            </a:r>
            <a:r>
              <a:rPr lang="ru-RU" dirty="0" err="1" smtClean="0"/>
              <a:t>Ортопантомография</a:t>
            </a:r>
            <a:r>
              <a:rPr lang="ru-RU" dirty="0" smtClean="0"/>
              <a:t>. Визуализируется</a:t>
            </a:r>
          </a:p>
          <a:p>
            <a:r>
              <a:rPr lang="ru-RU" dirty="0" err="1" smtClean="0"/>
              <a:t>седловидный</a:t>
            </a:r>
            <a:r>
              <a:rPr lang="ru-RU" dirty="0" smtClean="0"/>
              <a:t> дефект бокового</a:t>
            </a:r>
          </a:p>
          <a:p>
            <a:r>
              <a:rPr lang="ru-RU" dirty="0" smtClean="0"/>
              <a:t> отдела альвеолярной части нижней челюсти слева.</a:t>
            </a: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1" y="214290"/>
            <a:ext cx="3143273" cy="174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357686" y="20002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Рис.18. Выполнены 2 вертикальных распила в области дефекта через все слои кости и</a:t>
            </a:r>
          </a:p>
          <a:p>
            <a:r>
              <a:rPr lang="ru-RU" dirty="0" smtClean="0"/>
              <a:t>горизонтальный распил, соединяющий</a:t>
            </a:r>
          </a:p>
          <a:p>
            <a:r>
              <a:rPr lang="ru-RU" dirty="0" smtClean="0"/>
              <a:t>вертикальные распилы, до внутренней</a:t>
            </a:r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357562"/>
            <a:ext cx="3057517" cy="191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214686"/>
            <a:ext cx="3285705" cy="205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500034" y="5380672"/>
            <a:ext cx="40719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Рис.19. </a:t>
            </a:r>
            <a:r>
              <a:rPr lang="ru-RU" dirty="0" err="1" smtClean="0"/>
              <a:t>Остеотомированный</a:t>
            </a:r>
            <a:r>
              <a:rPr lang="ru-RU" dirty="0" smtClean="0"/>
              <a:t> фрагмент с помощью элеватора приподнимается по типу «крышки». Фиксация костного фрагмента </a:t>
            </a:r>
            <a:r>
              <a:rPr lang="ru-RU" dirty="0" err="1" smtClean="0"/>
              <a:t>микропластиной</a:t>
            </a:r>
            <a:r>
              <a:rPr lang="ru-RU" dirty="0" smtClean="0"/>
              <a:t> на заданной высоте.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643570" y="5357826"/>
            <a:ext cx="3214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Рис.20. Использование биоматериалов и мембраны.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325</TotalTime>
  <Words>2565</Words>
  <PresentationFormat>Экран (4:3)</PresentationFormat>
  <Paragraphs>162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Солнцестояние</vt:lpstr>
      <vt:lpstr>Тема лекции 8 </vt:lpstr>
      <vt:lpstr>Актуальность: </vt:lpstr>
      <vt:lpstr>Цель лекции: </vt:lpstr>
      <vt:lpstr>План лекции: </vt:lpstr>
      <vt:lpstr>Остеопластические имплантационные материалы</vt:lpstr>
      <vt:lpstr>1.1. Остеопластические материалы биологического происхождения </vt:lpstr>
      <vt:lpstr>Boyne (1973) разработал и сформулировал парадигму, согласно которой идеальный костнопластический материал должен: </vt:lpstr>
      <vt:lpstr>1.1.1. Аутогенная (аутологичная) костная ткань </vt:lpstr>
      <vt:lpstr>1.1.2. Аллогенные трансплантаты </vt:lpstr>
      <vt:lpstr>Типы и функции морфогенетических белков</vt:lpstr>
      <vt:lpstr>1.1.3. Ксеногенные материалы </vt:lpstr>
      <vt:lpstr>Слайд 12</vt:lpstr>
      <vt:lpstr>Слайд 13</vt:lpstr>
      <vt:lpstr>Слайд 14</vt:lpstr>
      <vt:lpstr>Слайд 15</vt:lpstr>
      <vt:lpstr>Слайд 16</vt:lpstr>
      <vt:lpstr>Слайд 17</vt:lpstr>
      <vt:lpstr>Существуют различные методики увеличения альвеолярной части нижней челюсти </vt:lpstr>
      <vt:lpstr>Сэндвич-пластики методом поднятия костного лоскута</vt:lpstr>
      <vt:lpstr>Схема операции сэндвич-пластики методом поднятия костного лоскута</vt:lpstr>
      <vt:lpstr>Сэндвич-пластики методом поднятия костного лоскута (продолжение)</vt:lpstr>
      <vt:lpstr>Модификация сэндвич-пластики с использованием ротации костного лоскута</vt:lpstr>
      <vt:lpstr>Схема операции сэндвич-пластика методом ротации костного  </vt:lpstr>
      <vt:lpstr>Слайд 24</vt:lpstr>
      <vt:lpstr>Слайд 25</vt:lpstr>
      <vt:lpstr>Слайд 26</vt:lpstr>
      <vt:lpstr>Слайд 27</vt:lpstr>
      <vt:lpstr>Слайд 28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23</cp:revision>
  <dcterms:created xsi:type="dcterms:W3CDTF">2013-06-25T10:27:43Z</dcterms:created>
  <dcterms:modified xsi:type="dcterms:W3CDTF">2019-04-07T10:29:58Z</dcterms:modified>
</cp:coreProperties>
</file>