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4" r:id="rId3"/>
    <p:sldId id="273" r:id="rId4"/>
    <p:sldId id="298" r:id="rId5"/>
    <p:sldId id="296" r:id="rId6"/>
    <p:sldId id="297" r:id="rId7"/>
    <p:sldId id="295" r:id="rId8"/>
    <p:sldId id="275" r:id="rId9"/>
    <p:sldId id="281" r:id="rId10"/>
    <p:sldId id="282" r:id="rId11"/>
    <p:sldId id="283" r:id="rId12"/>
    <p:sldId id="284" r:id="rId13"/>
    <p:sldId id="285" r:id="rId14"/>
    <p:sldId id="276" r:id="rId15"/>
    <p:sldId id="277" r:id="rId16"/>
    <p:sldId id="286" r:id="rId17"/>
    <p:sldId id="279" r:id="rId18"/>
    <p:sldId id="294" r:id="rId19"/>
    <p:sldId id="280" r:id="rId20"/>
    <p:sldId id="287" r:id="rId21"/>
    <p:sldId id="288" r:id="rId22"/>
    <p:sldId id="289" r:id="rId23"/>
    <p:sldId id="293" r:id="rId24"/>
    <p:sldId id="292" r:id="rId25"/>
    <p:sldId id="26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2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Лекция 10.</a:t>
            </a:r>
            <a:br>
              <a:rPr lang="ru-RU" dirty="0" smtClean="0"/>
            </a:br>
            <a:r>
              <a:rPr lang="ru-RU" dirty="0" smtClean="0"/>
              <a:t>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</a:t>
            </a:r>
            <a:r>
              <a:rPr lang="ru-RU" dirty="0" smtClean="0"/>
              <a:t>Виды хирургических шаблонов и методы их изготовления. Хирургический инструментарий применяемый при установки дентальных имплантатов и при реконструктивных вмешательствах на челюстных костях. Медикаментозное сопровождение имплантации и связанных с ней реконструктивных вмешательств.</a:t>
            </a: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Появление компьютерных систем управления создало предпосылки для внедрения в стоматологическую практику комплексов </a:t>
            </a:r>
            <a:r>
              <a:rPr lang="en-US" dirty="0" smtClean="0"/>
              <a:t>CAD/CAM, </a:t>
            </a:r>
            <a:r>
              <a:rPr lang="ru-RU" dirty="0" smtClean="0"/>
              <a:t>позволяющих в большинстве случаев обойтись без участия человека на этапах изготовления хирургических шаблонов  и ортопедических аппаратов при дентальной имплантации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лекции: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ознакомить студентов с видами хирургических шаблонов, хирургическим инструментарием для установки дентальных имплантатов и при реконструктивных вмешательствах на челюстных костях, медикаментозным сопровождение имплантации.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/>
              <a:t>ОПК-11:</a:t>
            </a:r>
            <a:br>
              <a:rPr lang="ru-RU" sz="1800" dirty="0" smtClean="0"/>
            </a:br>
            <a:r>
              <a:rPr lang="ru-RU" sz="1800" dirty="0" smtClean="0"/>
              <a:t>готовностью к применению медицинских изделий, предусмотренных порядками оказания медицинской помощи пациентам со стоматологическими заболеваниями.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Зн.1 - Методы использования медицинских изделий, химических средств и лекарственных препаратов для контроля зубного налета.</a:t>
            </a:r>
          </a:p>
          <a:p>
            <a:r>
              <a:rPr lang="ru-RU" dirty="0" smtClean="0"/>
              <a:t>Зн.4 - Должностные обязанности медицинских работников в медицинских организациях</a:t>
            </a:r>
          </a:p>
          <a:p>
            <a:r>
              <a:rPr lang="ru-RU" dirty="0" err="1" smtClean="0"/>
              <a:t>Зн</a:t>
            </a:r>
            <a:r>
              <a:rPr lang="ru-RU" dirty="0" smtClean="0"/>
              <a:t>. 18 -Современные медицинские изделия (аппаратура, инструментарий и материалы), применяемые в стоматологии</a:t>
            </a:r>
          </a:p>
          <a:p>
            <a:r>
              <a:rPr lang="ru-RU" dirty="0" smtClean="0"/>
              <a:t>Зн.19 - Клинические рекомендации (протоколы лечения) по вопросам оказания медицинской помощи.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7790712" cy="141763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ПК-5: готовностью к сбору и анализу жалоб пациента, данных его анамнеза, результатов осмотра, лабораторных, инструментальных, </a:t>
            </a:r>
            <a:r>
              <a:rPr lang="ru-RU" sz="2000" b="1" dirty="0" err="1" smtClean="0">
                <a:solidFill>
                  <a:srgbClr val="7030A0"/>
                </a:solidFill>
              </a:rPr>
              <a:t>патолого-анатомических</a:t>
            </a:r>
            <a:r>
              <a:rPr lang="ru-RU" sz="2000" b="1" dirty="0" smtClean="0">
                <a:solidFill>
                  <a:srgbClr val="7030A0"/>
                </a:solidFill>
              </a:rPr>
              <a:t> и иных исследований в целях распознавания состояния или установления факта наличия или отсутствия стоматологического заболевания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643050"/>
            <a:ext cx="7933588" cy="521495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Зн.3- Топографическая анатомия головы, челюстно-лицевой области, особенности кровоснабжения, иннервации и лимфатической системы, строение зубов, эмбриология зубочелюстной области, основные нарушения эмбриогенеза </a:t>
            </a:r>
          </a:p>
          <a:p>
            <a:r>
              <a:rPr lang="ru-RU" dirty="0" smtClean="0"/>
              <a:t>Зн.4 - Этиология, патогенез, диагностика часто встречающихся заболеваний.</a:t>
            </a:r>
          </a:p>
          <a:p>
            <a:r>
              <a:rPr lang="ru-RU" dirty="0" smtClean="0"/>
              <a:t>Зн.9 - Клиническая картина, методы диагностики, классификация заболеваний зубов, пародонта, слизистой оболочки полости рта, губ. </a:t>
            </a:r>
          </a:p>
          <a:p>
            <a:r>
              <a:rPr lang="ru-RU" dirty="0" err="1" smtClean="0"/>
              <a:t>Зн</a:t>
            </a:r>
            <a:r>
              <a:rPr lang="ru-RU" dirty="0" smtClean="0"/>
              <a:t>. 10. Клиническая картина, методы диагностики, классификация заболеваний костной ткани челюстей, периферической нервной системы </a:t>
            </a:r>
            <a:r>
              <a:rPr lang="ru-RU" dirty="0" err="1" smtClean="0"/>
              <a:t>челюстнолицевой</a:t>
            </a:r>
            <a:r>
              <a:rPr lang="ru-RU" dirty="0" smtClean="0"/>
              <a:t> области, височно-челюстного сустава, </a:t>
            </a:r>
          </a:p>
          <a:p>
            <a:r>
              <a:rPr lang="ru-RU" dirty="0" smtClean="0"/>
              <a:t>Зн.16 - Значение специальных и дополнительных методов исследования для дифференциальной диагностики стоматологических заболеваний. </a:t>
            </a:r>
          </a:p>
          <a:p>
            <a:r>
              <a:rPr lang="ru-RU" dirty="0" smtClean="0"/>
              <a:t>Зн.17 -Медицинские показания и противопоказания к применению рентгенологического и других методов дополнительного обследования</a:t>
            </a:r>
          </a:p>
          <a:p>
            <a:r>
              <a:rPr lang="ru-RU" dirty="0" smtClean="0"/>
              <a:t>Зн.22 - Клинические рекомендации (протоколы лечения) по вопросам оказания медицинской помощи.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54164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ПК-8 - способностью к определению тактики ведения больных с различными стоматологическими заболеваниями;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14554"/>
            <a:ext cx="7498080" cy="4033846"/>
          </a:xfrm>
        </p:spPr>
        <p:txBody>
          <a:bodyPr>
            <a:normAutofit/>
          </a:bodyPr>
          <a:lstStyle/>
          <a:p>
            <a:r>
              <a:rPr lang="ru-RU" sz="1800" dirty="0" err="1" smtClean="0"/>
              <a:t>Зн</a:t>
            </a:r>
            <a:r>
              <a:rPr lang="ru-RU" sz="1800" dirty="0" smtClean="0"/>
              <a:t>. 1. - Медицинские показания и противопоказания к проведению реабилитационных мероприятий при различных заболеваниях и патологических состояниях.</a:t>
            </a:r>
          </a:p>
          <a:p>
            <a:r>
              <a:rPr lang="ru-RU" sz="1800" dirty="0" smtClean="0"/>
              <a:t>Зн.3. - Основные принципы реабилитации пациентов с заболеваниями челюстно-лицевой области.</a:t>
            </a:r>
          </a:p>
          <a:p>
            <a:r>
              <a:rPr lang="ru-RU" sz="1800" dirty="0" smtClean="0"/>
              <a:t>Зн.4. - Принципы устройства и правила эксплуатации медицинских изделий в категории «Стоматологическое оборудование».</a:t>
            </a:r>
          </a:p>
          <a:p>
            <a:r>
              <a:rPr lang="ru-RU" sz="1800" dirty="0" smtClean="0"/>
              <a:t>Зн.5. - Требования охраны труда, пожарной безопасности, порядок действий при чрезвычайных ситуациях.</a:t>
            </a:r>
          </a:p>
          <a:p>
            <a:r>
              <a:rPr lang="ru-RU" sz="1800" dirty="0" smtClean="0"/>
              <a:t>Зн.7. - Правила применения средств индивидуальной защиты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ПК-19: Готовностью к участию во внедрении новых методов и методик, направленных на охрану здоровья населения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Зн.1.  –Основные критерии здорового образа жизни и методы его формирования</a:t>
            </a:r>
          </a:p>
          <a:p>
            <a:r>
              <a:rPr lang="ru-RU" dirty="0" smtClean="0"/>
              <a:t>Зн.14. –Клиническая картина, симптомы основных заболеваний и пограничных состояний челюстно-лицевой области у взрослых и детей, их лечение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Методы изготовления хирургических шаблонов. </a:t>
            </a:r>
          </a:p>
          <a:p>
            <a:pPr>
              <a:buNone/>
            </a:pPr>
            <a:r>
              <a:rPr lang="ru-RU" dirty="0" smtClean="0"/>
              <a:t>2. Хирургический инструментарий для установки дентальных имплантатов. </a:t>
            </a:r>
          </a:p>
          <a:p>
            <a:pPr>
              <a:buNone/>
            </a:pPr>
            <a:r>
              <a:rPr lang="ru-RU" dirty="0" smtClean="0"/>
              <a:t>3. Медикаментозное сопровождение имплантации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14287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Методы изготовления хирургических шаблонов:</a:t>
            </a:r>
            <a:br>
              <a:rPr lang="ru-RU" sz="2800" dirty="0" smtClean="0"/>
            </a:br>
            <a:r>
              <a:rPr lang="ru-RU" sz="2800" dirty="0" smtClean="0"/>
              <a:t>1. Ручного изготовления.</a:t>
            </a:r>
            <a:br>
              <a:rPr lang="ru-RU" sz="2800" dirty="0" smtClean="0"/>
            </a:br>
            <a:r>
              <a:rPr lang="ru-RU" sz="2800" dirty="0" smtClean="0"/>
              <a:t>2. Изготовления с помощью компьютерных систем.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214422"/>
            <a:ext cx="8143900" cy="542928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dirty="0" smtClean="0"/>
              <a:t>Ручное изготовление хирургических шаблонов.</a:t>
            </a:r>
          </a:p>
          <a:p>
            <a:pPr marL="596646" indent="-514350">
              <a:buAutoNum type="arabicPeriod"/>
            </a:pPr>
            <a:r>
              <a:rPr lang="ru-RU" dirty="0" smtClean="0"/>
              <a:t>Наиболее простой заключается в изготовлении в зуботехнической лаборатории аналога съемного протеза, частично перекрывающего своим базисом оставшиеся на челюсти зубы, для его эффективного удержания во время операции. Искусственные зубы в таком протезе дают указание о локализации  последующего размещения имплантатов. Через эти зубы зубной техник формирует цилиндрические отверстия, в которые устанавливаются титановые втулки. Через эти втулки в последующем проводится сверление кости. </a:t>
            </a:r>
          </a:p>
          <a:p>
            <a:pPr>
              <a:buNone/>
            </a:pPr>
            <a:r>
              <a:rPr lang="ru-RU" dirty="0" smtClean="0"/>
              <a:t>2. Модификация вышеописанного способа, позволяющая одновременно планировать расположение имплантатов с использованием данных КТ, заключается в том, что на искусственные зубы шаблона перед проведением КТ наносится </a:t>
            </a:r>
            <a:r>
              <a:rPr lang="ru-RU" dirty="0" err="1" smtClean="0"/>
              <a:t>рентгеноконтрастное</a:t>
            </a:r>
            <a:r>
              <a:rPr lang="ru-RU" dirty="0" smtClean="0"/>
              <a:t> вещество либо сами искусственные зубы изготавливаются с добавлением таких веществ. В этом случае КТ проводится с таким рентгенографическим шаблоном в полости рта пациента и врач для планирования расположения имплантатов получает не только 3</a:t>
            </a:r>
            <a:r>
              <a:rPr lang="en-US" dirty="0" smtClean="0"/>
              <a:t>D-</a:t>
            </a:r>
            <a:r>
              <a:rPr lang="ru-RU" dirty="0" smtClean="0"/>
              <a:t>изображение анатомических структур челюсти, но и   </a:t>
            </a:r>
            <a:r>
              <a:rPr lang="ru-RU" dirty="0" err="1" smtClean="0"/>
              <a:t>постранственное</a:t>
            </a:r>
            <a:r>
              <a:rPr lang="ru-RU" dirty="0" smtClean="0"/>
              <a:t> расположение будущих искусственных зубов.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71435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Ручное изготовление хирургических шаблонов.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85794"/>
            <a:ext cx="8362216" cy="607220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fr-FR" dirty="0" smtClean="0"/>
              <a:t>3. Технология Ez Stent (Applied Dental</a:t>
            </a:r>
            <a:r>
              <a:rPr lang="ru-RU" dirty="0" smtClean="0"/>
              <a:t> </a:t>
            </a:r>
            <a:r>
              <a:rPr lang="ru-RU" dirty="0" err="1" smtClean="0"/>
              <a:t>Inc</a:t>
            </a:r>
            <a:r>
              <a:rPr lang="ru-RU" dirty="0" smtClean="0"/>
              <a:t>.) при включенных дефектах зубных рядов упрощает изготовление хирургического шаблона путем использования термопластической пластиковой заготовки с титановой втулкой в центре. Шаблон при помещении в резиновую чашку с водой, нагретой до 60° С в течение 1 минуты становится прозрачным и пластичным. В таком состоянии его помещают на модель в зоне </a:t>
            </a:r>
            <a:r>
              <a:rPr lang="ru-RU" dirty="0" err="1" smtClean="0"/>
              <a:t>имплантациии</a:t>
            </a:r>
            <a:r>
              <a:rPr lang="ru-RU" dirty="0" smtClean="0"/>
              <a:t> обжимают два рядом стоящих зуба в области дефекта. Исчезновение прозрачности шаблона характеризует восстановление его прочности и готовность к использованию.</a:t>
            </a:r>
          </a:p>
          <a:p>
            <a:pPr>
              <a:buNone/>
            </a:pPr>
            <a:r>
              <a:rPr lang="ru-RU" dirty="0" smtClean="0"/>
              <a:t>4. Для изготовления шаблона методом </a:t>
            </a:r>
            <a:r>
              <a:rPr lang="ru-RU" dirty="0" err="1" smtClean="0"/>
              <a:t>термоформирования</a:t>
            </a:r>
            <a:r>
              <a:rPr lang="ru-RU" dirty="0" smtClean="0"/>
              <a:t> вначале на гипсовой модели отмечают участки для проведения последующей имплантации и в этих местах моделируют зубы из воска или  </a:t>
            </a:r>
            <a:r>
              <a:rPr lang="ru-RU" dirty="0" err="1" smtClean="0"/>
              <a:t>приклеи-вают</a:t>
            </a:r>
            <a:r>
              <a:rPr lang="ru-RU" dirty="0" smtClean="0"/>
              <a:t> их из набора. Затем, используя </a:t>
            </a:r>
            <a:r>
              <a:rPr lang="ru-RU" dirty="0" err="1" smtClean="0"/>
              <a:t>вакуумформер</a:t>
            </a:r>
            <a:r>
              <a:rPr lang="ru-RU" dirty="0" smtClean="0"/>
              <a:t>, например </a:t>
            </a:r>
            <a:r>
              <a:rPr lang="ru-RU" dirty="0" err="1" smtClean="0"/>
              <a:t>Plastvac</a:t>
            </a:r>
            <a:r>
              <a:rPr lang="ru-RU" dirty="0" smtClean="0"/>
              <a:t>, </a:t>
            </a:r>
            <a:r>
              <a:rPr lang="ru-RU" dirty="0" err="1" smtClean="0"/>
              <a:t>Erkoform</a:t>
            </a:r>
            <a:r>
              <a:rPr lang="ru-RU" dirty="0" smtClean="0"/>
              <a:t> и др., в специальном температурном режиме в условиях вакуума производят прессование пластинки термопластического </a:t>
            </a:r>
            <a:r>
              <a:rPr lang="ru-RU" dirty="0" err="1" smtClean="0"/>
              <a:t>материалат</a:t>
            </a:r>
            <a:r>
              <a:rPr lang="ru-RU" dirty="0" smtClean="0"/>
              <a:t> </a:t>
            </a:r>
            <a:r>
              <a:rPr lang="ru-RU" dirty="0" err="1" smtClean="0"/>
              <a:t>олщиной</a:t>
            </a:r>
            <a:r>
              <a:rPr lang="ru-RU" dirty="0" smtClean="0"/>
              <a:t> 3 мм по поверхности гипсовой модели. После охлаждения производят механическую обработку шаблона. Струей воды удаляют восковые зубы, в местах  </a:t>
            </a:r>
            <a:r>
              <a:rPr lang="ru-RU" dirty="0" err="1" smtClean="0"/>
              <a:t>бу-дущих</a:t>
            </a:r>
            <a:r>
              <a:rPr lang="ru-RU" dirty="0" smtClean="0"/>
              <a:t> имплантатов создают перфорации в   шаблоне. Затем срезают всю вестибулярную часть шаблона в области последующей имплантации, чуть не доходя до середины альвеолярного гребня.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7933588" cy="2214554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Системы планирования дентальной имплантации, использующие данные компьютерной томографии с возможностью изготовления хирургического</a:t>
            </a:r>
            <a:br>
              <a:rPr lang="ru-RU" sz="2800" b="1" dirty="0" smtClean="0"/>
            </a:br>
            <a:r>
              <a:rPr lang="ru-RU" sz="2800" b="1" dirty="0" smtClean="0"/>
              <a:t>шаблона (</a:t>
            </a:r>
            <a:r>
              <a:rPr lang="en-US" sz="2800" b="1" dirty="0" smtClean="0"/>
              <a:t>CAD/CAM </a:t>
            </a:r>
            <a:r>
              <a:rPr lang="ru-RU" sz="2800" b="1" dirty="0" smtClean="0"/>
              <a:t>технологии)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857364"/>
            <a:ext cx="7933588" cy="4714908"/>
          </a:xfrm>
        </p:spPr>
        <p:txBody>
          <a:bodyPr>
            <a:normAutofit fontScale="85000" lnSpcReduction="20000"/>
          </a:bodyPr>
          <a:lstStyle/>
          <a:p>
            <a:endParaRPr lang="ru-RU" b="1" dirty="0" smtClean="0"/>
          </a:p>
          <a:p>
            <a:pPr>
              <a:buNone/>
            </a:pPr>
            <a:r>
              <a:rPr lang="ru-RU" dirty="0" smtClean="0"/>
              <a:t>Появление компьютерных систем управления создало предпосылки для внедрения в стоматологическую практику комплексов </a:t>
            </a:r>
            <a:r>
              <a:rPr lang="en-US" dirty="0" smtClean="0"/>
              <a:t>CAD/CAM, </a:t>
            </a:r>
            <a:r>
              <a:rPr lang="ru-RU" dirty="0" smtClean="0"/>
              <a:t>позволяющих в большинстве случаев обойтись без участия человека на этапах изготовления ортопедических аппаратов. В стоматологии данная технология</a:t>
            </a:r>
            <a:r>
              <a:rPr lang="en-US" dirty="0" smtClean="0"/>
              <a:t> </a:t>
            </a:r>
            <a:r>
              <a:rPr lang="ru-RU" dirty="0" smtClean="0"/>
              <a:t>на настоящий момент в дентальной </a:t>
            </a:r>
            <a:r>
              <a:rPr lang="ru-RU" dirty="0" err="1" smtClean="0"/>
              <a:t>имплантологии</a:t>
            </a:r>
            <a:r>
              <a:rPr lang="ru-RU" dirty="0" smtClean="0"/>
              <a:t> применяется два вида </a:t>
            </a:r>
            <a:r>
              <a:rPr lang="en-US" dirty="0" smtClean="0"/>
              <a:t>CAM-</a:t>
            </a:r>
            <a:r>
              <a:rPr lang="ru-RU" dirty="0" smtClean="0"/>
              <a:t>систем:</a:t>
            </a:r>
          </a:p>
          <a:p>
            <a:pPr>
              <a:buNone/>
            </a:pPr>
            <a:r>
              <a:rPr lang="ru-RU" dirty="0" smtClean="0"/>
              <a:t>1. </a:t>
            </a:r>
            <a:r>
              <a:rPr lang="ru-RU" dirty="0" err="1" smtClean="0"/>
              <a:t>Прототипирование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2. Последовательное термопластическое </a:t>
            </a:r>
            <a:r>
              <a:rPr lang="en-US" dirty="0" smtClean="0"/>
              <a:t>CAM-</a:t>
            </a:r>
            <a:r>
              <a:rPr lang="ru-RU" dirty="0" smtClean="0"/>
              <a:t>деформирование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8215338" cy="714356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I. </a:t>
            </a:r>
            <a:r>
              <a:rPr lang="ru-RU" sz="2800" b="1" dirty="0" err="1" smtClean="0"/>
              <a:t>Прототипирование</a:t>
            </a:r>
            <a:r>
              <a:rPr lang="ru-RU" sz="2800" b="1" dirty="0" smtClean="0"/>
              <a:t> (</a:t>
            </a:r>
            <a:r>
              <a:rPr lang="en-US" sz="2800" b="1" dirty="0" smtClean="0"/>
              <a:t>Prototyping)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642918"/>
            <a:ext cx="8501090" cy="621508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dirty="0" err="1" smtClean="0"/>
              <a:t>Прототипирование</a:t>
            </a:r>
            <a:r>
              <a:rPr lang="ru-RU" dirty="0" smtClean="0"/>
              <a:t> – это новая технология, активно развивающаяся в проектной и производственной индустрии. </a:t>
            </a:r>
          </a:p>
          <a:p>
            <a:pPr>
              <a:buNone/>
            </a:pPr>
            <a:r>
              <a:rPr lang="ru-RU" dirty="0" smtClean="0"/>
              <a:t>     Она предоставляет возможность получать физические детали и модели без инструментального их изготовления, путем преобразования данных, поступающих из </a:t>
            </a:r>
            <a:r>
              <a:rPr lang="en-US" dirty="0" smtClean="0"/>
              <a:t>CAD-</a:t>
            </a:r>
            <a:r>
              <a:rPr lang="ru-RU" dirty="0" smtClean="0"/>
              <a:t>системы, предварительно получив чертежи и проекты в 3D-представлен </a:t>
            </a:r>
            <a:r>
              <a:rPr lang="ru-RU" dirty="0" err="1" smtClean="0"/>
              <a:t>ии</a:t>
            </a:r>
            <a:r>
              <a:rPr lang="ru-RU" dirty="0" smtClean="0"/>
              <a:t>. При завершении работы на CAD-рабочей станции над идеей или проектом можно дать команду «печать» и в течение нескольких часов или дней, в зависимости от размера, получить физическую модель изделия с помощью лазерного принтера. </a:t>
            </a:r>
            <a:r>
              <a:rPr lang="ru-RU" dirty="0" err="1" smtClean="0"/>
              <a:t>Стереолитографическая</a:t>
            </a:r>
            <a:r>
              <a:rPr lang="ru-RU" dirty="0" smtClean="0"/>
              <a:t> система </a:t>
            </a:r>
            <a:r>
              <a:rPr lang="ru-RU" dirty="0" err="1" smtClean="0"/>
              <a:t>прототипирования</a:t>
            </a:r>
            <a:r>
              <a:rPr lang="ru-RU" dirty="0" smtClean="0"/>
              <a:t> основана на </a:t>
            </a:r>
            <a:r>
              <a:rPr lang="ru-RU" dirty="0" err="1" smtClean="0"/>
              <a:t>фотополимеризации</a:t>
            </a:r>
            <a:r>
              <a:rPr lang="ru-RU" dirty="0" smtClean="0"/>
              <a:t> – химическом процессе, при котором жидкая смола (полимер) превращается в твердый полимер под воздействием на нее ультрафиолетового излучения или излучения видимой части спектра. Принцип работы заключается в том, что ультрафиолетовый лазер последовательно «вычерчивает» сечения объекта на поверхности емкости со  светочувствительной смолой. Жидкий пластик отвердевает только там, где его касается лазерный луч.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862150" cy="141763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Существует три вида хирургических</a:t>
            </a:r>
            <a:br>
              <a:rPr lang="ru-RU" sz="2800" dirty="0" smtClean="0"/>
            </a:br>
            <a:r>
              <a:rPr lang="ru-RU" sz="2800" dirty="0" smtClean="0"/>
              <a:t>шаблонов для проведения дентальной имплантации: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928670"/>
            <a:ext cx="8290778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1. Шаблон с опорой на костную ткань по трехмерной модели компьютерного томографа моделируется электронная форма хирургического шаблона, которая изготавливается на </a:t>
            </a:r>
            <a:r>
              <a:rPr lang="ru-RU" dirty="0" err="1" smtClean="0"/>
              <a:t>стереолитографическом</a:t>
            </a:r>
            <a:r>
              <a:rPr lang="ru-RU" dirty="0" smtClean="0"/>
              <a:t> приборе.</a:t>
            </a:r>
          </a:p>
          <a:p>
            <a:pPr>
              <a:buNone/>
            </a:pPr>
            <a:r>
              <a:rPr lang="ru-RU" dirty="0" smtClean="0"/>
              <a:t>   2. Шаблон с опорой на рядом стоящие зубы в области дефекта (необходимое условие – два рядом стоящих зуба с каждой стороны от дефекта).</a:t>
            </a:r>
          </a:p>
          <a:p>
            <a:pPr>
              <a:buNone/>
            </a:pPr>
            <a:r>
              <a:rPr lang="ru-RU" dirty="0" smtClean="0"/>
              <a:t>   3. Шаблон с опорой на слизистую оболочку.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3571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357166"/>
            <a:ext cx="8215338" cy="628654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Методики быстрого </a:t>
            </a:r>
            <a:r>
              <a:rPr lang="ru-RU" dirty="0" err="1" smtClean="0"/>
              <a:t>прототипирования</a:t>
            </a:r>
            <a:r>
              <a:rPr lang="ru-RU" dirty="0" smtClean="0"/>
              <a:t> с  применением аппаратов быстрого  </a:t>
            </a:r>
            <a:r>
              <a:rPr lang="ru-RU" dirty="0" err="1" smtClean="0"/>
              <a:t>прототипирования</a:t>
            </a:r>
            <a:r>
              <a:rPr lang="ru-RU" dirty="0" smtClean="0"/>
              <a:t> (аппараты для </a:t>
            </a:r>
            <a:r>
              <a:rPr lang="ru-RU" dirty="0" err="1" smtClean="0"/>
              <a:t>стереолитографии</a:t>
            </a:r>
            <a:r>
              <a:rPr lang="ru-RU" dirty="0" smtClean="0"/>
              <a:t> или трехмерной печати (3D </a:t>
            </a:r>
            <a:r>
              <a:rPr lang="ru-RU" dirty="0" err="1" smtClean="0"/>
              <a:t>Printing</a:t>
            </a:r>
            <a:r>
              <a:rPr lang="ru-RU" dirty="0" smtClean="0"/>
              <a:t>) Connex500, Eden500V и Eden260), имеющие в своей основе </a:t>
            </a:r>
            <a:r>
              <a:rPr lang="ru-RU" dirty="0" err="1" smtClean="0"/>
              <a:t>фотополимеризацию</a:t>
            </a:r>
            <a:r>
              <a:rPr lang="ru-RU" dirty="0" smtClean="0"/>
              <a:t> жидких полимерных сред, позволяют изготавливать высокоточные полноразмерные полимерные модели челюстей для предоперационного анализа клинической ситуации и отработки методики операции, а также для изготовления хирургических высокоточных </a:t>
            </a:r>
            <a:r>
              <a:rPr lang="ru-RU" dirty="0" err="1" smtClean="0"/>
              <a:t>имплантологических</a:t>
            </a:r>
            <a:r>
              <a:rPr lang="ru-RU" dirty="0" smtClean="0"/>
              <a:t> шаблонов, построенных по виртуальным компьютерным моделям.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862150" cy="500042"/>
          </a:xfrm>
        </p:spPr>
        <p:txBody>
          <a:bodyPr>
            <a:normAutofit/>
          </a:bodyPr>
          <a:lstStyle/>
          <a:p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642918"/>
            <a:ext cx="8290778" cy="607223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4500" dirty="0" smtClean="0"/>
              <a:t>      </a:t>
            </a:r>
          </a:p>
          <a:p>
            <a:pPr>
              <a:buNone/>
            </a:pPr>
            <a:r>
              <a:rPr lang="ru-RU" dirty="0" smtClean="0"/>
              <a:t>    Спиральная компьютерная томография с использованием </a:t>
            </a:r>
            <a:r>
              <a:rPr lang="ru-RU" dirty="0" err="1" smtClean="0"/>
              <a:t>накусных</a:t>
            </a:r>
            <a:r>
              <a:rPr lang="ru-RU" dirty="0" smtClean="0"/>
              <a:t> валиков с </a:t>
            </a:r>
            <a:r>
              <a:rPr lang="ru-RU" dirty="0" err="1" smtClean="0"/>
              <a:t>рентгенконтрастными</a:t>
            </a:r>
            <a:r>
              <a:rPr lang="ru-RU" dirty="0" smtClean="0"/>
              <a:t> маркерами или </a:t>
            </a:r>
            <a:r>
              <a:rPr lang="ru-RU" dirty="0" err="1" smtClean="0"/>
              <a:t>рентгеноконтрастных</a:t>
            </a:r>
            <a:r>
              <a:rPr lang="ru-RU" dirty="0" smtClean="0"/>
              <a:t>  ременных съемных протезов с зафиксированным центральным соотношением челюстей или центральной окклюзией позволяет определить толщину альвеолярного отростка челюсти, его наклон, соотношение с зубами - антагонистами, выбрать </a:t>
            </a:r>
            <a:r>
              <a:rPr lang="ru-RU" dirty="0" err="1" smtClean="0"/>
              <a:t>супраструктуру</a:t>
            </a:r>
            <a:r>
              <a:rPr lang="ru-RU" dirty="0" smtClean="0"/>
              <a:t>, определить объективную плотность костной ткани по шкале </a:t>
            </a:r>
            <a:r>
              <a:rPr lang="ru-RU" dirty="0" err="1" smtClean="0"/>
              <a:t>Хаунсфилда</a:t>
            </a:r>
            <a:r>
              <a:rPr lang="ru-RU" dirty="0" smtClean="0"/>
              <a:t>, установить тип строения костной ткани, наметить зависящий от этого протокол имплантации и выбрать тип имплантата и его поверхности.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0"/>
            <a:ext cx="8358214" cy="100010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В случае необходимости реконструктивных вмешательств к указанной схеме добавляются дополнительные методики: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071546"/>
            <a:ext cx="8362216" cy="578645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• Трехмерное компьютерное моделирование черепа по данным МСКТ и применение программного обеспечения для планирования виртуального размещения дентальных имплантатов делает возможными следующие подготовительные процедуры: 1. полноценный трехмерный анализ строения, формы и размеров челюстей, альвеолярных отростков, верхнечелюстной пазухи; 2. оценку истинного взаимоотношения анатомических костных структур; 3. определение вида реконструктивного вмешательства; 4. моделирование необходимого имплантата, призванного возместить дефект костной ткани; 5. установление точного объема необходимого костного трансплантата или </a:t>
            </a:r>
            <a:r>
              <a:rPr lang="ru-RU" dirty="0" err="1" smtClean="0"/>
              <a:t>биокомпозиционного</a:t>
            </a:r>
            <a:r>
              <a:rPr lang="ru-RU" dirty="0" smtClean="0"/>
              <a:t> материала; 6. подготовку необходимых в каждом конкретном случае инструментов и расходных материалов (мембраны, фиксирующие элементы...). Также данные, полученные при МСКТ, позволяют использовать их в различных компьютерных программах для виртуального планирования и размещения имплантатов. </a:t>
            </a:r>
          </a:p>
          <a:p>
            <a:pPr>
              <a:buNone/>
            </a:pPr>
            <a:r>
              <a:rPr lang="ru-RU" dirty="0" smtClean="0"/>
              <a:t>      • Использование данных МСКТ для изготовления полноразмерных моделей черепа (обеих челюстей, зафиксированных в ЦО или центральном соотношении (</a:t>
            </a:r>
            <a:r>
              <a:rPr lang="ru-RU" dirty="0" err="1" smtClean="0"/>
              <a:t>ЦСо</a:t>
            </a:r>
            <a:r>
              <a:rPr lang="ru-RU" dirty="0" smtClean="0"/>
              <a:t>)) путем быстрого </a:t>
            </a:r>
            <a:r>
              <a:rPr lang="ru-RU" dirty="0" err="1" smtClean="0"/>
              <a:t>прототипирования</a:t>
            </a:r>
            <a:r>
              <a:rPr lang="ru-RU" dirty="0" smtClean="0"/>
              <a:t> для анализа клинической ситуации, планирования дентальной имплантации, реконструктивных операций и изготовления хирургических направляющих шаблонов.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8215338" cy="141763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Сравнительный анализ свойств </a:t>
            </a:r>
            <a:r>
              <a:rPr lang="ru-RU" sz="2800" dirty="0" err="1" smtClean="0"/>
              <a:t>имплантологических</a:t>
            </a:r>
            <a:r>
              <a:rPr lang="ru-RU" sz="2800" dirty="0" smtClean="0"/>
              <a:t> шаблонов, изготавливаемых различными методами: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000108"/>
            <a:ext cx="8219340" cy="585789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• Все шаблоны, изготавливаемые по диагностическим гипсовым моделям, являются </a:t>
            </a:r>
            <a:r>
              <a:rPr lang="ru-RU" dirty="0" err="1" smtClean="0"/>
              <a:t>малоточными</a:t>
            </a:r>
            <a:r>
              <a:rPr lang="ru-RU" dirty="0" smtClean="0"/>
              <a:t> и ориентировочными, так как не учитывают маскирующего влияния десны на форму костной ткани, что может приводить к серьезным осложнениям.</a:t>
            </a:r>
          </a:p>
          <a:p>
            <a:pPr>
              <a:buNone/>
            </a:pPr>
            <a:r>
              <a:rPr lang="ru-RU" dirty="0" smtClean="0"/>
              <a:t>   • Высокоточными и действительно позиционирующими и направляющими </a:t>
            </a:r>
            <a:r>
              <a:rPr lang="ru-RU" dirty="0" err="1" smtClean="0"/>
              <a:t>имплантологическую</a:t>
            </a:r>
            <a:r>
              <a:rPr lang="ru-RU" dirty="0" smtClean="0"/>
              <a:t> фрезу являются шаблоны, получаемые с использованием данных МСКТ, </a:t>
            </a:r>
            <a:r>
              <a:rPr lang="ru-RU" dirty="0" err="1" smtClean="0"/>
              <a:t>имплантологических</a:t>
            </a:r>
            <a:r>
              <a:rPr lang="ru-RU" dirty="0" smtClean="0"/>
              <a:t> программ виртуального моделирования в сочетании с методиками быстрого </a:t>
            </a:r>
            <a:r>
              <a:rPr lang="ru-RU" dirty="0" err="1" smtClean="0"/>
              <a:t>прототипирования</a:t>
            </a:r>
            <a:r>
              <a:rPr lang="ru-RU" dirty="0" smtClean="0"/>
              <a:t> и лабораторной техникой.</a:t>
            </a:r>
          </a:p>
          <a:p>
            <a:pPr>
              <a:buNone/>
            </a:pPr>
            <a:r>
              <a:rPr lang="ru-RU" dirty="0" smtClean="0"/>
              <a:t>   • Подобные шаблоны чаще всего являются накостными, что требует крайне широкого </a:t>
            </a:r>
            <a:r>
              <a:rPr lang="ru-RU" dirty="0" err="1" smtClean="0"/>
              <a:t>скелетирования</a:t>
            </a:r>
            <a:r>
              <a:rPr lang="ru-RU" dirty="0" smtClean="0"/>
              <a:t> костной ткани челюсти с вытекающими из этого серьезными осложнениями. </a:t>
            </a:r>
            <a:r>
              <a:rPr lang="ru-RU" dirty="0" err="1" smtClean="0"/>
              <a:t>Прототапированные</a:t>
            </a:r>
            <a:r>
              <a:rPr lang="ru-RU" dirty="0" smtClean="0"/>
              <a:t> </a:t>
            </a:r>
            <a:r>
              <a:rPr lang="ru-RU" dirty="0" err="1" smtClean="0"/>
              <a:t>надесневые</a:t>
            </a:r>
            <a:r>
              <a:rPr lang="ru-RU" dirty="0" smtClean="0"/>
              <a:t> шаблоны значительно более дороги в изготовлении.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0398" t="53252" r="36261" b="10169"/>
          <a:stretch>
            <a:fillRect/>
          </a:stretch>
        </p:blipFill>
        <p:spPr bwMode="auto">
          <a:xfrm>
            <a:off x="1071538" y="357166"/>
            <a:ext cx="7929618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857364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Для устранения осложнений и уменьшения </a:t>
            </a:r>
            <a:r>
              <a:rPr lang="ru-RU" sz="2200" dirty="0" err="1" smtClean="0"/>
              <a:t>травматичности</a:t>
            </a:r>
            <a:r>
              <a:rPr lang="ru-RU" sz="2200" dirty="0" smtClean="0"/>
              <a:t> операции дентальной имплантации, предложен  в практику оригинальный метод изготовления и применения накостных </a:t>
            </a:r>
            <a:r>
              <a:rPr lang="ru-RU" sz="2200" dirty="0" err="1" smtClean="0"/>
              <a:t>имплантологических</a:t>
            </a:r>
            <a:r>
              <a:rPr lang="ru-RU" sz="2200" dirty="0" smtClean="0"/>
              <a:t> шаблонов, не требующий наложения поверхности шаблона на обнаженную кость, но сохраняющий опору на нее.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571612"/>
            <a:ext cx="8501090" cy="5286388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ru-RU" sz="4000" dirty="0" smtClean="0"/>
              <a:t>Суть методики состоит в том, что шаблон опирается на кость посредством иглообразных штифтов, </a:t>
            </a:r>
            <a:r>
              <a:rPr lang="ru-RU" sz="4000" dirty="0" err="1" smtClean="0"/>
              <a:t>выстоящих</a:t>
            </a:r>
            <a:r>
              <a:rPr lang="ru-RU" sz="4000" dirty="0" smtClean="0"/>
              <a:t> из тела шаблона и перфорирующих мягкие ткани. </a:t>
            </a:r>
            <a:r>
              <a:rPr lang="ru-RU" sz="4000" dirty="0" err="1" smtClean="0"/>
              <a:t>Скелетирование</a:t>
            </a:r>
            <a:r>
              <a:rPr lang="ru-RU" sz="4000" dirty="0" smtClean="0"/>
              <a:t> костной ткани не требуется.</a:t>
            </a:r>
          </a:p>
          <a:p>
            <a:pPr>
              <a:lnSpc>
                <a:spcPct val="120000"/>
              </a:lnSpc>
            </a:pPr>
            <a:r>
              <a:rPr lang="ru-RU" sz="4000" dirty="0" smtClean="0"/>
              <a:t>Данная методика требует лишь МСКТ, трехмерного (30) компьютерного моделирования черепа, получения пластиковой модели челюсти методом быстрого </a:t>
            </a:r>
            <a:r>
              <a:rPr lang="ru-RU" sz="4000" dirty="0" err="1" smtClean="0"/>
              <a:t>прототипирования</a:t>
            </a:r>
            <a:r>
              <a:rPr lang="ru-RU" sz="4000" dirty="0" smtClean="0"/>
              <a:t>, оснащения зуботехнической лаборатории и ортопедического отделения.</a:t>
            </a:r>
          </a:p>
          <a:p>
            <a:pPr>
              <a:lnSpc>
                <a:spcPct val="120000"/>
              </a:lnSpc>
            </a:pPr>
            <a:r>
              <a:rPr lang="ru-RU" sz="4000" dirty="0" smtClean="0"/>
              <a:t>Дорогостоящие и малодоступные в настоящее время для большинства стоматологов программы компьютерного размещения имплантатов и изготовления шаблонов методами быстрого </a:t>
            </a:r>
            <a:r>
              <a:rPr lang="ru-RU" sz="4000" dirty="0" err="1" smtClean="0"/>
              <a:t>прототипирования</a:t>
            </a:r>
            <a:r>
              <a:rPr lang="ru-RU" sz="4000" dirty="0" smtClean="0"/>
              <a:t> не требуются.</a:t>
            </a:r>
          </a:p>
          <a:p>
            <a:pPr>
              <a:lnSpc>
                <a:spcPct val="120000"/>
              </a:lnSpc>
              <a:buNone/>
            </a:pPr>
            <a:r>
              <a:rPr lang="ru-RU" sz="4000" dirty="0" smtClean="0"/>
              <a:t>       Особые требования к клинической ситуации</a:t>
            </a:r>
          </a:p>
          <a:p>
            <a:pPr>
              <a:lnSpc>
                <a:spcPct val="120000"/>
              </a:lnSpc>
            </a:pPr>
            <a:r>
              <a:rPr lang="ru-RU" sz="4000" dirty="0" smtClean="0"/>
              <a:t>Наличие минимум двух </a:t>
            </a:r>
            <a:r>
              <a:rPr lang="ru-RU" sz="4000" dirty="0" err="1" smtClean="0"/>
              <a:t>выстоящих</a:t>
            </a:r>
            <a:r>
              <a:rPr lang="ru-RU" sz="4000" dirty="0" smtClean="0"/>
              <a:t> над десной неподвижных образований в виде зубов или имплантатов, обеспечивающих точность привязки шаблона и играющих роль двух точек опоры из трех необходимых для точного расположения любой плоскости. Третьей точкой опоры на кость будет один или несколько иглообразных </a:t>
            </a:r>
            <a:r>
              <a:rPr lang="ru-RU" sz="4000" dirty="0" err="1" smtClean="0"/>
              <a:t>выстоящих</a:t>
            </a:r>
            <a:r>
              <a:rPr lang="ru-RU" sz="4000" dirty="0" smtClean="0"/>
              <a:t> из шаблона </a:t>
            </a:r>
            <a:r>
              <a:rPr lang="ru-RU" sz="4000" dirty="0" err="1" smtClean="0"/>
              <a:t>трансдесневых</a:t>
            </a:r>
            <a:r>
              <a:rPr lang="ru-RU" sz="4000" dirty="0" smtClean="0"/>
              <a:t> штифтов.</a:t>
            </a:r>
          </a:p>
          <a:p>
            <a:pPr>
              <a:lnSpc>
                <a:spcPct val="120000"/>
              </a:lnSpc>
            </a:pPr>
            <a:r>
              <a:rPr lang="ru-RU" sz="4000" dirty="0" smtClean="0"/>
              <a:t>1. </a:t>
            </a:r>
            <a:r>
              <a:rPr lang="ru-RU" sz="4000" dirty="0" err="1" smtClean="0"/>
              <a:t>Прототипированная</a:t>
            </a:r>
            <a:r>
              <a:rPr lang="ru-RU" sz="4000" dirty="0" smtClean="0"/>
              <a:t> модель челюстной кости, покрывается искусственной десной по обычной ортопедической методике с применением оттисков с челюсти пациента, соответствующей по параметрам естественной десне.</a:t>
            </a:r>
          </a:p>
          <a:p>
            <a:pPr>
              <a:lnSpc>
                <a:spcPct val="120000"/>
              </a:lnSpc>
            </a:pPr>
            <a:r>
              <a:rPr lang="ru-RU" sz="4000" dirty="0" smtClean="0"/>
              <a:t>2. На модели проводится размещение металлических штифтов, соответствующих будущим имплантатам</a:t>
            </a:r>
          </a:p>
          <a:p>
            <a:pPr>
              <a:lnSpc>
                <a:spcPct val="120000"/>
              </a:lnSpc>
            </a:pPr>
            <a:r>
              <a:rPr lang="ru-RU" sz="4000" dirty="0" smtClean="0"/>
              <a:t>3. В нескольких местах челюсти через искусственную десну проводятся до контакта с моделью иглообразные штифты, которые в последующем будут фиксированы в шаблоне и обеспечат ему опору на кость, пронизав десну в ходе установки шаблона</a:t>
            </a:r>
          </a:p>
          <a:p>
            <a:pPr>
              <a:lnSpc>
                <a:spcPct val="120000"/>
              </a:lnSpc>
            </a:pPr>
            <a:r>
              <a:rPr lang="ru-RU" sz="4000" dirty="0" smtClean="0"/>
              <a:t>4. Изготовление шаблона из пластической массы лабораторными методами.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92867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К основному хирургическому инструментарию</a:t>
            </a:r>
            <a:br>
              <a:rPr lang="ru-RU" sz="3100" dirty="0" smtClean="0"/>
            </a:br>
            <a:r>
              <a:rPr lang="ru-RU" sz="3100" dirty="0" smtClean="0"/>
              <a:t>относятся, например, следующие инструменты:</a:t>
            </a:r>
            <a:endParaRPr lang="ru-RU" sz="31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000100" y="928670"/>
            <a:ext cx="4093108" cy="5715040"/>
          </a:xfrm>
        </p:spPr>
        <p:txBody>
          <a:bodyPr>
            <a:normAutofit fontScale="47500" lnSpcReduction="20000"/>
          </a:bodyPr>
          <a:lstStyle/>
          <a:p>
            <a:r>
              <a:rPr lang="ru-RU" b="1" dirty="0" smtClean="0"/>
              <a:t>Зеркало для ротовой полости</a:t>
            </a:r>
          </a:p>
          <a:p>
            <a:r>
              <a:rPr lang="ru-RU" b="1" dirty="0" smtClean="0"/>
              <a:t>Зонд</a:t>
            </a:r>
          </a:p>
          <a:p>
            <a:r>
              <a:rPr lang="ru-RU" b="1" dirty="0" smtClean="0"/>
              <a:t>Стоматологический пинцет</a:t>
            </a:r>
          </a:p>
          <a:p>
            <a:r>
              <a:rPr lang="ru-RU" b="1" dirty="0" smtClean="0"/>
              <a:t>Скальпель</a:t>
            </a:r>
          </a:p>
          <a:p>
            <a:r>
              <a:rPr lang="ru-RU" b="1" dirty="0" smtClean="0"/>
              <a:t>Распатор</a:t>
            </a:r>
          </a:p>
          <a:p>
            <a:r>
              <a:rPr lang="en-US" b="1" dirty="0" smtClean="0"/>
              <a:t>Freer (</a:t>
            </a:r>
            <a:r>
              <a:rPr lang="ru-RU" b="1" dirty="0" smtClean="0"/>
              <a:t>узкий распатор)</a:t>
            </a:r>
          </a:p>
          <a:p>
            <a:r>
              <a:rPr lang="ru-RU" b="1" dirty="0" smtClean="0"/>
              <a:t>Хирургический пинцет длинный и короткий</a:t>
            </a:r>
          </a:p>
          <a:p>
            <a:r>
              <a:rPr lang="ru-RU" b="1" dirty="0" smtClean="0"/>
              <a:t>Анатомический пинцет</a:t>
            </a:r>
          </a:p>
          <a:p>
            <a:r>
              <a:rPr lang="ru-RU" b="1" dirty="0" smtClean="0"/>
              <a:t>Острая ложка</a:t>
            </a:r>
          </a:p>
          <a:p>
            <a:r>
              <a:rPr lang="ru-RU" b="1" dirty="0" smtClean="0"/>
              <a:t>Кнопочный зонд</a:t>
            </a:r>
          </a:p>
          <a:p>
            <a:r>
              <a:rPr lang="ru-RU" b="1" dirty="0" smtClean="0"/>
              <a:t>Хирургический артериальный зажим</a:t>
            </a:r>
          </a:p>
          <a:p>
            <a:r>
              <a:rPr lang="ru-RU" b="1" dirty="0" smtClean="0"/>
              <a:t>Анатомический артериальный зажим</a:t>
            </a:r>
          </a:p>
          <a:p>
            <a:r>
              <a:rPr lang="ru-RU" b="1" dirty="0" smtClean="0"/>
              <a:t>Иглодержатель</a:t>
            </a:r>
          </a:p>
          <a:p>
            <a:r>
              <a:rPr lang="ru-RU" b="1" dirty="0" smtClean="0"/>
              <a:t>Ножницы</a:t>
            </a:r>
          </a:p>
          <a:p>
            <a:r>
              <a:rPr lang="ru-RU" b="1" dirty="0" smtClean="0"/>
              <a:t>Держатель для щек</a:t>
            </a:r>
          </a:p>
          <a:p>
            <a:r>
              <a:rPr lang="ru-RU" b="1" dirty="0" smtClean="0"/>
              <a:t>Крючок для губ (</a:t>
            </a:r>
            <a:r>
              <a:rPr lang="en-US" b="1" dirty="0" err="1" smtClean="0"/>
              <a:t>Middeldorp</a:t>
            </a:r>
            <a:r>
              <a:rPr lang="en-US" b="1" dirty="0" smtClean="0"/>
              <a:t>)</a:t>
            </a:r>
          </a:p>
          <a:p>
            <a:r>
              <a:rPr lang="ru-RU" b="1" dirty="0" smtClean="0"/>
              <a:t>при необходимости крючок для преддверия</a:t>
            </a:r>
          </a:p>
          <a:p>
            <a:r>
              <a:rPr lang="ru-RU" b="1" dirty="0" smtClean="0"/>
              <a:t>Крючок для разведения краев раны (</a:t>
            </a:r>
            <a:r>
              <a:rPr lang="ru-RU" b="1" dirty="0" err="1" smtClean="0"/>
              <a:t>Langenbeck</a:t>
            </a:r>
            <a:r>
              <a:rPr lang="ru-RU" b="1" dirty="0" smtClean="0"/>
              <a:t>)</a:t>
            </a:r>
          </a:p>
          <a:p>
            <a:r>
              <a:rPr lang="ru-RU" b="1" dirty="0" smtClean="0"/>
              <a:t>Перевязочные материалы: шовный материал, лезвия, тампоны, </a:t>
            </a:r>
            <a:r>
              <a:rPr lang="ru-RU" b="1" dirty="0" err="1" smtClean="0"/>
              <a:t>NaCl</a:t>
            </a:r>
            <a:r>
              <a:rPr lang="ru-RU" b="1" dirty="0" smtClean="0"/>
              <a:t>, анестезия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214422"/>
            <a:ext cx="304800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3643315"/>
            <a:ext cx="3286117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Инструменты для препарирования кости</a:t>
            </a:r>
            <a:endParaRPr lang="ru-RU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928803"/>
            <a:ext cx="721523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7933588" cy="141763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Поэтапное препарирование костного ложа под имплантат </a:t>
            </a:r>
            <a:endParaRPr lang="ru-RU" sz="28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8215337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После имплантации необязательно назначать пациенту курс антибиотиков. Многие врачи обычно</a:t>
            </a:r>
            <a:br>
              <a:rPr lang="ru-RU" dirty="0" smtClean="0"/>
            </a:br>
            <a:r>
              <a:rPr lang="ru-RU" dirty="0" smtClean="0"/>
              <a:t>назначают такой курс продолжительностью в не-</a:t>
            </a:r>
            <a:br>
              <a:rPr lang="ru-RU" dirty="0" smtClean="0"/>
            </a:br>
            <a:r>
              <a:rPr lang="ru-RU" dirty="0" smtClean="0"/>
              <a:t>сколько дней в качестве меры предосторожности.</a:t>
            </a:r>
            <a:br>
              <a:rPr lang="ru-RU" dirty="0" smtClean="0"/>
            </a:br>
            <a:r>
              <a:rPr lang="ru-RU" dirty="0" smtClean="0"/>
              <a:t>Можно начать курс антибиотиков за несколько часов до начала имплантации. Если речь идет об</a:t>
            </a:r>
            <a:br>
              <a:rPr lang="ru-RU" dirty="0" smtClean="0"/>
            </a:br>
            <a:r>
              <a:rPr lang="ru-RU" dirty="0" smtClean="0"/>
              <a:t>отслаивании большого участка слизистой на продолжительное время и о введении большого количества имплантатов, целесообразно назначить курс антибиотиков.</a:t>
            </a:r>
          </a:p>
          <a:p>
            <a:pPr>
              <a:buNone/>
            </a:pPr>
            <a:r>
              <a:rPr lang="ru-RU" dirty="0" smtClean="0"/>
              <a:t>Если у пациента имеется съемный протез, рекомендуется не пользоваться им три недели. В любом</a:t>
            </a:r>
            <a:br>
              <a:rPr lang="ru-RU" dirty="0" smtClean="0"/>
            </a:br>
            <a:r>
              <a:rPr lang="ru-RU" dirty="0" smtClean="0"/>
              <a:t>случае следует освободить место над имплантатами</a:t>
            </a:r>
            <a:br>
              <a:rPr lang="ru-RU" dirty="0" smtClean="0"/>
            </a:br>
            <a:r>
              <a:rPr lang="ru-RU" dirty="0" smtClean="0"/>
              <a:t>от </a:t>
            </a:r>
            <a:r>
              <a:rPr lang="ru-RU" i="1" dirty="0" smtClean="0"/>
              <a:t>базиса </a:t>
            </a:r>
            <a:r>
              <a:rPr lang="ru-RU" dirty="0" smtClean="0"/>
              <a:t>протеза, чтобы избежать излишнего давления. Можно использовать мягкую прокладку базиса</a:t>
            </a:r>
            <a:br>
              <a:rPr lang="ru-RU" dirty="0" smtClean="0"/>
            </a:br>
            <a:r>
              <a:rPr lang="ru-RU" dirty="0" smtClean="0"/>
              <a:t>над местом имплантации.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28662" y="0"/>
            <a:ext cx="8215338" cy="1000108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Антибиотики при дентальной имплантации используют, исходя из следующих современных принципов: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28662" y="785794"/>
            <a:ext cx="8215338" cy="6072206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/>
              <a:t>1) превентивность - введение за 1ч до операции;</a:t>
            </a:r>
          </a:p>
          <a:p>
            <a:pPr>
              <a:buNone/>
            </a:pPr>
            <a:r>
              <a:rPr lang="ru-RU" dirty="0" smtClean="0"/>
              <a:t>2) эмпирический выбор препарата - первичное воздействие на потенциальных возбудителей с соответствующими фармакологическими характеристиками (бактерицидность, хорошая проникающая способность, </a:t>
            </a:r>
            <a:r>
              <a:rPr lang="ru-RU" dirty="0" err="1" smtClean="0"/>
              <a:t>биоэквивалентность</a:t>
            </a:r>
            <a:r>
              <a:rPr lang="ru-RU" dirty="0" smtClean="0"/>
              <a:t> инъекционных и </a:t>
            </a:r>
            <a:r>
              <a:rPr lang="ru-RU" dirty="0" err="1" smtClean="0"/>
              <a:t>таблетированных</a:t>
            </a:r>
            <a:r>
              <a:rPr lang="ru-RU" dirty="0" smtClean="0"/>
              <a:t> форм);</a:t>
            </a:r>
          </a:p>
          <a:p>
            <a:pPr>
              <a:buNone/>
            </a:pPr>
            <a:r>
              <a:rPr lang="ru-RU" dirty="0" smtClean="0"/>
              <a:t>3) ступенчатый путь введения: перед операцией - </a:t>
            </a:r>
            <a:r>
              <a:rPr lang="ru-RU" dirty="0" err="1" smtClean="0"/>
              <a:t>парентерально</a:t>
            </a:r>
            <a:r>
              <a:rPr lang="ru-RU" dirty="0" smtClean="0"/>
              <a:t>, затем </a:t>
            </a:r>
            <a:r>
              <a:rPr lang="ru-RU" dirty="0" err="1" smtClean="0"/>
              <a:t>per</a:t>
            </a:r>
            <a:r>
              <a:rPr lang="ru-RU" dirty="0" smtClean="0"/>
              <a:t> </a:t>
            </a:r>
            <a:r>
              <a:rPr lang="ru-RU" dirty="0" err="1" smtClean="0"/>
              <a:t>os</a:t>
            </a:r>
            <a:r>
              <a:rPr lang="ru-RU" dirty="0" smtClean="0"/>
              <a:t> в послеоперационном периоде.</a:t>
            </a:r>
          </a:p>
          <a:p>
            <a:pPr>
              <a:buNone/>
            </a:pPr>
            <a:r>
              <a:rPr lang="ru-RU" dirty="0" smtClean="0"/>
              <a:t>Среди антибиотиков, отвечающих необходимым требованиям - </a:t>
            </a:r>
            <a:r>
              <a:rPr lang="ru-RU" dirty="0" err="1" smtClean="0"/>
              <a:t>цефазолин</a:t>
            </a:r>
            <a:r>
              <a:rPr lang="ru-RU" dirty="0" smtClean="0"/>
              <a:t> (</a:t>
            </a:r>
            <a:r>
              <a:rPr lang="ru-RU" dirty="0" err="1" smtClean="0"/>
              <a:t>кефзол</a:t>
            </a:r>
            <a:r>
              <a:rPr lang="ru-RU" dirty="0" smtClean="0"/>
              <a:t>)/</a:t>
            </a:r>
            <a:r>
              <a:rPr lang="ru-RU" dirty="0" err="1" smtClean="0"/>
              <a:t>цефалексин</a:t>
            </a:r>
            <a:r>
              <a:rPr lang="ru-RU" dirty="0" smtClean="0"/>
              <a:t>, </a:t>
            </a:r>
            <a:r>
              <a:rPr lang="ru-RU" dirty="0" err="1" smtClean="0"/>
              <a:t>зинацеф</a:t>
            </a:r>
            <a:r>
              <a:rPr lang="ru-RU" dirty="0" smtClean="0"/>
              <a:t>/</a:t>
            </a:r>
            <a:r>
              <a:rPr lang="ru-RU" dirty="0" err="1" smtClean="0"/>
              <a:t>зиннат</a:t>
            </a:r>
            <a:r>
              <a:rPr lang="ru-RU" dirty="0" smtClean="0"/>
              <a:t>, </a:t>
            </a:r>
            <a:r>
              <a:rPr lang="ru-RU" dirty="0" err="1" smtClean="0"/>
              <a:t>амоксициллин</a:t>
            </a:r>
            <a:r>
              <a:rPr lang="ru-RU" dirty="0" smtClean="0"/>
              <a:t>. В качестве альтернативы при непереносимости вышеперечисленных препаратов можно использовать </a:t>
            </a:r>
            <a:r>
              <a:rPr lang="ru-RU" dirty="0" err="1" smtClean="0"/>
              <a:t>макролиды</a:t>
            </a:r>
            <a:r>
              <a:rPr lang="ru-RU" dirty="0" smtClean="0"/>
              <a:t> второго поколения </a:t>
            </a:r>
            <a:r>
              <a:rPr lang="ru-RU" dirty="0" err="1" smtClean="0"/>
              <a:t>клацид</a:t>
            </a:r>
            <a:r>
              <a:rPr lang="ru-RU" dirty="0" smtClean="0"/>
              <a:t>, </a:t>
            </a:r>
            <a:r>
              <a:rPr lang="ru-RU" dirty="0" err="1" smtClean="0"/>
              <a:t>рулид</a:t>
            </a:r>
            <a:r>
              <a:rPr lang="ru-RU" dirty="0" smtClean="0"/>
              <a:t> или </a:t>
            </a:r>
            <a:r>
              <a:rPr lang="ru-RU" dirty="0" err="1" smtClean="0"/>
              <a:t>ровамицин</a:t>
            </a:r>
            <a:r>
              <a:rPr lang="ru-RU" dirty="0" smtClean="0"/>
              <a:t>, а также </a:t>
            </a:r>
            <a:r>
              <a:rPr lang="ru-RU" dirty="0" err="1" smtClean="0"/>
              <a:t>линкозамиды</a:t>
            </a:r>
            <a:r>
              <a:rPr lang="ru-RU" dirty="0" smtClean="0"/>
              <a:t> - </a:t>
            </a:r>
            <a:r>
              <a:rPr lang="ru-RU" dirty="0" err="1" smtClean="0"/>
              <a:t>линкомицин</a:t>
            </a:r>
            <a:r>
              <a:rPr lang="ru-RU" dirty="0" smtClean="0"/>
              <a:t> или </a:t>
            </a:r>
            <a:r>
              <a:rPr lang="ru-RU" dirty="0" err="1" smtClean="0"/>
              <a:t>клиндамицин</a:t>
            </a:r>
            <a:r>
              <a:rPr lang="ru-RU" dirty="0" smtClean="0"/>
              <a:t>. В стандартных случаях применяются антибиотики до 3-5 дней (профилактический курс); в случаях </a:t>
            </a:r>
            <a:r>
              <a:rPr lang="ru-RU" dirty="0" err="1" smtClean="0"/>
              <a:t>синуслифтинга</a:t>
            </a:r>
            <a:r>
              <a:rPr lang="ru-RU" dirty="0" smtClean="0"/>
              <a:t> или реконструкции альвеолярного отростка проводится терапевтический курс длительностью от 7 до 14 дней.</a:t>
            </a:r>
          </a:p>
          <a:p>
            <a:pPr>
              <a:buNone/>
            </a:pPr>
            <a:r>
              <a:rPr lang="ru-RU" dirty="0" smtClean="0"/>
              <a:t>Помимо антибиотиков необходимо использовать:</a:t>
            </a:r>
          </a:p>
          <a:p>
            <a:pPr>
              <a:buNone/>
            </a:pPr>
            <a:r>
              <a:rPr lang="ru-RU" dirty="0" smtClean="0"/>
              <a:t>· </a:t>
            </a:r>
            <a:r>
              <a:rPr lang="ru-RU" dirty="0" err="1" smtClean="0"/>
              <a:t>глюкокортикоиды</a:t>
            </a:r>
            <a:r>
              <a:rPr lang="ru-RU" dirty="0" smtClean="0"/>
              <a:t> как самые мощные противовоспалительные средства (</a:t>
            </a:r>
            <a:r>
              <a:rPr lang="ru-RU" dirty="0" err="1" smtClean="0"/>
              <a:t>дексаметазон</a:t>
            </a:r>
            <a:r>
              <a:rPr lang="ru-RU" dirty="0" smtClean="0"/>
              <a:t> или </a:t>
            </a:r>
            <a:r>
              <a:rPr lang="ru-RU" dirty="0" err="1" smtClean="0"/>
              <a:t>дексазон</a:t>
            </a:r>
            <a:r>
              <a:rPr lang="ru-RU" dirty="0" smtClean="0"/>
              <a:t> - 1,0-2,0 мл (4-8 мг) в/м)  - за 30-60 мин до операции;</a:t>
            </a:r>
          </a:p>
          <a:p>
            <a:pPr>
              <a:buNone/>
            </a:pPr>
            <a:r>
              <a:rPr lang="ru-RU" dirty="0" smtClean="0"/>
              <a:t>· профилактические </a:t>
            </a:r>
            <a:r>
              <a:rPr lang="ru-RU" dirty="0" err="1" smtClean="0"/>
              <a:t>гемостатики</a:t>
            </a:r>
            <a:r>
              <a:rPr lang="ru-RU" dirty="0" smtClean="0"/>
              <a:t> и </a:t>
            </a:r>
            <a:r>
              <a:rPr lang="ru-RU" dirty="0" err="1" smtClean="0"/>
              <a:t>ангиостабилизаторы</a:t>
            </a:r>
            <a:r>
              <a:rPr lang="ru-RU" dirty="0" smtClean="0"/>
              <a:t> (</a:t>
            </a:r>
            <a:r>
              <a:rPr lang="ru-RU" dirty="0" err="1" smtClean="0"/>
              <a:t>дицинон</a:t>
            </a:r>
            <a:r>
              <a:rPr lang="ru-RU" dirty="0" smtClean="0"/>
              <a:t> или </a:t>
            </a:r>
            <a:r>
              <a:rPr lang="ru-RU" dirty="0" err="1" smtClean="0"/>
              <a:t>этамзилат</a:t>
            </a:r>
            <a:r>
              <a:rPr lang="ru-RU" dirty="0" smtClean="0"/>
              <a:t> - 2,04,0 в/м) - за 30-60 мин до операции;</a:t>
            </a:r>
          </a:p>
          <a:p>
            <a:pPr>
              <a:buNone/>
            </a:pPr>
            <a:r>
              <a:rPr lang="ru-RU" dirty="0" smtClean="0"/>
              <a:t>· анальгетики на основе парацетамола или ибупрофена;</a:t>
            </a:r>
          </a:p>
          <a:p>
            <a:pPr>
              <a:buNone/>
            </a:pPr>
            <a:r>
              <a:rPr lang="ru-RU" dirty="0" smtClean="0"/>
              <a:t>· антисептики из группы </a:t>
            </a:r>
            <a:r>
              <a:rPr lang="ru-RU" dirty="0" err="1" smtClean="0"/>
              <a:t>бигуанидов</a:t>
            </a:r>
            <a:r>
              <a:rPr lang="ru-RU" dirty="0" smtClean="0"/>
              <a:t> (</a:t>
            </a:r>
            <a:r>
              <a:rPr lang="ru-RU" dirty="0" err="1" smtClean="0"/>
              <a:t>хлоргексидин</a:t>
            </a:r>
            <a:r>
              <a:rPr lang="ru-RU" dirty="0" smtClean="0"/>
              <a:t> 0,005%, </a:t>
            </a:r>
            <a:r>
              <a:rPr lang="ru-RU" dirty="0" err="1" smtClean="0"/>
              <a:t>корсодил</a:t>
            </a:r>
            <a:r>
              <a:rPr lang="ru-RU" dirty="0" smtClean="0"/>
              <a:t> 0,2%, </a:t>
            </a:r>
            <a:r>
              <a:rPr lang="ru-RU" dirty="0" err="1" smtClean="0"/>
              <a:t>элюдрил</a:t>
            </a:r>
            <a:r>
              <a:rPr lang="ru-RU" dirty="0" smtClean="0"/>
              <a:t> 0,1%) для обработки полости рта до операции и в послеоперационном периоде до снятия швов.</a:t>
            </a:r>
          </a:p>
          <a:p>
            <a:pPr>
              <a:buNone/>
            </a:pPr>
            <a:r>
              <a:rPr lang="ru-RU" dirty="0" smtClean="0"/>
              <a:t>Соблюдение принципов медикаментозной терапии, описанной выше, обеспечивает оптимальные условия для проведения дентальной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Основы теории и практики. Проф. В.Л. </a:t>
            </a:r>
            <a:r>
              <a:rPr lang="ru-RU" dirty="0" err="1" smtClean="0"/>
              <a:t>Параскевич</a:t>
            </a:r>
            <a:r>
              <a:rPr lang="ru-RU" dirty="0" smtClean="0"/>
              <a:t>. Медицинское информационное агентство. Москва, 2011.- 399с.</a:t>
            </a:r>
          </a:p>
          <a:p>
            <a:pPr>
              <a:buNone/>
            </a:pPr>
            <a:r>
              <a:rPr lang="ru-RU" dirty="0" smtClean="0"/>
              <a:t>2.Практическая 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Руководство, проф. И.У. </a:t>
            </a:r>
            <a:r>
              <a:rPr lang="ru-RU" dirty="0" err="1" smtClean="0"/>
              <a:t>Мушев</a:t>
            </a:r>
            <a:r>
              <a:rPr lang="ru-RU" dirty="0" smtClean="0"/>
              <a:t>, В.Н. </a:t>
            </a:r>
            <a:r>
              <a:rPr lang="ru-RU" dirty="0" err="1" smtClean="0"/>
              <a:t>Олесова</a:t>
            </a:r>
            <a:r>
              <a:rPr lang="ru-RU" dirty="0" smtClean="0"/>
              <a:t>, О.З. </a:t>
            </a:r>
            <a:r>
              <a:rPr lang="ru-RU" dirty="0" err="1" smtClean="0"/>
              <a:t>Фромович</a:t>
            </a:r>
            <a:r>
              <a:rPr lang="ru-RU" dirty="0" smtClean="0"/>
              <a:t>, 2-е изд., доп.-М.: Локус </a:t>
            </a:r>
            <a:r>
              <a:rPr lang="ru-RU" dirty="0" err="1" smtClean="0"/>
              <a:t>Станди</a:t>
            </a:r>
            <a:r>
              <a:rPr lang="ru-RU" dirty="0" smtClean="0"/>
              <a:t>, 2008.-498с.: ил.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152</TotalTime>
  <Words>2203</Words>
  <PresentationFormat>Экран (4:3)</PresentationFormat>
  <Paragraphs>116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Солнцестояние</vt:lpstr>
      <vt:lpstr>Лекция 10. Тема</vt:lpstr>
      <vt:lpstr>Актуальность: </vt:lpstr>
      <vt:lpstr>Цель лекции: </vt:lpstr>
      <vt:lpstr>ОПК-11: готовностью к применению медицинских изделий, предусмотренных порядками оказания медицинской помощи пациентам со стоматологическими заболеваниями.</vt:lpstr>
      <vt:lpstr>ПК-5: готовностью к сбору и анализу жалоб пациента, данных его анамнеза, результатов осмотра, лабораторных, инструментальных, патолого-анатомических и иных исследований в целях распознавания состояния или установления факта наличия или отсутствия стоматологического заболевания</vt:lpstr>
      <vt:lpstr>ПК-8 - способностью к определению тактики ведения больных с различными стоматологическими заболеваниями; </vt:lpstr>
      <vt:lpstr>ПК-19: Готовностью к участию во внедрении новых методов и методик, направленных на охрану здоровья населения</vt:lpstr>
      <vt:lpstr>План лекции: </vt:lpstr>
      <vt:lpstr>Методы изготовления хирургических шаблонов: 1. Ручного изготовления. 2. Изготовления с помощью компьютерных систем. </vt:lpstr>
      <vt:lpstr>Ручное изготовление хирургических шаблонов. </vt:lpstr>
      <vt:lpstr>Системы планирования дентальной имплантации, использующие данные компьютерной томографии с возможностью изготовления хирургического шаблона (CAD/CAM технологии)</vt:lpstr>
      <vt:lpstr>I. Прототипирование (Prototyping)</vt:lpstr>
      <vt:lpstr>Существует три вида хирургических шаблонов для проведения дентальной имплантации: </vt:lpstr>
      <vt:lpstr>Слайд 14</vt:lpstr>
      <vt:lpstr>Слайд 15</vt:lpstr>
      <vt:lpstr>В случае необходимости реконструктивных вмешательств к указанной схеме добавляются дополнительные методики:</vt:lpstr>
      <vt:lpstr>Сравнительный анализ свойств имплантологических шаблонов, изготавливаемых различными методами: </vt:lpstr>
      <vt:lpstr>Слайд 18</vt:lpstr>
      <vt:lpstr>Для устранения осложнений и уменьшения травматичности операции дентальной имплантации, предложен  в практику оригинальный метод изготовления и применения накостных имплантологических шаблонов, не требующий наложения поверхности шаблона на обнаженную кость, но сохраняющий опору на нее. </vt:lpstr>
      <vt:lpstr>К основному хирургическому инструментарию относятся, например, следующие инструменты:</vt:lpstr>
      <vt:lpstr>Инструменты для препарирования кости</vt:lpstr>
      <vt:lpstr>Поэтапное препарирование костного ложа под имплантат </vt:lpstr>
      <vt:lpstr>Слайд 23</vt:lpstr>
      <vt:lpstr>Антибиотики при дентальной имплантации используют, исходя из следующих современных принципов: 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21</cp:revision>
  <dcterms:created xsi:type="dcterms:W3CDTF">2013-06-25T10:27:43Z</dcterms:created>
  <dcterms:modified xsi:type="dcterms:W3CDTF">2019-02-24T05:50:44Z</dcterms:modified>
</cp:coreProperties>
</file>