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4" r:id="rId3"/>
    <p:sldId id="273" r:id="rId4"/>
    <p:sldId id="275" r:id="rId5"/>
    <p:sldId id="276" r:id="rId6"/>
    <p:sldId id="277" r:id="rId7"/>
    <p:sldId id="278" r:id="rId8"/>
    <p:sldId id="279" r:id="rId9"/>
    <p:sldId id="280" r:id="rId10"/>
    <p:sldId id="285" r:id="rId11"/>
    <p:sldId id="281" r:id="rId12"/>
    <p:sldId id="286" r:id="rId13"/>
    <p:sldId id="282" r:id="rId14"/>
    <p:sldId id="287" r:id="rId15"/>
    <p:sldId id="283" r:id="rId16"/>
    <p:sldId id="288" r:id="rId17"/>
    <p:sldId id="284" r:id="rId18"/>
    <p:sldId id="289" r:id="rId19"/>
    <p:sldId id="290" r:id="rId20"/>
    <p:sldId id="268"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7" d="100"/>
          <a:sy n="67" d="100"/>
        </p:scale>
        <p:origin x="-114"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09.10.2013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B106E36-FD25-4E2D-B0AA-010F637433A0}" type="datetimeFigureOut">
              <a:rPr lang="ru-RU" smtClean="0"/>
              <a:pPr/>
              <a:t>09.10.2013</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25C68B6-61C2-468F-89AB-4B9F7531AA68}"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Лекция 12</a:t>
            </a:r>
            <a:endParaRPr lang="ru-RU" dirty="0"/>
          </a:p>
        </p:txBody>
      </p:sp>
      <p:sp>
        <p:nvSpPr>
          <p:cNvPr id="3" name="Содержимое 2"/>
          <p:cNvSpPr>
            <a:spLocks noGrp="1"/>
          </p:cNvSpPr>
          <p:nvPr>
            <p:ph idx="1"/>
          </p:nvPr>
        </p:nvSpPr>
        <p:spPr>
          <a:xfrm>
            <a:off x="457200" y="1600200"/>
            <a:ext cx="8229600" cy="4900634"/>
          </a:xfrm>
        </p:spPr>
        <p:txBody>
          <a:bodyPr>
            <a:normAutofit/>
          </a:bodyPr>
          <a:lstStyle/>
          <a:p>
            <a:pPr>
              <a:buNone/>
            </a:pPr>
            <a:r>
              <a:rPr lang="ru-RU" dirty="0" smtClean="0"/>
              <a:t>  </a:t>
            </a:r>
            <a:r>
              <a:rPr lang="ru-RU" dirty="0" smtClean="0"/>
              <a:t>Протезирование </a:t>
            </a:r>
            <a:r>
              <a:rPr lang="ru-RU" dirty="0" smtClean="0"/>
              <a:t>на имплантатах, общие принципы. Особенности протезирования с использованием различных систем имплантатов. Особенности протезирования при одноэтапной и двухэтапной методики имплантации. Конструкции различных видов протезов на дентальных имплантатах.</a:t>
            </a:r>
            <a:endParaRPr lang="ru-RU" dirty="0" smtClean="0"/>
          </a:p>
          <a:p>
            <a:pPr>
              <a:buNone/>
            </a:pPr>
            <a:r>
              <a:rPr lang="ru-RU" dirty="0" smtClean="0"/>
              <a:t> </a:t>
            </a:r>
            <a:endParaRPr lang="en-US"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Актуальность:</a:t>
            </a:r>
            <a:r>
              <a:rPr lang="ru-RU" dirty="0" smtClean="0"/>
              <a:t> </a:t>
            </a:r>
            <a:endParaRPr lang="ru-RU" dirty="0"/>
          </a:p>
        </p:txBody>
      </p:sp>
      <p:sp>
        <p:nvSpPr>
          <p:cNvPr id="3" name="Содержимое 2"/>
          <p:cNvSpPr>
            <a:spLocks noGrp="1"/>
          </p:cNvSpPr>
          <p:nvPr>
            <p:ph idx="1"/>
          </p:nvPr>
        </p:nvSpPr>
        <p:spPr/>
        <p:txBody>
          <a:bodyPr>
            <a:normAutofit/>
          </a:bodyPr>
          <a:lstStyle/>
          <a:p>
            <a:pPr>
              <a:buNone/>
            </a:pPr>
            <a:r>
              <a:rPr lang="ru-RU" dirty="0" smtClean="0"/>
              <a:t>  Протезирование </a:t>
            </a:r>
            <a:r>
              <a:rPr lang="ru-RU" dirty="0" smtClean="0"/>
              <a:t>на имплантатах в связи с достигнутыми успехами становится прогнозируемым, эффективным и безопасным методом лечения, достойной альтернативой съемному и несъемному протезированию.</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Цель лекции:</a:t>
            </a:r>
            <a:r>
              <a:rPr lang="ru-RU" dirty="0" smtClean="0"/>
              <a:t> </a:t>
            </a:r>
            <a:endParaRPr lang="ru-RU" dirty="0"/>
          </a:p>
        </p:txBody>
      </p:sp>
      <p:sp>
        <p:nvSpPr>
          <p:cNvPr id="3" name="Содержимое 2"/>
          <p:cNvSpPr>
            <a:spLocks noGrp="1"/>
          </p:cNvSpPr>
          <p:nvPr>
            <p:ph idx="1"/>
          </p:nvPr>
        </p:nvSpPr>
        <p:spPr/>
        <p:txBody>
          <a:bodyPr/>
          <a:lstStyle/>
          <a:p>
            <a:pPr>
              <a:buNone/>
            </a:pPr>
            <a:r>
              <a:rPr lang="ru-RU" smtClean="0"/>
              <a:t>   ознакомить </a:t>
            </a:r>
            <a:r>
              <a:rPr lang="ru-RU" dirty="0" smtClean="0"/>
              <a:t>студентов с </a:t>
            </a:r>
            <a:r>
              <a:rPr lang="ru-RU" dirty="0" smtClean="0"/>
              <a:t>основными принципами протезирования на дентальных имплантатах.</a:t>
            </a:r>
          </a:p>
          <a:p>
            <a:pPr>
              <a:buNone/>
            </a:pP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План лекции:</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92500" lnSpcReduction="10000"/>
          </a:bodyPr>
          <a:lstStyle/>
          <a:p>
            <a:pPr>
              <a:buNone/>
            </a:pPr>
            <a:r>
              <a:rPr lang="ru-RU" dirty="0" smtClean="0"/>
              <a:t>1.</a:t>
            </a:r>
            <a:r>
              <a:rPr lang="ru-RU" dirty="0" smtClean="0"/>
              <a:t>О</a:t>
            </a:r>
            <a:r>
              <a:rPr lang="ru-RU" dirty="0" smtClean="0"/>
              <a:t>бщие принципы протезирования </a:t>
            </a:r>
            <a:r>
              <a:rPr lang="ru-RU" dirty="0" smtClean="0"/>
              <a:t>на имплантатах</a:t>
            </a:r>
            <a:r>
              <a:rPr lang="ru-RU" dirty="0" smtClean="0"/>
              <a:t>.</a:t>
            </a:r>
          </a:p>
          <a:p>
            <a:pPr>
              <a:buNone/>
            </a:pPr>
            <a:r>
              <a:rPr lang="ru-RU" dirty="0" smtClean="0"/>
              <a:t>2. </a:t>
            </a:r>
            <a:r>
              <a:rPr lang="ru-RU" dirty="0" smtClean="0"/>
              <a:t>Особенности протезирования с использованием различных систем имплантатов. </a:t>
            </a:r>
            <a:endParaRPr lang="ru-RU" dirty="0" smtClean="0"/>
          </a:p>
          <a:p>
            <a:pPr>
              <a:buNone/>
            </a:pPr>
            <a:r>
              <a:rPr lang="ru-RU" dirty="0" smtClean="0"/>
              <a:t>3.Особенности </a:t>
            </a:r>
            <a:r>
              <a:rPr lang="ru-RU" dirty="0" smtClean="0"/>
              <a:t>протезирования при одноэтапной и двухэтапной методики имплантации. </a:t>
            </a:r>
            <a:endParaRPr lang="ru-RU" dirty="0" smtClean="0"/>
          </a:p>
          <a:p>
            <a:pPr>
              <a:buNone/>
            </a:pPr>
            <a:r>
              <a:rPr lang="ru-RU" dirty="0" smtClean="0"/>
              <a:t>4.Конструкции </a:t>
            </a:r>
            <a:r>
              <a:rPr lang="ru-RU" dirty="0" smtClean="0"/>
              <a:t>различных видов протезов на дентальных имплантатах.</a:t>
            </a:r>
            <a:endParaRPr lang="ru-RU" dirty="0" smtClean="0"/>
          </a:p>
          <a:p>
            <a:pPr>
              <a:buNone/>
            </a:pP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0"/>
            <a:ext cx="7862150" cy="2214554"/>
          </a:xfrm>
        </p:spPr>
        <p:txBody>
          <a:bodyPr>
            <a:normAutofit fontScale="90000"/>
          </a:bodyPr>
          <a:lstStyle/>
          <a:p>
            <a:r>
              <a:rPr lang="ru-RU" sz="2800" dirty="0" smtClean="0"/>
              <a:t>Конструирование зубных протезов на имплантатах существенно отличается от традиционных способов изготовления протезов.</a:t>
            </a:r>
            <a:br>
              <a:rPr lang="ru-RU" sz="2800" dirty="0" smtClean="0"/>
            </a:br>
            <a:r>
              <a:rPr lang="ru-RU" sz="2800" dirty="0" smtClean="0"/>
              <a:t>Существуют определенные методы и особые при-</a:t>
            </a:r>
            <a:br>
              <a:rPr lang="ru-RU" sz="2800" dirty="0" smtClean="0"/>
            </a:br>
            <a:r>
              <a:rPr lang="ru-RU" sz="2800" dirty="0" err="1" smtClean="0"/>
              <a:t>способления</a:t>
            </a:r>
            <a:r>
              <a:rPr lang="ru-RU" sz="2800" dirty="0" smtClean="0"/>
              <a:t> для протезирования на имплантатах. </a:t>
            </a:r>
            <a:endParaRPr lang="ru-RU" sz="2800" dirty="0"/>
          </a:p>
        </p:txBody>
      </p:sp>
      <p:sp>
        <p:nvSpPr>
          <p:cNvPr id="3" name="Содержимое 2"/>
          <p:cNvSpPr>
            <a:spLocks noGrp="1"/>
          </p:cNvSpPr>
          <p:nvPr>
            <p:ph idx="1"/>
          </p:nvPr>
        </p:nvSpPr>
        <p:spPr>
          <a:xfrm>
            <a:off x="1071538" y="2143116"/>
            <a:ext cx="7862150" cy="4105284"/>
          </a:xfrm>
        </p:spPr>
        <p:txBody>
          <a:bodyPr>
            <a:normAutofit fontScale="77500" lnSpcReduction="20000"/>
          </a:bodyPr>
          <a:lstStyle/>
          <a:p>
            <a:r>
              <a:rPr lang="ru-RU" dirty="0" smtClean="0"/>
              <a:t>Способ протезирования во многом зависит от</a:t>
            </a:r>
            <a:br>
              <a:rPr lang="ru-RU" dirty="0" smtClean="0"/>
            </a:br>
            <a:r>
              <a:rPr lang="ru-RU" dirty="0" smtClean="0"/>
              <a:t>конструктивных особенностей самого имплантата.</a:t>
            </a:r>
          </a:p>
          <a:p>
            <a:r>
              <a:rPr lang="ru-RU" dirty="0" smtClean="0"/>
              <a:t>Внутри разборных </a:t>
            </a:r>
            <a:r>
              <a:rPr lang="ru-RU" dirty="0" err="1" smtClean="0"/>
              <a:t>остеоинтегрируемых</a:t>
            </a:r>
            <a:r>
              <a:rPr lang="ru-RU" dirty="0" smtClean="0"/>
              <a:t>  </a:t>
            </a:r>
            <a:r>
              <a:rPr lang="ru-RU" dirty="0" err="1" smtClean="0"/>
              <a:t>имплан</a:t>
            </a:r>
            <a:r>
              <a:rPr lang="ru-RU" dirty="0" smtClean="0"/>
              <a:t>-</a:t>
            </a:r>
            <a:br>
              <a:rPr lang="ru-RU" dirty="0" smtClean="0"/>
            </a:br>
            <a:r>
              <a:rPr lang="ru-RU" dirty="0" smtClean="0"/>
              <a:t>татов имеется внутренняя резьба. У большинства</a:t>
            </a:r>
            <a:br>
              <a:rPr lang="ru-RU" dirty="0" smtClean="0"/>
            </a:br>
            <a:r>
              <a:rPr lang="ru-RU" dirty="0" smtClean="0"/>
              <a:t>имплантатов резьба имеет приспособление для пре-</a:t>
            </a:r>
            <a:br>
              <a:rPr lang="ru-RU" dirty="0" smtClean="0"/>
            </a:br>
            <a:r>
              <a:rPr lang="ru-RU" dirty="0" err="1" smtClean="0"/>
              <a:t>дотвращения</a:t>
            </a:r>
            <a:r>
              <a:rPr lang="ru-RU" dirty="0" smtClean="0"/>
              <a:t> </a:t>
            </a:r>
            <a:r>
              <a:rPr lang="ru-RU" dirty="0" err="1" smtClean="0"/>
              <a:t>развинчивания</a:t>
            </a:r>
            <a:r>
              <a:rPr lang="ru-RU" dirty="0" smtClean="0"/>
              <a:t>, в частности, </a:t>
            </a:r>
            <a:r>
              <a:rPr lang="ru-RU" dirty="0" err="1" smtClean="0"/>
              <a:t>внутрен</a:t>
            </a:r>
            <a:r>
              <a:rPr lang="ru-RU" dirty="0" smtClean="0"/>
              <a:t>-</a:t>
            </a:r>
            <a:br>
              <a:rPr lang="ru-RU" dirty="0" smtClean="0"/>
            </a:br>
            <a:r>
              <a:rPr lang="ru-RU" dirty="0" err="1" smtClean="0"/>
              <a:t>ний</a:t>
            </a:r>
            <a:r>
              <a:rPr lang="ru-RU" dirty="0" smtClean="0"/>
              <a:t> или внешний шестигранник и т. п.</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82528"/>
          </a:xfrm>
        </p:spPr>
        <p:txBody>
          <a:bodyPr>
            <a:normAutofit fontScale="90000"/>
          </a:bodyPr>
          <a:lstStyle/>
          <a:p>
            <a:endParaRPr lang="ru-RU" dirty="0"/>
          </a:p>
        </p:txBody>
      </p:sp>
      <p:sp>
        <p:nvSpPr>
          <p:cNvPr id="3" name="Содержимое 2"/>
          <p:cNvSpPr>
            <a:spLocks noGrp="1"/>
          </p:cNvSpPr>
          <p:nvPr>
            <p:ph idx="1"/>
          </p:nvPr>
        </p:nvSpPr>
        <p:spPr>
          <a:xfrm>
            <a:off x="1435608" y="357166"/>
            <a:ext cx="7498080" cy="5891234"/>
          </a:xfrm>
        </p:spPr>
        <p:txBody>
          <a:bodyPr>
            <a:normAutofit fontScale="92500" lnSpcReduction="20000"/>
          </a:bodyPr>
          <a:lstStyle/>
          <a:p>
            <a:pPr>
              <a:buNone/>
            </a:pPr>
            <a:r>
              <a:rPr lang="ru-RU" dirty="0" smtClean="0"/>
              <a:t>Принципы работы с внутренним и внешним</a:t>
            </a:r>
            <a:br>
              <a:rPr lang="ru-RU" dirty="0" smtClean="0"/>
            </a:br>
            <a:r>
              <a:rPr lang="ru-RU" dirty="0" smtClean="0"/>
              <a:t>шестигранником сходны. Внутрь имплантата вставляется деталь, которая является промежуточной между внутрикостной частью и протезной конструкцией. У этой детали существует несколько названий: </a:t>
            </a:r>
            <a:r>
              <a:rPr lang="ru-RU" dirty="0" err="1" smtClean="0"/>
              <a:t>абатмент</a:t>
            </a:r>
            <a:r>
              <a:rPr lang="ru-RU" dirty="0" smtClean="0"/>
              <a:t>, промежуточная деталь, инфраструктура, соединитель и литая вкладка. Целесообразно</a:t>
            </a:r>
            <a:br>
              <a:rPr lang="ru-RU" dirty="0" smtClean="0"/>
            </a:br>
            <a:r>
              <a:rPr lang="ru-RU" dirty="0" smtClean="0"/>
              <a:t>пользоваться терминами "</a:t>
            </a:r>
            <a:r>
              <a:rPr lang="ru-RU" dirty="0" err="1" smtClean="0"/>
              <a:t>абатмент</a:t>
            </a:r>
            <a:r>
              <a:rPr lang="ru-RU" dirty="0" smtClean="0"/>
              <a:t>" или "инфраструктура".</a:t>
            </a:r>
          </a:p>
          <a:p>
            <a:r>
              <a:rPr lang="ru-RU" dirty="0" smtClean="0"/>
              <a:t>Принципы работы с внутренним и внешним шестигранником сходны.</a:t>
            </a:r>
          </a:p>
          <a:p>
            <a:pPr>
              <a:buNone/>
            </a:pP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err="1" smtClean="0"/>
              <a:t>Абатменты</a:t>
            </a:r>
            <a:r>
              <a:rPr lang="ru-RU" dirty="0" smtClean="0"/>
              <a:t> разделяются на две группы:</a:t>
            </a:r>
            <a:br>
              <a:rPr lang="ru-RU" dirty="0" smtClean="0"/>
            </a:br>
            <a:endParaRPr lang="ru-RU" dirty="0"/>
          </a:p>
        </p:txBody>
      </p:sp>
      <p:sp>
        <p:nvSpPr>
          <p:cNvPr id="3" name="Содержимое 2"/>
          <p:cNvSpPr>
            <a:spLocks noGrp="1"/>
          </p:cNvSpPr>
          <p:nvPr>
            <p:ph idx="1"/>
          </p:nvPr>
        </p:nvSpPr>
        <p:spPr>
          <a:xfrm>
            <a:off x="1000100" y="1447800"/>
            <a:ext cx="7933588" cy="4800600"/>
          </a:xfrm>
        </p:spPr>
        <p:txBody>
          <a:bodyPr>
            <a:normAutofit fontScale="77500" lnSpcReduction="20000"/>
          </a:bodyPr>
          <a:lstStyle/>
          <a:p>
            <a:pPr marL="596646" indent="-514350">
              <a:buAutoNum type="arabicPeriod"/>
            </a:pPr>
            <a:r>
              <a:rPr lang="ru-RU" dirty="0" err="1" smtClean="0"/>
              <a:t>Абатмент</a:t>
            </a:r>
            <a:r>
              <a:rPr lang="ru-RU" dirty="0" smtClean="0"/>
              <a:t> </a:t>
            </a:r>
            <a:r>
              <a:rPr lang="ru-RU" dirty="0" err="1" smtClean="0"/>
              <a:t>закручивающиийся</a:t>
            </a:r>
            <a:r>
              <a:rPr lang="ru-RU" dirty="0" smtClean="0"/>
              <a:t> - одна сторона  </a:t>
            </a:r>
            <a:r>
              <a:rPr lang="ru-RU" dirty="0" err="1" smtClean="0"/>
              <a:t>абатмента</a:t>
            </a:r>
            <a:r>
              <a:rPr lang="ru-RU" dirty="0" smtClean="0"/>
              <a:t>, выступающая из нее - это винт. </a:t>
            </a:r>
            <a:r>
              <a:rPr lang="ru-RU" dirty="0" err="1" smtClean="0"/>
              <a:t>Абатмент</a:t>
            </a:r>
            <a:r>
              <a:rPr lang="ru-RU" dirty="0" smtClean="0"/>
              <a:t> входит и закрепляется в имплантате при помощи этого винта, который полностью погружается в имплантат </a:t>
            </a:r>
          </a:p>
          <a:p>
            <a:pPr marL="596646" indent="-514350">
              <a:buFont typeface="Wingdings 2"/>
              <a:buAutoNum type="arabicPeriod"/>
            </a:pPr>
            <a:r>
              <a:rPr lang="ru-RU" dirty="0" smtClean="0"/>
              <a:t> </a:t>
            </a:r>
            <a:r>
              <a:rPr lang="ru-RU" dirty="0" err="1" smtClean="0"/>
              <a:t>Абатмент</a:t>
            </a:r>
            <a:r>
              <a:rPr lang="ru-RU" dirty="0" smtClean="0"/>
              <a:t> фиксируемый (замок) - одна сторона</a:t>
            </a:r>
            <a:br>
              <a:rPr lang="ru-RU" dirty="0" smtClean="0"/>
            </a:br>
            <a:r>
              <a:rPr lang="ru-RU" dirty="0" err="1" smtClean="0"/>
              <a:t>абатмента</a:t>
            </a:r>
            <a:r>
              <a:rPr lang="ru-RU" dirty="0" smtClean="0"/>
              <a:t> (полая) выступает из него. Этот </a:t>
            </a:r>
            <a:r>
              <a:rPr lang="ru-RU" dirty="0" err="1" smtClean="0"/>
              <a:t>абатментсоединяется</a:t>
            </a:r>
            <a:r>
              <a:rPr lang="ru-RU" dirty="0" smtClean="0"/>
              <a:t> при помощи винта, который проходит через всю толщу </a:t>
            </a:r>
            <a:r>
              <a:rPr lang="ru-RU" dirty="0" err="1" smtClean="0"/>
              <a:t>абатмента</a:t>
            </a:r>
            <a:r>
              <a:rPr lang="ru-RU" dirty="0" smtClean="0"/>
              <a:t> и ввинчивается во внутреннюю резьбу имплантата. При этом выступающий из </a:t>
            </a:r>
            <a:r>
              <a:rPr lang="ru-RU" dirty="0" err="1" smtClean="0"/>
              <a:t>абатмента</a:t>
            </a:r>
            <a:r>
              <a:rPr lang="ru-RU" dirty="0" smtClean="0"/>
              <a:t> шестигранник входит внутрь шестигранника имплантата.</a:t>
            </a:r>
          </a:p>
          <a:p>
            <a:pPr marL="596646" indent="-514350">
              <a:buNone/>
            </a:pPr>
            <a:r>
              <a:rPr lang="ru-RU" dirty="0" smtClean="0"/>
              <a:t> </a:t>
            </a:r>
          </a:p>
          <a:p>
            <a:pPr marL="596646" indent="-514350">
              <a:buAutoNum type="arabicPeriod"/>
            </a:pP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0"/>
            <a:ext cx="7933588" cy="928670"/>
          </a:xfrm>
        </p:spPr>
        <p:txBody>
          <a:bodyPr>
            <a:normAutofit fontScale="90000"/>
          </a:bodyPr>
          <a:lstStyle/>
          <a:p>
            <a:r>
              <a:rPr lang="ru-RU" sz="2700" dirty="0" smtClean="0"/>
              <a:t>Протезирование разделяют на две большие группы.</a:t>
            </a:r>
            <a:r>
              <a:rPr lang="ru-RU" dirty="0" smtClean="0"/>
              <a:t/>
            </a:r>
            <a:br>
              <a:rPr lang="ru-RU" dirty="0" smtClean="0"/>
            </a:br>
            <a:endParaRPr lang="ru-RU" dirty="0"/>
          </a:p>
        </p:txBody>
      </p:sp>
      <p:sp>
        <p:nvSpPr>
          <p:cNvPr id="3" name="Содержимое 2"/>
          <p:cNvSpPr>
            <a:spLocks noGrp="1"/>
          </p:cNvSpPr>
          <p:nvPr>
            <p:ph idx="1"/>
          </p:nvPr>
        </p:nvSpPr>
        <p:spPr>
          <a:xfrm>
            <a:off x="1000100" y="428604"/>
            <a:ext cx="7933588" cy="6429396"/>
          </a:xfrm>
        </p:spPr>
        <p:txBody>
          <a:bodyPr>
            <a:normAutofit fontScale="32500" lnSpcReduction="20000"/>
          </a:bodyPr>
          <a:lstStyle/>
          <a:p>
            <a:pPr>
              <a:buNone/>
            </a:pPr>
            <a:r>
              <a:rPr lang="ru-RU" sz="5500" dirty="0" smtClean="0"/>
              <a:t>1. Съемное протезирование:</a:t>
            </a:r>
          </a:p>
          <a:p>
            <a:pPr>
              <a:buNone/>
            </a:pPr>
            <a:r>
              <a:rPr lang="ru-RU" sz="5500" dirty="0" smtClean="0"/>
              <a:t>- съемный протез на балочном креплении</a:t>
            </a:r>
          </a:p>
          <a:p>
            <a:pPr>
              <a:buNone/>
            </a:pPr>
            <a:r>
              <a:rPr lang="ru-RU" sz="5500" dirty="0" smtClean="0"/>
              <a:t>- съемный протез на специальных креплениях (</a:t>
            </a:r>
            <a:r>
              <a:rPr lang="ru-RU" sz="5500" dirty="0" err="1" smtClean="0"/>
              <a:t>аттачменах</a:t>
            </a:r>
            <a:r>
              <a:rPr lang="ru-RU" sz="5500" dirty="0" smtClean="0"/>
              <a:t> или магнитах) .</a:t>
            </a:r>
            <a:br>
              <a:rPr lang="ru-RU" sz="5500" dirty="0" smtClean="0"/>
            </a:br>
            <a:r>
              <a:rPr lang="ru-RU" sz="5500" dirty="0" smtClean="0"/>
              <a:t>2. Несъемное протезирование:</a:t>
            </a:r>
          </a:p>
          <a:p>
            <a:pPr>
              <a:buNone/>
            </a:pPr>
            <a:r>
              <a:rPr lang="ru-RU" sz="5500" dirty="0" smtClean="0"/>
              <a:t>- коронки; мостовидные протезы</a:t>
            </a:r>
            <a:br>
              <a:rPr lang="ru-RU" sz="5500" dirty="0" smtClean="0"/>
            </a:br>
            <a:endParaRPr lang="ru-RU" sz="5500" dirty="0" smtClean="0"/>
          </a:p>
          <a:p>
            <a:pPr>
              <a:buNone/>
            </a:pPr>
            <a:r>
              <a:rPr lang="ru-RU" sz="5500" dirty="0" smtClean="0"/>
              <a:t>- съемные протезы на винтах (этот вид протеза по способу изготовления подобен обычному съемному протезу, но не имеет</a:t>
            </a:r>
            <a:br>
              <a:rPr lang="ru-RU" sz="5500" dirty="0" smtClean="0"/>
            </a:br>
            <a:r>
              <a:rPr lang="ru-RU" sz="5500" dirty="0" smtClean="0"/>
              <a:t>такого широкого базиса и почти не опирается на слизистую полости рта)</a:t>
            </a:r>
            <a:br>
              <a:rPr lang="ru-RU" sz="5500" dirty="0" smtClean="0"/>
            </a:br>
            <a:endParaRPr lang="ru-RU" sz="5500" dirty="0" smtClean="0"/>
          </a:p>
          <a:p>
            <a:pPr>
              <a:buNone/>
            </a:pPr>
            <a:r>
              <a:rPr lang="ru-RU" sz="5500" dirty="0" smtClean="0"/>
              <a:t>Несъемные протезы разделяют на две группы по виду закрепления:</a:t>
            </a:r>
          </a:p>
          <a:p>
            <a:pPr>
              <a:buNone/>
            </a:pPr>
            <a:r>
              <a:rPr lang="ru-RU" sz="5500" dirty="0" smtClean="0"/>
              <a:t>- протезы цементируемые  (коронки, мостовидные протезы);</a:t>
            </a:r>
          </a:p>
          <a:p>
            <a:pPr>
              <a:buNone/>
            </a:pPr>
            <a:r>
              <a:rPr lang="ru-RU" sz="5500" dirty="0" smtClean="0"/>
              <a:t>- протезы, закрепляемые при помощи винтов (коронки, мостовидные </a:t>
            </a:r>
            <a:r>
              <a:rPr lang="ru-RU" sz="5500" dirty="0" err="1" smtClean="0"/>
              <a:t>проезы</a:t>
            </a:r>
            <a:r>
              <a:rPr lang="ru-RU" sz="5500" dirty="0" smtClean="0"/>
              <a:t>, съемные протезы</a:t>
            </a:r>
            <a:br>
              <a:rPr lang="ru-RU" sz="5500" dirty="0" smtClean="0"/>
            </a:br>
            <a:r>
              <a:rPr lang="ru-RU" sz="5500" dirty="0" smtClean="0"/>
              <a:t>на винтах ().</a:t>
            </a:r>
            <a:br>
              <a:rPr lang="ru-RU" sz="5500" dirty="0" smtClean="0"/>
            </a:br>
            <a:r>
              <a:rPr lang="ru-RU" sz="5500" dirty="0" smtClean="0"/>
              <a:t>Протезы на винтовой фиксации можно назвать </a:t>
            </a:r>
            <a:r>
              <a:rPr lang="ru-RU" sz="5500" dirty="0" err="1" smtClean="0"/>
              <a:t>условносъемными</a:t>
            </a:r>
            <a:r>
              <a:rPr lang="ru-RU" sz="5500" dirty="0" smtClean="0"/>
              <a:t>. </a:t>
            </a:r>
            <a:br>
              <a:rPr lang="ru-RU" sz="5500" dirty="0" smtClean="0"/>
            </a:br>
            <a:r>
              <a:rPr lang="ru-RU" sz="5500" dirty="0" smtClean="0"/>
              <a:t>Постоянное протезирование разделяется на две группы также и по виду соединения </a:t>
            </a:r>
            <a:r>
              <a:rPr lang="ru-RU" sz="5500" dirty="0" err="1" smtClean="0"/>
              <a:t>абатмента</a:t>
            </a:r>
            <a:r>
              <a:rPr lang="ru-RU" sz="5500" dirty="0" smtClean="0"/>
              <a:t> с постоянным протезом:</a:t>
            </a:r>
          </a:p>
          <a:p>
            <a:pPr marL="996696" indent="-914400">
              <a:buNone/>
            </a:pPr>
            <a:r>
              <a:rPr lang="ru-RU" sz="5500" dirty="0" smtClean="0"/>
              <a:t>       1.абатмент является окончательным протезом;</a:t>
            </a:r>
          </a:p>
          <a:p>
            <a:pPr marL="996696" indent="-914400">
              <a:buNone/>
            </a:pPr>
            <a:r>
              <a:rPr lang="ru-RU" sz="5500" dirty="0" smtClean="0"/>
              <a:t>       2. </a:t>
            </a:r>
            <a:r>
              <a:rPr lang="ru-RU" sz="5500" dirty="0" err="1" smtClean="0"/>
              <a:t>абатмент</a:t>
            </a:r>
            <a:r>
              <a:rPr lang="ru-RU" sz="5500" dirty="0" smtClean="0"/>
              <a:t>, соединенный с имплантатом, является опорой </a:t>
            </a:r>
            <a:r>
              <a:rPr lang="ru-RU" sz="5500" dirty="0" err="1" smtClean="0"/>
              <a:t>оконча</a:t>
            </a:r>
            <a:r>
              <a:rPr lang="ru-RU" sz="5500" dirty="0" smtClean="0"/>
              <a:t>-</a:t>
            </a:r>
            <a:br>
              <a:rPr lang="ru-RU" sz="5500" dirty="0" smtClean="0"/>
            </a:br>
            <a:r>
              <a:rPr lang="ru-RU" sz="5500" dirty="0" smtClean="0"/>
              <a:t>тельного протеза, который иногда называют </a:t>
            </a:r>
            <a:r>
              <a:rPr lang="ru-RU" sz="5500" dirty="0" err="1" smtClean="0"/>
              <a:t>супраструктурой</a:t>
            </a:r>
            <a:r>
              <a:rPr lang="ru-RU" sz="5500" dirty="0" smtClean="0"/>
              <a:t>.</a:t>
            </a:r>
          </a:p>
          <a:p>
            <a:endParaRPr lang="ru-RU" dirty="0" smtClean="0"/>
          </a:p>
          <a:p>
            <a:endParaRPr lang="ru-RU" dirty="0" smtClean="0"/>
          </a:p>
          <a:p>
            <a:endParaRPr lang="ru-RU" dirty="0" smtClean="0"/>
          </a:p>
          <a:p>
            <a:endParaRPr lang="ru-RU" dirty="0" smtClean="0"/>
          </a:p>
          <a:p>
            <a:pPr>
              <a:buNone/>
            </a:pP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296842"/>
          </a:xfrm>
        </p:spPr>
        <p:txBody>
          <a:bodyPr>
            <a:normAutofit fontScale="90000"/>
          </a:bodyPr>
          <a:lstStyle/>
          <a:p>
            <a:r>
              <a:rPr lang="ru-RU" b="1" i="1" dirty="0" smtClean="0"/>
              <a:t>1. Способы получения оттиска.</a:t>
            </a:r>
            <a:r>
              <a:rPr lang="ru-RU" dirty="0" smtClean="0"/>
              <a:t/>
            </a:r>
            <a:br>
              <a:rPr lang="ru-RU" dirty="0" smtClean="0"/>
            </a:br>
            <a:endParaRPr lang="ru-RU" dirty="0"/>
          </a:p>
        </p:txBody>
      </p:sp>
      <p:sp>
        <p:nvSpPr>
          <p:cNvPr id="3" name="Содержимое 2"/>
          <p:cNvSpPr>
            <a:spLocks noGrp="1"/>
          </p:cNvSpPr>
          <p:nvPr>
            <p:ph idx="1"/>
          </p:nvPr>
        </p:nvSpPr>
        <p:spPr>
          <a:xfrm>
            <a:off x="1071538" y="428604"/>
            <a:ext cx="7862150" cy="6429396"/>
          </a:xfrm>
        </p:spPr>
        <p:txBody>
          <a:bodyPr>
            <a:normAutofit fontScale="77500" lnSpcReduction="20000"/>
          </a:bodyPr>
          <a:lstStyle/>
          <a:p>
            <a:r>
              <a:rPr lang="ru-RU" dirty="0" smtClean="0"/>
              <a:t>Практикуется три типа получения оттиска с им-</a:t>
            </a:r>
            <a:br>
              <a:rPr lang="ru-RU" dirty="0" smtClean="0"/>
            </a:br>
            <a:r>
              <a:rPr lang="ru-RU" dirty="0" err="1" smtClean="0"/>
              <a:t>плантата</a:t>
            </a:r>
            <a:r>
              <a:rPr lang="ru-RU" dirty="0" smtClean="0"/>
              <a:t>: обычный оттиск, оттиск способом </a:t>
            </a:r>
            <a:r>
              <a:rPr lang="ru-RU" dirty="0" err="1" smtClean="0"/>
              <a:t>закры</a:t>
            </a:r>
            <a:r>
              <a:rPr lang="ru-RU" dirty="0" smtClean="0"/>
              <a:t>-</a:t>
            </a:r>
            <a:br>
              <a:rPr lang="ru-RU" dirty="0" smtClean="0"/>
            </a:br>
            <a:r>
              <a:rPr lang="ru-RU" dirty="0" smtClean="0"/>
              <a:t>той ложки, оттиск способом открытой ложки.</a:t>
            </a:r>
          </a:p>
          <a:p>
            <a:r>
              <a:rPr lang="ru-RU" dirty="0" smtClean="0"/>
              <a:t>Для всех оттисков необходимы переводчики</a:t>
            </a:r>
            <a:br>
              <a:rPr lang="ru-RU" dirty="0" smtClean="0"/>
            </a:br>
            <a:r>
              <a:rPr lang="ru-RU" dirty="0" smtClean="0"/>
              <a:t>(</a:t>
            </a:r>
            <a:r>
              <a:rPr lang="ru-RU" dirty="0" err="1" smtClean="0"/>
              <a:t>трансферы</a:t>
            </a:r>
            <a:r>
              <a:rPr lang="ru-RU" dirty="0" smtClean="0"/>
              <a:t>), которые позволяют точно перенести на</a:t>
            </a:r>
            <a:br>
              <a:rPr lang="ru-RU" dirty="0" smtClean="0"/>
            </a:br>
            <a:r>
              <a:rPr lang="ru-RU" dirty="0" smtClean="0"/>
              <a:t>гипсовую модель клиническую ситуацию полости</a:t>
            </a:r>
            <a:br>
              <a:rPr lang="ru-RU" dirty="0" smtClean="0"/>
            </a:br>
            <a:r>
              <a:rPr lang="ru-RU" dirty="0" smtClean="0"/>
              <a:t>рта. Имеется два вида </a:t>
            </a:r>
            <a:r>
              <a:rPr lang="ru-RU" dirty="0" err="1" smtClean="0"/>
              <a:t>трансферов</a:t>
            </a:r>
            <a:r>
              <a:rPr lang="ru-RU" dirty="0" smtClean="0"/>
              <a:t> для оттиска в соответствии со способом их соединения с имплантатом или </a:t>
            </a:r>
            <a:r>
              <a:rPr lang="ru-RU" dirty="0" err="1" smtClean="0"/>
              <a:t>абатментом</a:t>
            </a:r>
            <a:r>
              <a:rPr lang="ru-RU" dirty="0" smtClean="0"/>
              <a:t>:</a:t>
            </a:r>
          </a:p>
          <a:p>
            <a:pPr>
              <a:buFontTx/>
              <a:buChar char="-"/>
            </a:pPr>
            <a:r>
              <a:rPr lang="ru-RU" dirty="0" smtClean="0"/>
              <a:t>вкручивающийся </a:t>
            </a:r>
            <a:r>
              <a:rPr lang="ru-RU" dirty="0" err="1" smtClean="0"/>
              <a:t>трансфер</a:t>
            </a:r>
            <a:r>
              <a:rPr lang="ru-RU" dirty="0" smtClean="0"/>
              <a:t> соединяется подобно</a:t>
            </a:r>
            <a:br>
              <a:rPr lang="ru-RU" dirty="0" smtClean="0"/>
            </a:br>
            <a:r>
              <a:rPr lang="ru-RU" dirty="0" smtClean="0"/>
              <a:t>ввинчивающемуся винту. Применяется при способе</a:t>
            </a:r>
            <a:br>
              <a:rPr lang="ru-RU" dirty="0" smtClean="0"/>
            </a:br>
            <a:r>
              <a:rPr lang="ru-RU" dirty="0" smtClean="0"/>
              <a:t>закрытой ложки (стр. 10 каталога);</a:t>
            </a:r>
          </a:p>
          <a:p>
            <a:pPr>
              <a:buFontTx/>
              <a:buChar char="-"/>
            </a:pPr>
            <a:r>
              <a:rPr lang="ru-RU" dirty="0" smtClean="0"/>
              <a:t> закрывающийся </a:t>
            </a:r>
            <a:r>
              <a:rPr lang="ru-RU" dirty="0" err="1" smtClean="0"/>
              <a:t>трансфер</a:t>
            </a:r>
            <a:r>
              <a:rPr lang="ru-RU" dirty="0" smtClean="0"/>
              <a:t> соединяется подобно</a:t>
            </a:r>
            <a:br>
              <a:rPr lang="ru-RU" dirty="0" smtClean="0"/>
            </a:br>
            <a:r>
              <a:rPr lang="ru-RU" dirty="0" smtClean="0"/>
              <a:t>закрывающемуся замку. Применяется при способе</a:t>
            </a:r>
            <a:br>
              <a:rPr lang="ru-RU" dirty="0" smtClean="0"/>
            </a:br>
            <a:r>
              <a:rPr lang="ru-RU" dirty="0" smtClean="0"/>
              <a:t>закрытой и открытой ложки (стр. 8, 9, 13 каталога).</a:t>
            </a:r>
          </a:p>
          <a:p>
            <a:pPr>
              <a:buNone/>
            </a:pP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p:cNvPicPr>
            <a:picLocks noGrp="1" noChangeAspect="1" noChangeArrowheads="1"/>
          </p:cNvPicPr>
          <p:nvPr>
            <p:ph idx="1"/>
          </p:nvPr>
        </p:nvPicPr>
        <p:blipFill>
          <a:blip r:embed="rId2" cstate="print"/>
          <a:srcRect/>
          <a:stretch>
            <a:fillRect/>
          </a:stretch>
        </p:blipFill>
        <p:spPr bwMode="auto">
          <a:xfrm>
            <a:off x="1000100" y="285728"/>
            <a:ext cx="2465965" cy="1530099"/>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1285852" y="1857364"/>
            <a:ext cx="2916237" cy="1857388"/>
          </a:xfrm>
          <a:prstGeom prst="rect">
            <a:avLst/>
          </a:prstGeom>
          <a:noFill/>
          <a:ln w="9525">
            <a:noFill/>
            <a:miter lim="800000"/>
            <a:headEnd/>
            <a:tailEnd/>
          </a:ln>
          <a:effectLst/>
        </p:spPr>
      </p:pic>
      <p:pic>
        <p:nvPicPr>
          <p:cNvPr id="1028" name="Picture 4"/>
          <p:cNvPicPr>
            <a:picLocks noChangeAspect="1" noChangeArrowheads="1"/>
          </p:cNvPicPr>
          <p:nvPr/>
        </p:nvPicPr>
        <p:blipFill>
          <a:blip r:embed="rId4" cstate="print"/>
          <a:srcRect/>
          <a:stretch>
            <a:fillRect/>
          </a:stretch>
        </p:blipFill>
        <p:spPr bwMode="auto">
          <a:xfrm>
            <a:off x="2000232" y="3714752"/>
            <a:ext cx="2716213" cy="1679575"/>
          </a:xfrm>
          <a:prstGeom prst="rect">
            <a:avLst/>
          </a:prstGeom>
          <a:noFill/>
          <a:ln w="9525">
            <a:noFill/>
            <a:miter lim="800000"/>
            <a:headEnd/>
            <a:tailEnd/>
          </a:ln>
          <a:effectLst/>
        </p:spPr>
      </p:pic>
      <p:pic>
        <p:nvPicPr>
          <p:cNvPr id="1029" name="Picture 5"/>
          <p:cNvPicPr>
            <a:picLocks noChangeAspect="1" noChangeArrowheads="1"/>
          </p:cNvPicPr>
          <p:nvPr/>
        </p:nvPicPr>
        <p:blipFill>
          <a:blip r:embed="rId5" cstate="print"/>
          <a:srcRect/>
          <a:stretch>
            <a:fillRect/>
          </a:stretch>
        </p:blipFill>
        <p:spPr bwMode="auto">
          <a:xfrm>
            <a:off x="3857620" y="5303837"/>
            <a:ext cx="2965450" cy="1554163"/>
          </a:xfrm>
          <a:prstGeom prst="rect">
            <a:avLst/>
          </a:prstGeom>
          <a:noFill/>
          <a:ln w="9525">
            <a:noFill/>
            <a:miter lim="800000"/>
            <a:headEnd/>
            <a:tailEnd/>
          </a:ln>
          <a:effectLst/>
        </p:spPr>
      </p:pic>
      <p:pic>
        <p:nvPicPr>
          <p:cNvPr id="1030" name="Picture 6"/>
          <p:cNvPicPr>
            <a:picLocks noChangeAspect="1" noChangeArrowheads="1"/>
          </p:cNvPicPr>
          <p:nvPr/>
        </p:nvPicPr>
        <p:blipFill>
          <a:blip r:embed="rId6" cstate="print"/>
          <a:srcRect/>
          <a:stretch>
            <a:fillRect/>
          </a:stretch>
        </p:blipFill>
        <p:spPr bwMode="auto">
          <a:xfrm>
            <a:off x="6215074" y="214290"/>
            <a:ext cx="2716213" cy="1620837"/>
          </a:xfrm>
          <a:prstGeom prst="rect">
            <a:avLst/>
          </a:prstGeom>
          <a:noFill/>
          <a:ln w="9525">
            <a:noFill/>
            <a:miter lim="800000"/>
            <a:headEnd/>
            <a:tailEnd/>
          </a:ln>
          <a:effectLst/>
        </p:spPr>
      </p:pic>
      <p:pic>
        <p:nvPicPr>
          <p:cNvPr id="1031" name="Picture 7"/>
          <p:cNvPicPr>
            <a:picLocks noChangeAspect="1" noChangeArrowheads="1"/>
          </p:cNvPicPr>
          <p:nvPr/>
        </p:nvPicPr>
        <p:blipFill>
          <a:blip r:embed="rId7" cstate="print"/>
          <a:srcRect/>
          <a:stretch>
            <a:fillRect/>
          </a:stretch>
        </p:blipFill>
        <p:spPr bwMode="auto">
          <a:xfrm>
            <a:off x="6215074" y="2000240"/>
            <a:ext cx="2730500" cy="1530350"/>
          </a:xfrm>
          <a:prstGeom prst="rect">
            <a:avLst/>
          </a:prstGeom>
          <a:noFill/>
          <a:ln w="9525">
            <a:noFill/>
            <a:miter lim="800000"/>
            <a:headEnd/>
            <a:tailEnd/>
          </a:ln>
          <a:effectLst/>
        </p:spPr>
      </p:pic>
      <p:pic>
        <p:nvPicPr>
          <p:cNvPr id="1032" name="Picture 8"/>
          <p:cNvPicPr>
            <a:picLocks noChangeAspect="1" noChangeArrowheads="1"/>
          </p:cNvPicPr>
          <p:nvPr/>
        </p:nvPicPr>
        <p:blipFill>
          <a:blip r:embed="rId8" cstate="print"/>
          <a:srcRect/>
          <a:stretch>
            <a:fillRect/>
          </a:stretch>
        </p:blipFill>
        <p:spPr bwMode="auto">
          <a:xfrm>
            <a:off x="6072198" y="3643314"/>
            <a:ext cx="2786063" cy="158432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0"/>
            <a:ext cx="7933588" cy="714356"/>
          </a:xfrm>
        </p:spPr>
        <p:txBody>
          <a:bodyPr>
            <a:normAutofit fontScale="90000"/>
          </a:bodyPr>
          <a:lstStyle/>
          <a:p>
            <a:r>
              <a:rPr lang="ru-RU" dirty="0" smtClean="0"/>
              <a:t>2. </a:t>
            </a:r>
            <a:r>
              <a:rPr lang="ru-RU" sz="3100" i="1" dirty="0" smtClean="0"/>
              <a:t>Конструирование протезов на имплантатах.</a:t>
            </a:r>
            <a:r>
              <a:rPr lang="ru-RU" dirty="0" smtClean="0"/>
              <a:t/>
            </a:r>
            <a:br>
              <a:rPr lang="ru-RU" dirty="0" smtClean="0"/>
            </a:br>
            <a:endParaRPr lang="ru-RU" dirty="0"/>
          </a:p>
        </p:txBody>
      </p:sp>
      <p:sp>
        <p:nvSpPr>
          <p:cNvPr id="3" name="Содержимое 2"/>
          <p:cNvSpPr>
            <a:spLocks noGrp="1"/>
          </p:cNvSpPr>
          <p:nvPr>
            <p:ph idx="1"/>
          </p:nvPr>
        </p:nvSpPr>
        <p:spPr>
          <a:xfrm>
            <a:off x="1000100" y="357166"/>
            <a:ext cx="8143900" cy="6500834"/>
          </a:xfrm>
        </p:spPr>
        <p:txBody>
          <a:bodyPr>
            <a:normAutofit fontScale="92500" lnSpcReduction="10000"/>
          </a:bodyPr>
          <a:lstStyle/>
          <a:p>
            <a:pPr>
              <a:buNone/>
            </a:pPr>
            <a:r>
              <a:rPr lang="ru-RU" dirty="0" smtClean="0"/>
              <a:t>Особая точность, предъявляемая к протезам с</a:t>
            </a:r>
            <a:br>
              <a:rPr lang="ru-RU" dirty="0" smtClean="0"/>
            </a:br>
            <a:r>
              <a:rPr lang="ru-RU" dirty="0" smtClean="0"/>
              <a:t>опорой на имплантаты, в зависимости от выбранной конструкции и условий полости рта - может быть достигнута разными способами:</a:t>
            </a:r>
          </a:p>
          <a:p>
            <a:pPr>
              <a:buNone/>
            </a:pPr>
            <a:r>
              <a:rPr lang="ru-RU" dirty="0" smtClean="0"/>
              <a:t>- способ 1 - для цементируемых мостовидных</a:t>
            </a:r>
            <a:br>
              <a:rPr lang="ru-RU" dirty="0" smtClean="0"/>
            </a:br>
            <a:r>
              <a:rPr lang="ru-RU" dirty="0" smtClean="0"/>
              <a:t>протезов и одиночных коронок с фиксацией на цементе или винтах  ;</a:t>
            </a:r>
          </a:p>
          <a:p>
            <a:pPr>
              <a:buNone/>
            </a:pPr>
            <a:r>
              <a:rPr lang="ru-RU" dirty="0" smtClean="0"/>
              <a:t>- способ 2 и 3 с использованием эстетического</a:t>
            </a:r>
            <a:br>
              <a:rPr lang="ru-RU" dirty="0" smtClean="0"/>
            </a:br>
            <a:r>
              <a:rPr lang="ru-RU" dirty="0" err="1" smtClean="0"/>
              <a:t>абатмента</a:t>
            </a:r>
            <a:r>
              <a:rPr lang="ru-RU" dirty="0" smtClean="0"/>
              <a:t> - показан для протезирования мостовидными протезами, одиночными коронками и для съемного протезирования с винтовой фиксацией.</a:t>
            </a:r>
            <a:br>
              <a:rPr lang="ru-RU" dirty="0" smtClean="0"/>
            </a:b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2050" name="Picture 2"/>
          <p:cNvPicPr>
            <a:picLocks noChangeAspect="1" noChangeArrowheads="1"/>
          </p:cNvPicPr>
          <p:nvPr/>
        </p:nvPicPr>
        <p:blipFill>
          <a:blip r:embed="rId2" cstate="print"/>
          <a:srcRect/>
          <a:stretch>
            <a:fillRect/>
          </a:stretch>
        </p:blipFill>
        <p:spPr bwMode="auto">
          <a:xfrm>
            <a:off x="928662" y="357166"/>
            <a:ext cx="2822575" cy="1570037"/>
          </a:xfrm>
          <a:prstGeom prst="rect">
            <a:avLst/>
          </a:prstGeom>
          <a:noFill/>
          <a:ln w="9525">
            <a:noFill/>
            <a:miter lim="800000"/>
            <a:headEnd/>
            <a:tailEnd/>
          </a:ln>
          <a:effectLst/>
        </p:spPr>
      </p:pic>
      <p:pic>
        <p:nvPicPr>
          <p:cNvPr id="2051" name="Picture 3"/>
          <p:cNvPicPr>
            <a:picLocks noGrp="1" noChangeAspect="1" noChangeArrowheads="1"/>
          </p:cNvPicPr>
          <p:nvPr>
            <p:ph idx="1"/>
          </p:nvPr>
        </p:nvPicPr>
        <p:blipFill>
          <a:blip r:embed="rId3" cstate="print"/>
          <a:srcRect/>
          <a:stretch>
            <a:fillRect/>
          </a:stretch>
        </p:blipFill>
        <p:spPr bwMode="auto">
          <a:xfrm>
            <a:off x="1428728" y="2714620"/>
            <a:ext cx="2892558" cy="1428760"/>
          </a:xfrm>
          <a:prstGeom prst="rect">
            <a:avLst/>
          </a:prstGeom>
          <a:noFill/>
          <a:ln w="9525">
            <a:noFill/>
            <a:miter lim="800000"/>
            <a:headEnd/>
            <a:tailEnd/>
          </a:ln>
          <a:effectLst/>
        </p:spPr>
      </p:pic>
      <p:pic>
        <p:nvPicPr>
          <p:cNvPr id="2052" name="Picture 4"/>
          <p:cNvPicPr>
            <a:picLocks noChangeAspect="1" noChangeArrowheads="1"/>
          </p:cNvPicPr>
          <p:nvPr/>
        </p:nvPicPr>
        <p:blipFill>
          <a:blip r:embed="rId4" cstate="print"/>
          <a:srcRect/>
          <a:stretch>
            <a:fillRect/>
          </a:stretch>
        </p:blipFill>
        <p:spPr bwMode="auto">
          <a:xfrm>
            <a:off x="3571868" y="4572008"/>
            <a:ext cx="2892425" cy="1438275"/>
          </a:xfrm>
          <a:prstGeom prst="rect">
            <a:avLst/>
          </a:prstGeom>
          <a:noFill/>
          <a:ln w="9525">
            <a:noFill/>
            <a:miter lim="800000"/>
            <a:headEnd/>
            <a:tailEnd/>
          </a:ln>
          <a:effectLst/>
        </p:spPr>
      </p:pic>
      <p:pic>
        <p:nvPicPr>
          <p:cNvPr id="2053" name="Picture 5"/>
          <p:cNvPicPr>
            <a:picLocks noChangeAspect="1" noChangeArrowheads="1"/>
          </p:cNvPicPr>
          <p:nvPr/>
        </p:nvPicPr>
        <p:blipFill>
          <a:blip r:embed="rId5" cstate="print"/>
          <a:srcRect/>
          <a:stretch>
            <a:fillRect/>
          </a:stretch>
        </p:blipFill>
        <p:spPr bwMode="auto">
          <a:xfrm>
            <a:off x="6000760" y="214290"/>
            <a:ext cx="2862263" cy="1474787"/>
          </a:xfrm>
          <a:prstGeom prst="rect">
            <a:avLst/>
          </a:prstGeom>
          <a:noFill/>
          <a:ln w="9525">
            <a:noFill/>
            <a:miter lim="800000"/>
            <a:headEnd/>
            <a:tailEnd/>
          </a:ln>
          <a:effectLst/>
        </p:spPr>
      </p:pic>
      <p:pic>
        <p:nvPicPr>
          <p:cNvPr id="2054" name="Picture 6"/>
          <p:cNvPicPr>
            <a:picLocks noChangeAspect="1" noChangeArrowheads="1"/>
          </p:cNvPicPr>
          <p:nvPr/>
        </p:nvPicPr>
        <p:blipFill>
          <a:blip r:embed="rId6" cstate="print"/>
          <a:srcRect/>
          <a:stretch>
            <a:fillRect/>
          </a:stretch>
        </p:blipFill>
        <p:spPr bwMode="auto">
          <a:xfrm>
            <a:off x="6000760" y="2643182"/>
            <a:ext cx="2892425" cy="1514475"/>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933688" cy="1000108"/>
          </a:xfrm>
        </p:spPr>
        <p:txBody>
          <a:bodyPr>
            <a:normAutofit/>
          </a:bodyPr>
          <a:lstStyle/>
          <a:p>
            <a:r>
              <a:rPr lang="ru-RU" sz="2800" b="1" i="1" dirty="0" smtClean="0"/>
              <a:t>Правила протезирования</a:t>
            </a:r>
            <a:br>
              <a:rPr lang="ru-RU" sz="2800" b="1" i="1" dirty="0" smtClean="0"/>
            </a:br>
            <a:r>
              <a:rPr lang="ru-RU" sz="2800" b="1" i="1" dirty="0" smtClean="0"/>
              <a:t>на внутрикостных имплантатах</a:t>
            </a:r>
            <a:endParaRPr lang="ru-RU" sz="2800" dirty="0"/>
          </a:p>
        </p:txBody>
      </p:sp>
      <p:sp>
        <p:nvSpPr>
          <p:cNvPr id="3" name="Содержимое 2"/>
          <p:cNvSpPr>
            <a:spLocks noGrp="1"/>
          </p:cNvSpPr>
          <p:nvPr>
            <p:ph idx="1"/>
          </p:nvPr>
        </p:nvSpPr>
        <p:spPr>
          <a:xfrm>
            <a:off x="2714612" y="928670"/>
            <a:ext cx="6219076" cy="5929330"/>
          </a:xfrm>
        </p:spPr>
        <p:txBody>
          <a:bodyPr>
            <a:normAutofit fontScale="55000" lnSpcReduction="20000"/>
          </a:bodyPr>
          <a:lstStyle/>
          <a:p>
            <a:pPr>
              <a:buNone/>
            </a:pPr>
            <a:r>
              <a:rPr lang="ru-RU" dirty="0" smtClean="0"/>
              <a:t>     Для несъемного протеза в челюсти с отсутствую-</a:t>
            </a:r>
            <a:br>
              <a:rPr lang="ru-RU" dirty="0" smtClean="0"/>
            </a:br>
            <a:r>
              <a:rPr lang="ru-RU" dirty="0" err="1" smtClean="0"/>
              <a:t>щими</a:t>
            </a:r>
            <a:r>
              <a:rPr lang="ru-RU" dirty="0" smtClean="0"/>
              <a:t> зубами необходимо размещение, как мини-</a:t>
            </a:r>
            <a:br>
              <a:rPr lang="ru-RU" dirty="0" smtClean="0"/>
            </a:br>
            <a:r>
              <a:rPr lang="ru-RU" dirty="0" err="1" smtClean="0"/>
              <a:t>мум</a:t>
            </a:r>
            <a:r>
              <a:rPr lang="ru-RU" dirty="0" smtClean="0"/>
              <a:t>, шести имплантатов. Имплантаты должны быть</a:t>
            </a:r>
            <a:br>
              <a:rPr lang="ru-RU" dirty="0" smtClean="0"/>
            </a:br>
            <a:r>
              <a:rPr lang="ru-RU" dirty="0" smtClean="0"/>
              <a:t>длинными - если имеются шесть имплантатов дли-</a:t>
            </a:r>
            <a:br>
              <a:rPr lang="ru-RU" dirty="0" smtClean="0"/>
            </a:br>
            <a:r>
              <a:rPr lang="ru-RU" dirty="0" smtClean="0"/>
              <a:t>ной 8 и б мм, на них не делается несъемный протез.</a:t>
            </a:r>
            <a:br>
              <a:rPr lang="ru-RU" dirty="0" smtClean="0"/>
            </a:br>
            <a:r>
              <a:rPr lang="ru-RU" dirty="0" smtClean="0"/>
              <a:t>Если имеется меньшее количество имплантатов, </a:t>
            </a:r>
            <a:r>
              <a:rPr lang="ru-RU" dirty="0" err="1" smtClean="0"/>
              <a:t>сле</a:t>
            </a:r>
            <a:r>
              <a:rPr lang="ru-RU" dirty="0" smtClean="0"/>
              <a:t>-</a:t>
            </a:r>
            <a:br>
              <a:rPr lang="ru-RU" dirty="0" smtClean="0"/>
            </a:br>
            <a:r>
              <a:rPr lang="ru-RU" dirty="0" smtClean="0"/>
              <a:t>дует сделать съемный протез, поддерживаемый </a:t>
            </a:r>
            <a:r>
              <a:rPr lang="ru-RU" dirty="0" err="1" smtClean="0"/>
              <a:t>кро</a:t>
            </a:r>
            <a:r>
              <a:rPr lang="ru-RU" dirty="0" smtClean="0"/>
              <a:t>-</a:t>
            </a:r>
            <a:br>
              <a:rPr lang="ru-RU" dirty="0" smtClean="0"/>
            </a:br>
            <a:r>
              <a:rPr lang="ru-RU" dirty="0" err="1" smtClean="0"/>
              <a:t>ме</a:t>
            </a:r>
            <a:r>
              <a:rPr lang="ru-RU" dirty="0" smtClean="0"/>
              <a:t> имплантатов, также и тканями протезного ложа.</a:t>
            </a:r>
          </a:p>
          <a:p>
            <a:pPr>
              <a:buNone/>
            </a:pPr>
            <a:r>
              <a:rPr lang="ru-RU" dirty="0" smtClean="0"/>
              <a:t>Следует соединять смежные имплантаты. </a:t>
            </a:r>
            <a:r>
              <a:rPr lang="ru-RU" dirty="0" err="1" smtClean="0"/>
              <a:t>Давле</a:t>
            </a:r>
            <a:r>
              <a:rPr lang="ru-RU" dirty="0" smtClean="0"/>
              <a:t>-</a:t>
            </a:r>
            <a:br>
              <a:rPr lang="ru-RU" dirty="0" smtClean="0"/>
            </a:br>
            <a:r>
              <a:rPr lang="ru-RU" dirty="0" err="1" smtClean="0"/>
              <a:t>ние</a:t>
            </a:r>
            <a:r>
              <a:rPr lang="ru-RU" dirty="0" smtClean="0"/>
              <a:t>, действующее на каждый имплантат, меньше,</a:t>
            </a:r>
            <a:br>
              <a:rPr lang="ru-RU" dirty="0" smtClean="0"/>
            </a:br>
            <a:r>
              <a:rPr lang="ru-RU" dirty="0" smtClean="0"/>
              <a:t>когда они соединены, чем когда они стоят по </a:t>
            </a:r>
            <a:r>
              <a:rPr lang="ru-RU" dirty="0" err="1" smtClean="0"/>
              <a:t>одиноч</a:t>
            </a:r>
            <a:r>
              <a:rPr lang="ru-RU" dirty="0" smtClean="0"/>
              <a:t>-</a:t>
            </a:r>
            <a:br>
              <a:rPr lang="ru-RU" dirty="0" smtClean="0"/>
            </a:br>
            <a:r>
              <a:rPr lang="ru-RU" dirty="0" err="1" smtClean="0"/>
              <a:t>ке</a:t>
            </a:r>
            <a:r>
              <a:rPr lang="ru-RU" dirty="0" smtClean="0"/>
              <a:t>. Согласно принципам механики, если есть два не</a:t>
            </a:r>
            <a:br>
              <a:rPr lang="ru-RU" dirty="0" smtClean="0"/>
            </a:br>
            <a:r>
              <a:rPr lang="ru-RU" dirty="0" smtClean="0"/>
              <a:t>соединенных имплантата с устойчивостью </a:t>
            </a:r>
            <a:r>
              <a:rPr lang="en-US" dirty="0" smtClean="0"/>
              <a:t>X</a:t>
            </a:r>
            <a:r>
              <a:rPr lang="ru-RU" dirty="0" smtClean="0"/>
              <a:t>, и на</a:t>
            </a:r>
            <a:br>
              <a:rPr lang="ru-RU" dirty="0" smtClean="0"/>
            </a:br>
            <a:r>
              <a:rPr lang="ru-RU" dirty="0" smtClean="0"/>
              <a:t>них действует сила </a:t>
            </a:r>
            <a:r>
              <a:rPr lang="en-US" dirty="0" smtClean="0"/>
              <a:t>F</a:t>
            </a:r>
            <a:r>
              <a:rPr lang="ru-RU" dirty="0" smtClean="0"/>
              <a:t>, то давление, оказываемое на</a:t>
            </a:r>
            <a:br>
              <a:rPr lang="ru-RU" dirty="0" smtClean="0"/>
            </a:br>
            <a:r>
              <a:rPr lang="ru-RU" dirty="0" smtClean="0"/>
              <a:t>каждый имплантат, равно </a:t>
            </a:r>
            <a:r>
              <a:rPr lang="en-US" dirty="0" smtClean="0"/>
              <a:t>D</a:t>
            </a:r>
            <a:r>
              <a:rPr lang="ru-RU" dirty="0" smtClean="0"/>
              <a:t>= , а когда имплантаты соединены .</a:t>
            </a:r>
          </a:p>
          <a:p>
            <a:pPr>
              <a:buNone/>
            </a:pPr>
            <a:r>
              <a:rPr lang="ru-RU" dirty="0" smtClean="0"/>
              <a:t>Имеются разногласия по вопросу, стоит ли сое-</a:t>
            </a:r>
            <a:br>
              <a:rPr lang="ru-RU" dirty="0" smtClean="0"/>
            </a:br>
            <a:r>
              <a:rPr lang="ru-RU" dirty="0" err="1" smtClean="0"/>
              <a:t>динять</a:t>
            </a:r>
            <a:r>
              <a:rPr lang="ru-RU" dirty="0" smtClean="0"/>
              <a:t> естественные зубы с имплантатами. При</a:t>
            </a:r>
            <a:br>
              <a:rPr lang="ru-RU" dirty="0" smtClean="0"/>
            </a:br>
            <a:r>
              <a:rPr lang="ru-RU" dirty="0" smtClean="0"/>
              <a:t>протезировании рекомендация по этому вопросу</a:t>
            </a:r>
            <a:br>
              <a:rPr lang="ru-RU" dirty="0" smtClean="0"/>
            </a:br>
            <a:r>
              <a:rPr lang="ru-RU" dirty="0" smtClean="0"/>
              <a:t>следующая: лучше, если возможно, соединить им-</a:t>
            </a:r>
            <a:br>
              <a:rPr lang="ru-RU" dirty="0" smtClean="0"/>
            </a:br>
            <a:r>
              <a:rPr lang="ru-RU" dirty="0" err="1" smtClean="0"/>
              <a:t>плантаты</a:t>
            </a:r>
            <a:r>
              <a:rPr lang="ru-RU" dirty="0" smtClean="0"/>
              <a:t> в функциональные группы отдельно от</a:t>
            </a:r>
            <a:br>
              <a:rPr lang="ru-RU" dirty="0" smtClean="0"/>
            </a:br>
            <a:r>
              <a:rPr lang="ru-RU" dirty="0" smtClean="0"/>
              <a:t>естественных зубов</a:t>
            </a:r>
          </a:p>
          <a:p>
            <a:pPr>
              <a:buNone/>
            </a:pPr>
            <a:endParaRPr lang="ru-RU" dirty="0" smtClean="0"/>
          </a:p>
          <a:p>
            <a:pPr>
              <a:buNone/>
            </a:pPr>
            <a:r>
              <a:rPr lang="ru-RU" dirty="0" smtClean="0"/>
              <a:t/>
            </a:r>
            <a:br>
              <a:rPr lang="ru-RU" dirty="0" smtClean="0"/>
            </a:b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3074" name="Picture 2"/>
          <p:cNvPicPr>
            <a:picLocks noChangeAspect="1" noChangeArrowheads="1"/>
          </p:cNvPicPr>
          <p:nvPr/>
        </p:nvPicPr>
        <p:blipFill>
          <a:blip r:embed="rId2"/>
          <a:srcRect/>
          <a:stretch>
            <a:fillRect/>
          </a:stretch>
        </p:blipFill>
        <p:spPr bwMode="auto">
          <a:xfrm>
            <a:off x="571472" y="857232"/>
            <a:ext cx="3800475" cy="2214578"/>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5391150" y="785794"/>
            <a:ext cx="3752850" cy="2324100"/>
          </a:xfrm>
          <a:prstGeom prst="rect">
            <a:avLst/>
          </a:prstGeom>
          <a:noFill/>
          <a:ln w="9525">
            <a:noFill/>
            <a:miter lim="800000"/>
            <a:headEnd/>
            <a:tailEnd/>
          </a:ln>
          <a:effectLst/>
        </p:spPr>
      </p:pic>
      <p:pic>
        <p:nvPicPr>
          <p:cNvPr id="3076" name="Picture 4"/>
          <p:cNvPicPr>
            <a:picLocks noGrp="1" noChangeAspect="1" noChangeArrowheads="1"/>
          </p:cNvPicPr>
          <p:nvPr>
            <p:ph idx="1"/>
          </p:nvPr>
        </p:nvPicPr>
        <p:blipFill>
          <a:blip r:embed="rId4"/>
          <a:srcRect/>
          <a:stretch>
            <a:fillRect/>
          </a:stretch>
        </p:blipFill>
        <p:spPr bwMode="auto">
          <a:xfrm>
            <a:off x="3143240" y="3786190"/>
            <a:ext cx="3705225" cy="1895475"/>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8662" y="0"/>
            <a:ext cx="8215338" cy="2643182"/>
          </a:xfrm>
        </p:spPr>
        <p:txBody>
          <a:bodyPr>
            <a:normAutofit fontScale="90000"/>
          </a:bodyPr>
          <a:lstStyle/>
          <a:p>
            <a:r>
              <a:rPr lang="ru-RU" sz="2000" dirty="0" smtClean="0"/>
              <a:t>Постоянный протез с опорой на имплантаты, который можно легко разобрать (удалить), предпочтительнее. Имплантат может, например, расшататься</a:t>
            </a:r>
            <a:br>
              <a:rPr lang="ru-RU" sz="2000" dirty="0" smtClean="0"/>
            </a:br>
            <a:r>
              <a:rPr lang="ru-RU" sz="2000" dirty="0" smtClean="0"/>
              <a:t>при прошествии ряда лет. Легкая разборка возможна, когда мы имеем дело с протезом на винтовой фиксации или протезом, цементируемым очень слабо, например, с помощью </a:t>
            </a:r>
            <a:r>
              <a:rPr lang="en-US" sz="2000" dirty="0" smtClean="0"/>
              <a:t>Temp Bond</a:t>
            </a:r>
            <a:r>
              <a:rPr lang="ru-RU" sz="2000" dirty="0" smtClean="0"/>
              <a:t> + вазелин или силикон. У цементируемого протеза есть свои преимущества и недостатки по сравнению с протезом на винтовой фиксации.</a:t>
            </a:r>
            <a:br>
              <a:rPr lang="ru-RU" sz="2000" dirty="0" smtClean="0"/>
            </a:br>
            <a:endParaRPr lang="ru-RU" sz="2000" dirty="0"/>
          </a:p>
        </p:txBody>
      </p:sp>
      <p:sp>
        <p:nvSpPr>
          <p:cNvPr id="3" name="Содержимое 2"/>
          <p:cNvSpPr>
            <a:spLocks noGrp="1"/>
          </p:cNvSpPr>
          <p:nvPr>
            <p:ph idx="1"/>
          </p:nvPr>
        </p:nvSpPr>
        <p:spPr>
          <a:xfrm>
            <a:off x="928662" y="2214554"/>
            <a:ext cx="8005026" cy="4643446"/>
          </a:xfrm>
        </p:spPr>
        <p:txBody>
          <a:bodyPr>
            <a:normAutofit fontScale="55000" lnSpcReduction="20000"/>
          </a:bodyPr>
          <a:lstStyle/>
          <a:p>
            <a:pPr>
              <a:buNone/>
            </a:pPr>
            <a:r>
              <a:rPr lang="ru-RU" dirty="0" smtClean="0"/>
              <a:t>Преимущества винтовой фиксации по сравнению с цементированием:</a:t>
            </a:r>
          </a:p>
          <a:p>
            <a:pPr>
              <a:buNone/>
            </a:pPr>
            <a:r>
              <a:rPr lang="ru-RU" dirty="0" smtClean="0"/>
              <a:t>- легче удаление протеза, т. к. цементируемый протез, даже на слабом цементе, иногда трудно снять;</a:t>
            </a:r>
          </a:p>
          <a:p>
            <a:pPr>
              <a:buNone/>
            </a:pPr>
            <a:r>
              <a:rPr lang="ru-RU" dirty="0" smtClean="0"/>
              <a:t>- большинство деталей винтового соединения сделаны очень точной машиной (а не техником посредством вырезания и моделирования), следовательно они очень хорошо подогнаны;</a:t>
            </a:r>
          </a:p>
          <a:p>
            <a:pPr>
              <a:buNone/>
            </a:pPr>
            <a:r>
              <a:rPr lang="ru-RU" dirty="0" smtClean="0"/>
              <a:t>- можно достичь абсолютной пассивной посадки;</a:t>
            </a:r>
          </a:p>
          <a:p>
            <a:pPr>
              <a:buNone/>
            </a:pPr>
            <a:r>
              <a:rPr lang="ru-RU" dirty="0" smtClean="0"/>
              <a:t>- при цементируемом протезировании почти всегда возникает напряжение между протезом и </a:t>
            </a:r>
            <a:r>
              <a:rPr lang="ru-RU" dirty="0" err="1" smtClean="0"/>
              <a:t>абатментом</a:t>
            </a:r>
            <a:r>
              <a:rPr lang="ru-RU" dirty="0" smtClean="0"/>
              <a:t> из-за точечного трения и ретенции про-</a:t>
            </a:r>
            <a:br>
              <a:rPr lang="ru-RU" dirty="0" smtClean="0"/>
            </a:br>
            <a:r>
              <a:rPr lang="ru-RU" dirty="0" smtClean="0"/>
              <a:t>теза;</a:t>
            </a:r>
          </a:p>
          <a:p>
            <a:pPr>
              <a:buNone/>
            </a:pPr>
            <a:r>
              <a:rPr lang="ru-RU" dirty="0" smtClean="0"/>
              <a:t>- нет опасности рассасывания временного цемента и разрушения цемента для постоянной фиксации;</a:t>
            </a:r>
          </a:p>
          <a:p>
            <a:pPr>
              <a:buNone/>
            </a:pPr>
            <a:r>
              <a:rPr lang="ru-RU" dirty="0" smtClean="0"/>
              <a:t>- легко проводится протезирование даже в случаях, когда имплантаты не параллельны и между ними есть угол 30 градусов (при наложении протеза на наклоненные имплантаты требуется значительная припасовка, что приведет к недостаточной прочности цементирования.</a:t>
            </a:r>
          </a:p>
          <a:p>
            <a:pPr>
              <a:buNone/>
            </a:pP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098" name="Picture 2"/>
          <p:cNvPicPr>
            <a:picLocks noChangeAspect="1" noChangeArrowheads="1"/>
          </p:cNvPicPr>
          <p:nvPr/>
        </p:nvPicPr>
        <p:blipFill>
          <a:blip r:embed="rId2"/>
          <a:srcRect/>
          <a:stretch>
            <a:fillRect/>
          </a:stretch>
        </p:blipFill>
        <p:spPr bwMode="auto">
          <a:xfrm>
            <a:off x="1071538" y="0"/>
            <a:ext cx="3800475" cy="3533775"/>
          </a:xfrm>
          <a:prstGeom prst="rect">
            <a:avLst/>
          </a:prstGeom>
          <a:noFill/>
          <a:ln w="9525">
            <a:noFill/>
            <a:miter lim="800000"/>
            <a:headEnd/>
            <a:tailEnd/>
          </a:ln>
          <a:effectLst/>
        </p:spPr>
      </p:pic>
      <p:pic>
        <p:nvPicPr>
          <p:cNvPr id="4099" name="Picture 3"/>
          <p:cNvPicPr>
            <a:picLocks noGrp="1" noChangeAspect="1" noChangeArrowheads="1"/>
          </p:cNvPicPr>
          <p:nvPr>
            <p:ph idx="1"/>
          </p:nvPr>
        </p:nvPicPr>
        <p:blipFill>
          <a:blip r:embed="rId3"/>
          <a:srcRect/>
          <a:stretch>
            <a:fillRect/>
          </a:stretch>
        </p:blipFill>
        <p:spPr bwMode="auto">
          <a:xfrm>
            <a:off x="5072066" y="214290"/>
            <a:ext cx="3857625" cy="3629025"/>
          </a:xfrm>
          <a:prstGeom prst="rect">
            <a:avLst/>
          </a:prstGeom>
          <a:noFill/>
          <a:ln w="9525">
            <a:noFill/>
            <a:miter lim="800000"/>
            <a:headEnd/>
            <a:tailEnd/>
          </a:ln>
          <a:effectLst/>
        </p:spPr>
      </p:pic>
      <p:pic>
        <p:nvPicPr>
          <p:cNvPr id="4100" name="Picture 4"/>
          <p:cNvPicPr>
            <a:picLocks noChangeAspect="1" noChangeArrowheads="1"/>
          </p:cNvPicPr>
          <p:nvPr/>
        </p:nvPicPr>
        <p:blipFill>
          <a:blip r:embed="rId4"/>
          <a:srcRect/>
          <a:stretch>
            <a:fillRect/>
          </a:stretch>
        </p:blipFill>
        <p:spPr bwMode="auto">
          <a:xfrm>
            <a:off x="1000100" y="3857628"/>
            <a:ext cx="3752850" cy="3000372"/>
          </a:xfrm>
          <a:prstGeom prst="rect">
            <a:avLst/>
          </a:prstGeom>
          <a:noFill/>
          <a:ln w="9525">
            <a:noFill/>
            <a:miter lim="800000"/>
            <a:headEnd/>
            <a:tailEnd/>
          </a:ln>
          <a:effectLst/>
        </p:spPr>
      </p:pic>
      <p:pic>
        <p:nvPicPr>
          <p:cNvPr id="4101" name="Picture 5"/>
          <p:cNvPicPr>
            <a:picLocks noChangeAspect="1" noChangeArrowheads="1"/>
          </p:cNvPicPr>
          <p:nvPr/>
        </p:nvPicPr>
        <p:blipFill>
          <a:blip r:embed="rId5"/>
          <a:srcRect/>
          <a:stretch>
            <a:fillRect/>
          </a:stretch>
        </p:blipFill>
        <p:spPr bwMode="auto">
          <a:xfrm>
            <a:off x="4905375" y="3857628"/>
            <a:ext cx="4238625" cy="2800350"/>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0"/>
            <a:ext cx="8143900" cy="1142984"/>
          </a:xfrm>
        </p:spPr>
        <p:txBody>
          <a:bodyPr>
            <a:normAutofit/>
          </a:bodyPr>
          <a:lstStyle/>
          <a:p>
            <a:endParaRPr lang="ru-RU" sz="2000" dirty="0"/>
          </a:p>
        </p:txBody>
      </p:sp>
      <p:sp>
        <p:nvSpPr>
          <p:cNvPr id="3" name="Содержимое 2"/>
          <p:cNvSpPr>
            <a:spLocks noGrp="1"/>
          </p:cNvSpPr>
          <p:nvPr>
            <p:ph idx="1"/>
          </p:nvPr>
        </p:nvSpPr>
        <p:spPr>
          <a:xfrm>
            <a:off x="1071538" y="357166"/>
            <a:ext cx="7862150" cy="6500834"/>
          </a:xfrm>
        </p:spPr>
        <p:txBody>
          <a:bodyPr>
            <a:normAutofit fontScale="92500" lnSpcReduction="10000"/>
          </a:bodyPr>
          <a:lstStyle/>
          <a:p>
            <a:pPr>
              <a:buNone/>
            </a:pPr>
            <a:r>
              <a:rPr lang="ru-RU" dirty="0" smtClean="0"/>
              <a:t>   Съемный протез на имплантатах не должен сразу опираться на имплантаты. Надо дать пациенту пользоваться несколько недель протезом для привыкания. Когда под протезом не будет точек излишнего давления на слизистой оболочке полости рта, и будет обеспечена необходимая поддержка со стороны мягких тканей, соединяют протез с имплантатами. Таким образом, протез будет опираться и на ткани, и на имплантаты, а пациент лучше поймет и оценит преимущество имплантатов с точки зрения устойчивости протеза.</a:t>
            </a:r>
            <a:br>
              <a:rPr lang="ru-RU" dirty="0" smtClean="0"/>
            </a:br>
            <a:endParaRPr lang="ru-RU" dirty="0" smtClean="0"/>
          </a:p>
          <a:p>
            <a:pPr>
              <a:buNone/>
            </a:pP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5122" name="Picture 2"/>
          <p:cNvPicPr>
            <a:picLocks noChangeAspect="1" noChangeArrowheads="1"/>
          </p:cNvPicPr>
          <p:nvPr/>
        </p:nvPicPr>
        <p:blipFill>
          <a:blip r:embed="rId2"/>
          <a:srcRect/>
          <a:stretch>
            <a:fillRect/>
          </a:stretch>
        </p:blipFill>
        <p:spPr bwMode="auto">
          <a:xfrm>
            <a:off x="928662" y="133350"/>
            <a:ext cx="7886700" cy="6724650"/>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146" name="Picture 2"/>
          <p:cNvPicPr>
            <a:picLocks noGrp="1" noChangeAspect="1" noChangeArrowheads="1"/>
          </p:cNvPicPr>
          <p:nvPr>
            <p:ph idx="1"/>
          </p:nvPr>
        </p:nvPicPr>
        <p:blipFill>
          <a:blip r:embed="rId2"/>
          <a:srcRect/>
          <a:stretch>
            <a:fillRect/>
          </a:stretch>
        </p:blipFill>
        <p:spPr bwMode="auto">
          <a:xfrm>
            <a:off x="1285852" y="1643050"/>
            <a:ext cx="7499350" cy="2747015"/>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Литература</a:t>
            </a:r>
            <a:endParaRPr lang="ru-RU"/>
          </a:p>
        </p:txBody>
      </p:sp>
      <p:sp>
        <p:nvSpPr>
          <p:cNvPr id="3" name="Содержимое 2"/>
          <p:cNvSpPr>
            <a:spLocks noGrp="1"/>
          </p:cNvSpPr>
          <p:nvPr>
            <p:ph idx="1"/>
          </p:nvPr>
        </p:nvSpPr>
        <p:spPr/>
        <p:txBody>
          <a:bodyPr>
            <a:normAutofit lnSpcReduction="10000"/>
          </a:bodyPr>
          <a:lstStyle/>
          <a:p>
            <a:pPr>
              <a:buNone/>
            </a:pPr>
            <a:r>
              <a:rPr lang="ru-RU" dirty="0" smtClean="0"/>
              <a:t>1.Дентальная </a:t>
            </a:r>
            <a:r>
              <a:rPr lang="ru-RU" dirty="0" err="1" smtClean="0"/>
              <a:t>имплантология</a:t>
            </a:r>
            <a:r>
              <a:rPr lang="ru-RU" dirty="0" smtClean="0"/>
              <a:t>. Основы теории и практики. Проф. В.Л. </a:t>
            </a:r>
            <a:r>
              <a:rPr lang="ru-RU" dirty="0" err="1" smtClean="0"/>
              <a:t>Параскевич</a:t>
            </a:r>
            <a:r>
              <a:rPr lang="ru-RU" dirty="0" smtClean="0"/>
              <a:t>. Медицинское информационное агентство. Москва, 2011.- 399с.</a:t>
            </a:r>
          </a:p>
          <a:p>
            <a:pPr>
              <a:buNone/>
            </a:pPr>
            <a:r>
              <a:rPr lang="ru-RU" dirty="0" smtClean="0"/>
              <a:t>2.Практическая дентальная </a:t>
            </a:r>
            <a:r>
              <a:rPr lang="ru-RU" dirty="0" err="1" smtClean="0"/>
              <a:t>имплантология</a:t>
            </a:r>
            <a:r>
              <a:rPr lang="ru-RU" dirty="0" smtClean="0"/>
              <a:t>. Руководство, проф. И.У. </a:t>
            </a:r>
            <a:r>
              <a:rPr lang="ru-RU" dirty="0" err="1" smtClean="0"/>
              <a:t>Мушев</a:t>
            </a:r>
            <a:r>
              <a:rPr lang="ru-RU" dirty="0" smtClean="0"/>
              <a:t>, В.Н. </a:t>
            </a:r>
            <a:r>
              <a:rPr lang="ru-RU" dirty="0" err="1" smtClean="0"/>
              <a:t>Олесова</a:t>
            </a:r>
            <a:r>
              <a:rPr lang="ru-RU" dirty="0" smtClean="0"/>
              <a:t>, О.З. </a:t>
            </a:r>
            <a:r>
              <a:rPr lang="ru-RU" dirty="0" err="1" smtClean="0"/>
              <a:t>Фромович</a:t>
            </a:r>
            <a:r>
              <a:rPr lang="ru-RU" dirty="0" smtClean="0"/>
              <a:t>, 2-е изд., доп.-М.: Локус </a:t>
            </a:r>
            <a:r>
              <a:rPr lang="ru-RU" dirty="0" err="1" smtClean="0"/>
              <a:t>Станди</a:t>
            </a:r>
            <a:r>
              <a:rPr lang="ru-RU" dirty="0" smtClean="0"/>
              <a:t>, 2008.-498с.: ил.</a:t>
            </a:r>
          </a:p>
          <a:p>
            <a:pPr>
              <a:buNone/>
            </a:pP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147</TotalTime>
  <Words>490</Words>
  <PresentationFormat>Экран (4:3)</PresentationFormat>
  <Paragraphs>62</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Солнцестояние</vt:lpstr>
      <vt:lpstr>Лекция 12</vt:lpstr>
      <vt:lpstr>Актуальность: </vt:lpstr>
      <vt:lpstr>Цель лекции: </vt:lpstr>
      <vt:lpstr>План лекции: </vt:lpstr>
      <vt:lpstr>Конструирование зубных протезов на имплантатах существенно отличается от традиционных способов изготовления протезов. Существуют определенные методы и особые при- способления для протезирования на имплантатах. </vt:lpstr>
      <vt:lpstr>Слайд 6</vt:lpstr>
      <vt:lpstr>Абатменты разделяются на две группы: </vt:lpstr>
      <vt:lpstr>Протезирование разделяют на две большие группы. </vt:lpstr>
      <vt:lpstr>1. Способы получения оттиска. </vt:lpstr>
      <vt:lpstr>Слайд 10</vt:lpstr>
      <vt:lpstr>2. Конструирование протезов на имплантатах. </vt:lpstr>
      <vt:lpstr>Слайд 12</vt:lpstr>
      <vt:lpstr>Правила протезирования на внутрикостных имплантатах</vt:lpstr>
      <vt:lpstr>Слайд 14</vt:lpstr>
      <vt:lpstr>Постоянный протез с опорой на имплантаты, который можно легко разобрать (удалить), предпочтительнее. Имплантат может, например, расшататься при прошествии ряда лет. Легкая разборка возможна, когда мы имеем дело с протезом на винтовой фиксации или протезом, цементируемым очень слабо, например, с помощью Temp Bond + вазелин или силикон. У цементируемого протеза есть свои преимущества и недостатки по сравнению с протезом на винтовой фиксации. </vt:lpstr>
      <vt:lpstr>Слайд 16</vt:lpstr>
      <vt:lpstr>Слайд 17</vt:lpstr>
      <vt:lpstr>Слайд 18</vt:lpstr>
      <vt:lpstr>Слайд 19</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Анжела</dc:creator>
  <cp:lastModifiedBy>Анжела</cp:lastModifiedBy>
  <cp:revision>18</cp:revision>
  <dcterms:created xsi:type="dcterms:W3CDTF">2013-06-25T10:27:43Z</dcterms:created>
  <dcterms:modified xsi:type="dcterms:W3CDTF">2013-10-09T01:59:55Z</dcterms:modified>
</cp:coreProperties>
</file>