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76" r:id="rId2"/>
    <p:sldId id="274" r:id="rId3"/>
    <p:sldId id="273" r:id="rId4"/>
    <p:sldId id="275" r:id="rId5"/>
    <p:sldId id="277" r:id="rId6"/>
    <p:sldId id="278" r:id="rId7"/>
    <p:sldId id="279" r:id="rId8"/>
    <p:sldId id="280" r:id="rId9"/>
    <p:sldId id="281" r:id="rId10"/>
    <p:sldId id="282" r:id="rId11"/>
    <p:sldId id="283" r:id="rId12"/>
    <p:sldId id="284" r:id="rId13"/>
    <p:sldId id="285" r:id="rId14"/>
    <p:sldId id="286" r:id="rId15"/>
    <p:sldId id="287" r:id="rId16"/>
    <p:sldId id="288" r:id="rId17"/>
    <p:sldId id="292" r:id="rId18"/>
    <p:sldId id="290" r:id="rId19"/>
    <p:sldId id="291" r:id="rId20"/>
    <p:sldId id="293" r:id="rId21"/>
    <p:sldId id="294" r:id="rId22"/>
    <p:sldId id="289" r:id="rId23"/>
    <p:sldId id="295" r:id="rId24"/>
    <p:sldId id="296" r:id="rId25"/>
    <p:sldId id="297" r:id="rId26"/>
    <p:sldId id="298" r:id="rId27"/>
    <p:sldId id="299" r:id="rId28"/>
    <p:sldId id="268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937" autoAdjust="0"/>
    <p:restoredTop sz="94660"/>
  </p:normalViewPr>
  <p:slideViewPr>
    <p:cSldViewPr>
      <p:cViewPr varScale="1">
        <p:scale>
          <a:sx n="63" d="100"/>
          <a:sy n="63" d="100"/>
        </p:scale>
        <p:origin x="-126" y="-6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24.02.2019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24.02.2019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Тема лекции </a:t>
            </a:r>
            <a:r>
              <a:rPr lang="ru-RU" dirty="0" smtClean="0"/>
              <a:t>11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ru-RU" dirty="0" smtClean="0"/>
              <a:t>   </a:t>
            </a:r>
            <a:r>
              <a:rPr lang="ru-RU" dirty="0" smtClean="0"/>
              <a:t>«</a:t>
            </a:r>
            <a:r>
              <a:rPr lang="ru-RU" dirty="0" smtClean="0"/>
              <a:t>Возможные осложнения на этапе установки дентальных имплантатов и способы их устранения. Профилактика и лечение осложнений возникающих в раннем послеоперационном периоде и в отдаленных сроках дентальной имплантации. Обоснование проведения профессиональной гигиены полости рта при имплантации и реконструктивных вмешательствах на челюстных </a:t>
            </a:r>
            <a:r>
              <a:rPr lang="ru-RU" smtClean="0"/>
              <a:t>костях</a:t>
            </a:r>
            <a:r>
              <a:rPr lang="ru-RU" smtClean="0"/>
              <a:t>.</a:t>
            </a:r>
            <a:r>
              <a:rPr lang="ru-RU" smtClean="0"/>
              <a:t>»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Актуальность: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   Широкое внедрение в повседневную клиническую практику дентальной имплантации основано не только на эффективности восстановления функции жевания при протезировании на дентальных имплантатах, но и четком  соблюдении протокола хирургического лечения с целью профилактики осложнений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Цель лекции: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ознакомить студентов с возможными осложнениями  стоматологической имплантации, их профилактикой и лечением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План лекции: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1. Причины и характеристика механических осложнений стоматологической имплантации.</a:t>
            </a:r>
          </a:p>
          <a:p>
            <a:pPr>
              <a:buNone/>
            </a:pPr>
            <a:r>
              <a:rPr lang="ru-RU" dirty="0" smtClean="0"/>
              <a:t>2. Осложнения со стороны мягких тканей, лечение и профилактика</a:t>
            </a:r>
          </a:p>
          <a:p>
            <a:pPr>
              <a:buNone/>
            </a:pPr>
            <a:r>
              <a:rPr lang="ru-RU" dirty="0" smtClean="0"/>
              <a:t>3. Нарушение процессов </a:t>
            </a:r>
            <a:r>
              <a:rPr lang="ru-RU" dirty="0" err="1" smtClean="0"/>
              <a:t>остеоинтеграции</a:t>
            </a:r>
            <a:r>
              <a:rPr lang="ru-RU" dirty="0" smtClean="0"/>
              <a:t> имплантатов и методы их коррекции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0" y="285728"/>
            <a:ext cx="8143900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2214554"/>
            <a:ext cx="8072494" cy="4071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0"/>
            <a:ext cx="81439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000100" y="1857364"/>
            <a:ext cx="8143900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00100" y="3643314"/>
            <a:ext cx="8143900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00100" y="5000636"/>
            <a:ext cx="8143900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0"/>
            <a:ext cx="8143899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000100" y="1643050"/>
            <a:ext cx="8143900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00100" y="2571744"/>
            <a:ext cx="8143900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42976" y="3786190"/>
            <a:ext cx="4695825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215074" y="3462092"/>
            <a:ext cx="2214578" cy="1800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15074" y="5286388"/>
            <a:ext cx="2214578" cy="1467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9625" y="142852"/>
            <a:ext cx="8334375" cy="108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785786" y="1285860"/>
            <a:ext cx="8215370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787" y="2786058"/>
            <a:ext cx="2214578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28662" y="4391025"/>
            <a:ext cx="7210425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15008" y="2714620"/>
            <a:ext cx="2862267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500042"/>
            <a:ext cx="8143900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"/>
            <a:ext cx="8143900" cy="4714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857356" y="4572008"/>
            <a:ext cx="6143668" cy="2285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0"/>
            <a:ext cx="8143900" cy="226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000100" y="2143116"/>
            <a:ext cx="8143900" cy="1077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00100" y="3214686"/>
            <a:ext cx="8143900" cy="3643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0"/>
            <a:ext cx="8143900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6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000100" y="1714488"/>
            <a:ext cx="7499350" cy="991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00100" y="2819400"/>
            <a:ext cx="8143900" cy="8239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90625" y="3500437"/>
            <a:ext cx="2809871" cy="2166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00628" y="3571876"/>
            <a:ext cx="3343280" cy="21319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099" y="0"/>
            <a:ext cx="8143901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1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500142" y="3357563"/>
            <a:ext cx="7369265" cy="289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"/>
            <a:ext cx="864399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981075"/>
            <a:ext cx="81439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142852"/>
            <a:ext cx="8215338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000100" y="2928934"/>
            <a:ext cx="7499350" cy="2475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314325"/>
            <a:ext cx="8143900" cy="5472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0"/>
            <a:ext cx="8143900" cy="4286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33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000100" y="4357694"/>
            <a:ext cx="8143900" cy="1071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0"/>
            <a:ext cx="8143900" cy="330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8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071538" y="3446437"/>
            <a:ext cx="7862912" cy="264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809625"/>
            <a:ext cx="8215338" cy="523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0"/>
            <a:ext cx="7929586" cy="6572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0"/>
            <a:ext cx="8143900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31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071538" y="1714488"/>
            <a:ext cx="8072462" cy="21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00100" y="3929066"/>
            <a:ext cx="8143900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00100" y="5495923"/>
            <a:ext cx="8143900" cy="1362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0"/>
            <a:ext cx="6929486" cy="7096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45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071563" y="1214422"/>
            <a:ext cx="8072437" cy="4286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0298" y="5481635"/>
            <a:ext cx="4714909" cy="1376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"/>
            <a:ext cx="8001024" cy="2643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48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071538" y="2895642"/>
            <a:ext cx="8072462" cy="317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0"/>
            <a:ext cx="8143900" cy="401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0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357290" y="4143380"/>
            <a:ext cx="7499350" cy="2399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0"/>
            <a:ext cx="8143900" cy="492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355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00166" y="1447800"/>
            <a:ext cx="6133789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290" y="500042"/>
            <a:ext cx="7572428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Литература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1.Дентальная </a:t>
            </a:r>
            <a:r>
              <a:rPr lang="ru-RU" dirty="0" err="1" smtClean="0"/>
              <a:t>имплантология</a:t>
            </a:r>
            <a:r>
              <a:rPr lang="ru-RU" dirty="0" smtClean="0"/>
              <a:t>. Основы теории и практики. Проф. В.Л. </a:t>
            </a:r>
            <a:r>
              <a:rPr lang="ru-RU" dirty="0" err="1" smtClean="0"/>
              <a:t>Параскевич</a:t>
            </a:r>
            <a:r>
              <a:rPr lang="ru-RU" dirty="0" smtClean="0"/>
              <a:t>. Медицинское информационное агентство. Москва, 2011.- 399с.</a:t>
            </a:r>
          </a:p>
          <a:p>
            <a:pPr>
              <a:buNone/>
            </a:pPr>
            <a:r>
              <a:rPr lang="ru-RU" dirty="0" smtClean="0"/>
              <a:t>2.Практическая дентальная </a:t>
            </a:r>
            <a:r>
              <a:rPr lang="ru-RU" dirty="0" err="1" smtClean="0"/>
              <a:t>имплантология</a:t>
            </a:r>
            <a:r>
              <a:rPr lang="ru-RU" dirty="0" smtClean="0"/>
              <a:t>. Руководство, проф. И.У. </a:t>
            </a:r>
            <a:r>
              <a:rPr lang="ru-RU" dirty="0" err="1" smtClean="0"/>
              <a:t>Мушев</a:t>
            </a:r>
            <a:r>
              <a:rPr lang="ru-RU" dirty="0" smtClean="0"/>
              <a:t>, В.Н. </a:t>
            </a:r>
            <a:r>
              <a:rPr lang="ru-RU" dirty="0" err="1" smtClean="0"/>
              <a:t>Олесова</a:t>
            </a:r>
            <a:r>
              <a:rPr lang="ru-RU" dirty="0" smtClean="0"/>
              <a:t>, О.З. </a:t>
            </a:r>
            <a:r>
              <a:rPr lang="ru-RU" dirty="0" err="1" smtClean="0"/>
              <a:t>Фромович</a:t>
            </a:r>
            <a:r>
              <a:rPr lang="ru-RU" dirty="0" smtClean="0"/>
              <a:t>, 2-е изд., доп.-М.: Локус </a:t>
            </a:r>
            <a:r>
              <a:rPr lang="ru-RU" dirty="0" err="1" smtClean="0"/>
              <a:t>Станди</a:t>
            </a:r>
            <a:r>
              <a:rPr lang="ru-RU" dirty="0" smtClean="0"/>
              <a:t>, 2008.-498с.: ил.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148</TotalTime>
  <Words>195</Words>
  <PresentationFormat>Экран (4:3)</PresentationFormat>
  <Paragraphs>13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Солнцестояние</vt:lpstr>
      <vt:lpstr>Тема лекции 11</vt:lpstr>
      <vt:lpstr>Актуальность: </vt:lpstr>
      <vt:lpstr>Цель лекции: </vt:lpstr>
      <vt:lpstr>План лекции: 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Литература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Анжела</dc:creator>
  <cp:lastModifiedBy>Анжела</cp:lastModifiedBy>
  <cp:revision>21</cp:revision>
  <dcterms:created xsi:type="dcterms:W3CDTF">2013-06-25T10:27:43Z</dcterms:created>
  <dcterms:modified xsi:type="dcterms:W3CDTF">2019-02-24T05:57:00Z</dcterms:modified>
</cp:coreProperties>
</file>