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6"/>
  </p:notesMasterIdLst>
  <p:sldIdLst>
    <p:sldId id="260" r:id="rId2"/>
    <p:sldId id="300" r:id="rId3"/>
    <p:sldId id="257" r:id="rId4"/>
    <p:sldId id="302" r:id="rId5"/>
    <p:sldId id="306" r:id="rId6"/>
    <p:sldId id="305" r:id="rId7"/>
    <p:sldId id="303" r:id="rId8"/>
    <p:sldId id="304" r:id="rId9"/>
    <p:sldId id="256" r:id="rId10"/>
    <p:sldId id="299" r:id="rId11"/>
    <p:sldId id="274" r:id="rId12"/>
    <p:sldId id="307" r:id="rId13"/>
    <p:sldId id="308" r:id="rId14"/>
    <p:sldId id="309" r:id="rId15"/>
    <p:sldId id="310" r:id="rId16"/>
    <p:sldId id="311" r:id="rId17"/>
    <p:sldId id="313" r:id="rId18"/>
    <p:sldId id="273" r:id="rId19"/>
    <p:sldId id="279" r:id="rId20"/>
    <p:sldId id="280" r:id="rId21"/>
    <p:sldId id="281" r:id="rId22"/>
    <p:sldId id="282" r:id="rId23"/>
    <p:sldId id="283" r:id="rId24"/>
    <p:sldId id="317" r:id="rId25"/>
    <p:sldId id="318" r:id="rId26"/>
    <p:sldId id="319" r:id="rId27"/>
    <p:sldId id="323" r:id="rId28"/>
    <p:sldId id="327" r:id="rId29"/>
    <p:sldId id="321" r:id="rId30"/>
    <p:sldId id="322" r:id="rId31"/>
    <p:sldId id="291" r:id="rId32"/>
    <p:sldId id="292" r:id="rId33"/>
    <p:sldId id="293" r:id="rId34"/>
    <p:sldId id="315" r:id="rId35"/>
    <p:sldId id="316" r:id="rId36"/>
    <p:sldId id="296" r:id="rId37"/>
    <p:sldId id="297" r:id="rId38"/>
    <p:sldId id="320" r:id="rId39"/>
    <p:sldId id="298" r:id="rId40"/>
    <p:sldId id="324" r:id="rId41"/>
    <p:sldId id="325" r:id="rId42"/>
    <p:sldId id="326" r:id="rId43"/>
    <p:sldId id="278" r:id="rId44"/>
    <p:sldId id="329" r:id="rId4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102" d="100"/>
          <a:sy n="102" d="100"/>
        </p:scale>
        <p:origin x="-1164"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6554145-BFC0-432D-9E5C-53DB438EE414}" type="datetimeFigureOut">
              <a:rPr lang="ru-RU" smtClean="0"/>
              <a:pPr/>
              <a:t>14.02.2019</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1FA757B-65BD-4F5F-8D6D-EA8A52BDEB51}"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0" name="Прямоугольный треугольник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Заголовок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grpSp>
        <p:nvGrpSpPr>
          <p:cNvPr id="2" name="Группа 1"/>
          <p:cNvGrpSpPr/>
          <p:nvPr/>
        </p:nvGrpSpPr>
        <p:grpSpPr>
          <a:xfrm>
            <a:off x="-3765" y="4953000"/>
            <a:ext cx="9147765" cy="1912088"/>
            <a:chOff x="-3765" y="4832896"/>
            <a:chExt cx="9147765" cy="2032192"/>
          </a:xfrm>
        </p:grpSpPr>
        <p:sp>
          <p:nvSpPr>
            <p:cNvPr id="7" name="Полилиния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Полилиния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Полилиния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Прямая соединительная линия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Дата 29"/>
          <p:cNvSpPr>
            <a:spLocks noGrp="1"/>
          </p:cNvSpPr>
          <p:nvPr>
            <p:ph type="dt" sz="half" idx="10"/>
          </p:nvPr>
        </p:nvSpPr>
        <p:spPr/>
        <p:txBody>
          <a:bodyPr/>
          <a:lstStyle>
            <a:lvl1pPr>
              <a:defRPr>
                <a:solidFill>
                  <a:srgbClr val="FFFFFF"/>
                </a:solidFill>
              </a:defRPr>
            </a:lvl1pPr>
            <a:extLst/>
          </a:lstStyle>
          <a:p>
            <a:fld id="{5B106E36-FD25-4E2D-B0AA-010F637433A0}" type="datetimeFigureOut">
              <a:rPr lang="ru-RU" smtClean="0"/>
              <a:pPr/>
              <a:t>14.02.2019</a:t>
            </a:fld>
            <a:endParaRPr lang="ru-RU"/>
          </a:p>
        </p:txBody>
      </p:sp>
      <p:sp>
        <p:nvSpPr>
          <p:cNvPr id="19" name="Нижний колонтитул 18"/>
          <p:cNvSpPr>
            <a:spLocks noGrp="1"/>
          </p:cNvSpPr>
          <p:nvPr>
            <p:ph type="ftr" sz="quarter" idx="11"/>
          </p:nvPr>
        </p:nvSpPr>
        <p:spPr/>
        <p:txBody>
          <a:bodyPr/>
          <a:lstStyle>
            <a:lvl1pPr>
              <a:defRPr>
                <a:solidFill>
                  <a:schemeClr val="accent1">
                    <a:tint val="20000"/>
                  </a:schemeClr>
                </a:solidFill>
              </a:defRPr>
            </a:lvl1pPr>
            <a:extLst/>
          </a:lstStyle>
          <a:p>
            <a:endParaRPr lang="ru-RU"/>
          </a:p>
        </p:txBody>
      </p:sp>
      <p:sp>
        <p:nvSpPr>
          <p:cNvPr id="27" name="Номер слайда 26"/>
          <p:cNvSpPr>
            <a:spLocks noGrp="1"/>
          </p:cNvSpPr>
          <p:nvPr>
            <p:ph type="sldNum" sz="quarter" idx="12"/>
          </p:nvPr>
        </p:nvSpPr>
        <p:spPr/>
        <p:txBody>
          <a:bodyPr/>
          <a:lstStyle>
            <a:lvl1pPr>
              <a:defRPr>
                <a:solidFill>
                  <a:srgbClr val="FFFFFF"/>
                </a:solidFill>
              </a:defRPr>
            </a:lvl1pPr>
            <a:extLst/>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B106E36-FD25-4E2D-B0AA-010F637433A0}" type="datetimeFigureOut">
              <a:rPr lang="ru-RU" smtClean="0"/>
              <a:pPr/>
              <a:t>14.02.2019</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
        <p:nvSpPr>
          <p:cNvPr id="7" name="Заголовок 6"/>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5B106E36-FD25-4E2D-B0AA-010F637433A0}" type="datetimeFigureOut">
              <a:rPr lang="ru-RU" smtClean="0"/>
              <a:pPr/>
              <a:t>14.02.2019</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
        <p:nvSpPr>
          <p:cNvPr id="7" name="Нашивка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Нашивка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bg>
      <p:bgRef idx="1002">
        <a:schemeClr val="bg1"/>
      </p:bgRef>
    </p:bg>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5B106E36-FD25-4E2D-B0AA-010F637433A0}" type="datetimeFigureOut">
              <a:rPr lang="ru-RU" smtClean="0"/>
              <a:pPr/>
              <a:t>14.02.2019</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725C68B6-61C2-468F-89AB-4B9F7531AA68}" type="slidenum">
              <a:rPr lang="ru-RU" smtClean="0"/>
              <a:pPr/>
              <a:t>‹#›</a:t>
            </a:fld>
            <a:endParaRPr lang="ru-RU"/>
          </a:p>
        </p:txBody>
      </p:sp>
      <p:sp>
        <p:nvSpPr>
          <p:cNvPr id="8" name="Заголовок 7"/>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5B106E36-FD25-4E2D-B0AA-010F637433A0}" type="datetimeFigureOut">
              <a:rPr lang="ru-RU" smtClean="0"/>
              <a:pPr/>
              <a:t>14.02.2019</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bg>
      <p:bgRef idx="1002">
        <a:schemeClr val="bg1"/>
      </p:bgRef>
    </p:bg>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extLst/>
          </a:lstStyle>
          <a:p>
            <a:fld id="{5B106E36-FD25-4E2D-B0AA-010F637433A0}" type="datetimeFigureOut">
              <a:rPr lang="ru-RU" smtClean="0"/>
              <a:pPr/>
              <a:t>14.02.2019</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725C68B6-61C2-468F-89AB-4B9F7531AA68}" type="slidenum">
              <a:rPr lang="ru-RU" smtClean="0"/>
              <a:pPr/>
              <a:t>‹#›</a:t>
            </a:fld>
            <a:endParaRPr lang="ru-RU"/>
          </a:p>
        </p:txBody>
      </p:sp>
      <p:sp>
        <p:nvSpPr>
          <p:cNvPr id="6" name="Заголовок 5"/>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extLst/>
          </a:lstStyle>
          <a:p>
            <a:fld id="{5B106E36-FD25-4E2D-B0AA-010F637433A0}" type="datetimeFigureOut">
              <a:rPr lang="ru-RU" smtClean="0"/>
              <a:pPr/>
              <a:t>14.02.2019</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a:xfrm>
            <a:off x="6727032" y="6407944"/>
            <a:ext cx="1920240" cy="365760"/>
          </a:xfrm>
        </p:spPr>
        <p:txBody>
          <a:bodyPr/>
          <a:lstStyle>
            <a:extLst/>
          </a:lstStyle>
          <a:p>
            <a:fld id="{5B106E36-FD25-4E2D-B0AA-010F637433A0}" type="datetimeFigureOut">
              <a:rPr lang="ru-RU" smtClean="0"/>
              <a:pPr/>
              <a:t>14.02.2019</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1"/>
      </p:bgRef>
    </p:bg>
    <p:spTree>
      <p:nvGrpSpPr>
        <p:cNvPr id="1" name=""/>
        <p:cNvGrpSpPr/>
        <p:nvPr/>
      </p:nvGrpSpPr>
      <p:grpSpPr>
        <a:xfrm>
          <a:off x="0" y="0"/>
          <a:ext cx="0" cy="0"/>
          <a:chOff x="0" y="0"/>
          <a:chExt cx="0" cy="0"/>
        </a:xfrm>
      </p:grpSpPr>
      <p:sp>
        <p:nvSpPr>
          <p:cNvPr id="4" name="Текст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
        <p:nvSpPr>
          <p:cNvPr id="3" name="Рисунок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ru-RU" smtClean="0"/>
              <a:t>Вставка рисунка</a:t>
            </a:r>
            <a:endParaRPr kumimoji="0" lang="en-US" dirty="0"/>
          </a:p>
        </p:txBody>
      </p:sp>
      <p:sp>
        <p:nvSpPr>
          <p:cNvPr id="5" name="Дата 4"/>
          <p:cNvSpPr>
            <a:spLocks noGrp="1"/>
          </p:cNvSpPr>
          <p:nvPr>
            <p:ph type="dt" sz="half" idx="10"/>
          </p:nvPr>
        </p:nvSpPr>
        <p:spPr/>
        <p:txBody>
          <a:bodyPr/>
          <a:lstStyle>
            <a:lvl1pPr>
              <a:defRPr>
                <a:solidFill>
                  <a:schemeClr val="tx1"/>
                </a:solidFill>
              </a:defRPr>
            </a:lvl1pPr>
            <a:extLst/>
          </a:lstStyle>
          <a:p>
            <a:fld id="{5B106E36-FD25-4E2D-B0AA-010F637433A0}" type="datetimeFigureOut">
              <a:rPr lang="ru-RU" smtClean="0"/>
              <a:pPr/>
              <a:t>14.02.2019</a:t>
            </a:fld>
            <a:endParaRPr lang="ru-RU"/>
          </a:p>
        </p:txBody>
      </p:sp>
      <p:sp>
        <p:nvSpPr>
          <p:cNvPr id="6" name="Нижний колонтитул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ru-RU"/>
          </a:p>
        </p:txBody>
      </p:sp>
      <p:sp>
        <p:nvSpPr>
          <p:cNvPr id="7" name="Номер слайда 6"/>
          <p:cNvSpPr>
            <a:spLocks noGrp="1"/>
          </p:cNvSpPr>
          <p:nvPr>
            <p:ph type="sldNum" sz="quarter" idx="12"/>
          </p:nvPr>
        </p:nvSpPr>
        <p:spPr/>
        <p:txBody>
          <a:bodyPr/>
          <a:lstStyle>
            <a:lvl1pPr>
              <a:defRPr>
                <a:solidFill>
                  <a:schemeClr val="tx1"/>
                </a:solidFill>
              </a:defRPr>
            </a:lvl1pPr>
            <a:extLst/>
          </a:lstStyle>
          <a:p>
            <a:fld id="{725C68B6-61C2-468F-89AB-4B9F7531AA68}" type="slidenum">
              <a:rPr lang="ru-RU" smtClean="0"/>
              <a:pPr/>
              <a:t>‹#›</a:t>
            </a:fld>
            <a:endParaRPr lang="ru-RU"/>
          </a:p>
        </p:txBody>
      </p:sp>
      <p:sp>
        <p:nvSpPr>
          <p:cNvPr id="2" name="Заголовок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ru-RU" smtClean="0"/>
              <a:t>Образец заголовка</a:t>
            </a:r>
            <a:endParaRPr kumimoji="0" lang="en-US"/>
          </a:p>
        </p:txBody>
      </p:sp>
      <p:sp>
        <p:nvSpPr>
          <p:cNvPr id="8" name="Полилиния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Полилиния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Прямоугольный треугольник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Прямая соединительная линия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Нашивка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Нашивка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1481329"/>
            <a:ext cx="8229600" cy="4386071"/>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B106E36-FD25-4E2D-B0AA-010F637433A0}" type="datetimeFigureOut">
              <a:rPr lang="ru-RU" smtClean="0"/>
              <a:pPr/>
              <a:t>14.02.2019</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44013" y="274640"/>
            <a:ext cx="1777470" cy="5592761"/>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1"/>
            <a:ext cx="6324600" cy="5592760"/>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B106E36-FD25-4E2D-B0AA-010F637433A0}" type="datetimeFigureOut">
              <a:rPr lang="ru-RU" smtClean="0"/>
              <a:pPr/>
              <a:t>14.02.2019</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Полилиния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Полилиния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Прямоугольный треугольник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Прямая соединительная линия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Заголовок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ru-RU" smtClean="0"/>
              <a:t>Образец заголовка</a:t>
            </a:r>
            <a:endParaRPr kumimoji="0" lang="en-US"/>
          </a:p>
        </p:txBody>
      </p:sp>
      <p:sp>
        <p:nvSpPr>
          <p:cNvPr id="30" name="Текст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5B106E36-FD25-4E2D-B0AA-010F637433A0}" type="datetimeFigureOut">
              <a:rPr lang="ru-RU" smtClean="0"/>
              <a:pPr/>
              <a:t>14.02.2019</a:t>
            </a:fld>
            <a:endParaRPr lang="ru-RU"/>
          </a:p>
        </p:txBody>
      </p:sp>
      <p:sp>
        <p:nvSpPr>
          <p:cNvPr id="22" name="Нижний колонтитул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ru-RU"/>
          </a:p>
        </p:txBody>
      </p:sp>
      <p:sp>
        <p:nvSpPr>
          <p:cNvPr id="18" name="Номер слайда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lstStyle/>
          <a:p>
            <a:pPr>
              <a:buNone/>
            </a:pPr>
            <a:r>
              <a:rPr lang="ru-RU" dirty="0" err="1" smtClean="0"/>
              <a:t>Одонтогенный</a:t>
            </a:r>
            <a:r>
              <a:rPr lang="ru-RU" dirty="0" smtClean="0"/>
              <a:t> периостит этиология, патогенез, патологическая анатомия. Классификация. Клиника. Диагностика. Лечение.</a:t>
            </a:r>
            <a:endParaRPr lang="ru-RU" dirty="0"/>
          </a:p>
        </p:txBody>
      </p:sp>
      <p:sp>
        <p:nvSpPr>
          <p:cNvPr id="3" name="Заголовок 2"/>
          <p:cNvSpPr>
            <a:spLocks noGrp="1"/>
          </p:cNvSpPr>
          <p:nvPr>
            <p:ph type="title"/>
          </p:nvPr>
        </p:nvSpPr>
        <p:spPr/>
        <p:txBody>
          <a:bodyPr/>
          <a:lstStyle/>
          <a:p>
            <a:r>
              <a:rPr lang="ru-RU" dirty="0" smtClean="0"/>
              <a:t>Лекция</a:t>
            </a:r>
            <a:endParaRPr lang="ru-RU"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Заголовок 1"/>
          <p:cNvSpPr>
            <a:spLocks noGrp="1"/>
          </p:cNvSpPr>
          <p:nvPr>
            <p:ph type="title"/>
          </p:nvPr>
        </p:nvSpPr>
        <p:spPr>
          <a:xfrm>
            <a:off x="1150938" y="214313"/>
            <a:ext cx="7793037" cy="1214437"/>
          </a:xfrm>
        </p:spPr>
        <p:txBody>
          <a:bodyPr/>
          <a:lstStyle/>
          <a:p>
            <a:r>
              <a:rPr lang="ru-RU" smtClean="0"/>
              <a:t>Актуальность</a:t>
            </a:r>
          </a:p>
        </p:txBody>
      </p:sp>
      <p:sp>
        <p:nvSpPr>
          <p:cNvPr id="4099" name="Содержимое 2"/>
          <p:cNvSpPr>
            <a:spLocks noGrp="1"/>
          </p:cNvSpPr>
          <p:nvPr>
            <p:ph idx="1"/>
          </p:nvPr>
        </p:nvSpPr>
        <p:spPr>
          <a:xfrm>
            <a:off x="0" y="1214422"/>
            <a:ext cx="9144000" cy="4918091"/>
          </a:xfrm>
        </p:spPr>
        <p:txBody>
          <a:bodyPr>
            <a:normAutofit/>
          </a:bodyPr>
          <a:lstStyle/>
          <a:p>
            <a:pPr algn="ctr">
              <a:buNone/>
            </a:pPr>
            <a:r>
              <a:rPr lang="ru-RU" sz="2400" b="1" dirty="0" smtClean="0">
                <a:solidFill>
                  <a:srgbClr val="0070C0"/>
                </a:solidFill>
                <a:latin typeface="Times New Roman" pitchFamily="18" charset="0"/>
                <a:cs typeface="Times New Roman" pitchFamily="18" charset="0"/>
              </a:rPr>
              <a:t> </a:t>
            </a:r>
            <a:r>
              <a:rPr lang="ru-RU" sz="2400" b="1" dirty="0" smtClean="0">
                <a:solidFill>
                  <a:srgbClr val="7030A0"/>
                </a:solidFill>
                <a:latin typeface="Times New Roman" pitchFamily="18" charset="0"/>
                <a:cs typeface="Times New Roman" pitchFamily="18" charset="0"/>
              </a:rPr>
              <a:t>Периостит челюстей развивается в результате обострения хронического воспалительного процесса в периодонте. Вследствие резорбции кости при хроническом периодонтите инфекция из тканей периодонта проникает в надкостницу. Периостит челюсти является наиболее частым осложнением </a:t>
            </a:r>
            <a:r>
              <a:rPr lang="ru-RU" sz="2400" b="1" dirty="0" err="1" smtClean="0">
                <a:solidFill>
                  <a:srgbClr val="7030A0"/>
                </a:solidFill>
                <a:latin typeface="Times New Roman" pitchFamily="18" charset="0"/>
                <a:cs typeface="Times New Roman" pitchFamily="18" charset="0"/>
              </a:rPr>
              <a:t>одонтогенной</a:t>
            </a:r>
            <a:r>
              <a:rPr lang="ru-RU" sz="2400" b="1" dirty="0" smtClean="0">
                <a:solidFill>
                  <a:srgbClr val="7030A0"/>
                </a:solidFill>
                <a:latin typeface="Times New Roman" pitchFamily="18" charset="0"/>
                <a:cs typeface="Times New Roman" pitchFamily="18" charset="0"/>
              </a:rPr>
              <a:t> инфекции, составляя от 20 до 40% от их общего числа.</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normAutofit/>
          </a:bodyPr>
          <a:lstStyle/>
          <a:p>
            <a:pPr>
              <a:buNone/>
            </a:pPr>
            <a:endParaRPr lang="ru-RU" dirty="0" smtClean="0"/>
          </a:p>
          <a:p>
            <a:pPr lvl="0" algn="ctr">
              <a:buNone/>
            </a:pPr>
            <a:r>
              <a:rPr lang="ru-RU" dirty="0" smtClean="0"/>
              <a:t>Формирование знаний по этиологии, патогенезу, особенностям клинического проявления и тактике лечения  </a:t>
            </a:r>
            <a:r>
              <a:rPr lang="ru-RU" dirty="0" err="1" smtClean="0"/>
              <a:t>одонтогенного</a:t>
            </a:r>
            <a:r>
              <a:rPr lang="ru-RU" dirty="0" smtClean="0"/>
              <a:t> периостита </a:t>
            </a:r>
          </a:p>
        </p:txBody>
      </p:sp>
      <p:sp>
        <p:nvSpPr>
          <p:cNvPr id="3" name="Заголовок 2"/>
          <p:cNvSpPr>
            <a:spLocks noGrp="1"/>
          </p:cNvSpPr>
          <p:nvPr>
            <p:ph type="title"/>
          </p:nvPr>
        </p:nvSpPr>
        <p:spPr/>
        <p:txBody>
          <a:bodyPr/>
          <a:lstStyle/>
          <a:p>
            <a:r>
              <a:rPr lang="ru-RU" dirty="0" smtClean="0"/>
              <a:t>Цель лекции</a:t>
            </a:r>
            <a:endParaRPr lang="ru-RU"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50938" y="214313"/>
            <a:ext cx="7793037" cy="1428750"/>
          </a:xfrm>
        </p:spPr>
        <p:txBody>
          <a:bodyPr>
            <a:normAutofit fontScale="90000"/>
          </a:bodyPr>
          <a:lstStyle/>
          <a:p>
            <a:pPr>
              <a:defRPr/>
            </a:pPr>
            <a:r>
              <a:rPr lang="ru-RU" sz="2800" b="1" dirty="0" smtClean="0">
                <a:latin typeface="Times New Roman" pitchFamily="18" charset="0"/>
                <a:cs typeface="Times New Roman" pitchFamily="18" charset="0"/>
              </a:rPr>
              <a:t>Компетенция  </a:t>
            </a:r>
            <a:r>
              <a:rPr lang="ru-RU" sz="2000" b="1" dirty="0" smtClean="0">
                <a:solidFill>
                  <a:schemeClr val="tx1"/>
                </a:solidFill>
                <a:latin typeface="Times New Roman" pitchFamily="18" charset="0"/>
                <a:ea typeface="+mn-ea"/>
                <a:cs typeface="Times New Roman" pitchFamily="18" charset="0"/>
              </a:rPr>
              <a:t>ОПК-8: Способностью к оценке морфофункциональных, физиологических состояний и патологических процессов в организме человека для решения профессиональных задач.</a:t>
            </a:r>
            <a:br>
              <a:rPr lang="ru-RU" sz="2000" b="1" dirty="0" smtClean="0">
                <a:solidFill>
                  <a:schemeClr val="tx1"/>
                </a:solidFill>
                <a:latin typeface="Times New Roman" pitchFamily="18" charset="0"/>
                <a:ea typeface="+mn-ea"/>
                <a:cs typeface="Times New Roman" pitchFamily="18" charset="0"/>
              </a:rPr>
            </a:br>
            <a:endParaRPr lang="ru-RU" sz="2000" b="1" dirty="0">
              <a:latin typeface="Times New Roman" pitchFamily="18" charset="0"/>
              <a:cs typeface="Times New Roman" pitchFamily="18" charset="0"/>
            </a:endParaRPr>
          </a:p>
        </p:txBody>
      </p:sp>
      <p:sp>
        <p:nvSpPr>
          <p:cNvPr id="8195" name="Содержимое 2"/>
          <p:cNvSpPr>
            <a:spLocks noGrp="1"/>
          </p:cNvSpPr>
          <p:nvPr>
            <p:ph idx="1"/>
          </p:nvPr>
        </p:nvSpPr>
        <p:spPr>
          <a:xfrm>
            <a:off x="0" y="1357313"/>
            <a:ext cx="9144000" cy="4775200"/>
          </a:xfrm>
        </p:spPr>
        <p:txBody>
          <a:bodyPr>
            <a:normAutofit/>
          </a:bodyPr>
          <a:lstStyle/>
          <a:p>
            <a:pPr algn="ctr">
              <a:buFont typeface="Wingdings" pitchFamily="2" charset="2"/>
              <a:buNone/>
            </a:pPr>
            <a:r>
              <a:rPr lang="ru-RU" sz="1600" b="1" dirty="0" smtClean="0">
                <a:latin typeface="Times New Roman" pitchFamily="18" charset="0"/>
                <a:cs typeface="Times New Roman" pitchFamily="18" charset="0"/>
              </a:rPr>
              <a:t>Вид профессиональной деятельности: </a:t>
            </a:r>
            <a:r>
              <a:rPr lang="ru-RU" sz="1600" b="1" dirty="0" smtClean="0">
                <a:solidFill>
                  <a:srgbClr val="C00000"/>
                </a:solidFill>
                <a:latin typeface="Times New Roman" pitchFamily="18" charset="0"/>
                <a:cs typeface="Times New Roman" pitchFamily="18" charset="0"/>
              </a:rPr>
              <a:t>лечебная</a:t>
            </a:r>
            <a:endParaRPr lang="ru-RU" sz="1600" dirty="0" smtClean="0">
              <a:solidFill>
                <a:srgbClr val="C00000"/>
              </a:solidFill>
              <a:latin typeface="Times New Roman" pitchFamily="18" charset="0"/>
              <a:cs typeface="Times New Roman" pitchFamily="18" charset="0"/>
            </a:endParaRPr>
          </a:p>
          <a:p>
            <a:pPr algn="ctr">
              <a:buFont typeface="Wingdings" pitchFamily="2" charset="2"/>
              <a:buNone/>
            </a:pPr>
            <a:r>
              <a:rPr lang="ru-RU" sz="1600" b="1" dirty="0" smtClean="0">
                <a:latin typeface="Times New Roman" pitchFamily="18" charset="0"/>
                <a:cs typeface="Times New Roman" pitchFamily="18" charset="0"/>
              </a:rPr>
              <a:t>Профессиональные  задачи: </a:t>
            </a:r>
            <a:endParaRPr lang="ru-RU" sz="1600" dirty="0" smtClean="0">
              <a:latin typeface="Times New Roman" pitchFamily="18" charset="0"/>
              <a:cs typeface="Times New Roman" pitchFamily="18" charset="0"/>
            </a:endParaRPr>
          </a:p>
          <a:p>
            <a:pPr algn="ctr">
              <a:buNone/>
            </a:pPr>
            <a:r>
              <a:rPr lang="ru-RU" sz="1600" b="1" dirty="0" smtClean="0">
                <a:solidFill>
                  <a:srgbClr val="7030A0"/>
                </a:solidFill>
                <a:latin typeface="Times New Roman" pitchFamily="18" charset="0"/>
                <a:cs typeface="Times New Roman" pitchFamily="18" charset="0"/>
              </a:rPr>
              <a:t>Оказание стоматологической помощи в амбулаторных условиях и условиях дневного стационара.</a:t>
            </a:r>
          </a:p>
          <a:p>
            <a:pPr algn="ctr">
              <a:buFont typeface="Wingdings" pitchFamily="2" charset="2"/>
              <a:buNone/>
            </a:pPr>
            <a:endParaRPr lang="ru-RU" sz="1600" b="1" dirty="0" smtClean="0">
              <a:solidFill>
                <a:srgbClr val="7030A0"/>
              </a:solidFill>
              <a:latin typeface="Times New Roman" pitchFamily="18" charset="0"/>
              <a:cs typeface="Times New Roman" pitchFamily="18" charset="0"/>
            </a:endParaRPr>
          </a:p>
          <a:p>
            <a:pPr>
              <a:buFont typeface="Wingdings" pitchFamily="2" charset="2"/>
              <a:buNone/>
            </a:pPr>
            <a:r>
              <a:rPr lang="ru-RU" sz="1600" b="1" dirty="0" smtClean="0"/>
              <a:t>Трудовые действия: </a:t>
            </a:r>
            <a:r>
              <a:rPr lang="ru-RU" sz="1600" b="1" dirty="0" smtClean="0">
                <a:solidFill>
                  <a:srgbClr val="0070C0"/>
                </a:solidFill>
              </a:rPr>
              <a:t>А/02.7 ТД.5 - Подбор лекарственных препаратов для лечения стоматологических заболеваний. ТД.10 -Оценка возможных побочных эффектов от приема лекарственных препаратов.</a:t>
            </a:r>
          </a:p>
          <a:p>
            <a:pPr>
              <a:buFont typeface="Wingdings" pitchFamily="2" charset="2"/>
              <a:buNone/>
            </a:pPr>
            <a:r>
              <a:rPr lang="ru-RU" sz="1600" b="1" dirty="0" smtClean="0"/>
              <a:t>Необходимые знания: </a:t>
            </a:r>
            <a:endParaRPr lang="ru-RU" sz="1600" dirty="0" smtClean="0"/>
          </a:p>
          <a:p>
            <a:r>
              <a:rPr lang="ru-RU" sz="1600" b="1" dirty="0" smtClean="0">
                <a:solidFill>
                  <a:srgbClr val="00B050"/>
                </a:solidFill>
              </a:rPr>
              <a:t>Зн.1 - Методы использования медицинских изделий, химических средств и лекарственных препаратов для контроля зубного налета.</a:t>
            </a:r>
          </a:p>
          <a:p>
            <a:r>
              <a:rPr lang="ru-RU" sz="1600" b="1" dirty="0" smtClean="0">
                <a:solidFill>
                  <a:srgbClr val="00B050"/>
                </a:solidFill>
              </a:rPr>
              <a:t>Зн.19 - Клинические рекомендации (протоколы лечения) по вопросам оказания медицинской помощи.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50938" y="214313"/>
            <a:ext cx="7793037" cy="1428750"/>
          </a:xfrm>
        </p:spPr>
        <p:txBody>
          <a:bodyPr>
            <a:normAutofit fontScale="90000"/>
          </a:bodyPr>
          <a:lstStyle/>
          <a:p>
            <a:pPr>
              <a:defRPr/>
            </a:pPr>
            <a:r>
              <a:rPr lang="ru-RU" sz="2800" b="1" dirty="0" smtClean="0">
                <a:latin typeface="Times New Roman" pitchFamily="18" charset="0"/>
                <a:cs typeface="Times New Roman" pitchFamily="18" charset="0"/>
              </a:rPr>
              <a:t>Компетенция  </a:t>
            </a:r>
            <a:r>
              <a:rPr lang="ru-RU" sz="2000" b="1" dirty="0" smtClean="0">
                <a:solidFill>
                  <a:schemeClr val="tx1"/>
                </a:solidFill>
                <a:latin typeface="Times New Roman" pitchFamily="18" charset="0"/>
                <a:ea typeface="+mn-ea"/>
                <a:cs typeface="Times New Roman" pitchFamily="18" charset="0"/>
              </a:rPr>
              <a:t>ОПК-9: Способностью к оценке морфофункциональных, физиологических состояний и патологических процессов в организме человека для решения профессиональных задач.</a:t>
            </a:r>
            <a:br>
              <a:rPr lang="ru-RU" sz="2000" b="1" dirty="0" smtClean="0">
                <a:solidFill>
                  <a:schemeClr val="tx1"/>
                </a:solidFill>
                <a:latin typeface="Times New Roman" pitchFamily="18" charset="0"/>
                <a:ea typeface="+mn-ea"/>
                <a:cs typeface="Times New Roman" pitchFamily="18" charset="0"/>
              </a:rPr>
            </a:br>
            <a:endParaRPr lang="ru-RU" sz="2000" b="1" dirty="0">
              <a:latin typeface="Times New Roman" pitchFamily="18" charset="0"/>
              <a:cs typeface="Times New Roman" pitchFamily="18" charset="0"/>
            </a:endParaRPr>
          </a:p>
        </p:txBody>
      </p:sp>
      <p:sp>
        <p:nvSpPr>
          <p:cNvPr id="8195" name="Содержимое 2"/>
          <p:cNvSpPr>
            <a:spLocks noGrp="1"/>
          </p:cNvSpPr>
          <p:nvPr>
            <p:ph idx="1"/>
          </p:nvPr>
        </p:nvSpPr>
        <p:spPr>
          <a:xfrm>
            <a:off x="0" y="1357313"/>
            <a:ext cx="9144000" cy="4775200"/>
          </a:xfrm>
        </p:spPr>
        <p:txBody>
          <a:bodyPr>
            <a:normAutofit fontScale="92500"/>
          </a:bodyPr>
          <a:lstStyle/>
          <a:p>
            <a:pPr algn="ctr">
              <a:buFont typeface="Wingdings" pitchFamily="2" charset="2"/>
              <a:buNone/>
            </a:pPr>
            <a:r>
              <a:rPr lang="ru-RU" sz="1600" b="1" smtClean="0">
                <a:latin typeface="Times New Roman" pitchFamily="18" charset="0"/>
                <a:cs typeface="Times New Roman" pitchFamily="18" charset="0"/>
              </a:rPr>
              <a:t>Вид профессиональной деятельности: </a:t>
            </a:r>
            <a:r>
              <a:rPr lang="ru-RU" sz="1600" b="1" smtClean="0">
                <a:solidFill>
                  <a:srgbClr val="C00000"/>
                </a:solidFill>
                <a:latin typeface="Times New Roman" pitchFamily="18" charset="0"/>
                <a:cs typeface="Times New Roman" pitchFamily="18" charset="0"/>
              </a:rPr>
              <a:t>диагностическая.</a:t>
            </a:r>
            <a:endParaRPr lang="ru-RU" sz="1600" smtClean="0">
              <a:solidFill>
                <a:srgbClr val="C00000"/>
              </a:solidFill>
              <a:latin typeface="Times New Roman" pitchFamily="18" charset="0"/>
              <a:cs typeface="Times New Roman" pitchFamily="18" charset="0"/>
            </a:endParaRPr>
          </a:p>
          <a:p>
            <a:pPr algn="ctr">
              <a:buFont typeface="Wingdings" pitchFamily="2" charset="2"/>
              <a:buNone/>
            </a:pPr>
            <a:r>
              <a:rPr lang="ru-RU" sz="1600" b="1" smtClean="0">
                <a:latin typeface="Times New Roman" pitchFamily="18" charset="0"/>
                <a:cs typeface="Times New Roman" pitchFamily="18" charset="0"/>
              </a:rPr>
              <a:t>Профессиональные  задачи: </a:t>
            </a:r>
            <a:endParaRPr lang="ru-RU" sz="1600" smtClean="0">
              <a:latin typeface="Times New Roman" pitchFamily="18" charset="0"/>
              <a:cs typeface="Times New Roman" pitchFamily="18" charset="0"/>
            </a:endParaRPr>
          </a:p>
          <a:p>
            <a:pPr algn="ctr">
              <a:buFont typeface="Wingdings" pitchFamily="2" charset="2"/>
              <a:buNone/>
            </a:pPr>
            <a:r>
              <a:rPr lang="ru-RU" sz="1600" b="1" smtClean="0">
                <a:solidFill>
                  <a:srgbClr val="7030A0"/>
                </a:solidFill>
                <a:latin typeface="Times New Roman" pitchFamily="18" charset="0"/>
                <a:cs typeface="Times New Roman" pitchFamily="18" charset="0"/>
              </a:rPr>
              <a:t>Диагностика стоматологических заболеваний и патологических состояний пациентов</a:t>
            </a:r>
          </a:p>
          <a:p>
            <a:pPr>
              <a:buFont typeface="Wingdings" pitchFamily="2" charset="2"/>
              <a:buNone/>
            </a:pPr>
            <a:r>
              <a:rPr lang="ru-RU" sz="1600" b="1" smtClean="0"/>
              <a:t>Трудовые действия: </a:t>
            </a:r>
            <a:r>
              <a:rPr lang="ru-RU" sz="1600" b="1" smtClean="0">
                <a:solidFill>
                  <a:srgbClr val="0070C0"/>
                </a:solidFill>
              </a:rPr>
              <a:t>А/01.7 1.Первичный осмотр пациентов</a:t>
            </a:r>
          </a:p>
          <a:p>
            <a:pPr>
              <a:buFont typeface="Wingdings" pitchFamily="2" charset="2"/>
              <a:buNone/>
            </a:pPr>
            <a:r>
              <a:rPr lang="ru-RU" sz="1600" b="1" smtClean="0">
                <a:solidFill>
                  <a:srgbClr val="0070C0"/>
                </a:solidFill>
              </a:rPr>
              <a:t>17. Получение информации от пациентов (их родственников/ законных представителей)</a:t>
            </a:r>
          </a:p>
          <a:p>
            <a:pPr>
              <a:buFont typeface="Wingdings" pitchFamily="2" charset="2"/>
              <a:buNone/>
            </a:pPr>
            <a:r>
              <a:rPr lang="ru-RU" sz="1600" b="1" smtClean="0">
                <a:solidFill>
                  <a:srgbClr val="0070C0"/>
                </a:solidFill>
              </a:rPr>
              <a:t>18. Анкетирование пациентов на предмет общего состояния здоровья, выявление сопутствующих заболеваний</a:t>
            </a:r>
          </a:p>
          <a:p>
            <a:pPr>
              <a:buFont typeface="Wingdings" pitchFamily="2" charset="2"/>
              <a:buNone/>
            </a:pPr>
            <a:r>
              <a:rPr lang="ru-RU" sz="1600" b="1" smtClean="0"/>
              <a:t>Необходимые знания: </a:t>
            </a:r>
            <a:endParaRPr lang="ru-RU" sz="1600" smtClean="0"/>
          </a:p>
          <a:p>
            <a:r>
              <a:rPr lang="ru-RU" sz="1600" b="1" smtClean="0">
                <a:solidFill>
                  <a:srgbClr val="00B050"/>
                </a:solidFill>
                <a:latin typeface="Times New Roman" pitchFamily="18" charset="0"/>
                <a:cs typeface="Times New Roman" pitchFamily="18" charset="0"/>
              </a:rPr>
              <a:t>Зн.3. Топографическая анатомия головы, челюстно-лицевой области, особенности кровоснабжения, иннервации и лимфатической системы, строение зубов, эмбриология зубочелюстной области, основные нарушения эмбриогенеза</a:t>
            </a:r>
          </a:p>
          <a:p>
            <a:r>
              <a:rPr lang="ru-RU" sz="1600" b="1" smtClean="0">
                <a:solidFill>
                  <a:srgbClr val="00B050"/>
                </a:solidFill>
                <a:latin typeface="Times New Roman" pitchFamily="18" charset="0"/>
                <a:cs typeface="Times New Roman" pitchFamily="18" charset="0"/>
              </a:rPr>
              <a:t>Зн.5. Взаимосвязь строения и функционирования зубочелюстной системы с нарушениями со стороны носоглотки, дыхательной и пищеварительной систем, опорно-двигательного аппарата</a:t>
            </a:r>
          </a:p>
          <a:p>
            <a:r>
              <a:rPr lang="ru-RU" sz="1600" b="1" smtClean="0">
                <a:solidFill>
                  <a:srgbClr val="00B050"/>
                </a:solidFill>
                <a:latin typeface="Times New Roman" pitchFamily="18" charset="0"/>
                <a:cs typeface="Times New Roman" pitchFamily="18" charset="0"/>
              </a:rPr>
              <a:t>Зн.6. Основные вопросы нормальной и патологической физиологии зубочелюстной системы, ее взаимосвязь с функциональным состоянием других систем организма и уровни их регуляции</a:t>
            </a:r>
          </a:p>
          <a:p>
            <a:r>
              <a:rPr lang="ru-RU" sz="1600" b="1" smtClean="0">
                <a:solidFill>
                  <a:srgbClr val="00B050"/>
                </a:solidFill>
                <a:latin typeface="Times New Roman" pitchFamily="18" charset="0"/>
                <a:cs typeface="Times New Roman" pitchFamily="18" charset="0"/>
              </a:rPr>
              <a:t>Зн.8. Нормальное строение зубов, челюстей и нарушения строения при зубочелюстных, лицевых аномалиях</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428625"/>
            <a:ext cx="8943975" cy="1214438"/>
          </a:xfrm>
        </p:spPr>
        <p:txBody>
          <a:bodyPr>
            <a:normAutofit fontScale="90000"/>
          </a:bodyPr>
          <a:lstStyle/>
          <a:p>
            <a:pPr>
              <a:defRPr/>
            </a:pPr>
            <a:r>
              <a:rPr lang="ru-RU" sz="1800" b="1" dirty="0" smtClean="0">
                <a:solidFill>
                  <a:schemeClr val="tx1"/>
                </a:solidFill>
                <a:latin typeface="Times New Roman" pitchFamily="18" charset="0"/>
                <a:cs typeface="Times New Roman" pitchFamily="18" charset="0"/>
              </a:rPr>
              <a:t/>
            </a:r>
            <a:br>
              <a:rPr lang="ru-RU" sz="1800" b="1" dirty="0" smtClean="0">
                <a:solidFill>
                  <a:schemeClr val="tx1"/>
                </a:solidFill>
                <a:latin typeface="Times New Roman" pitchFamily="18" charset="0"/>
                <a:cs typeface="Times New Roman" pitchFamily="18" charset="0"/>
              </a:rPr>
            </a:br>
            <a:r>
              <a:rPr lang="ru-RU" sz="1800" b="1" dirty="0" smtClean="0">
                <a:solidFill>
                  <a:schemeClr val="tx1"/>
                </a:solidFill>
                <a:latin typeface="Times New Roman" pitchFamily="18" charset="0"/>
                <a:cs typeface="Times New Roman" pitchFamily="18" charset="0"/>
              </a:rPr>
              <a:t>Компетенция </a:t>
            </a:r>
            <a:r>
              <a:rPr lang="ru-RU" sz="1800" b="1" dirty="0" smtClean="0">
                <a:solidFill>
                  <a:schemeClr val="tx1"/>
                </a:solidFill>
                <a:latin typeface="Times New Roman" pitchFamily="18" charset="0"/>
                <a:ea typeface="+mn-ea"/>
                <a:cs typeface="Times New Roman" pitchFamily="18" charset="0"/>
              </a:rPr>
              <a:t>ПК-5: </a:t>
            </a:r>
            <a:r>
              <a:rPr lang="ru-RU" sz="1600" dirty="0" smtClean="0"/>
              <a:t>готовностью к сбору и анализу жалоб пациента, данных его анамнеза, результатов осмотра, лабораторных, инструментальных, </a:t>
            </a:r>
            <a:r>
              <a:rPr lang="ru-RU" sz="1600" dirty="0" err="1" smtClean="0"/>
              <a:t>патолого-анатомических</a:t>
            </a:r>
            <a:r>
              <a:rPr lang="ru-RU" sz="1600" dirty="0" smtClean="0"/>
              <a:t> и иных исследований в целях распознавания состояния или установления факта наличия или отсутствия стоматологического заболевания </a:t>
            </a:r>
            <a:r>
              <a:rPr lang="ru-RU" sz="2000" b="1" dirty="0" smtClean="0">
                <a:solidFill>
                  <a:schemeClr val="tx1"/>
                </a:solidFill>
                <a:latin typeface="Times New Roman" pitchFamily="18" charset="0"/>
                <a:ea typeface="+mn-ea"/>
                <a:cs typeface="Times New Roman" pitchFamily="18" charset="0"/>
              </a:rPr>
              <a:t/>
            </a:r>
            <a:br>
              <a:rPr lang="ru-RU" sz="2000" b="1" dirty="0" smtClean="0">
                <a:solidFill>
                  <a:schemeClr val="tx1"/>
                </a:solidFill>
                <a:latin typeface="Times New Roman" pitchFamily="18" charset="0"/>
                <a:ea typeface="+mn-ea"/>
                <a:cs typeface="Times New Roman" pitchFamily="18" charset="0"/>
              </a:rPr>
            </a:br>
            <a:endParaRPr lang="ru-RU" sz="2000" b="1" dirty="0">
              <a:latin typeface="Times New Roman" pitchFamily="18" charset="0"/>
              <a:cs typeface="Times New Roman" pitchFamily="18" charset="0"/>
            </a:endParaRPr>
          </a:p>
        </p:txBody>
      </p:sp>
      <p:sp>
        <p:nvSpPr>
          <p:cNvPr id="10243" name="Содержимое 2"/>
          <p:cNvSpPr>
            <a:spLocks noGrp="1"/>
          </p:cNvSpPr>
          <p:nvPr>
            <p:ph idx="1"/>
          </p:nvPr>
        </p:nvSpPr>
        <p:spPr>
          <a:xfrm>
            <a:off x="0" y="1428750"/>
            <a:ext cx="9144000" cy="5429250"/>
          </a:xfrm>
        </p:spPr>
        <p:txBody>
          <a:bodyPr>
            <a:normAutofit fontScale="77500" lnSpcReduction="20000"/>
          </a:bodyPr>
          <a:lstStyle/>
          <a:p>
            <a:pPr algn="ctr">
              <a:buFont typeface="Wingdings" pitchFamily="2" charset="2"/>
              <a:buNone/>
            </a:pPr>
            <a:r>
              <a:rPr lang="ru-RU" sz="1600" b="1" dirty="0" smtClean="0">
                <a:latin typeface="Times New Roman" pitchFamily="18" charset="0"/>
                <a:cs typeface="Times New Roman" pitchFamily="18" charset="0"/>
              </a:rPr>
              <a:t>Вид профессиональной деятельности: </a:t>
            </a:r>
            <a:r>
              <a:rPr lang="ru-RU" sz="1600" b="1" dirty="0" smtClean="0">
                <a:solidFill>
                  <a:srgbClr val="C00000"/>
                </a:solidFill>
                <a:latin typeface="Times New Roman" pitchFamily="18" charset="0"/>
                <a:cs typeface="Times New Roman" pitchFamily="18" charset="0"/>
              </a:rPr>
              <a:t>диагностическая.</a:t>
            </a:r>
            <a:endParaRPr lang="ru-RU" sz="1600" dirty="0" smtClean="0">
              <a:solidFill>
                <a:srgbClr val="C00000"/>
              </a:solidFill>
              <a:latin typeface="Times New Roman" pitchFamily="18" charset="0"/>
              <a:cs typeface="Times New Roman" pitchFamily="18" charset="0"/>
            </a:endParaRPr>
          </a:p>
          <a:p>
            <a:pPr algn="ctr">
              <a:buFont typeface="Wingdings" pitchFamily="2" charset="2"/>
              <a:buNone/>
            </a:pPr>
            <a:r>
              <a:rPr lang="ru-RU" sz="1600" b="1" dirty="0" smtClean="0">
                <a:latin typeface="Times New Roman" pitchFamily="18" charset="0"/>
                <a:cs typeface="Times New Roman" pitchFamily="18" charset="0"/>
              </a:rPr>
              <a:t>Профессиональные  задачи: </a:t>
            </a:r>
            <a:endParaRPr lang="ru-RU" sz="1600" dirty="0" smtClean="0">
              <a:latin typeface="Times New Roman" pitchFamily="18" charset="0"/>
              <a:cs typeface="Times New Roman" pitchFamily="18" charset="0"/>
            </a:endParaRPr>
          </a:p>
          <a:p>
            <a:pPr algn="ctr">
              <a:buFont typeface="Wingdings" pitchFamily="2" charset="2"/>
              <a:buNone/>
            </a:pPr>
            <a:r>
              <a:rPr lang="ru-RU" sz="1600" b="1" dirty="0" smtClean="0">
                <a:solidFill>
                  <a:srgbClr val="7030A0"/>
                </a:solidFill>
                <a:latin typeface="Times New Roman" pitchFamily="18" charset="0"/>
                <a:cs typeface="Times New Roman" pitchFamily="18" charset="0"/>
              </a:rPr>
              <a:t>Диагностика стоматологических заболеваний и патологических состояний пациентов</a:t>
            </a:r>
          </a:p>
          <a:p>
            <a:pPr>
              <a:buNone/>
            </a:pPr>
            <a:r>
              <a:rPr lang="ru-RU" sz="1600" b="1" dirty="0" smtClean="0"/>
              <a:t>Трудовые действия: </a:t>
            </a:r>
            <a:r>
              <a:rPr lang="ru-RU" sz="1800" b="1" dirty="0" smtClean="0">
                <a:solidFill>
                  <a:srgbClr val="0070C0"/>
                </a:solidFill>
                <a:latin typeface="Times New Roman" pitchFamily="18" charset="0"/>
                <a:cs typeface="Times New Roman" pitchFamily="18" charset="0"/>
              </a:rPr>
              <a:t>А/01.7 -ТД.3  - Разработка алгоритма постановки предварительного диагноза. ТД.8. - Разработка алгоритма постановки окончательного диагноза </a:t>
            </a:r>
          </a:p>
          <a:p>
            <a:r>
              <a:rPr lang="ru-RU" sz="1800" b="1" dirty="0" smtClean="0">
                <a:solidFill>
                  <a:srgbClr val="0070C0"/>
                </a:solidFill>
                <a:latin typeface="Times New Roman" pitchFamily="18" charset="0"/>
                <a:cs typeface="Times New Roman" pitchFamily="18" charset="0"/>
              </a:rPr>
              <a:t>ТД.13 - Интерпретация данных лабораторных, исследований</a:t>
            </a:r>
          </a:p>
          <a:p>
            <a:r>
              <a:rPr lang="ru-RU" sz="1800" b="1" dirty="0" smtClean="0">
                <a:solidFill>
                  <a:srgbClr val="0070C0"/>
                </a:solidFill>
                <a:latin typeface="Times New Roman" pitchFamily="18" charset="0"/>
                <a:cs typeface="Times New Roman" pitchFamily="18" charset="0"/>
              </a:rPr>
              <a:t>ТД.14 - Интерпретация данных инструментальных исследований</a:t>
            </a:r>
          </a:p>
          <a:p>
            <a:r>
              <a:rPr lang="ru-RU" sz="1800" b="1" dirty="0" smtClean="0">
                <a:solidFill>
                  <a:srgbClr val="0070C0"/>
                </a:solidFill>
                <a:latin typeface="Times New Roman" pitchFamily="18" charset="0"/>
                <a:cs typeface="Times New Roman" pitchFamily="18" charset="0"/>
              </a:rPr>
              <a:t>ТД.15 - Интерпретация данных консультаций пациентов врачами-специалистами </a:t>
            </a:r>
          </a:p>
          <a:p>
            <a:r>
              <a:rPr lang="ru-RU" sz="1800" b="1" dirty="0" smtClean="0">
                <a:solidFill>
                  <a:srgbClr val="0070C0"/>
                </a:solidFill>
                <a:latin typeface="Times New Roman" pitchFamily="18" charset="0"/>
                <a:cs typeface="Times New Roman" pitchFamily="18" charset="0"/>
              </a:rPr>
              <a:t>ТД.16 - Интерпретация данных дополнительных обследований пациентов (включая рентгенограммы¸ </a:t>
            </a:r>
            <a:r>
              <a:rPr lang="ru-RU" sz="1800" b="1" dirty="0" err="1" smtClean="0">
                <a:solidFill>
                  <a:srgbClr val="0070C0"/>
                </a:solidFill>
                <a:latin typeface="Times New Roman" pitchFamily="18" charset="0"/>
                <a:cs typeface="Times New Roman" pitchFamily="18" charset="0"/>
              </a:rPr>
              <a:t>телерентгенограммы</a:t>
            </a:r>
            <a:r>
              <a:rPr lang="ru-RU" sz="1800" b="1" dirty="0" smtClean="0">
                <a:solidFill>
                  <a:srgbClr val="0070C0"/>
                </a:solidFill>
                <a:latin typeface="Times New Roman" pitchFamily="18" charset="0"/>
                <a:cs typeface="Times New Roman" pitchFamily="18" charset="0"/>
              </a:rPr>
              <a:t>, </a:t>
            </a:r>
            <a:r>
              <a:rPr lang="ru-RU" sz="1800" b="1" dirty="0" err="1" smtClean="0">
                <a:solidFill>
                  <a:srgbClr val="0070C0"/>
                </a:solidFill>
                <a:latin typeface="Times New Roman" pitchFamily="18" charset="0"/>
                <a:cs typeface="Times New Roman" pitchFamily="18" charset="0"/>
              </a:rPr>
              <a:t>радиовизиограммы</a:t>
            </a:r>
            <a:r>
              <a:rPr lang="ru-RU" sz="1800" b="1" dirty="0" smtClean="0">
                <a:solidFill>
                  <a:srgbClr val="0070C0"/>
                </a:solidFill>
                <a:latin typeface="Times New Roman" pitchFamily="18" charset="0"/>
                <a:cs typeface="Times New Roman" pitchFamily="18" charset="0"/>
              </a:rPr>
              <a:t>, </a:t>
            </a:r>
            <a:r>
              <a:rPr lang="ru-RU" sz="1800" b="1" dirty="0" err="1" smtClean="0">
                <a:solidFill>
                  <a:srgbClr val="0070C0"/>
                </a:solidFill>
                <a:latin typeface="Times New Roman" pitchFamily="18" charset="0"/>
                <a:cs typeface="Times New Roman" pitchFamily="18" charset="0"/>
              </a:rPr>
              <a:t>ортопантомограммы</a:t>
            </a:r>
            <a:r>
              <a:rPr lang="ru-RU" sz="1800" b="1" dirty="0" smtClean="0">
                <a:solidFill>
                  <a:srgbClr val="0070C0"/>
                </a:solidFill>
                <a:latin typeface="Times New Roman" pitchFamily="18" charset="0"/>
                <a:cs typeface="Times New Roman" pitchFamily="18" charset="0"/>
              </a:rPr>
              <a:t>, </a:t>
            </a:r>
            <a:r>
              <a:rPr lang="ru-RU" sz="1800" b="1" dirty="0" err="1" smtClean="0">
                <a:solidFill>
                  <a:srgbClr val="0070C0"/>
                </a:solidFill>
                <a:latin typeface="Times New Roman" pitchFamily="18" charset="0"/>
                <a:cs typeface="Times New Roman" pitchFamily="18" charset="0"/>
              </a:rPr>
              <a:t>томограммы</a:t>
            </a:r>
            <a:r>
              <a:rPr lang="ru-RU" sz="1800" b="1" dirty="0" smtClean="0">
                <a:solidFill>
                  <a:srgbClr val="0070C0"/>
                </a:solidFill>
                <a:latin typeface="Times New Roman" pitchFamily="18" charset="0"/>
                <a:cs typeface="Times New Roman" pitchFamily="18" charset="0"/>
              </a:rPr>
              <a:t> (на пленочных и цифровых носителях)).</a:t>
            </a:r>
          </a:p>
          <a:p>
            <a:pPr>
              <a:buFont typeface="Wingdings" pitchFamily="2" charset="2"/>
              <a:buNone/>
            </a:pPr>
            <a:endParaRPr lang="ru-RU" sz="1800" b="1" dirty="0" smtClean="0">
              <a:solidFill>
                <a:srgbClr val="0070C0"/>
              </a:solidFill>
              <a:latin typeface="Times New Roman" pitchFamily="18" charset="0"/>
              <a:cs typeface="Times New Roman" pitchFamily="18" charset="0"/>
            </a:endParaRPr>
          </a:p>
          <a:p>
            <a:pPr>
              <a:buFont typeface="Wingdings" pitchFamily="2" charset="2"/>
              <a:buNone/>
            </a:pPr>
            <a:r>
              <a:rPr lang="ru-RU" sz="1800" b="1" dirty="0" smtClean="0">
                <a:latin typeface="Times New Roman" pitchFamily="18" charset="0"/>
                <a:cs typeface="Times New Roman" pitchFamily="18" charset="0"/>
              </a:rPr>
              <a:t>Необходимые знания: </a:t>
            </a:r>
            <a:endParaRPr lang="ru-RU" sz="1800" dirty="0" smtClean="0">
              <a:latin typeface="Times New Roman" pitchFamily="18" charset="0"/>
              <a:cs typeface="Times New Roman" pitchFamily="18" charset="0"/>
            </a:endParaRPr>
          </a:p>
          <a:p>
            <a:r>
              <a:rPr lang="ru-RU" sz="1800" b="1" dirty="0" smtClean="0">
                <a:solidFill>
                  <a:srgbClr val="00B050"/>
                </a:solidFill>
                <a:latin typeface="Times New Roman" pitchFamily="18" charset="0"/>
                <a:cs typeface="Times New Roman" pitchFamily="18" charset="0"/>
              </a:rPr>
              <a:t>Зн.3- Топографическая анатомия головы, челюстно-лицевой области, особенности кровоснабжения, иннервации и лимфатической системы, строение зубов, эмбриология зубочелюстной области, основные нарушения эмбриогенеза </a:t>
            </a:r>
          </a:p>
          <a:p>
            <a:r>
              <a:rPr lang="ru-RU" sz="1800" b="1" dirty="0" smtClean="0">
                <a:solidFill>
                  <a:srgbClr val="00B050"/>
                </a:solidFill>
                <a:latin typeface="Times New Roman" pitchFamily="18" charset="0"/>
                <a:cs typeface="Times New Roman" pitchFamily="18" charset="0"/>
              </a:rPr>
              <a:t>Зн.4 - Этиология, патогенез, диагностика часто встречающихся заболеваний.</a:t>
            </a:r>
          </a:p>
          <a:p>
            <a:r>
              <a:rPr lang="ru-RU" sz="1800" b="1" dirty="0" smtClean="0">
                <a:solidFill>
                  <a:srgbClr val="00B050"/>
                </a:solidFill>
                <a:latin typeface="Times New Roman" pitchFamily="18" charset="0"/>
                <a:cs typeface="Times New Roman" pitchFamily="18" charset="0"/>
              </a:rPr>
              <a:t>Зн.9 - Клиническая картина, методы диагностики, классификация заболеваний зубов, пародонта, слизистой оболочки полости рта, губ. </a:t>
            </a:r>
          </a:p>
          <a:p>
            <a:r>
              <a:rPr lang="ru-RU" sz="1800" b="1" dirty="0" err="1" smtClean="0">
                <a:solidFill>
                  <a:srgbClr val="00B050"/>
                </a:solidFill>
                <a:latin typeface="Times New Roman" pitchFamily="18" charset="0"/>
                <a:cs typeface="Times New Roman" pitchFamily="18" charset="0"/>
              </a:rPr>
              <a:t>Зн</a:t>
            </a:r>
            <a:r>
              <a:rPr lang="ru-RU" sz="1800" b="1" dirty="0" smtClean="0">
                <a:solidFill>
                  <a:srgbClr val="00B050"/>
                </a:solidFill>
                <a:latin typeface="Times New Roman" pitchFamily="18" charset="0"/>
                <a:cs typeface="Times New Roman" pitchFamily="18" charset="0"/>
              </a:rPr>
              <a:t>. 10. Клиническая картина, методы диагностики, классификация заболеваний костной ткани челюстей, периферической нервной системы </a:t>
            </a:r>
            <a:r>
              <a:rPr lang="ru-RU" sz="1800" b="1" dirty="0" err="1" smtClean="0">
                <a:solidFill>
                  <a:srgbClr val="00B050"/>
                </a:solidFill>
                <a:latin typeface="Times New Roman" pitchFamily="18" charset="0"/>
                <a:cs typeface="Times New Roman" pitchFamily="18" charset="0"/>
              </a:rPr>
              <a:t>челюстнолицевой</a:t>
            </a:r>
            <a:r>
              <a:rPr lang="ru-RU" sz="1800" b="1" dirty="0" smtClean="0">
                <a:solidFill>
                  <a:srgbClr val="00B050"/>
                </a:solidFill>
                <a:latin typeface="Times New Roman" pitchFamily="18" charset="0"/>
                <a:cs typeface="Times New Roman" pitchFamily="18" charset="0"/>
              </a:rPr>
              <a:t> области, височно-челюстного сустава, </a:t>
            </a:r>
          </a:p>
          <a:p>
            <a:r>
              <a:rPr lang="ru-RU" sz="1800" b="1" dirty="0" smtClean="0">
                <a:solidFill>
                  <a:srgbClr val="00B050"/>
                </a:solidFill>
                <a:latin typeface="Times New Roman" pitchFamily="18" charset="0"/>
                <a:cs typeface="Times New Roman" pitchFamily="18" charset="0"/>
              </a:rPr>
              <a:t>Зн.16 - Значение специальных и дополнительных методов исследования для дифференциальной диагностики стоматологических заболеваний. </a:t>
            </a:r>
          </a:p>
          <a:p>
            <a:r>
              <a:rPr lang="ru-RU" sz="1800" b="1" dirty="0" smtClean="0">
                <a:solidFill>
                  <a:srgbClr val="00B050"/>
                </a:solidFill>
                <a:latin typeface="Times New Roman" pitchFamily="18" charset="0"/>
                <a:cs typeface="Times New Roman" pitchFamily="18" charset="0"/>
              </a:rPr>
              <a:t>Зн.17 -Медицинские показания и противопоказания к применению рентгенологического и других методов дополнительного обследования</a:t>
            </a:r>
          </a:p>
          <a:p>
            <a:r>
              <a:rPr lang="ru-RU" sz="1800" b="1" dirty="0" smtClean="0">
                <a:solidFill>
                  <a:srgbClr val="00B050"/>
                </a:solidFill>
                <a:latin typeface="Times New Roman" pitchFamily="18" charset="0"/>
                <a:cs typeface="Times New Roman" pitchFamily="18" charset="0"/>
              </a:rPr>
              <a:t>Зн.22 - Клинические рекомендации (протоколы лечения) по вопросам оказания медицинской помощи.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50938" y="428625"/>
            <a:ext cx="7793037" cy="1214438"/>
          </a:xfrm>
        </p:spPr>
        <p:txBody>
          <a:bodyPr>
            <a:normAutofit fontScale="90000"/>
          </a:bodyPr>
          <a:lstStyle/>
          <a:p>
            <a:pPr>
              <a:defRPr/>
            </a:pPr>
            <a:r>
              <a:rPr lang="ru-RU" sz="1800" b="1" dirty="0" smtClean="0">
                <a:solidFill>
                  <a:schemeClr val="tx1"/>
                </a:solidFill>
                <a:latin typeface="Times New Roman" pitchFamily="18" charset="0"/>
                <a:cs typeface="Times New Roman" pitchFamily="18" charset="0"/>
              </a:rPr>
              <a:t/>
            </a:r>
            <a:br>
              <a:rPr lang="ru-RU" sz="1800" b="1" dirty="0" smtClean="0">
                <a:solidFill>
                  <a:schemeClr val="tx1"/>
                </a:solidFill>
                <a:latin typeface="Times New Roman" pitchFamily="18" charset="0"/>
                <a:cs typeface="Times New Roman" pitchFamily="18" charset="0"/>
              </a:rPr>
            </a:br>
            <a:r>
              <a:rPr lang="ru-RU" sz="1800" b="1" dirty="0" smtClean="0">
                <a:solidFill>
                  <a:schemeClr val="tx1"/>
                </a:solidFill>
                <a:latin typeface="Times New Roman" pitchFamily="18" charset="0"/>
                <a:cs typeface="Times New Roman" pitchFamily="18" charset="0"/>
              </a:rPr>
              <a:t>Компетенция </a:t>
            </a:r>
            <a:r>
              <a:rPr lang="ru-RU" sz="1800" b="1" dirty="0" smtClean="0">
                <a:solidFill>
                  <a:schemeClr val="tx1"/>
                </a:solidFill>
                <a:latin typeface="Times New Roman" pitchFamily="18" charset="0"/>
                <a:ea typeface="+mn-ea"/>
                <a:cs typeface="Times New Roman" pitchFamily="18" charset="0"/>
              </a:rPr>
              <a:t>ПК-6: </a:t>
            </a:r>
            <a:r>
              <a:rPr lang="ru-RU" sz="1800" b="1" dirty="0" smtClean="0">
                <a:solidFill>
                  <a:schemeClr val="tx1"/>
                </a:solidFill>
                <a:latin typeface="Times New Roman" pitchFamily="18" charset="0"/>
                <a:cs typeface="Times New Roman" pitchFamily="18" charset="0"/>
              </a:rPr>
              <a:t>способностью к определению у пациентов основных патологических состояний, симптомов, синдромов стоматологических заболеваний, нозологических форм в соответствии с Международной статистической классификацией болезней и проблем, связанных со здоровьем, X просмотра. </a:t>
            </a:r>
            <a:r>
              <a:rPr lang="ru-RU" sz="2000" b="1" dirty="0" smtClean="0">
                <a:solidFill>
                  <a:schemeClr val="tx1"/>
                </a:solidFill>
                <a:latin typeface="Times New Roman" pitchFamily="18" charset="0"/>
                <a:ea typeface="+mn-ea"/>
                <a:cs typeface="Times New Roman" pitchFamily="18" charset="0"/>
              </a:rPr>
              <a:t/>
            </a:r>
            <a:br>
              <a:rPr lang="ru-RU" sz="2000" b="1" dirty="0" smtClean="0">
                <a:solidFill>
                  <a:schemeClr val="tx1"/>
                </a:solidFill>
                <a:latin typeface="Times New Roman" pitchFamily="18" charset="0"/>
                <a:ea typeface="+mn-ea"/>
                <a:cs typeface="Times New Roman" pitchFamily="18" charset="0"/>
              </a:rPr>
            </a:br>
            <a:endParaRPr lang="ru-RU" sz="2000" b="1" dirty="0">
              <a:latin typeface="Times New Roman" pitchFamily="18" charset="0"/>
              <a:cs typeface="Times New Roman" pitchFamily="18" charset="0"/>
            </a:endParaRPr>
          </a:p>
        </p:txBody>
      </p:sp>
      <p:sp>
        <p:nvSpPr>
          <p:cNvPr id="10243" name="Содержимое 2"/>
          <p:cNvSpPr>
            <a:spLocks noGrp="1"/>
          </p:cNvSpPr>
          <p:nvPr>
            <p:ph idx="1"/>
          </p:nvPr>
        </p:nvSpPr>
        <p:spPr>
          <a:xfrm>
            <a:off x="0" y="1428750"/>
            <a:ext cx="9144000" cy="4703763"/>
          </a:xfrm>
        </p:spPr>
        <p:txBody>
          <a:bodyPr>
            <a:normAutofit fontScale="92500"/>
          </a:bodyPr>
          <a:lstStyle/>
          <a:p>
            <a:pPr algn="ctr">
              <a:buFont typeface="Wingdings" pitchFamily="2" charset="2"/>
              <a:buNone/>
            </a:pPr>
            <a:r>
              <a:rPr lang="ru-RU" sz="1600" b="1" smtClean="0">
                <a:latin typeface="Times New Roman" pitchFamily="18" charset="0"/>
                <a:cs typeface="Times New Roman" pitchFamily="18" charset="0"/>
              </a:rPr>
              <a:t>Вид профессиональной деятельности: </a:t>
            </a:r>
            <a:r>
              <a:rPr lang="ru-RU" sz="1600" b="1" smtClean="0">
                <a:solidFill>
                  <a:srgbClr val="C00000"/>
                </a:solidFill>
                <a:latin typeface="Times New Roman" pitchFamily="18" charset="0"/>
                <a:cs typeface="Times New Roman" pitchFamily="18" charset="0"/>
              </a:rPr>
              <a:t>диагностическая.</a:t>
            </a:r>
            <a:endParaRPr lang="ru-RU" sz="1600" smtClean="0">
              <a:solidFill>
                <a:srgbClr val="C00000"/>
              </a:solidFill>
              <a:latin typeface="Times New Roman" pitchFamily="18" charset="0"/>
              <a:cs typeface="Times New Roman" pitchFamily="18" charset="0"/>
            </a:endParaRPr>
          </a:p>
          <a:p>
            <a:pPr algn="ctr">
              <a:buFont typeface="Wingdings" pitchFamily="2" charset="2"/>
              <a:buNone/>
            </a:pPr>
            <a:r>
              <a:rPr lang="ru-RU" sz="1600" b="1" smtClean="0">
                <a:latin typeface="Times New Roman" pitchFamily="18" charset="0"/>
                <a:cs typeface="Times New Roman" pitchFamily="18" charset="0"/>
              </a:rPr>
              <a:t>Профессиональные  задачи: </a:t>
            </a:r>
            <a:endParaRPr lang="ru-RU" sz="1600" smtClean="0">
              <a:latin typeface="Times New Roman" pitchFamily="18" charset="0"/>
              <a:cs typeface="Times New Roman" pitchFamily="18" charset="0"/>
            </a:endParaRPr>
          </a:p>
          <a:p>
            <a:pPr algn="ctr">
              <a:buFont typeface="Wingdings" pitchFamily="2" charset="2"/>
              <a:buNone/>
            </a:pPr>
            <a:r>
              <a:rPr lang="ru-RU" sz="1600" b="1" smtClean="0">
                <a:solidFill>
                  <a:srgbClr val="7030A0"/>
                </a:solidFill>
                <a:latin typeface="Times New Roman" pitchFamily="18" charset="0"/>
                <a:cs typeface="Times New Roman" pitchFamily="18" charset="0"/>
              </a:rPr>
              <a:t>Диагностика стоматологических заболеваний и патологических состояний пациентов</a:t>
            </a:r>
          </a:p>
          <a:p>
            <a:pPr>
              <a:buFont typeface="Wingdings" pitchFamily="2" charset="2"/>
              <a:buNone/>
            </a:pPr>
            <a:r>
              <a:rPr lang="ru-RU" sz="1600" b="1" smtClean="0"/>
              <a:t>Трудовые действия: </a:t>
            </a:r>
            <a:r>
              <a:rPr lang="ru-RU" sz="1600" b="1" smtClean="0">
                <a:solidFill>
                  <a:srgbClr val="0070C0"/>
                </a:solidFill>
              </a:rPr>
              <a:t>А/01.7 -</a:t>
            </a:r>
            <a:r>
              <a:rPr lang="ru-RU" sz="1600" smtClean="0"/>
              <a:t> </a:t>
            </a:r>
            <a:r>
              <a:rPr lang="ru-RU" sz="1600" b="1" smtClean="0">
                <a:solidFill>
                  <a:srgbClr val="0070C0"/>
                </a:solidFill>
                <a:latin typeface="Times New Roman" pitchFamily="18" charset="0"/>
                <a:cs typeface="Times New Roman" pitchFamily="18" charset="0"/>
              </a:rPr>
              <a:t>ТД.19 - Выявление у пациентов зубочелюстных, лицевых аномалий, деформаций и предпосылок их развития, дефектов коронок зубов и зубных рядов; выявление факторов риска онкопатологии (в том числе различных фоновых процессов, предопухолевых состояний.</a:t>
            </a:r>
          </a:p>
          <a:p>
            <a:pPr>
              <a:buFont typeface="Wingdings" pitchFamily="2" charset="2"/>
              <a:buNone/>
            </a:pPr>
            <a:r>
              <a:rPr lang="ru-RU" sz="1600" b="1" smtClean="0"/>
              <a:t>Необходимые знания: </a:t>
            </a:r>
            <a:endParaRPr lang="ru-RU" sz="1600" smtClean="0"/>
          </a:p>
          <a:p>
            <a:r>
              <a:rPr lang="ru-RU" sz="1600" b="1" smtClean="0">
                <a:solidFill>
                  <a:srgbClr val="00B050"/>
                </a:solidFill>
                <a:latin typeface="Times New Roman" pitchFamily="18" charset="0"/>
                <a:cs typeface="Times New Roman" pitchFamily="18" charset="0"/>
              </a:rPr>
              <a:t>Зн.1 - Биологическая роль зубочелюстной области, биомеханика жевания, возрастные изменения челюстно-лицевой области, особенности воздействия на нее внешней и внутренней среды.</a:t>
            </a:r>
          </a:p>
          <a:p>
            <a:r>
              <a:rPr lang="ru-RU" sz="1600" b="1" smtClean="0">
                <a:solidFill>
                  <a:srgbClr val="00B050"/>
                </a:solidFill>
                <a:latin typeface="Times New Roman" pitchFamily="18" charset="0"/>
                <a:cs typeface="Times New Roman" pitchFamily="18" charset="0"/>
              </a:rPr>
              <a:t>Зн.4 - Этиология, патогенез, диагностика часто встречающихся заболеваний.</a:t>
            </a:r>
          </a:p>
          <a:p>
            <a:r>
              <a:rPr lang="ru-RU" sz="1600" b="1" smtClean="0">
                <a:solidFill>
                  <a:srgbClr val="00B050"/>
                </a:solidFill>
                <a:latin typeface="Times New Roman" pitchFamily="18" charset="0"/>
                <a:cs typeface="Times New Roman" pitchFamily="18" charset="0"/>
              </a:rPr>
              <a:t>Зн.6 - Основные вопросы нормальной и патологической физиологии зубочелюстной системы, ее взаимосвязь с функциональным состоянием других систем организма и уровни их регуляции.</a:t>
            </a:r>
          </a:p>
          <a:p>
            <a:r>
              <a:rPr lang="ru-RU" sz="1600" b="1" smtClean="0">
                <a:solidFill>
                  <a:srgbClr val="00B050"/>
                </a:solidFill>
                <a:latin typeface="Times New Roman" pitchFamily="18" charset="0"/>
                <a:cs typeface="Times New Roman" pitchFamily="18" charset="0"/>
              </a:rPr>
              <a:t>Зн.19 - Международная статистическая классификация болезней и проблем, связанных со здоровьем.</a:t>
            </a:r>
          </a:p>
          <a:p>
            <a:r>
              <a:rPr lang="ru-RU" sz="1600" b="1" smtClean="0">
                <a:solidFill>
                  <a:srgbClr val="00B050"/>
                </a:solidFill>
                <a:latin typeface="Times New Roman" pitchFamily="18" charset="0"/>
                <a:cs typeface="Times New Roman" pitchFamily="18" charset="0"/>
              </a:rPr>
              <a:t>Зн.22 - Клинические рекомендации (протоколы лечения) по вопросам оказания медицинской помощи.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50938" y="214313"/>
            <a:ext cx="7793037" cy="1428750"/>
          </a:xfrm>
        </p:spPr>
        <p:txBody>
          <a:bodyPr>
            <a:normAutofit fontScale="90000"/>
          </a:bodyPr>
          <a:lstStyle/>
          <a:p>
            <a:pPr>
              <a:defRPr/>
            </a:pPr>
            <a:r>
              <a:rPr lang="ru-RU" sz="2800" b="1" dirty="0" smtClean="0">
                <a:latin typeface="Times New Roman" pitchFamily="18" charset="0"/>
                <a:cs typeface="Times New Roman" pitchFamily="18" charset="0"/>
              </a:rPr>
              <a:t>Компетенция </a:t>
            </a:r>
            <a:r>
              <a:rPr lang="ru-RU" sz="2000" b="1" dirty="0" smtClean="0">
                <a:solidFill>
                  <a:schemeClr val="tx1"/>
                </a:solidFill>
                <a:latin typeface="Times New Roman" pitchFamily="18" charset="0"/>
                <a:ea typeface="+mn-ea"/>
                <a:cs typeface="Times New Roman" pitchFamily="18" charset="0"/>
              </a:rPr>
              <a:t>ПК-9 </a:t>
            </a:r>
            <a:r>
              <a:rPr lang="ru-RU" sz="2000" dirty="0" smtClean="0"/>
              <a:t>: </a:t>
            </a:r>
            <a:r>
              <a:rPr lang="ru-RU" sz="2000" b="1" dirty="0" smtClean="0">
                <a:solidFill>
                  <a:schemeClr val="tx1"/>
                </a:solidFill>
                <a:latin typeface="Times New Roman" pitchFamily="18" charset="0"/>
                <a:cs typeface="Times New Roman" pitchFamily="18" charset="0"/>
              </a:rPr>
              <a:t>готовностью к ведению и лечению пациентов со стоматологическими заболеваниями в амбулаторных условиях и условиях дневного стационара </a:t>
            </a:r>
            <a:r>
              <a:rPr lang="ru-RU" sz="2000" b="1" dirty="0" smtClean="0">
                <a:solidFill>
                  <a:schemeClr val="tx1"/>
                </a:solidFill>
                <a:latin typeface="Times New Roman" pitchFamily="18" charset="0"/>
                <a:ea typeface="+mn-ea"/>
                <a:cs typeface="Times New Roman" pitchFamily="18" charset="0"/>
              </a:rPr>
              <a:t/>
            </a:r>
            <a:br>
              <a:rPr lang="ru-RU" sz="2000" b="1" dirty="0" smtClean="0">
                <a:solidFill>
                  <a:schemeClr val="tx1"/>
                </a:solidFill>
                <a:latin typeface="Times New Roman" pitchFamily="18" charset="0"/>
                <a:ea typeface="+mn-ea"/>
                <a:cs typeface="Times New Roman" pitchFamily="18" charset="0"/>
              </a:rPr>
            </a:br>
            <a:endParaRPr lang="ru-RU" sz="2000" b="1" dirty="0">
              <a:solidFill>
                <a:schemeClr val="tx1"/>
              </a:solidFill>
              <a:latin typeface="Times New Roman" pitchFamily="18" charset="0"/>
              <a:cs typeface="Times New Roman" pitchFamily="18" charset="0"/>
            </a:endParaRPr>
          </a:p>
        </p:txBody>
      </p:sp>
      <p:sp>
        <p:nvSpPr>
          <p:cNvPr id="11267" name="Содержимое 2"/>
          <p:cNvSpPr>
            <a:spLocks noGrp="1"/>
          </p:cNvSpPr>
          <p:nvPr>
            <p:ph idx="1"/>
          </p:nvPr>
        </p:nvSpPr>
        <p:spPr>
          <a:xfrm>
            <a:off x="0" y="1357313"/>
            <a:ext cx="9144000" cy="4775200"/>
          </a:xfrm>
        </p:spPr>
        <p:txBody>
          <a:bodyPr>
            <a:normAutofit lnSpcReduction="10000"/>
          </a:bodyPr>
          <a:lstStyle/>
          <a:p>
            <a:pPr algn="ctr">
              <a:buFont typeface="Wingdings" pitchFamily="2" charset="2"/>
              <a:buNone/>
            </a:pPr>
            <a:r>
              <a:rPr lang="ru-RU" sz="1600" b="1" smtClean="0">
                <a:latin typeface="Times New Roman" pitchFamily="18" charset="0"/>
                <a:cs typeface="Times New Roman" pitchFamily="18" charset="0"/>
              </a:rPr>
              <a:t>Вид профессиональной деятельности: </a:t>
            </a:r>
            <a:r>
              <a:rPr lang="ru-RU" sz="1600" b="1" smtClean="0">
                <a:solidFill>
                  <a:srgbClr val="C00000"/>
                </a:solidFill>
                <a:latin typeface="Times New Roman" pitchFamily="18" charset="0"/>
                <a:cs typeface="Times New Roman" pitchFamily="18" charset="0"/>
              </a:rPr>
              <a:t>лечебная.</a:t>
            </a:r>
            <a:endParaRPr lang="ru-RU" sz="1600" smtClean="0">
              <a:solidFill>
                <a:srgbClr val="C00000"/>
              </a:solidFill>
              <a:latin typeface="Times New Roman" pitchFamily="18" charset="0"/>
              <a:cs typeface="Times New Roman" pitchFamily="18" charset="0"/>
            </a:endParaRPr>
          </a:p>
          <a:p>
            <a:pPr algn="ctr">
              <a:buFont typeface="Wingdings" pitchFamily="2" charset="2"/>
              <a:buNone/>
            </a:pPr>
            <a:r>
              <a:rPr lang="ru-RU" sz="1600" b="1" smtClean="0">
                <a:latin typeface="Times New Roman" pitchFamily="18" charset="0"/>
                <a:cs typeface="Times New Roman" pitchFamily="18" charset="0"/>
              </a:rPr>
              <a:t>Профессиональные  задачи: </a:t>
            </a:r>
            <a:endParaRPr lang="ru-RU" sz="1600" smtClean="0">
              <a:latin typeface="Times New Roman" pitchFamily="18" charset="0"/>
              <a:cs typeface="Times New Roman" pitchFamily="18" charset="0"/>
            </a:endParaRPr>
          </a:p>
          <a:p>
            <a:pPr algn="ctr">
              <a:buFont typeface="Wingdings" pitchFamily="2" charset="2"/>
              <a:buNone/>
            </a:pPr>
            <a:r>
              <a:rPr lang="ru-RU" sz="1600" b="1" smtClean="0">
                <a:solidFill>
                  <a:srgbClr val="7030A0"/>
                </a:solidFill>
                <a:latin typeface="Times New Roman" pitchFamily="18" charset="0"/>
                <a:cs typeface="Times New Roman" pitchFamily="18" charset="0"/>
              </a:rPr>
              <a:t>Диагностика стоматологических заболеваний и патологических состояний пациентов</a:t>
            </a:r>
          </a:p>
          <a:p>
            <a:r>
              <a:rPr lang="ru-RU" sz="1600" b="1" smtClean="0"/>
              <a:t>Трудовые действия: </a:t>
            </a:r>
            <a:r>
              <a:rPr lang="ru-RU" sz="1600" b="1" smtClean="0">
                <a:solidFill>
                  <a:srgbClr val="0070C0"/>
                </a:solidFill>
              </a:rPr>
              <a:t>А/01.7 1</a:t>
            </a:r>
            <a:r>
              <a:rPr lang="ru-RU" sz="1600" b="1" smtClean="0">
                <a:solidFill>
                  <a:srgbClr val="0070C0"/>
                </a:solidFill>
                <a:latin typeface="Times New Roman" pitchFamily="18" charset="0"/>
                <a:cs typeface="Times New Roman" pitchFamily="18" charset="0"/>
              </a:rPr>
              <a:t>. ТД.1. Оказание медицинской помощи в экстренной и неотложной формах при острых стоматологических заболеваниях, состояниях, обострении хронических заболеваний, представляющих угрозу жизни пациента или без явных признаков угрозы жизни пациента</a:t>
            </a:r>
          </a:p>
          <a:p>
            <a:r>
              <a:rPr lang="ru-RU" sz="1600" b="1" smtClean="0">
                <a:solidFill>
                  <a:srgbClr val="0070C0"/>
                </a:solidFill>
                <a:latin typeface="Times New Roman" pitchFamily="18" charset="0"/>
                <a:cs typeface="Times New Roman" pitchFamily="18" charset="0"/>
              </a:rPr>
              <a:t>5. Подбор лекарственных препаратов для лечения стоматологических заболеваний</a:t>
            </a:r>
          </a:p>
          <a:p>
            <a:r>
              <a:rPr lang="ru-RU" sz="1600" b="1" smtClean="0">
                <a:solidFill>
                  <a:srgbClr val="0070C0"/>
                </a:solidFill>
                <a:latin typeface="Times New Roman" pitchFamily="18" charset="0"/>
                <a:cs typeface="Times New Roman" pitchFamily="18" charset="0"/>
              </a:rPr>
              <a:t>6. Формирование плана лечения пациента при стоматологических заболеваниях</a:t>
            </a:r>
          </a:p>
          <a:p>
            <a:r>
              <a:rPr lang="ru-RU" sz="1600" b="1" smtClean="0">
                <a:solidFill>
                  <a:srgbClr val="0070C0"/>
                </a:solidFill>
                <a:latin typeface="Times New Roman" pitchFamily="18" charset="0"/>
                <a:cs typeface="Times New Roman" pitchFamily="18" charset="0"/>
              </a:rPr>
              <a:t>7. Лечение заболеваний зубов, пародонта, костной ткани челюстей, периферической нервной системы челюстно-лицевой области, височно- челюстного сустава, слюнных желез</a:t>
            </a:r>
          </a:p>
          <a:p>
            <a:r>
              <a:rPr lang="ru-RU" sz="1600" b="1" smtClean="0">
                <a:solidFill>
                  <a:srgbClr val="0070C0"/>
                </a:solidFill>
                <a:latin typeface="Times New Roman" pitchFamily="18" charset="0"/>
                <a:cs typeface="Times New Roman" pitchFamily="18" charset="0"/>
              </a:rPr>
              <a:t>8. Наблюдение за ходом лечения пациента</a:t>
            </a:r>
          </a:p>
          <a:p>
            <a:pPr>
              <a:buFont typeface="Wingdings" pitchFamily="2" charset="2"/>
              <a:buNone/>
            </a:pPr>
            <a:r>
              <a:rPr lang="ru-RU" sz="1600" b="1" smtClean="0"/>
              <a:t>Необходимые знания: </a:t>
            </a:r>
            <a:endParaRPr lang="ru-RU" sz="1600" smtClean="0"/>
          </a:p>
          <a:p>
            <a:r>
              <a:rPr lang="ru-RU" sz="1600" b="1" smtClean="0">
                <a:solidFill>
                  <a:srgbClr val="00B050"/>
                </a:solidFill>
                <a:latin typeface="Times New Roman" pitchFamily="18" charset="0"/>
                <a:cs typeface="Times New Roman" pitchFamily="18" charset="0"/>
              </a:rPr>
              <a:t>Зн.10 - Морфологические изменения в зубочелюстной системе при ортопедическом и ортодонтическом лечении Зн.12 - Клиническая картина, основные методы ортопедического лечения патологии твердых тканей, заболеваний пародонта, патологической стираемости, патологии височно-нижнечелюстного сустава.</a:t>
            </a:r>
          </a:p>
          <a:p>
            <a:r>
              <a:rPr lang="ru-RU" sz="1600" b="1" smtClean="0">
                <a:solidFill>
                  <a:srgbClr val="00B050"/>
                </a:solidFill>
                <a:latin typeface="Times New Roman" pitchFamily="18" charset="0"/>
                <a:cs typeface="Times New Roman" pitchFamily="18" charset="0"/>
              </a:rPr>
              <a:t>Зн.19 - Клинические рекомендации (протоколы лечения) по вопросам оказания медицинской помощи.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одержимое 4"/>
          <p:cNvSpPr>
            <a:spLocks noGrp="1"/>
          </p:cNvSpPr>
          <p:nvPr>
            <p:ph idx="1"/>
          </p:nvPr>
        </p:nvSpPr>
        <p:spPr/>
        <p:txBody>
          <a:bodyPr/>
          <a:lstStyle/>
          <a:p>
            <a:pPr>
              <a:buNone/>
            </a:pPr>
            <a:r>
              <a:rPr lang="ru-RU" dirty="0" smtClean="0"/>
              <a:t>Изучить:</a:t>
            </a:r>
          </a:p>
          <a:p>
            <a:pPr lvl="0"/>
            <a:r>
              <a:rPr lang="ru-RU" dirty="0" smtClean="0"/>
              <a:t>Этиологию и патогенез </a:t>
            </a:r>
            <a:r>
              <a:rPr lang="ru-RU" dirty="0" err="1" smtClean="0"/>
              <a:t>одонтогенного</a:t>
            </a:r>
            <a:r>
              <a:rPr lang="ru-RU" dirty="0" smtClean="0"/>
              <a:t> периостита </a:t>
            </a:r>
          </a:p>
          <a:p>
            <a:pPr lvl="0"/>
            <a:r>
              <a:rPr lang="ru-RU" dirty="0" smtClean="0"/>
              <a:t>Клиническую картину </a:t>
            </a:r>
            <a:r>
              <a:rPr lang="ru-RU" dirty="0" err="1" smtClean="0"/>
              <a:t>одонтогенного</a:t>
            </a:r>
            <a:r>
              <a:rPr lang="ru-RU" dirty="0" smtClean="0"/>
              <a:t> периостита</a:t>
            </a:r>
          </a:p>
          <a:p>
            <a:pPr lvl="0"/>
            <a:r>
              <a:rPr lang="ru-RU" dirty="0" smtClean="0"/>
              <a:t>Тактику лечения периостита</a:t>
            </a:r>
          </a:p>
          <a:p>
            <a:pPr lvl="0"/>
            <a:r>
              <a:rPr lang="ru-RU" dirty="0" smtClean="0"/>
              <a:t>Особенности противомикробной терапии воспалительных </a:t>
            </a:r>
            <a:r>
              <a:rPr lang="ru-RU" dirty="0" err="1" smtClean="0"/>
              <a:t>одонтогенных</a:t>
            </a:r>
            <a:r>
              <a:rPr lang="ru-RU" dirty="0" smtClean="0"/>
              <a:t> заболеваний.</a:t>
            </a:r>
          </a:p>
          <a:p>
            <a:endParaRPr lang="ru-RU" dirty="0"/>
          </a:p>
        </p:txBody>
      </p:sp>
      <p:sp>
        <p:nvSpPr>
          <p:cNvPr id="4" name="Заголовок 3"/>
          <p:cNvSpPr>
            <a:spLocks noGrp="1"/>
          </p:cNvSpPr>
          <p:nvPr>
            <p:ph type="title"/>
          </p:nvPr>
        </p:nvSpPr>
        <p:spPr/>
        <p:txBody>
          <a:bodyPr/>
          <a:lstStyle/>
          <a:p>
            <a:r>
              <a:rPr lang="ru-RU" dirty="0" smtClean="0"/>
              <a:t>Задачи лекции</a:t>
            </a:r>
            <a:endParaRPr lang="ru-RU"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одержимое 4"/>
          <p:cNvSpPr>
            <a:spLocks noGrp="1"/>
          </p:cNvSpPr>
          <p:nvPr>
            <p:ph idx="1"/>
          </p:nvPr>
        </p:nvSpPr>
        <p:spPr/>
        <p:txBody>
          <a:bodyPr/>
          <a:lstStyle/>
          <a:p>
            <a:pPr lvl="0"/>
            <a:r>
              <a:rPr lang="ru-RU" dirty="0" smtClean="0"/>
              <a:t>Этиология и патогенез </a:t>
            </a:r>
            <a:r>
              <a:rPr lang="ru-RU" dirty="0" err="1" smtClean="0"/>
              <a:t>одонтогенного</a:t>
            </a:r>
            <a:r>
              <a:rPr lang="ru-RU" dirty="0" smtClean="0"/>
              <a:t> периостита </a:t>
            </a:r>
          </a:p>
          <a:p>
            <a:pPr lvl="0"/>
            <a:r>
              <a:rPr lang="ru-RU" dirty="0" smtClean="0"/>
              <a:t>Клиническая картина </a:t>
            </a:r>
            <a:r>
              <a:rPr lang="ru-RU" dirty="0" err="1" smtClean="0"/>
              <a:t>одонтогенного</a:t>
            </a:r>
            <a:r>
              <a:rPr lang="ru-RU" dirty="0" smtClean="0"/>
              <a:t> периостита</a:t>
            </a:r>
          </a:p>
          <a:p>
            <a:pPr lvl="0"/>
            <a:r>
              <a:rPr lang="ru-RU" dirty="0" smtClean="0"/>
              <a:t>Тактика лечения периостита</a:t>
            </a:r>
          </a:p>
          <a:p>
            <a:pPr lvl="0"/>
            <a:r>
              <a:rPr lang="ru-RU" dirty="0" smtClean="0"/>
              <a:t>Особенности противомикробной и противовоспалительной терапии воспалительных </a:t>
            </a:r>
            <a:r>
              <a:rPr lang="ru-RU" dirty="0" err="1" smtClean="0"/>
              <a:t>одонтогенных</a:t>
            </a:r>
            <a:r>
              <a:rPr lang="ru-RU" dirty="0" smtClean="0"/>
              <a:t> заболеваний.</a:t>
            </a:r>
          </a:p>
          <a:p>
            <a:endParaRPr lang="ru-RU" dirty="0"/>
          </a:p>
        </p:txBody>
      </p:sp>
      <p:sp>
        <p:nvSpPr>
          <p:cNvPr id="4" name="Заголовок 3"/>
          <p:cNvSpPr>
            <a:spLocks noGrp="1"/>
          </p:cNvSpPr>
          <p:nvPr>
            <p:ph type="title"/>
          </p:nvPr>
        </p:nvSpPr>
        <p:spPr/>
        <p:txBody>
          <a:bodyPr/>
          <a:lstStyle/>
          <a:p>
            <a:r>
              <a:rPr lang="ru-RU" dirty="0" smtClean="0"/>
              <a:t>План лекции</a:t>
            </a:r>
            <a:endParaRPr lang="ru-RU"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Заголовок 1"/>
          <p:cNvSpPr>
            <a:spLocks noGrp="1"/>
          </p:cNvSpPr>
          <p:nvPr>
            <p:ph type="title"/>
          </p:nvPr>
        </p:nvSpPr>
        <p:spPr>
          <a:xfrm>
            <a:off x="1150938" y="214313"/>
            <a:ext cx="7793037" cy="428625"/>
          </a:xfrm>
        </p:spPr>
        <p:txBody>
          <a:bodyPr/>
          <a:lstStyle/>
          <a:p>
            <a:r>
              <a:rPr lang="ru-RU" sz="2000" smtClean="0"/>
              <a:t>K10.2 Воспалительные заболевания челюстей</a:t>
            </a:r>
          </a:p>
        </p:txBody>
      </p:sp>
      <p:graphicFrame>
        <p:nvGraphicFramePr>
          <p:cNvPr id="4" name="Содержимое 3"/>
          <p:cNvGraphicFramePr>
            <a:graphicFrameLocks noGrp="1"/>
          </p:cNvGraphicFramePr>
          <p:nvPr>
            <p:ph idx="1"/>
          </p:nvPr>
        </p:nvGraphicFramePr>
        <p:xfrm>
          <a:off x="1857356" y="571500"/>
          <a:ext cx="4929223" cy="2143120"/>
        </p:xfrm>
        <a:graphic>
          <a:graphicData uri="http://schemas.openxmlformats.org/drawingml/2006/table">
            <a:tbl>
              <a:tblPr/>
              <a:tblGrid>
                <a:gridCol w="1232306"/>
                <a:gridCol w="3696917"/>
              </a:tblGrid>
              <a:tr h="1071560">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dirty="0" smtClean="0">
                          <a:ln>
                            <a:noFill/>
                          </a:ln>
                          <a:solidFill>
                            <a:srgbClr val="000000"/>
                          </a:solidFill>
                          <a:effectLst/>
                          <a:latin typeface="Times New Roman" pitchFamily="18" charset="0"/>
                          <a:cs typeface="Times New Roman" pitchFamily="18" charset="0"/>
                        </a:rPr>
                        <a:t>K10.22</a:t>
                      </a:r>
                      <a:endParaRPr kumimoji="0" lang="ru-RU" sz="1200" b="0" i="0" u="none" strike="noStrike" cap="none" normalizeH="0" baseline="0" dirty="0" smtClean="0">
                        <a:ln>
                          <a:noFill/>
                        </a:ln>
                        <a:solidFill>
                          <a:srgbClr val="000000"/>
                        </a:solidFill>
                        <a:effectLst/>
                        <a:latin typeface="Times New Roman" pitchFamily="18" charset="0"/>
                        <a:cs typeface="Times New Roman" pitchFamily="18" charset="0"/>
                      </a:endParaRPr>
                    </a:p>
                  </a:txBody>
                  <a:tcPr marL="11430" marR="11430" marT="1143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F5E1"/>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smtClean="0">
                          <a:ln>
                            <a:noFill/>
                          </a:ln>
                          <a:solidFill>
                            <a:srgbClr val="000000"/>
                          </a:solidFill>
                          <a:effectLst/>
                          <a:latin typeface="Times New Roman" pitchFamily="18" charset="0"/>
                          <a:cs typeface="Times New Roman" pitchFamily="18" charset="0"/>
                        </a:rPr>
                        <a:t>Периостит челюсти</a:t>
                      </a:r>
                      <a:endParaRPr kumimoji="0" lang="ru-RU" sz="1200" b="0" i="0" u="none" strike="noStrike" cap="none" normalizeH="0" baseline="0" smtClean="0">
                        <a:ln>
                          <a:noFill/>
                        </a:ln>
                        <a:solidFill>
                          <a:srgbClr val="000000"/>
                        </a:solidFill>
                        <a:effectLst/>
                        <a:latin typeface="Times New Roman" pitchFamily="18" charset="0"/>
                        <a:cs typeface="Times New Roman" pitchFamily="18" charset="0"/>
                      </a:endParaRPr>
                    </a:p>
                  </a:txBody>
                  <a:tcPr marL="11430" marR="11430" marT="1143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F5E1"/>
                    </a:solidFill>
                  </a:tcPr>
                </a:tc>
              </a:tr>
              <a:tr h="1071560">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smtClean="0">
                          <a:ln>
                            <a:noFill/>
                          </a:ln>
                          <a:solidFill>
                            <a:srgbClr val="000000"/>
                          </a:solidFill>
                          <a:effectLst/>
                          <a:latin typeface="Times New Roman" pitchFamily="18" charset="0"/>
                          <a:cs typeface="Times New Roman" pitchFamily="18" charset="0"/>
                        </a:rPr>
                        <a:t>K10.23</a:t>
                      </a:r>
                      <a:endParaRPr kumimoji="0" lang="ru-RU" sz="1200" b="0" i="0" u="none" strike="noStrike" cap="none" normalizeH="0" baseline="0" smtClean="0">
                        <a:ln>
                          <a:noFill/>
                        </a:ln>
                        <a:solidFill>
                          <a:srgbClr val="000000"/>
                        </a:solidFill>
                        <a:effectLst/>
                        <a:latin typeface="Times New Roman" pitchFamily="18" charset="0"/>
                        <a:cs typeface="Times New Roman" pitchFamily="18" charset="0"/>
                      </a:endParaRPr>
                    </a:p>
                  </a:txBody>
                  <a:tcPr marL="11430" marR="11430" marT="1143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AF1"/>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dirty="0" smtClean="0">
                          <a:ln>
                            <a:noFill/>
                          </a:ln>
                          <a:solidFill>
                            <a:srgbClr val="000000"/>
                          </a:solidFill>
                          <a:effectLst/>
                          <a:latin typeface="Times New Roman" pitchFamily="18" charset="0"/>
                          <a:cs typeface="Times New Roman" pitchFamily="18" charset="0"/>
                        </a:rPr>
                        <a:t>Хронический периостит челюсти</a:t>
                      </a:r>
                      <a:endParaRPr kumimoji="0" lang="ru-RU" sz="1200" b="0" i="0" u="none" strike="noStrike" cap="none" normalizeH="0" baseline="0" dirty="0" smtClean="0">
                        <a:ln>
                          <a:noFill/>
                        </a:ln>
                        <a:solidFill>
                          <a:srgbClr val="000000"/>
                        </a:solidFill>
                        <a:effectLst/>
                        <a:latin typeface="Times New Roman" pitchFamily="18" charset="0"/>
                        <a:cs typeface="Times New Roman" pitchFamily="18" charset="0"/>
                      </a:endParaRPr>
                    </a:p>
                  </a:txBody>
                  <a:tcPr marL="11430" marR="11430" marT="1143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AF1"/>
                    </a:solidFill>
                  </a:tcPr>
                </a:tc>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normAutofit lnSpcReduction="10000"/>
          </a:bodyPr>
          <a:lstStyle/>
          <a:p>
            <a:r>
              <a:rPr lang="ru-RU" dirty="0" smtClean="0"/>
              <a:t>Периостит – это острое или хроническое воспаление периоста (надкостницы), при котором зона первичного инфекционно-воспалительного процесса в челюсти ограничена пределами пародонта пораженного зуба. Периостит характеризуется распространением воспалительного процесса на надкостницу альвеолярного отростка и тела верхней челюсти и альвеолярной части и тела нижней челюсти.</a:t>
            </a:r>
          </a:p>
          <a:p>
            <a:endParaRPr lang="ru-RU" dirty="0"/>
          </a:p>
        </p:txBody>
      </p:sp>
      <p:sp>
        <p:nvSpPr>
          <p:cNvPr id="3" name="Заголовок 2"/>
          <p:cNvSpPr>
            <a:spLocks noGrp="1"/>
          </p:cNvSpPr>
          <p:nvPr>
            <p:ph type="title"/>
          </p:nvPr>
        </p:nvSpPr>
        <p:spPr/>
        <p:txBody>
          <a:bodyPr>
            <a:normAutofit fontScale="90000"/>
          </a:bodyPr>
          <a:lstStyle/>
          <a:p>
            <a:r>
              <a:rPr lang="ru-RU" i="1" dirty="0" smtClean="0"/>
              <a:t>ОПРЕДЕЛЕНИЕ ПОНЯТИЯ ПЕРИОСТИТ</a:t>
            </a:r>
            <a:endParaRPr lang="ru-RU"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1071546"/>
            <a:ext cx="8686800" cy="5786454"/>
          </a:xfrm>
        </p:spPr>
        <p:txBody>
          <a:bodyPr>
            <a:normAutofit fontScale="70000" lnSpcReduction="20000"/>
          </a:bodyPr>
          <a:lstStyle/>
          <a:p>
            <a:r>
              <a:rPr lang="ru-RU" dirty="0" smtClean="0"/>
              <a:t>Клинические проявления периостита челюсти могут быть разнообразными и зависят от этиологических и патогенетических факторов, локализации и протяженности воспалительного процесса. Чаще поражается надкостница с вестибулярной поверхности челюстей, однако возможно ее поражение с язычной стороны нижней челюсти.  </a:t>
            </a:r>
          </a:p>
          <a:p>
            <a:r>
              <a:rPr lang="ru-RU" dirty="0" smtClean="0"/>
              <a:t>По клиническому течению различают острый и хронический периостит, при этом острый периостит может быть серозным и гнойным. Серозный периостит рассматривают как реактивный воспалительный процесс в надкостнице, который сопутствует обострившемуся хроническому периодонтиту. При гнойном периостите экссудат из воспаленного периодонта может проникать под надкостницу через </a:t>
            </a:r>
            <a:r>
              <a:rPr lang="ru-RU" dirty="0" err="1" smtClean="0"/>
              <a:t>фолькмановские</a:t>
            </a:r>
            <a:r>
              <a:rPr lang="ru-RU" dirty="0" smtClean="0"/>
              <a:t> и гаверсовы каналы, по лимфатическим сосудам или через ранее образовавшуюся </a:t>
            </a:r>
            <a:r>
              <a:rPr lang="ru-RU" dirty="0" err="1" smtClean="0"/>
              <a:t>узуру</a:t>
            </a:r>
            <a:r>
              <a:rPr lang="ru-RU" dirty="0" smtClean="0"/>
              <a:t> в стенке лунки зуба. </a:t>
            </a:r>
          </a:p>
          <a:p>
            <a:r>
              <a:rPr lang="ru-RU" dirty="0" smtClean="0"/>
              <a:t>     Различают простой и </a:t>
            </a:r>
            <a:r>
              <a:rPr lang="ru-RU" dirty="0" err="1" smtClean="0"/>
              <a:t>оссифицирующий</a:t>
            </a:r>
            <a:r>
              <a:rPr lang="ru-RU" dirty="0" smtClean="0"/>
              <a:t> хронический периостит, а также его </a:t>
            </a:r>
            <a:r>
              <a:rPr lang="ru-RU" dirty="0" err="1" smtClean="0"/>
              <a:t>рарефицирующую</a:t>
            </a:r>
            <a:r>
              <a:rPr lang="ru-RU" dirty="0" smtClean="0"/>
              <a:t> форму. При простом хроническом периостите вновь образованная </a:t>
            </a:r>
            <a:r>
              <a:rPr lang="ru-RU" dirty="0" err="1" smtClean="0"/>
              <a:t>остеоидная</a:t>
            </a:r>
            <a:r>
              <a:rPr lang="ru-RU" dirty="0" smtClean="0"/>
              <a:t> ткань после лечения подвергается обратному развитию, при </a:t>
            </a:r>
            <a:r>
              <a:rPr lang="ru-RU" dirty="0" err="1" smtClean="0"/>
              <a:t>оссифицирующей</a:t>
            </a:r>
            <a:r>
              <a:rPr lang="ru-RU" dirty="0" smtClean="0"/>
              <a:t> форме – </a:t>
            </a:r>
            <a:r>
              <a:rPr lang="ru-RU" dirty="0" err="1" smtClean="0"/>
              <a:t>оссификация</a:t>
            </a:r>
            <a:r>
              <a:rPr lang="ru-RU" dirty="0" smtClean="0"/>
              <a:t> кости развивается в ранних стадиях заболевания и заканчивается чаще всего </a:t>
            </a:r>
            <a:r>
              <a:rPr lang="ru-RU" dirty="0" err="1" smtClean="0"/>
              <a:t>гиперостозом</a:t>
            </a:r>
            <a:r>
              <a:rPr lang="ru-RU" dirty="0" smtClean="0"/>
              <a:t>. </a:t>
            </a:r>
            <a:r>
              <a:rPr lang="ru-RU" dirty="0" err="1" smtClean="0"/>
              <a:t>Рарефицирующий</a:t>
            </a:r>
            <a:r>
              <a:rPr lang="ru-RU" dirty="0" smtClean="0"/>
              <a:t> периостит характеризуется выраженными резорбтивными явлениями и перестройкой костных структур.</a:t>
            </a:r>
          </a:p>
          <a:p>
            <a:endParaRPr lang="ru-RU" dirty="0"/>
          </a:p>
        </p:txBody>
      </p:sp>
      <p:sp>
        <p:nvSpPr>
          <p:cNvPr id="3" name="Заголовок 2"/>
          <p:cNvSpPr>
            <a:spLocks noGrp="1"/>
          </p:cNvSpPr>
          <p:nvPr>
            <p:ph type="title"/>
          </p:nvPr>
        </p:nvSpPr>
        <p:spPr/>
        <p:txBody>
          <a:bodyPr>
            <a:normAutofit fontScale="90000"/>
          </a:bodyPr>
          <a:lstStyle/>
          <a:p>
            <a:r>
              <a:rPr lang="ru-RU" i="1" dirty="0" smtClean="0"/>
              <a:t>КЛИНИЧЕСКАЯ КАРТИНА ПЕРИОСТИТА – ОБЩИЕ ВОПРОСЫ</a:t>
            </a:r>
            <a:r>
              <a:rPr lang="ru-RU" dirty="0" smtClean="0"/>
              <a:t/>
            </a:r>
            <a:br>
              <a:rPr lang="ru-RU" dirty="0" smtClean="0"/>
            </a:br>
            <a:endParaRPr lang="ru-RU"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457200" y="642918"/>
          <a:ext cx="8229600" cy="6215083"/>
        </p:xfrm>
        <a:graphic>
          <a:graphicData uri="http://schemas.openxmlformats.org/drawingml/2006/table">
            <a:tbl>
              <a:tblPr firstRow="1" bandRow="1">
                <a:tableStyleId>{5C22544A-7EE6-4342-B048-85BDC9FD1C3A}</a:tableStyleId>
              </a:tblPr>
              <a:tblGrid>
                <a:gridCol w="1257280"/>
                <a:gridCol w="6972320"/>
              </a:tblGrid>
              <a:tr h="1240719">
                <a:tc>
                  <a:txBody>
                    <a:bodyPr/>
                    <a:lstStyle/>
                    <a:p>
                      <a:pPr algn="just">
                        <a:spcAft>
                          <a:spcPts val="0"/>
                        </a:spcAft>
                      </a:pPr>
                      <a:r>
                        <a:rPr lang="ru-RU" sz="1800" dirty="0">
                          <a:latin typeface="Times New Roman"/>
                          <a:ea typeface="Times New Roman"/>
                          <a:cs typeface="Times New Roman"/>
                        </a:rPr>
                        <a:t>Общее состояние</a:t>
                      </a:r>
                    </a:p>
                  </a:txBody>
                  <a:tcPr marL="68580" marR="68580" marT="0" marB="0"/>
                </a:tc>
                <a:tc>
                  <a:txBody>
                    <a:bodyPr/>
                    <a:lstStyle/>
                    <a:p>
                      <a:pPr algn="just">
                        <a:spcAft>
                          <a:spcPts val="0"/>
                        </a:spcAft>
                      </a:pPr>
                      <a:r>
                        <a:rPr lang="ru-RU" sz="1800" dirty="0">
                          <a:latin typeface="Times New Roman"/>
                          <a:ea typeface="Times New Roman"/>
                          <a:cs typeface="Times New Roman"/>
                        </a:rPr>
                        <a:t>Удовлетворительное или средней степени тяжести. Температура тела повышена до 37,5—38,0°С, но может достигать 38,5—39,0°С. В результате интоксикации развиваются общая слабость, разбитость, потеря аппетита, бессонница.</a:t>
                      </a:r>
                    </a:p>
                  </a:txBody>
                  <a:tcPr marL="68580" marR="68580" marT="0" marB="0"/>
                </a:tc>
              </a:tr>
              <a:tr h="838635">
                <a:tc>
                  <a:txBody>
                    <a:bodyPr/>
                    <a:lstStyle/>
                    <a:p>
                      <a:pPr algn="just">
                        <a:spcAft>
                          <a:spcPts val="0"/>
                        </a:spcAft>
                      </a:pPr>
                      <a:r>
                        <a:rPr lang="ru-RU" sz="1800">
                          <a:latin typeface="Times New Roman"/>
                          <a:ea typeface="Times New Roman"/>
                          <a:cs typeface="Times New Roman"/>
                        </a:rPr>
                        <a:t>Жалобы</a:t>
                      </a:r>
                    </a:p>
                  </a:txBody>
                  <a:tcPr marL="68580" marR="68580" marT="0" marB="0"/>
                </a:tc>
                <a:tc>
                  <a:txBody>
                    <a:bodyPr/>
                    <a:lstStyle/>
                    <a:p>
                      <a:pPr algn="just">
                        <a:spcAft>
                          <a:spcPts val="0"/>
                        </a:spcAft>
                      </a:pPr>
                      <a:r>
                        <a:rPr lang="ru-RU" sz="1800" dirty="0">
                          <a:latin typeface="Times New Roman"/>
                          <a:ea typeface="Times New Roman"/>
                          <a:cs typeface="Times New Roman"/>
                        </a:rPr>
                        <a:t>Боль, припухлость мягких тканей лица, нарушение общего самочувствия, болезненное открывание рта. </a:t>
                      </a:r>
                    </a:p>
                  </a:txBody>
                  <a:tcPr marL="68580" marR="68580" marT="0" marB="0"/>
                </a:tc>
              </a:tr>
              <a:tr h="4135729">
                <a:tc>
                  <a:txBody>
                    <a:bodyPr/>
                    <a:lstStyle/>
                    <a:p>
                      <a:pPr algn="just">
                        <a:spcAft>
                          <a:spcPts val="0"/>
                        </a:spcAft>
                      </a:pPr>
                      <a:r>
                        <a:rPr lang="ru-RU" sz="1800">
                          <a:latin typeface="Times New Roman"/>
                          <a:ea typeface="Times New Roman"/>
                          <a:cs typeface="Times New Roman"/>
                        </a:rPr>
                        <a:t>Внешний осмотр</a:t>
                      </a:r>
                    </a:p>
                  </a:txBody>
                  <a:tcPr marL="68580" marR="68580" marT="0" marB="0"/>
                </a:tc>
                <a:tc>
                  <a:txBody>
                    <a:bodyPr/>
                    <a:lstStyle/>
                    <a:p>
                      <a:pPr algn="just">
                        <a:spcAft>
                          <a:spcPts val="0"/>
                        </a:spcAft>
                      </a:pPr>
                      <a:r>
                        <a:rPr lang="ru-RU" sz="1800" dirty="0">
                          <a:latin typeface="Times New Roman"/>
                          <a:ea typeface="Times New Roman"/>
                          <a:cs typeface="Times New Roman"/>
                        </a:rPr>
                        <a:t>Выраженный отек </a:t>
                      </a:r>
                      <a:r>
                        <a:rPr lang="ru-RU" sz="1800" dirty="0" err="1">
                          <a:latin typeface="Times New Roman"/>
                          <a:ea typeface="Times New Roman"/>
                          <a:cs typeface="Times New Roman"/>
                        </a:rPr>
                        <a:t>околочелюстных</a:t>
                      </a:r>
                      <a:r>
                        <a:rPr lang="ru-RU" sz="1800" dirty="0">
                          <a:latin typeface="Times New Roman"/>
                          <a:ea typeface="Times New Roman"/>
                          <a:cs typeface="Times New Roman"/>
                        </a:rPr>
                        <a:t> мягких тканей. Локализация и распространение отека зависит от расположения очага источника инфекции. Припухлость щечной, скуловой, подглазничной и околоушной областей, доходящая до ушной раковины. Иногда припухлость распространяется на нижнее веко, носогубную складку, поднижнечелюстную область. Кожные покровы не изменены, кожа в складку собирается.</a:t>
                      </a:r>
                    </a:p>
                    <a:p>
                      <a:pPr algn="just">
                        <a:spcAft>
                          <a:spcPts val="0"/>
                        </a:spcAft>
                      </a:pPr>
                      <a:r>
                        <a:rPr lang="ru-RU" sz="1800" dirty="0">
                          <a:latin typeface="Times New Roman"/>
                          <a:ea typeface="Times New Roman"/>
                          <a:cs typeface="Times New Roman"/>
                        </a:rPr>
                        <a:t>Необходимо проводить дифференциальную диагностику острого периостита с абсцессом и флегмоной. При абсцессе и флегмоне отмечается гиперемия, напряжение кожных покровов, кожа в складку не собирается. При периостите отек ограничен одной анатомической областью, при абсцессе вовлечены до 2 смежных областей, а при флегмоне вовлечены 3 и более областей.</a:t>
                      </a:r>
                    </a:p>
                  </a:txBody>
                  <a:tcPr marL="68580" marR="68580" marT="0" marB="0"/>
                </a:tc>
              </a:tr>
            </a:tbl>
          </a:graphicData>
        </a:graphic>
      </p:graphicFrame>
      <p:sp>
        <p:nvSpPr>
          <p:cNvPr id="3" name="Заголовок 2"/>
          <p:cNvSpPr>
            <a:spLocks noGrp="1"/>
          </p:cNvSpPr>
          <p:nvPr>
            <p:ph type="title"/>
          </p:nvPr>
        </p:nvSpPr>
        <p:spPr>
          <a:xfrm>
            <a:off x="457200" y="274638"/>
            <a:ext cx="8229600" cy="511156"/>
          </a:xfrm>
        </p:spPr>
        <p:txBody>
          <a:bodyPr>
            <a:normAutofit fontScale="90000"/>
          </a:bodyPr>
          <a:lstStyle/>
          <a:p>
            <a:r>
              <a:rPr lang="ru-RU" dirty="0" smtClean="0"/>
              <a:t>Острый периостит:</a:t>
            </a:r>
            <a:br>
              <a:rPr lang="ru-RU" dirty="0" smtClean="0"/>
            </a:br>
            <a:endParaRPr lang="ru-RU"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457200" y="642918"/>
          <a:ext cx="8229600" cy="4059244"/>
        </p:xfrm>
        <a:graphic>
          <a:graphicData uri="http://schemas.openxmlformats.org/drawingml/2006/table">
            <a:tbl>
              <a:tblPr firstRow="1" bandRow="1">
                <a:tableStyleId>{5C22544A-7EE6-4342-B048-85BDC9FD1C3A}</a:tableStyleId>
              </a:tblPr>
              <a:tblGrid>
                <a:gridCol w="1257280"/>
                <a:gridCol w="6972320"/>
              </a:tblGrid>
              <a:tr h="1785950">
                <a:tc>
                  <a:txBody>
                    <a:bodyPr/>
                    <a:lstStyle/>
                    <a:p>
                      <a:pPr algn="just">
                        <a:spcAft>
                          <a:spcPts val="0"/>
                        </a:spcAft>
                      </a:pPr>
                      <a:r>
                        <a:rPr lang="ru-RU" sz="1800" dirty="0">
                          <a:latin typeface="Times New Roman"/>
                          <a:ea typeface="Times New Roman"/>
                          <a:cs typeface="Times New Roman"/>
                        </a:rPr>
                        <a:t>Рентгенограмма</a:t>
                      </a:r>
                    </a:p>
                  </a:txBody>
                  <a:tcPr marL="68580" marR="68580" marT="0" marB="0"/>
                </a:tc>
                <a:tc>
                  <a:txBody>
                    <a:bodyPr/>
                    <a:lstStyle/>
                    <a:p>
                      <a:pPr indent="189230" algn="just">
                        <a:spcAft>
                          <a:spcPts val="0"/>
                        </a:spcAft>
                      </a:pPr>
                      <a:r>
                        <a:rPr lang="ru-RU" sz="1800" dirty="0">
                          <a:latin typeface="Times New Roman"/>
                          <a:ea typeface="Times New Roman"/>
                          <a:cs typeface="Times New Roman"/>
                        </a:rPr>
                        <a:t>На рентгенограмме отмечается расширение </a:t>
                      </a:r>
                      <a:r>
                        <a:rPr lang="ru-RU" sz="1800" dirty="0" err="1">
                          <a:latin typeface="Times New Roman"/>
                          <a:ea typeface="Times New Roman"/>
                          <a:cs typeface="Times New Roman"/>
                        </a:rPr>
                        <a:t>периодонтальной</a:t>
                      </a:r>
                      <a:r>
                        <a:rPr lang="ru-RU" sz="1800" dirty="0">
                          <a:latin typeface="Times New Roman"/>
                          <a:ea typeface="Times New Roman"/>
                          <a:cs typeface="Times New Roman"/>
                        </a:rPr>
                        <a:t> щели причинного зуба, наличие очагов деструкции костной ткани в области корней зубов. При травме зубов и челюстей (вывих или перелом зуба, перелом челюсти) визуализируется линия перелома, изменение положения зуба.</a:t>
                      </a:r>
                    </a:p>
                  </a:txBody>
                  <a:tcPr marL="68580" marR="68580" marT="0" marB="0"/>
                </a:tc>
              </a:tr>
              <a:tr h="2273294">
                <a:tc>
                  <a:txBody>
                    <a:bodyPr/>
                    <a:lstStyle/>
                    <a:p>
                      <a:pPr algn="just">
                        <a:spcAft>
                          <a:spcPts val="0"/>
                        </a:spcAft>
                      </a:pPr>
                      <a:r>
                        <a:rPr lang="ru-RU" sz="1800">
                          <a:latin typeface="Times New Roman"/>
                          <a:ea typeface="Times New Roman"/>
                          <a:cs typeface="Times New Roman"/>
                        </a:rPr>
                        <a:t>Пальпация</a:t>
                      </a:r>
                    </a:p>
                  </a:txBody>
                  <a:tcPr marL="68580" marR="68580" marT="0" marB="0"/>
                </a:tc>
                <a:tc>
                  <a:txBody>
                    <a:bodyPr/>
                    <a:lstStyle/>
                    <a:p>
                      <a:pPr algn="just">
                        <a:spcAft>
                          <a:spcPts val="0"/>
                        </a:spcAft>
                      </a:pPr>
                      <a:r>
                        <a:rPr lang="ru-RU" sz="1800" dirty="0">
                          <a:latin typeface="Times New Roman"/>
                          <a:ea typeface="Times New Roman"/>
                          <a:cs typeface="Times New Roman"/>
                        </a:rPr>
                        <a:t>Пальпация тканей пораженной области болезненна/резко болезненна. При пальпации региональных </a:t>
                      </a:r>
                      <a:r>
                        <a:rPr lang="ru-RU" sz="1800" dirty="0" err="1">
                          <a:latin typeface="Times New Roman"/>
                          <a:ea typeface="Times New Roman"/>
                          <a:cs typeface="Times New Roman"/>
                        </a:rPr>
                        <a:t>лимфоузлов</a:t>
                      </a:r>
                      <a:r>
                        <a:rPr lang="ru-RU" sz="1800" dirty="0">
                          <a:latin typeface="Times New Roman"/>
                          <a:ea typeface="Times New Roman"/>
                          <a:cs typeface="Times New Roman"/>
                        </a:rPr>
                        <a:t> соответствующей области отмечается их увеличение и болезненность. Переходная складка области поражения сглажена, резко болезненна при пальпации, в центре инфильтрата определяется флюктуация. Инфильтрат при периостите имеет ограниченный характер, в то время как обширный, разлитой инфильтрат может свидетельствовать о развитии флегмоны.</a:t>
                      </a:r>
                    </a:p>
                  </a:txBody>
                  <a:tcPr marL="68580" marR="68580" marT="0" marB="0"/>
                </a:tc>
              </a:tr>
            </a:tbl>
          </a:graphicData>
        </a:graphic>
      </p:graphicFrame>
      <p:sp>
        <p:nvSpPr>
          <p:cNvPr id="3" name="Заголовок 2"/>
          <p:cNvSpPr>
            <a:spLocks noGrp="1"/>
          </p:cNvSpPr>
          <p:nvPr>
            <p:ph type="title"/>
          </p:nvPr>
        </p:nvSpPr>
        <p:spPr>
          <a:xfrm>
            <a:off x="457200" y="274638"/>
            <a:ext cx="8229600" cy="511156"/>
          </a:xfrm>
        </p:spPr>
        <p:txBody>
          <a:bodyPr>
            <a:normAutofit fontScale="90000"/>
          </a:bodyPr>
          <a:lstStyle/>
          <a:p>
            <a:r>
              <a:rPr lang="ru-RU" dirty="0" smtClean="0"/>
              <a:t>Острый периостит:</a:t>
            </a:r>
            <a:br>
              <a:rPr lang="ru-RU" dirty="0" smtClean="0"/>
            </a:br>
            <a:endParaRPr lang="ru-RU"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457200" y="642918"/>
          <a:ext cx="8229600" cy="6000792"/>
        </p:xfrm>
        <a:graphic>
          <a:graphicData uri="http://schemas.openxmlformats.org/drawingml/2006/table">
            <a:tbl>
              <a:tblPr firstRow="1" bandRow="1">
                <a:tableStyleId>{5C22544A-7EE6-4342-B048-85BDC9FD1C3A}</a:tableStyleId>
              </a:tblPr>
              <a:tblGrid>
                <a:gridCol w="1257280"/>
                <a:gridCol w="6972320"/>
              </a:tblGrid>
              <a:tr h="6000792">
                <a:tc>
                  <a:txBody>
                    <a:bodyPr/>
                    <a:lstStyle/>
                    <a:p>
                      <a:pPr algn="just">
                        <a:spcAft>
                          <a:spcPts val="0"/>
                        </a:spcAft>
                      </a:pPr>
                      <a:r>
                        <a:rPr lang="ru-RU" sz="1600" dirty="0">
                          <a:latin typeface="Times New Roman"/>
                          <a:ea typeface="Times New Roman"/>
                          <a:cs typeface="Times New Roman"/>
                        </a:rPr>
                        <a:t>Осмотр рта</a:t>
                      </a:r>
                    </a:p>
                  </a:txBody>
                  <a:tcPr marL="68580" marR="68580" marT="0" marB="0"/>
                </a:tc>
                <a:tc>
                  <a:txBody>
                    <a:bodyPr/>
                    <a:lstStyle/>
                    <a:p>
                      <a:pPr algn="just">
                        <a:spcAft>
                          <a:spcPts val="0"/>
                        </a:spcAft>
                      </a:pPr>
                      <a:r>
                        <a:rPr lang="ru-RU" sz="1600" dirty="0">
                          <a:latin typeface="Times New Roman"/>
                          <a:ea typeface="Times New Roman"/>
                          <a:cs typeface="Times New Roman"/>
                        </a:rPr>
                        <a:t>В преддверии полости рта при остром периостите наблюдаются гиперемия и отек слизистой оболочки альвеолярного отростка (части) переходной складки и щеки на протяжении 3-5 зубов. При серозной стадии острого периостита переходная складка за счет воспалительной инфильтрации уплощается и сглаживается, при пальпации отмечается болезненность. Дальнейшее развитие воспалительного процесса приводит к гнойной стадии периостита. По переходной складке возникает ограниченная припухлость в виде валика, покрытая слизистой оболочкой. При гнойной стадии гной нередко просвечивает через нее, придавая слизистой оболочке желтоватый цвет, при пальпации четко определятся флюктуация. При локализации процесса на верхней челюсти с небной стороны альвеолярного отростка внешних изменений нет, во рту определяется болезненное выбухание на небе, которое приобретает полушаровидную или овальную форму. При локализации процесса в области челюстно-язычной складки, наблюдается отек небно-язычной и небно-глоточной дужек. Движения языка становятся затруднёнными и болезненными, появляются ограничение и болезненность при открывании рта. Зуб, возле которого развивается патологический процесс, разрушенный, </a:t>
                      </a:r>
                      <a:r>
                        <a:rPr lang="ru-RU" sz="1600" dirty="0" err="1">
                          <a:latin typeface="Times New Roman"/>
                          <a:ea typeface="Times New Roman"/>
                          <a:cs typeface="Times New Roman"/>
                        </a:rPr>
                        <a:t>депульпированный</a:t>
                      </a:r>
                      <a:r>
                        <a:rPr lang="ru-RU" sz="1600" dirty="0">
                          <a:latin typeface="Times New Roman"/>
                          <a:ea typeface="Times New Roman"/>
                          <a:cs typeface="Times New Roman"/>
                        </a:rPr>
                        <a:t> или запломбированный, его перкуссия резко болезненная. Отмечается патологическая подвижность причинных зубов. Может отмечаться гноетечение из-под десны.</a:t>
                      </a:r>
                    </a:p>
                  </a:txBody>
                  <a:tcPr marL="68580" marR="68580" marT="0" marB="0"/>
                </a:tc>
              </a:tr>
            </a:tbl>
          </a:graphicData>
        </a:graphic>
      </p:graphicFrame>
      <p:sp>
        <p:nvSpPr>
          <p:cNvPr id="3" name="Заголовок 2"/>
          <p:cNvSpPr>
            <a:spLocks noGrp="1"/>
          </p:cNvSpPr>
          <p:nvPr>
            <p:ph type="title"/>
          </p:nvPr>
        </p:nvSpPr>
        <p:spPr>
          <a:xfrm>
            <a:off x="457200" y="274638"/>
            <a:ext cx="8229600" cy="511156"/>
          </a:xfrm>
        </p:spPr>
        <p:txBody>
          <a:bodyPr>
            <a:normAutofit fontScale="90000"/>
          </a:bodyPr>
          <a:lstStyle/>
          <a:p>
            <a:r>
              <a:rPr lang="ru-RU" dirty="0" smtClean="0"/>
              <a:t>Острый периостит:</a:t>
            </a:r>
            <a:br>
              <a:rPr lang="ru-RU" dirty="0" smtClean="0"/>
            </a:br>
            <a:endParaRPr lang="ru-RU"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457200" y="642918"/>
          <a:ext cx="8229600" cy="6000792"/>
        </p:xfrm>
        <a:graphic>
          <a:graphicData uri="http://schemas.openxmlformats.org/drawingml/2006/table">
            <a:tbl>
              <a:tblPr firstRow="1" bandRow="1">
                <a:tableStyleId>{5C22544A-7EE6-4342-B048-85BDC9FD1C3A}</a:tableStyleId>
              </a:tblPr>
              <a:tblGrid>
                <a:gridCol w="1257280"/>
                <a:gridCol w="6972320"/>
              </a:tblGrid>
              <a:tr h="6000792">
                <a:tc>
                  <a:txBody>
                    <a:bodyPr/>
                    <a:lstStyle/>
                    <a:p>
                      <a:pPr algn="just">
                        <a:spcAft>
                          <a:spcPts val="0"/>
                        </a:spcAft>
                      </a:pPr>
                      <a:r>
                        <a:rPr lang="ru-RU" sz="1800" dirty="0">
                          <a:latin typeface="Times New Roman"/>
                          <a:ea typeface="Times New Roman"/>
                          <a:cs typeface="Times New Roman"/>
                        </a:rPr>
                        <a:t>Исход</a:t>
                      </a:r>
                    </a:p>
                  </a:txBody>
                  <a:tcPr marL="68580" marR="68580" marT="0" marB="0"/>
                </a:tc>
                <a:tc>
                  <a:txBody>
                    <a:bodyPr/>
                    <a:lstStyle/>
                    <a:p>
                      <a:pPr algn="just">
                        <a:spcAft>
                          <a:spcPts val="0"/>
                        </a:spcAft>
                      </a:pPr>
                      <a:r>
                        <a:rPr lang="ru-RU" sz="1800" dirty="0">
                          <a:latin typeface="Times New Roman"/>
                          <a:ea typeface="Times New Roman"/>
                          <a:cs typeface="Times New Roman"/>
                        </a:rPr>
                        <a:t>Консервативное лечение острого серозного периостита в большинстве случаев заканчивается выздоровлением. Однако серозная стадия может перейти в гнойную и в этих случаях требуется хирургическое лечение (</a:t>
                      </a:r>
                      <a:r>
                        <a:rPr lang="ru-RU" sz="1800" dirty="0" err="1">
                          <a:latin typeface="Times New Roman"/>
                          <a:ea typeface="Times New Roman"/>
                          <a:cs typeface="Times New Roman"/>
                        </a:rPr>
                        <a:t>периостотомия</a:t>
                      </a:r>
                      <a:r>
                        <a:rPr lang="ru-RU" sz="1800" dirty="0">
                          <a:latin typeface="Times New Roman"/>
                          <a:ea typeface="Times New Roman"/>
                          <a:cs typeface="Times New Roman"/>
                        </a:rPr>
                        <a:t>, в некоторых случаях удаление причинного зуба).</a:t>
                      </a:r>
                    </a:p>
                    <a:p>
                      <a:pPr algn="just">
                        <a:spcAft>
                          <a:spcPts val="0"/>
                        </a:spcAft>
                      </a:pPr>
                      <a:r>
                        <a:rPr lang="ru-RU" sz="1800" dirty="0">
                          <a:latin typeface="Times New Roman"/>
                          <a:ea typeface="Times New Roman"/>
                          <a:cs typeface="Times New Roman"/>
                        </a:rPr>
                        <a:t>При своевременном обращении пациента за врачебной помощью и правильно проведенном лечении исход острого гнойного периостита челюсти заканчивается выздоровлением. Через 3-5 суток больные становятся трудоспособными. Отсутствие адекватного лечения, самолечение или осложненное </a:t>
                      </a:r>
                      <a:r>
                        <a:rPr lang="ru-RU" sz="1800" dirty="0" err="1">
                          <a:latin typeface="Times New Roman"/>
                          <a:ea typeface="Times New Roman"/>
                          <a:cs typeface="Times New Roman"/>
                        </a:rPr>
                        <a:t>общесоматическое</a:t>
                      </a:r>
                      <a:r>
                        <a:rPr lang="ru-RU" sz="1800" dirty="0">
                          <a:latin typeface="Times New Roman"/>
                          <a:ea typeface="Times New Roman"/>
                          <a:cs typeface="Times New Roman"/>
                        </a:rPr>
                        <a:t> состояние здоровья пациента могут быть причиной прогрессирования воспалительного процесса, распространения гнойного экссудата в кость с развитием острого остеомиелита челюсти или в </a:t>
                      </a:r>
                      <a:r>
                        <a:rPr lang="ru-RU" sz="1800" dirty="0" err="1">
                          <a:latin typeface="Times New Roman"/>
                          <a:ea typeface="Times New Roman"/>
                          <a:cs typeface="Times New Roman"/>
                        </a:rPr>
                        <a:t>околочелюстные</a:t>
                      </a:r>
                      <a:r>
                        <a:rPr lang="ru-RU" sz="1800" dirty="0">
                          <a:latin typeface="Times New Roman"/>
                          <a:ea typeface="Times New Roman"/>
                          <a:cs typeface="Times New Roman"/>
                        </a:rPr>
                        <a:t> мягкие ткани с образованием абсцесса или флегмоны. В этих ситуациях требуется лечение больного в условиях стационара.</a:t>
                      </a:r>
                    </a:p>
                  </a:txBody>
                  <a:tcPr marL="68580" marR="68580" marT="0" marB="0"/>
                </a:tc>
              </a:tr>
            </a:tbl>
          </a:graphicData>
        </a:graphic>
      </p:graphicFrame>
      <p:sp>
        <p:nvSpPr>
          <p:cNvPr id="3" name="Заголовок 2"/>
          <p:cNvSpPr>
            <a:spLocks noGrp="1"/>
          </p:cNvSpPr>
          <p:nvPr>
            <p:ph type="title"/>
          </p:nvPr>
        </p:nvSpPr>
        <p:spPr>
          <a:xfrm>
            <a:off x="457200" y="274638"/>
            <a:ext cx="8229600" cy="511156"/>
          </a:xfrm>
        </p:spPr>
        <p:txBody>
          <a:bodyPr>
            <a:normAutofit fontScale="90000"/>
          </a:bodyPr>
          <a:lstStyle/>
          <a:p>
            <a:r>
              <a:rPr lang="ru-RU" dirty="0" smtClean="0"/>
              <a:t>Острый периостит:</a:t>
            </a:r>
            <a:br>
              <a:rPr lang="ru-RU" dirty="0" smtClean="0"/>
            </a:br>
            <a:endParaRPr lang="ru-RU"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lstStyle/>
          <a:p>
            <a:endParaRPr lang="ru-RU"/>
          </a:p>
        </p:txBody>
      </p:sp>
      <p:pic>
        <p:nvPicPr>
          <p:cNvPr id="14338" name="Picture 2"/>
          <p:cNvPicPr>
            <a:picLocks noGrp="1" noChangeAspect="1" noChangeArrowheads="1"/>
          </p:cNvPicPr>
          <p:nvPr>
            <p:ph idx="1"/>
          </p:nvPr>
        </p:nvPicPr>
        <p:blipFill>
          <a:blip r:embed="rId2"/>
          <a:srcRect/>
          <a:stretch>
            <a:fillRect/>
          </a:stretch>
        </p:blipFill>
        <p:spPr bwMode="auto">
          <a:xfrm>
            <a:off x="428596" y="571480"/>
            <a:ext cx="8358246" cy="3747188"/>
          </a:xfrm>
          <a:prstGeom prst="rect">
            <a:avLst/>
          </a:prstGeom>
          <a:noFill/>
          <a:ln w="9525">
            <a:noFill/>
            <a:miter lim="800000"/>
            <a:headEnd/>
            <a:tailEnd/>
          </a:ln>
          <a:effectLst/>
        </p:spPr>
      </p:pic>
      <p:sp>
        <p:nvSpPr>
          <p:cNvPr id="5" name="Прямоугольник 4"/>
          <p:cNvSpPr/>
          <p:nvPr/>
        </p:nvSpPr>
        <p:spPr>
          <a:xfrm>
            <a:off x="4714876" y="3786190"/>
            <a:ext cx="3857652" cy="42862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lstStyle/>
          <a:p>
            <a:endParaRPr lang="ru-RU"/>
          </a:p>
        </p:txBody>
      </p:sp>
      <p:pic>
        <p:nvPicPr>
          <p:cNvPr id="15362" name="Picture 2"/>
          <p:cNvPicPr>
            <a:picLocks noGrp="1" noChangeAspect="1" noChangeArrowheads="1"/>
          </p:cNvPicPr>
          <p:nvPr>
            <p:ph idx="1"/>
          </p:nvPr>
        </p:nvPicPr>
        <p:blipFill>
          <a:blip r:embed="rId2"/>
          <a:srcRect/>
          <a:stretch>
            <a:fillRect/>
          </a:stretch>
        </p:blipFill>
        <p:spPr bwMode="auto">
          <a:xfrm>
            <a:off x="428596" y="214290"/>
            <a:ext cx="8358245" cy="5786478"/>
          </a:xfrm>
          <a:prstGeom prst="rect">
            <a:avLst/>
          </a:prstGeom>
          <a:noFill/>
          <a:ln w="9525">
            <a:noFill/>
            <a:miter lim="800000"/>
            <a:headEnd/>
            <a:tailEnd/>
          </a:ln>
          <a:effec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lstStyle/>
          <a:p>
            <a:endParaRPr lang="ru-RU"/>
          </a:p>
        </p:txBody>
      </p:sp>
      <p:pic>
        <p:nvPicPr>
          <p:cNvPr id="16386" name="Picture 2"/>
          <p:cNvPicPr>
            <a:picLocks noGrp="1" noChangeAspect="1" noChangeArrowheads="1"/>
          </p:cNvPicPr>
          <p:nvPr>
            <p:ph idx="1"/>
          </p:nvPr>
        </p:nvPicPr>
        <p:blipFill>
          <a:blip r:embed="rId2"/>
          <a:srcRect/>
          <a:stretch>
            <a:fillRect/>
          </a:stretch>
        </p:blipFill>
        <p:spPr bwMode="auto">
          <a:xfrm>
            <a:off x="571472" y="285728"/>
            <a:ext cx="8001055" cy="5357850"/>
          </a:xfrm>
          <a:prstGeom prst="rect">
            <a:avLst/>
          </a:prstGeom>
          <a:noFill/>
          <a:ln w="9525">
            <a:noFill/>
            <a:miter lim="800000"/>
            <a:headEnd/>
            <a:tailEnd/>
          </a:ln>
          <a:effec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lstStyle/>
          <a:p>
            <a:endParaRPr lang="ru-RU"/>
          </a:p>
        </p:txBody>
      </p:sp>
      <p:pic>
        <p:nvPicPr>
          <p:cNvPr id="17410" name="Picture 2"/>
          <p:cNvPicPr>
            <a:picLocks noGrp="1" noChangeAspect="1" noChangeArrowheads="1"/>
          </p:cNvPicPr>
          <p:nvPr>
            <p:ph idx="1"/>
          </p:nvPr>
        </p:nvPicPr>
        <p:blipFill>
          <a:blip r:embed="rId2"/>
          <a:srcRect/>
          <a:stretch>
            <a:fillRect/>
          </a:stretch>
        </p:blipFill>
        <p:spPr bwMode="auto">
          <a:xfrm>
            <a:off x="428596" y="428605"/>
            <a:ext cx="8358246" cy="3970836"/>
          </a:xfrm>
          <a:prstGeom prst="rect">
            <a:avLst/>
          </a:prstGeom>
          <a:noFill/>
          <a:ln w="9525">
            <a:noFill/>
            <a:miter lim="800000"/>
            <a:headEnd/>
            <a:tailEnd/>
          </a:ln>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lstStyle/>
          <a:p>
            <a:endParaRPr lang="ru-RU"/>
          </a:p>
        </p:txBody>
      </p:sp>
      <p:pic>
        <p:nvPicPr>
          <p:cNvPr id="18434" name="Picture 2"/>
          <p:cNvPicPr>
            <a:picLocks noGrp="1" noChangeAspect="1" noChangeArrowheads="1"/>
          </p:cNvPicPr>
          <p:nvPr>
            <p:ph idx="1"/>
          </p:nvPr>
        </p:nvPicPr>
        <p:blipFill>
          <a:blip r:embed="rId2"/>
          <a:srcRect/>
          <a:stretch>
            <a:fillRect/>
          </a:stretch>
        </p:blipFill>
        <p:spPr bwMode="auto">
          <a:xfrm>
            <a:off x="285720" y="428604"/>
            <a:ext cx="8358245" cy="4786346"/>
          </a:xfrm>
          <a:prstGeom prst="rect">
            <a:avLst/>
          </a:prstGeom>
          <a:noFill/>
          <a:ln w="9525">
            <a:noFill/>
            <a:miter lim="800000"/>
            <a:headEnd/>
            <a:tailEnd/>
          </a:ln>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lstStyle/>
          <a:p>
            <a:endParaRPr lang="ru-RU"/>
          </a:p>
        </p:txBody>
      </p:sp>
      <p:pic>
        <p:nvPicPr>
          <p:cNvPr id="19458" name="Picture 2"/>
          <p:cNvPicPr>
            <a:picLocks noGrp="1" noChangeAspect="1" noChangeArrowheads="1"/>
          </p:cNvPicPr>
          <p:nvPr>
            <p:ph idx="1"/>
          </p:nvPr>
        </p:nvPicPr>
        <p:blipFill>
          <a:blip r:embed="rId2"/>
          <a:srcRect/>
          <a:stretch>
            <a:fillRect/>
          </a:stretch>
        </p:blipFill>
        <p:spPr bwMode="auto">
          <a:xfrm>
            <a:off x="428596" y="214290"/>
            <a:ext cx="8286807" cy="5286412"/>
          </a:xfrm>
          <a:prstGeom prst="rect">
            <a:avLst/>
          </a:prstGeom>
          <a:noFill/>
          <a:ln w="9525">
            <a:noFill/>
            <a:miter lim="800000"/>
            <a:headEnd/>
            <a:tailEnd/>
          </a:ln>
          <a:effec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642910" y="785794"/>
            <a:ext cx="8229600" cy="5150059"/>
          </a:xfrm>
        </p:spPr>
        <p:txBody>
          <a:bodyPr>
            <a:normAutofit fontScale="85000" lnSpcReduction="20000"/>
          </a:bodyPr>
          <a:lstStyle/>
          <a:p>
            <a:r>
              <a:rPr lang="ru-RU" sz="3200" b="1" i="1" dirty="0" smtClean="0">
                <a:solidFill>
                  <a:schemeClr val="accent5">
                    <a:lumMod val="75000"/>
                  </a:schemeClr>
                </a:solidFill>
              </a:rPr>
              <a:t>ОБЩИЕ ПОДХОДЫ К ЛЕЧЕНИЮ ПЕРИОСТИТА</a:t>
            </a:r>
            <a:r>
              <a:rPr lang="ru-RU" b="1" dirty="0" smtClean="0">
                <a:solidFill>
                  <a:schemeClr val="accent5">
                    <a:lumMod val="75000"/>
                  </a:schemeClr>
                </a:solidFill>
              </a:rPr>
              <a:t/>
            </a:r>
            <a:br>
              <a:rPr lang="ru-RU" b="1" dirty="0" smtClean="0">
                <a:solidFill>
                  <a:schemeClr val="accent5">
                    <a:lumMod val="75000"/>
                  </a:schemeClr>
                </a:solidFill>
              </a:rPr>
            </a:br>
            <a:r>
              <a:rPr lang="ru-RU" sz="2800" b="1" dirty="0" smtClean="0">
                <a:solidFill>
                  <a:schemeClr val="accent5">
                    <a:lumMod val="75000"/>
                  </a:schemeClr>
                </a:solidFill>
              </a:rPr>
              <a:t> Принципы лечения больных с периоститом  предусматривают одновременное решение нескольких задач:</a:t>
            </a:r>
            <a:br>
              <a:rPr lang="ru-RU" sz="2800" b="1" dirty="0" smtClean="0">
                <a:solidFill>
                  <a:schemeClr val="accent5">
                    <a:lumMod val="75000"/>
                  </a:schemeClr>
                </a:solidFill>
              </a:rPr>
            </a:br>
            <a:r>
              <a:rPr lang="ru-RU" sz="2800" b="1" dirty="0" smtClean="0">
                <a:solidFill>
                  <a:schemeClr val="accent5">
                    <a:lumMod val="75000"/>
                  </a:schemeClr>
                </a:solidFill>
              </a:rPr>
              <a:t>- предупреждение дальнейшего развития патологического процесса;</a:t>
            </a:r>
            <a:br>
              <a:rPr lang="ru-RU" sz="2800" b="1" dirty="0" smtClean="0">
                <a:solidFill>
                  <a:schemeClr val="accent5">
                    <a:lumMod val="75000"/>
                  </a:schemeClr>
                </a:solidFill>
              </a:rPr>
            </a:br>
            <a:r>
              <a:rPr lang="ru-RU" sz="2800" b="1" dirty="0" smtClean="0">
                <a:solidFill>
                  <a:schemeClr val="accent5">
                    <a:lumMod val="75000"/>
                  </a:schemeClr>
                </a:solidFill>
              </a:rPr>
              <a:t>- предупреждение развития острых </a:t>
            </a:r>
            <a:r>
              <a:rPr lang="ru-RU" sz="2800" b="1" dirty="0" err="1" smtClean="0">
                <a:solidFill>
                  <a:schemeClr val="accent5">
                    <a:lumMod val="75000"/>
                  </a:schemeClr>
                </a:solidFill>
              </a:rPr>
              <a:t>одонтогенных</a:t>
            </a:r>
            <a:r>
              <a:rPr lang="ru-RU" sz="2800" b="1" dirty="0" smtClean="0">
                <a:solidFill>
                  <a:schemeClr val="accent5">
                    <a:lumMod val="75000"/>
                  </a:schemeClr>
                </a:solidFill>
              </a:rPr>
              <a:t> воспалительных патологических процессов в </a:t>
            </a:r>
            <a:r>
              <a:rPr lang="ru-RU" sz="2800" b="1" dirty="0" err="1" smtClean="0">
                <a:solidFill>
                  <a:schemeClr val="accent5">
                    <a:lumMod val="75000"/>
                  </a:schemeClr>
                </a:solidFill>
              </a:rPr>
              <a:t>околозубных</a:t>
            </a:r>
            <a:r>
              <a:rPr lang="ru-RU" sz="2800" b="1" dirty="0" smtClean="0">
                <a:solidFill>
                  <a:schemeClr val="accent5">
                    <a:lumMod val="75000"/>
                  </a:schemeClr>
                </a:solidFill>
              </a:rPr>
              <a:t> и </a:t>
            </a:r>
            <a:r>
              <a:rPr lang="ru-RU" sz="2800" b="1" dirty="0" err="1" smtClean="0">
                <a:solidFill>
                  <a:schemeClr val="accent5">
                    <a:lumMod val="75000"/>
                  </a:schemeClr>
                </a:solidFill>
              </a:rPr>
              <a:t>околочелюстных</a:t>
            </a:r>
            <a:r>
              <a:rPr lang="ru-RU" sz="2800" b="1" dirty="0" smtClean="0">
                <a:solidFill>
                  <a:schemeClr val="accent5">
                    <a:lumMod val="75000"/>
                  </a:schemeClr>
                </a:solidFill>
              </a:rPr>
              <a:t> тканях;</a:t>
            </a:r>
            <a:br>
              <a:rPr lang="ru-RU" sz="2800" b="1" dirty="0" smtClean="0">
                <a:solidFill>
                  <a:schemeClr val="accent5">
                    <a:lumMod val="75000"/>
                  </a:schemeClr>
                </a:solidFill>
              </a:rPr>
            </a:br>
            <a:r>
              <a:rPr lang="ru-RU" sz="2800" b="1" dirty="0" smtClean="0">
                <a:solidFill>
                  <a:schemeClr val="accent5">
                    <a:lumMod val="75000"/>
                  </a:schemeClr>
                </a:solidFill>
              </a:rPr>
              <a:t>- выявление и устранение причины заболевания;</a:t>
            </a:r>
            <a:br>
              <a:rPr lang="ru-RU" sz="2800" b="1" dirty="0" smtClean="0">
                <a:solidFill>
                  <a:schemeClr val="accent5">
                    <a:lumMod val="75000"/>
                  </a:schemeClr>
                </a:solidFill>
              </a:rPr>
            </a:br>
            <a:r>
              <a:rPr lang="ru-RU" sz="2800" b="1" dirty="0" smtClean="0">
                <a:solidFill>
                  <a:schemeClr val="accent5">
                    <a:lumMod val="75000"/>
                  </a:schemeClr>
                </a:solidFill>
              </a:rPr>
              <a:t>- сохранение и восстановление функциональной способности всей зубочелюстной системы;</a:t>
            </a:r>
            <a:br>
              <a:rPr lang="ru-RU" sz="2800" b="1" dirty="0" smtClean="0">
                <a:solidFill>
                  <a:schemeClr val="accent5">
                    <a:lumMod val="75000"/>
                  </a:schemeClr>
                </a:solidFill>
              </a:rPr>
            </a:br>
            <a:r>
              <a:rPr lang="ru-RU" sz="2800" b="1" dirty="0" smtClean="0">
                <a:solidFill>
                  <a:schemeClr val="accent5">
                    <a:lumMod val="75000"/>
                  </a:schemeClr>
                </a:solidFill>
              </a:rPr>
              <a:t>- устранение возникших осложнений патологического процесса; </a:t>
            </a:r>
            <a:br>
              <a:rPr lang="ru-RU" sz="2800" b="1" dirty="0" smtClean="0">
                <a:solidFill>
                  <a:schemeClr val="accent5">
                    <a:lumMod val="75000"/>
                  </a:schemeClr>
                </a:solidFill>
              </a:rPr>
            </a:br>
            <a:r>
              <a:rPr lang="ru-RU" sz="2800" b="1" dirty="0" smtClean="0">
                <a:solidFill>
                  <a:schemeClr val="accent5">
                    <a:lumMod val="75000"/>
                  </a:schemeClr>
                </a:solidFill>
              </a:rPr>
              <a:t>- повышение качества жизни пациентов. </a:t>
            </a:r>
            <a:endParaRPr lang="ru-RU" b="1" dirty="0">
              <a:solidFill>
                <a:schemeClr val="accent5">
                  <a:lumMod val="75000"/>
                </a:schemeClr>
              </a:solidFill>
            </a:endParaRPr>
          </a:p>
        </p:txBody>
      </p:sp>
      <p:sp>
        <p:nvSpPr>
          <p:cNvPr id="3" name="Заголовок 2"/>
          <p:cNvSpPr>
            <a:spLocks noGrp="1"/>
          </p:cNvSpPr>
          <p:nvPr>
            <p:ph type="title"/>
          </p:nvPr>
        </p:nvSpPr>
        <p:spPr/>
        <p:txBody>
          <a:bodyPr>
            <a:normAutofit fontScale="90000"/>
          </a:bodyPr>
          <a:lstStyle/>
          <a:p>
            <a:r>
              <a:rPr lang="ru-RU" dirty="0" smtClean="0"/>
              <a:t/>
            </a:r>
            <a:br>
              <a:rPr lang="ru-RU" dirty="0" smtClean="0"/>
            </a:br>
            <a:endParaRPr lang="ru-RU"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normAutofit/>
          </a:bodyPr>
          <a:lstStyle/>
          <a:p>
            <a:r>
              <a:rPr lang="ru-RU" sz="1800" b="1" dirty="0" smtClean="0">
                <a:solidFill>
                  <a:srgbClr val="0070C0"/>
                </a:solidFill>
              </a:rPr>
              <a:t>В первую очередь необходимо ликвидировать острые воспалительные явления. </a:t>
            </a:r>
          </a:p>
          <a:p>
            <a:r>
              <a:rPr lang="ru-RU" sz="1800" b="1" dirty="0" smtClean="0">
                <a:solidFill>
                  <a:srgbClr val="0070C0"/>
                </a:solidFill>
              </a:rPr>
              <a:t>Оперативное вмешательство по поводу периостита проводят под местным обезболиванием – проводниковой или инфильтрационной анестезией. По показаниям пациентам проводят операцию под наркозом.</a:t>
            </a:r>
          </a:p>
          <a:p>
            <a:endParaRPr lang="ru-RU" sz="1800" dirty="0">
              <a:latin typeface="Times New Roman" pitchFamily="18" charset="0"/>
              <a:cs typeface="Times New Roman" pitchFamily="18" charset="0"/>
            </a:endParaRPr>
          </a:p>
        </p:txBody>
      </p:sp>
      <p:sp>
        <p:nvSpPr>
          <p:cNvPr id="3" name="Заголовок 2"/>
          <p:cNvSpPr>
            <a:spLocks noGrp="1"/>
          </p:cNvSpPr>
          <p:nvPr>
            <p:ph type="title"/>
          </p:nvPr>
        </p:nvSpPr>
        <p:spPr/>
        <p:txBody>
          <a:bodyPr>
            <a:normAutofit fontScale="90000"/>
          </a:bodyPr>
          <a:lstStyle/>
          <a:p>
            <a:r>
              <a:rPr lang="ru-RU" sz="2000" dirty="0" smtClean="0"/>
              <a:t>Комплекс лечебных мероприятий проводят преимущественно в условиях поликлиники. Принимают во внимание выраженность воспалительных явлений, общую и местную картину заболевания, а также рентгенологические данные.</a:t>
            </a:r>
            <a:br>
              <a:rPr lang="ru-RU" sz="2000" dirty="0" smtClean="0"/>
            </a:br>
            <a:endParaRPr lang="ru-RU" sz="2000" dirty="0">
              <a:latin typeface="Times New Roman" pitchFamily="18" charset="0"/>
              <a:cs typeface="Times New Roman" pitchFamily="18"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normAutofit lnSpcReduction="10000"/>
          </a:bodyPr>
          <a:lstStyle/>
          <a:p>
            <a:r>
              <a:rPr lang="ru-RU" sz="1800" b="1" dirty="0" smtClean="0">
                <a:solidFill>
                  <a:srgbClr val="7030A0"/>
                </a:solidFill>
              </a:rPr>
              <a:t>В начальной стадии острого периостита челюсти (острый серозный периостит) лечение можно начать с вскрытия полости зуба, удаления распада из канала и создания условий для оттока. В тех случаях, когда консервативное лечение зуба невозможно или зуб не представляет функциональной ценности проводят его удаление.  Одновременно назначают общую медикаментозную терапию (антибактериальные, противовоспалительные, десенсибилизирующие препараты) Эти лечебные мероприятия могут способствовать стиханию воспалительных явлений. В случае усиления болевых ощущений, дальнейшего распространения воспаления, ухудшения состояния пациента и перехода процесса в другую стадию (острый гнойный периостит) проводят разрез по переходной складке до кости на протяжении всего инфильтрата с установкой дренажа. В тех случаях, когда происходит нарастание гнойного воспалительного процесса после </a:t>
            </a:r>
            <a:r>
              <a:rPr lang="ru-RU" sz="1800" b="1" dirty="0" err="1" smtClean="0">
                <a:solidFill>
                  <a:srgbClr val="7030A0"/>
                </a:solidFill>
              </a:rPr>
              <a:t>периостотомии</a:t>
            </a:r>
            <a:r>
              <a:rPr lang="ru-RU" sz="1800" b="1" dirty="0" smtClean="0">
                <a:solidFill>
                  <a:srgbClr val="7030A0"/>
                </a:solidFill>
              </a:rPr>
              <a:t> и вскрытия причинного зуба решается вопрос о его удалении.   </a:t>
            </a:r>
          </a:p>
          <a:p>
            <a:endParaRPr lang="ru-RU" sz="1800" dirty="0">
              <a:latin typeface="Times New Roman" pitchFamily="18" charset="0"/>
              <a:cs typeface="Times New Roman" pitchFamily="18" charset="0"/>
            </a:endParaRPr>
          </a:p>
        </p:txBody>
      </p:sp>
      <p:sp>
        <p:nvSpPr>
          <p:cNvPr id="3" name="Заголовок 2"/>
          <p:cNvSpPr>
            <a:spLocks noGrp="1"/>
          </p:cNvSpPr>
          <p:nvPr>
            <p:ph type="title"/>
          </p:nvPr>
        </p:nvSpPr>
        <p:spPr/>
        <p:txBody>
          <a:bodyPr/>
          <a:lstStyle/>
          <a:p>
            <a:r>
              <a:rPr lang="ru-RU" dirty="0" smtClean="0"/>
              <a:t>Лечение острого периостита</a:t>
            </a:r>
            <a:endParaRPr lang="ru-RU"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857232"/>
            <a:ext cx="8686800" cy="6000768"/>
          </a:xfrm>
        </p:spPr>
        <p:txBody>
          <a:bodyPr>
            <a:normAutofit fontScale="85000" lnSpcReduction="20000"/>
          </a:bodyPr>
          <a:lstStyle/>
          <a:p>
            <a:r>
              <a:rPr lang="ru-RU" sz="2000" b="1" dirty="0" smtClean="0">
                <a:solidFill>
                  <a:srgbClr val="7030A0"/>
                </a:solidFill>
                <a:latin typeface="Times New Roman" pitchFamily="18" charset="0"/>
                <a:cs typeface="Times New Roman" pitchFamily="18" charset="0"/>
              </a:rPr>
              <a:t>Если </a:t>
            </a:r>
            <a:r>
              <a:rPr lang="ru-RU" sz="2000" b="1" dirty="0" err="1" smtClean="0">
                <a:solidFill>
                  <a:srgbClr val="7030A0"/>
                </a:solidFill>
                <a:latin typeface="Times New Roman" pitchFamily="18" charset="0"/>
                <a:cs typeface="Times New Roman" pitchFamily="18" charset="0"/>
              </a:rPr>
              <a:t>поднадкостничный</a:t>
            </a:r>
            <a:r>
              <a:rPr lang="ru-RU" sz="2000" b="1" dirty="0" smtClean="0">
                <a:solidFill>
                  <a:srgbClr val="7030A0"/>
                </a:solidFill>
                <a:latin typeface="Times New Roman" pitchFamily="18" charset="0"/>
                <a:cs typeface="Times New Roman" pitchFamily="18" charset="0"/>
              </a:rPr>
              <a:t> гнойный очаг расположен в области преддверия рта, то разрез производят параллельно переходной складке через весь инфильтрированный участок: рассекают слизистую оболочку, </a:t>
            </a:r>
            <a:r>
              <a:rPr lang="ru-RU" sz="2000" b="1" dirty="0" err="1" smtClean="0">
                <a:solidFill>
                  <a:srgbClr val="7030A0"/>
                </a:solidFill>
                <a:latin typeface="Times New Roman" pitchFamily="18" charset="0"/>
                <a:cs typeface="Times New Roman" pitchFamily="18" charset="0"/>
              </a:rPr>
              <a:t>подслизистую</a:t>
            </a:r>
            <a:r>
              <a:rPr lang="ru-RU" sz="2000" b="1" dirty="0" smtClean="0">
                <a:solidFill>
                  <a:srgbClr val="7030A0"/>
                </a:solidFill>
                <a:latin typeface="Times New Roman" pitchFamily="18" charset="0"/>
                <a:cs typeface="Times New Roman" pitchFamily="18" charset="0"/>
              </a:rPr>
              <a:t> основу и надкостницу до кости соответственно 3-5 зубам. Рану промывают антисептическими растворами. Чтобы предупредить слипание краев раны и обеспечить отток гноя, в нее рыхло вводят узкую полосу тонкой (перчаточной) резины.</a:t>
            </a:r>
          </a:p>
          <a:p>
            <a:r>
              <a:rPr lang="ru-RU" sz="2000" b="1" dirty="0" smtClean="0">
                <a:solidFill>
                  <a:srgbClr val="7030A0"/>
                </a:solidFill>
                <a:latin typeface="Times New Roman" pitchFamily="18" charset="0"/>
                <a:cs typeface="Times New Roman" pitchFamily="18" charset="0"/>
              </a:rPr>
              <a:t>При локализации гнойного очага под надкостницей в области бугра верхней челюсти разрез следует производить по переходной складке в области моляров. Для вскрытия воспалительного очага следует распатором или </a:t>
            </a:r>
            <a:r>
              <a:rPr lang="ru-RU" sz="2000" b="1" dirty="0" err="1" smtClean="0">
                <a:solidFill>
                  <a:srgbClr val="7030A0"/>
                </a:solidFill>
                <a:latin typeface="Times New Roman" pitchFamily="18" charset="0"/>
                <a:cs typeface="Times New Roman" pitchFamily="18" charset="0"/>
              </a:rPr>
              <a:t>желобоватым</a:t>
            </a:r>
            <a:r>
              <a:rPr lang="ru-RU" sz="2000" b="1" dirty="0" smtClean="0">
                <a:solidFill>
                  <a:srgbClr val="7030A0"/>
                </a:solidFill>
                <a:latin typeface="Times New Roman" pitchFamily="18" charset="0"/>
                <a:cs typeface="Times New Roman" pitchFamily="18" charset="0"/>
              </a:rPr>
              <a:t> зондом тупым путем пройти из разреза до кости в направлении бугра верхней челюсти (назад и внутрь). Аналогичным методом вскрывают гнойный очаг при периостите челюсти, локализованном в клыковой ямке.</a:t>
            </a:r>
          </a:p>
          <a:p>
            <a:r>
              <a:rPr lang="ru-RU" sz="2000" b="1" dirty="0" smtClean="0">
                <a:solidFill>
                  <a:srgbClr val="7030A0"/>
                </a:solidFill>
                <a:latin typeface="Times New Roman" pitchFamily="18" charset="0"/>
                <a:cs typeface="Times New Roman" pitchFamily="18" charset="0"/>
              </a:rPr>
              <a:t>При небном абсцессе разрез проводят в области наибольшего выбухания тканей, немного отступив от основания альвеолярного отростка, или у средней линий неба, параллельно ей. Особенностью вскрытия небного абсцесса является треугольная форма разреза с иссечением участка слизистой оболочки, что препятствует слипанию краев раны и созданию условий для хорошего оттока гноя. В операционную рану на небе дренаж не вводят из-за его плохой фиксации.</a:t>
            </a:r>
          </a:p>
          <a:p>
            <a:r>
              <a:rPr lang="ru-RU" sz="1800" b="1" dirty="0" smtClean="0">
                <a:solidFill>
                  <a:srgbClr val="7030A0"/>
                </a:solidFill>
                <a:latin typeface="Times New Roman" pitchFamily="18" charset="0"/>
                <a:cs typeface="Times New Roman" pitchFamily="18" charset="0"/>
              </a:rPr>
              <a:t>Воспалительный очаг при периостите с язычной поверхности нижней челюсти рекомендуется вскрывать разрезом слизистой оболочки альвеолярной части до кости в месте наибольшего выбухания инфильтрата. </a:t>
            </a:r>
            <a:r>
              <a:rPr lang="ru-RU" sz="1800" b="1" dirty="0" err="1" smtClean="0">
                <a:solidFill>
                  <a:srgbClr val="7030A0"/>
                </a:solidFill>
                <a:latin typeface="Times New Roman" pitchFamily="18" charset="0"/>
                <a:cs typeface="Times New Roman" pitchFamily="18" charset="0"/>
              </a:rPr>
              <a:t>Желобоватым</a:t>
            </a:r>
            <a:r>
              <a:rPr lang="ru-RU" sz="1800" b="1" dirty="0" smtClean="0">
                <a:solidFill>
                  <a:srgbClr val="7030A0"/>
                </a:solidFill>
                <a:latin typeface="Times New Roman" pitchFamily="18" charset="0"/>
                <a:cs typeface="Times New Roman" pitchFamily="18" charset="0"/>
              </a:rPr>
              <a:t> зондом или распатором проходят по поверхности кости вниз и, отодвинув надкостницу, дают отток гною.</a:t>
            </a:r>
          </a:p>
          <a:p>
            <a:r>
              <a:rPr lang="ru-RU" sz="1800" b="1" dirty="0" smtClean="0">
                <a:solidFill>
                  <a:srgbClr val="7030A0"/>
                </a:solidFill>
                <a:latin typeface="Times New Roman" pitchFamily="18" charset="0"/>
                <a:cs typeface="Times New Roman" pitchFamily="18" charset="0"/>
              </a:rPr>
              <a:t>При периостите на внутренней поверхности ветви челюсти делают разрез у основания </a:t>
            </a:r>
            <a:r>
              <a:rPr lang="ru-RU" sz="1800" b="1" dirty="0" err="1" smtClean="0">
                <a:solidFill>
                  <a:srgbClr val="7030A0"/>
                </a:solidFill>
                <a:latin typeface="Times New Roman" pitchFamily="18" charset="0"/>
                <a:cs typeface="Times New Roman" pitchFamily="18" charset="0"/>
              </a:rPr>
              <a:t>небноязычной</a:t>
            </a:r>
            <a:r>
              <a:rPr lang="ru-RU" sz="1800" b="1" dirty="0" smtClean="0">
                <a:solidFill>
                  <a:srgbClr val="7030A0"/>
                </a:solidFill>
                <a:latin typeface="Times New Roman" pitchFamily="18" charset="0"/>
                <a:cs typeface="Times New Roman" pitchFamily="18" charset="0"/>
              </a:rPr>
              <a:t> дужки до кости в </a:t>
            </a:r>
            <a:r>
              <a:rPr lang="ru-RU" sz="1800" b="1" dirty="0" err="1" smtClean="0">
                <a:solidFill>
                  <a:srgbClr val="7030A0"/>
                </a:solidFill>
                <a:latin typeface="Times New Roman" pitchFamily="18" charset="0"/>
                <a:cs typeface="Times New Roman" pitchFamily="18" charset="0"/>
              </a:rPr>
              <a:t>ретромолярной</a:t>
            </a:r>
            <a:r>
              <a:rPr lang="ru-RU" sz="1800" b="1" dirty="0" smtClean="0">
                <a:solidFill>
                  <a:srgbClr val="7030A0"/>
                </a:solidFill>
                <a:latin typeface="Times New Roman" pitchFamily="18" charset="0"/>
                <a:cs typeface="Times New Roman" pitchFamily="18" charset="0"/>
              </a:rPr>
              <a:t> области. Далее распатором расширяют рану вверх по ветви челюсти, создавая отток из очага воспаления.</a:t>
            </a:r>
          </a:p>
          <a:p>
            <a:endParaRPr lang="ru-RU" sz="2000" dirty="0" smtClean="0"/>
          </a:p>
          <a:p>
            <a:endParaRPr lang="ru-RU" sz="2000" dirty="0"/>
          </a:p>
        </p:txBody>
      </p:sp>
      <p:sp>
        <p:nvSpPr>
          <p:cNvPr id="3" name="Заголовок 2"/>
          <p:cNvSpPr>
            <a:spLocks noGrp="1"/>
          </p:cNvSpPr>
          <p:nvPr>
            <p:ph type="title"/>
          </p:nvPr>
        </p:nvSpPr>
        <p:spPr/>
        <p:txBody>
          <a:bodyPr>
            <a:normAutofit/>
          </a:bodyPr>
          <a:lstStyle/>
          <a:p>
            <a:r>
              <a:rPr lang="ru-RU" sz="2400" dirty="0" smtClean="0"/>
              <a:t>Алгоритм хирургического лечения периостита</a:t>
            </a:r>
            <a:br>
              <a:rPr lang="ru-RU" sz="2400" dirty="0" smtClean="0"/>
            </a:br>
            <a:endParaRPr lang="ru-RU" sz="24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857232"/>
            <a:ext cx="8686800" cy="6000768"/>
          </a:xfrm>
        </p:spPr>
        <p:txBody>
          <a:bodyPr>
            <a:normAutofit fontScale="85000" lnSpcReduction="10000"/>
          </a:bodyPr>
          <a:lstStyle/>
          <a:p>
            <a:r>
              <a:rPr lang="ru-RU" sz="2000" b="1" dirty="0" err="1" smtClean="0">
                <a:solidFill>
                  <a:srgbClr val="7030A0"/>
                </a:solidFill>
              </a:rPr>
              <a:t>Поднадкостничный</a:t>
            </a:r>
            <a:r>
              <a:rPr lang="ru-RU" sz="2000" b="1" dirty="0" smtClean="0">
                <a:solidFill>
                  <a:srgbClr val="7030A0"/>
                </a:solidFill>
              </a:rPr>
              <a:t> гнойный очаг по наружной поверхности ветви нижней челюсти вскрывают разрезом, проведенным с вестибулярной поверхности на уровне второго и третьего больших коренных зубов по костной линии до кости, далее распатором проходят </a:t>
            </a:r>
            <a:r>
              <a:rPr lang="ru-RU" sz="2000" b="1" dirty="0" err="1" smtClean="0">
                <a:solidFill>
                  <a:srgbClr val="7030A0"/>
                </a:solidFill>
              </a:rPr>
              <a:t>поднадкостнично</a:t>
            </a:r>
            <a:r>
              <a:rPr lang="ru-RU" sz="2000" b="1" dirty="0" smtClean="0">
                <a:solidFill>
                  <a:srgbClr val="7030A0"/>
                </a:solidFill>
              </a:rPr>
              <a:t> в направлении угла нижней челюсти, отводя кнаружи жевательную мышцу. В рану после вскрытия очага обязательно глубоко вводят резиновую полоску для дренирования. Отсутствие на следующие сутки эффекта от такого вмешательства является основанием для госпитализации и проведения оперативного вмешательства наружным доступом.</a:t>
            </a:r>
          </a:p>
          <a:p>
            <a:r>
              <a:rPr lang="ru-RU" sz="2000" b="1" dirty="0" smtClean="0">
                <a:solidFill>
                  <a:srgbClr val="7030A0"/>
                </a:solidFill>
              </a:rPr>
              <a:t>После вскрытия гнойного очага целесообразно дать больному прополоскать рот слабым раствором перманганата калия или 1-2% раствором гидрокарбоната натрия, а также промыть рану раствором </a:t>
            </a:r>
            <a:r>
              <a:rPr lang="ru-RU" sz="2000" b="1" dirty="0" err="1" smtClean="0">
                <a:solidFill>
                  <a:srgbClr val="7030A0"/>
                </a:solidFill>
              </a:rPr>
              <a:t>этакридина</a:t>
            </a:r>
            <a:r>
              <a:rPr lang="ru-RU" sz="2000" b="1" dirty="0" smtClean="0">
                <a:solidFill>
                  <a:srgbClr val="7030A0"/>
                </a:solidFill>
              </a:rPr>
              <a:t> </a:t>
            </a:r>
            <a:r>
              <a:rPr lang="ru-RU" sz="2000" b="1" dirty="0" err="1" smtClean="0">
                <a:solidFill>
                  <a:srgbClr val="7030A0"/>
                </a:solidFill>
              </a:rPr>
              <a:t>лактата</a:t>
            </a:r>
            <a:r>
              <a:rPr lang="ru-RU" sz="2000" b="1" dirty="0" smtClean="0">
                <a:solidFill>
                  <a:srgbClr val="7030A0"/>
                </a:solidFill>
              </a:rPr>
              <a:t> или 0,05-0,12% раствора </a:t>
            </a:r>
            <a:r>
              <a:rPr lang="ru-RU" sz="2000" b="1" dirty="0" err="1" smtClean="0">
                <a:solidFill>
                  <a:srgbClr val="7030A0"/>
                </a:solidFill>
              </a:rPr>
              <a:t>хлоргексидина</a:t>
            </a:r>
            <a:r>
              <a:rPr lang="ru-RU" sz="2000" b="1" dirty="0" smtClean="0">
                <a:solidFill>
                  <a:srgbClr val="7030A0"/>
                </a:solidFill>
              </a:rPr>
              <a:t>. Хороший эффект дают орошение полости абсцесса раствором </a:t>
            </a:r>
            <a:r>
              <a:rPr lang="ru-RU" sz="2000" b="1" dirty="0" err="1" smtClean="0">
                <a:solidFill>
                  <a:srgbClr val="7030A0"/>
                </a:solidFill>
              </a:rPr>
              <a:t>димексида</a:t>
            </a:r>
            <a:r>
              <a:rPr lang="ru-RU" sz="2000" b="1" dirty="0" smtClean="0">
                <a:solidFill>
                  <a:srgbClr val="7030A0"/>
                </a:solidFill>
              </a:rPr>
              <a:t> и аппликации на рану 40% линимента </a:t>
            </a:r>
            <a:r>
              <a:rPr lang="ru-RU" sz="2000" b="1" dirty="0" err="1" smtClean="0">
                <a:solidFill>
                  <a:srgbClr val="7030A0"/>
                </a:solidFill>
              </a:rPr>
              <a:t>димексида</a:t>
            </a:r>
            <a:r>
              <a:rPr lang="ru-RU" sz="2000" b="1" dirty="0" smtClean="0">
                <a:solidFill>
                  <a:srgbClr val="7030A0"/>
                </a:solidFill>
              </a:rPr>
              <a:t> в течение 15 мин.  </a:t>
            </a:r>
          </a:p>
          <a:p>
            <a:r>
              <a:rPr lang="ru-RU" sz="2000" b="1" dirty="0" smtClean="0">
                <a:solidFill>
                  <a:srgbClr val="7030A0"/>
                </a:solidFill>
              </a:rPr>
              <a:t> Если зуб, явившийся источником инфекции, представляет функциональную или эстетическую ценность, то его следует лечить </a:t>
            </a:r>
            <a:r>
              <a:rPr lang="ru-RU" sz="2000" b="1" dirty="0" err="1" smtClean="0">
                <a:solidFill>
                  <a:srgbClr val="7030A0"/>
                </a:solidFill>
              </a:rPr>
              <a:t>эндодонтически</a:t>
            </a:r>
            <a:r>
              <a:rPr lang="ru-RU" sz="2000" b="1" dirty="0" smtClean="0">
                <a:solidFill>
                  <a:srgbClr val="7030A0"/>
                </a:solidFill>
              </a:rPr>
              <a:t> через 1-3 дня после </a:t>
            </a:r>
            <a:r>
              <a:rPr lang="ru-RU" sz="2000" b="1" dirty="0" err="1" smtClean="0">
                <a:solidFill>
                  <a:srgbClr val="7030A0"/>
                </a:solidFill>
              </a:rPr>
              <a:t>периостотомии</a:t>
            </a:r>
            <a:r>
              <a:rPr lang="ru-RU" sz="2000" b="1" dirty="0" smtClean="0">
                <a:solidFill>
                  <a:srgbClr val="7030A0"/>
                </a:solidFill>
              </a:rPr>
              <a:t>. В случае невозможности сохранения зуба, проводят его удаление одновременно с вскрытием </a:t>
            </a:r>
            <a:r>
              <a:rPr lang="ru-RU" sz="2000" b="1" dirty="0" err="1" smtClean="0">
                <a:solidFill>
                  <a:srgbClr val="7030A0"/>
                </a:solidFill>
              </a:rPr>
              <a:t>поднадкостичного</a:t>
            </a:r>
            <a:r>
              <a:rPr lang="ru-RU" sz="2000" b="1" dirty="0" smtClean="0">
                <a:solidFill>
                  <a:srgbClr val="7030A0"/>
                </a:solidFill>
              </a:rPr>
              <a:t> гнойного очага. Это позволит улучшить опорожнение гнойного очага и будет способствовать более быстрой ликвидации воспалительных явлений.</a:t>
            </a:r>
          </a:p>
          <a:p>
            <a:endParaRPr lang="ru-RU" sz="2000" dirty="0"/>
          </a:p>
        </p:txBody>
      </p:sp>
      <p:sp>
        <p:nvSpPr>
          <p:cNvPr id="3" name="Заголовок 2"/>
          <p:cNvSpPr>
            <a:spLocks noGrp="1"/>
          </p:cNvSpPr>
          <p:nvPr>
            <p:ph type="title"/>
          </p:nvPr>
        </p:nvSpPr>
        <p:spPr/>
        <p:txBody>
          <a:bodyPr>
            <a:normAutofit/>
          </a:bodyPr>
          <a:lstStyle/>
          <a:p>
            <a:r>
              <a:rPr lang="ru-RU" sz="2400" dirty="0" smtClean="0"/>
              <a:t>Алгоритм хирургического лечения периостита</a:t>
            </a:r>
            <a:br>
              <a:rPr lang="ru-RU" sz="2400" dirty="0" smtClean="0"/>
            </a:br>
            <a:endParaRPr lang="ru-RU" sz="240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normAutofit fontScale="92500"/>
          </a:bodyPr>
          <a:lstStyle/>
          <a:p>
            <a:r>
              <a:rPr lang="ru-RU" dirty="0" smtClean="0"/>
              <a:t>При периостите челюсти для более быстрого прекращения воспалительных явлений на 2-3 день после вскрытия очага возможно назначение физических методов лечения: </a:t>
            </a:r>
            <a:r>
              <a:rPr lang="ru-RU" dirty="0" err="1" smtClean="0"/>
              <a:t>светотеплолечение</a:t>
            </a:r>
            <a:r>
              <a:rPr lang="ru-RU" dirty="0" smtClean="0"/>
              <a:t> (соллюкс-лампа), теплые ванночки из антисептических или дезодорирующих растворов, УВЧ, СВЧ, </a:t>
            </a:r>
            <a:r>
              <a:rPr lang="ru-RU" dirty="0" err="1" smtClean="0"/>
              <a:t>флюктуоризацию</a:t>
            </a:r>
            <a:r>
              <a:rPr lang="ru-RU" dirty="0" smtClean="0"/>
              <a:t>, лазерную терапию гелий-неоновыми лучами, </a:t>
            </a:r>
            <a:r>
              <a:rPr lang="ru-RU" dirty="0" err="1" smtClean="0"/>
              <a:t>магнитотерапию</a:t>
            </a:r>
            <a:r>
              <a:rPr lang="ru-RU" dirty="0" smtClean="0"/>
              <a:t>.</a:t>
            </a:r>
          </a:p>
          <a:p>
            <a:r>
              <a:rPr lang="ru-RU" dirty="0" smtClean="0"/>
              <a:t>В большинстве случаев воспалительные явления быстро (через 2-3 суток) идут на убыль. </a:t>
            </a:r>
          </a:p>
          <a:p>
            <a:pPr>
              <a:buNone/>
            </a:pPr>
            <a:endParaRPr lang="ru-RU" dirty="0"/>
          </a:p>
        </p:txBody>
      </p:sp>
      <p:sp>
        <p:nvSpPr>
          <p:cNvPr id="3" name="Заголовок 2"/>
          <p:cNvSpPr>
            <a:spLocks noGrp="1"/>
          </p:cNvSpPr>
          <p:nvPr>
            <p:ph type="title"/>
          </p:nvPr>
        </p:nvSpPr>
        <p:spPr/>
        <p:txBody>
          <a:bodyPr/>
          <a:lstStyle/>
          <a:p>
            <a:endParaRPr lang="ru-RU"/>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normAutofit fontScale="92500"/>
          </a:bodyPr>
          <a:lstStyle/>
          <a:p>
            <a:r>
              <a:rPr lang="ru-RU" sz="1800" b="1" dirty="0" smtClean="0">
                <a:solidFill>
                  <a:srgbClr val="7030A0"/>
                </a:solidFill>
                <a:latin typeface="Times New Roman" pitchFamily="18" charset="0"/>
                <a:cs typeface="Times New Roman" pitchFamily="18" charset="0"/>
              </a:rPr>
              <a:t>В начальной стадии острого периостита челюсти (острый серозный периостит) проводят терапевтическое лечение причинного зуба/зубов и консервативную лекарственную терапию. Назначают антибактериальные препараты следующих групп: пенициллины, </a:t>
            </a:r>
            <a:r>
              <a:rPr lang="ru-RU" sz="1800" b="1" dirty="0" err="1" smtClean="0">
                <a:solidFill>
                  <a:srgbClr val="7030A0"/>
                </a:solidFill>
                <a:latin typeface="Times New Roman" pitchFamily="18" charset="0"/>
                <a:cs typeface="Times New Roman" pitchFamily="18" charset="0"/>
              </a:rPr>
              <a:t>фторхинолоны</a:t>
            </a:r>
            <a:r>
              <a:rPr lang="ru-RU" sz="1800" b="1" dirty="0" smtClean="0">
                <a:solidFill>
                  <a:srgbClr val="7030A0"/>
                </a:solidFill>
                <a:latin typeface="Times New Roman" pitchFamily="18" charset="0"/>
                <a:cs typeface="Times New Roman" pitchFamily="18" charset="0"/>
              </a:rPr>
              <a:t>, </a:t>
            </a:r>
            <a:r>
              <a:rPr lang="ru-RU" sz="1800" b="1" dirty="0" err="1" smtClean="0">
                <a:solidFill>
                  <a:srgbClr val="7030A0"/>
                </a:solidFill>
                <a:latin typeface="Times New Roman" pitchFamily="18" charset="0"/>
                <a:cs typeface="Times New Roman" pitchFamily="18" charset="0"/>
              </a:rPr>
              <a:t>цефалоспорины</a:t>
            </a:r>
            <a:r>
              <a:rPr lang="ru-RU" sz="1800" b="1" dirty="0" smtClean="0">
                <a:solidFill>
                  <a:srgbClr val="7030A0"/>
                </a:solidFill>
                <a:latin typeface="Times New Roman" pitchFamily="18" charset="0"/>
                <a:cs typeface="Times New Roman" pitchFamily="18" charset="0"/>
              </a:rPr>
              <a:t>, </a:t>
            </a:r>
            <a:r>
              <a:rPr lang="ru-RU" sz="1800" b="1" dirty="0" err="1" smtClean="0">
                <a:solidFill>
                  <a:srgbClr val="7030A0"/>
                </a:solidFill>
                <a:latin typeface="Times New Roman" pitchFamily="18" charset="0"/>
                <a:cs typeface="Times New Roman" pitchFamily="18" charset="0"/>
              </a:rPr>
              <a:t>макролиды</a:t>
            </a:r>
            <a:r>
              <a:rPr lang="ru-RU" sz="1800" b="1" dirty="0" smtClean="0">
                <a:solidFill>
                  <a:srgbClr val="7030A0"/>
                </a:solidFill>
                <a:latin typeface="Times New Roman" pitchFamily="18" charset="0"/>
                <a:cs typeface="Times New Roman" pitchFamily="18" charset="0"/>
              </a:rPr>
              <a:t>, </a:t>
            </a:r>
            <a:r>
              <a:rPr lang="ru-RU" sz="1800" b="1" dirty="0" err="1" smtClean="0">
                <a:solidFill>
                  <a:srgbClr val="7030A0"/>
                </a:solidFill>
                <a:latin typeface="Times New Roman" pitchFamily="18" charset="0"/>
                <a:cs typeface="Times New Roman" pitchFamily="18" charset="0"/>
              </a:rPr>
              <a:t>линкозамиды</a:t>
            </a:r>
            <a:r>
              <a:rPr lang="ru-RU" sz="1800" b="1" dirty="0" smtClean="0">
                <a:solidFill>
                  <a:srgbClr val="7030A0"/>
                </a:solidFill>
                <a:latin typeface="Times New Roman" pitchFamily="18" charset="0"/>
                <a:cs typeface="Times New Roman" pitchFamily="18" charset="0"/>
              </a:rPr>
              <a:t>, тетрациклины. Антибактериальную терапию назначают индивидуально, исходя из </a:t>
            </a:r>
            <a:r>
              <a:rPr lang="ru-RU" sz="1800" b="1" dirty="0" err="1" smtClean="0">
                <a:solidFill>
                  <a:srgbClr val="7030A0"/>
                </a:solidFill>
                <a:latin typeface="Times New Roman" pitchFamily="18" charset="0"/>
                <a:cs typeface="Times New Roman" pitchFamily="18" charset="0"/>
              </a:rPr>
              <a:t>общесоматического</a:t>
            </a:r>
            <a:r>
              <a:rPr lang="ru-RU" sz="1800" b="1" dirty="0" smtClean="0">
                <a:solidFill>
                  <a:srgbClr val="7030A0"/>
                </a:solidFill>
                <a:latin typeface="Times New Roman" pitchFamily="18" charset="0"/>
                <a:cs typeface="Times New Roman" pitchFamily="18" charset="0"/>
              </a:rPr>
              <a:t> состояния пациента. Обязательно назначение </a:t>
            </a:r>
            <a:r>
              <a:rPr lang="ru-RU" sz="1800" b="1" dirty="0" err="1" smtClean="0">
                <a:solidFill>
                  <a:srgbClr val="7030A0"/>
                </a:solidFill>
                <a:latin typeface="Times New Roman" pitchFamily="18" charset="0"/>
                <a:cs typeface="Times New Roman" pitchFamily="18" charset="0"/>
              </a:rPr>
              <a:t>антибиотикотерапии</a:t>
            </a:r>
            <a:r>
              <a:rPr lang="ru-RU" sz="1800" b="1" dirty="0" smtClean="0">
                <a:solidFill>
                  <a:srgbClr val="7030A0"/>
                </a:solidFill>
                <a:latin typeface="Times New Roman" pitchFamily="18" charset="0"/>
                <a:cs typeface="Times New Roman" pitchFamily="18" charset="0"/>
              </a:rPr>
              <a:t> пациентам с сопутствующими заболеваниями (</a:t>
            </a:r>
            <a:r>
              <a:rPr lang="ru-RU" sz="1800" b="1" dirty="0" err="1" smtClean="0">
                <a:solidFill>
                  <a:srgbClr val="7030A0"/>
                </a:solidFill>
                <a:latin typeface="Times New Roman" pitchFamily="18" charset="0"/>
                <a:cs typeface="Times New Roman" pitchFamily="18" charset="0"/>
              </a:rPr>
              <a:t>сердечно-сосудистой</a:t>
            </a:r>
            <a:r>
              <a:rPr lang="ru-RU" sz="1800" b="1" dirty="0" smtClean="0">
                <a:solidFill>
                  <a:srgbClr val="7030A0"/>
                </a:solidFill>
                <a:latin typeface="Times New Roman" pitchFamily="18" charset="0"/>
                <a:cs typeface="Times New Roman" pitchFamily="18" charset="0"/>
              </a:rPr>
              <a:t> системы, иммунной системы, с онкологическими заболеваниями, пациентам преклонного возраста и т.д.). В случае сохранения или дальнейшего распространения воспалительного процесса, усиления болевых ощущений проводят хирургическое вмешательство (</a:t>
            </a:r>
            <a:r>
              <a:rPr lang="ru-RU" sz="1800" b="1" dirty="0" err="1" smtClean="0">
                <a:solidFill>
                  <a:srgbClr val="7030A0"/>
                </a:solidFill>
                <a:latin typeface="Times New Roman" pitchFamily="18" charset="0"/>
                <a:cs typeface="Times New Roman" pitchFamily="18" charset="0"/>
              </a:rPr>
              <a:t>периостотомию</a:t>
            </a:r>
            <a:r>
              <a:rPr lang="ru-RU" sz="1800" b="1" dirty="0" smtClean="0">
                <a:solidFill>
                  <a:srgbClr val="7030A0"/>
                </a:solidFill>
                <a:latin typeface="Times New Roman" pitchFamily="18" charset="0"/>
                <a:cs typeface="Times New Roman" pitchFamily="18" charset="0"/>
              </a:rPr>
              <a:t> и, возможно, удаление причинного зуба). Рану дренируют. Повторное посещение назначают на следующий день, оценивают характер выделений из послеоперационной раны. При уменьшении болевого симптома, отсутствии гнойного отделяемого из раны дренаж удаляют, рану промывают антисептическими растворами. </a:t>
            </a:r>
          </a:p>
          <a:p>
            <a:endParaRPr lang="ru-RU" sz="1800" dirty="0">
              <a:latin typeface="Times New Roman" pitchFamily="18" charset="0"/>
              <a:cs typeface="Times New Roman" pitchFamily="18" charset="0"/>
            </a:endParaRPr>
          </a:p>
        </p:txBody>
      </p:sp>
      <p:sp>
        <p:nvSpPr>
          <p:cNvPr id="3" name="Заголовок 2"/>
          <p:cNvSpPr>
            <a:spLocks noGrp="1"/>
          </p:cNvSpPr>
          <p:nvPr>
            <p:ph type="title"/>
          </p:nvPr>
        </p:nvSpPr>
        <p:spPr/>
        <p:txBody>
          <a:bodyPr>
            <a:normAutofit/>
          </a:bodyPr>
          <a:lstStyle/>
          <a:p>
            <a:r>
              <a:rPr lang="ru-RU" sz="2000" dirty="0" smtClean="0"/>
              <a:t>Алгоритм проведения лечебных вмешательств с учетом характера и локализации воспалительного процесса</a:t>
            </a:r>
            <a:endParaRPr lang="ru-RU" sz="2000" dirty="0">
              <a:latin typeface="Times New Roman" pitchFamily="18" charset="0"/>
              <a:cs typeface="Times New Roman" pitchFamily="18"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lstStyle/>
          <a:p>
            <a:endParaRPr lang="ru-RU"/>
          </a:p>
        </p:txBody>
      </p:sp>
      <p:pic>
        <p:nvPicPr>
          <p:cNvPr id="27650" name="Picture 2"/>
          <p:cNvPicPr>
            <a:picLocks noGrp="1" noChangeAspect="1" noChangeArrowheads="1"/>
          </p:cNvPicPr>
          <p:nvPr>
            <p:ph idx="1"/>
          </p:nvPr>
        </p:nvPicPr>
        <p:blipFill>
          <a:blip r:embed="rId2"/>
          <a:srcRect/>
          <a:stretch>
            <a:fillRect/>
          </a:stretch>
        </p:blipFill>
        <p:spPr bwMode="auto">
          <a:xfrm>
            <a:off x="357158" y="285728"/>
            <a:ext cx="8643997" cy="5715040"/>
          </a:xfrm>
          <a:prstGeom prst="rect">
            <a:avLst/>
          </a:prstGeom>
          <a:noFill/>
          <a:ln w="9525">
            <a:noFill/>
            <a:miter lim="800000"/>
            <a:headEnd/>
            <a:tailEnd/>
          </a:ln>
          <a:effec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lstStyle/>
          <a:p>
            <a:endParaRPr lang="ru-RU"/>
          </a:p>
        </p:txBody>
      </p:sp>
      <p:pic>
        <p:nvPicPr>
          <p:cNvPr id="28674" name="Picture 2"/>
          <p:cNvPicPr>
            <a:picLocks noGrp="1" noChangeAspect="1" noChangeArrowheads="1"/>
          </p:cNvPicPr>
          <p:nvPr>
            <p:ph idx="1"/>
          </p:nvPr>
        </p:nvPicPr>
        <p:blipFill>
          <a:blip r:embed="rId2"/>
          <a:srcRect/>
          <a:stretch>
            <a:fillRect/>
          </a:stretch>
        </p:blipFill>
        <p:spPr bwMode="auto">
          <a:xfrm>
            <a:off x="428596" y="428604"/>
            <a:ext cx="8501121" cy="4216201"/>
          </a:xfrm>
          <a:prstGeom prst="rect">
            <a:avLst/>
          </a:prstGeom>
          <a:noFill/>
          <a:ln w="9525">
            <a:noFill/>
            <a:miter lim="800000"/>
            <a:headEnd/>
            <a:tailEnd/>
          </a:ln>
          <a:effec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lstStyle/>
          <a:p>
            <a:endParaRPr lang="ru-RU"/>
          </a:p>
        </p:txBody>
      </p:sp>
      <p:pic>
        <p:nvPicPr>
          <p:cNvPr id="29698" name="Picture 2"/>
          <p:cNvPicPr>
            <a:picLocks noGrp="1" noChangeAspect="1" noChangeArrowheads="1"/>
          </p:cNvPicPr>
          <p:nvPr>
            <p:ph idx="1"/>
          </p:nvPr>
        </p:nvPicPr>
        <p:blipFill>
          <a:blip r:embed="rId2"/>
          <a:srcRect/>
          <a:stretch>
            <a:fillRect/>
          </a:stretch>
        </p:blipFill>
        <p:spPr bwMode="auto">
          <a:xfrm>
            <a:off x="428596" y="285728"/>
            <a:ext cx="8286807" cy="5500726"/>
          </a:xfrm>
          <a:prstGeom prst="rect">
            <a:avLst/>
          </a:prstGeom>
          <a:noFill/>
          <a:ln w="9525">
            <a:noFill/>
            <a:miter lim="800000"/>
            <a:headEnd/>
            <a:tailEnd/>
          </a:ln>
          <a:effec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457200" y="642918"/>
          <a:ext cx="8229600" cy="6215082"/>
        </p:xfrm>
        <a:graphic>
          <a:graphicData uri="http://schemas.openxmlformats.org/drawingml/2006/table">
            <a:tbl>
              <a:tblPr firstRow="1" bandRow="1">
                <a:tableStyleId>{5C22544A-7EE6-4342-B048-85BDC9FD1C3A}</a:tableStyleId>
              </a:tblPr>
              <a:tblGrid>
                <a:gridCol w="1257280"/>
                <a:gridCol w="6972320"/>
              </a:tblGrid>
              <a:tr h="1034251">
                <a:tc>
                  <a:txBody>
                    <a:bodyPr/>
                    <a:lstStyle/>
                    <a:p>
                      <a:pPr algn="just">
                        <a:spcAft>
                          <a:spcPts val="0"/>
                        </a:spcAft>
                      </a:pPr>
                      <a:r>
                        <a:rPr lang="ru-RU" sz="1800" dirty="0">
                          <a:latin typeface="Times New Roman"/>
                          <a:ea typeface="Times New Roman"/>
                          <a:cs typeface="Times New Roman"/>
                        </a:rPr>
                        <a:t>Общее состояние</a:t>
                      </a:r>
                    </a:p>
                  </a:txBody>
                  <a:tcPr marL="68580" marR="68580" marT="0" marB="0"/>
                </a:tc>
                <a:tc>
                  <a:txBody>
                    <a:bodyPr/>
                    <a:lstStyle/>
                    <a:p>
                      <a:pPr algn="just">
                        <a:spcAft>
                          <a:spcPts val="0"/>
                        </a:spcAft>
                      </a:pPr>
                      <a:r>
                        <a:rPr lang="ru-RU" sz="1800" dirty="0">
                          <a:latin typeface="Times New Roman"/>
                          <a:ea typeface="Times New Roman"/>
                          <a:cs typeface="Times New Roman"/>
                        </a:rPr>
                        <a:t>Общее состояние больного удовлетворительное. Температурная реакция тела отсутствует, иногда субфебрильная температура. </a:t>
                      </a:r>
                    </a:p>
                  </a:txBody>
                  <a:tcPr marL="68580" marR="68580" marT="0" marB="0"/>
                </a:tc>
              </a:tr>
              <a:tr h="1034251">
                <a:tc>
                  <a:txBody>
                    <a:bodyPr/>
                    <a:lstStyle/>
                    <a:p>
                      <a:pPr algn="just">
                        <a:spcAft>
                          <a:spcPts val="0"/>
                        </a:spcAft>
                      </a:pPr>
                      <a:r>
                        <a:rPr lang="ru-RU" sz="1800">
                          <a:latin typeface="Times New Roman"/>
                          <a:ea typeface="Times New Roman"/>
                          <a:cs typeface="Times New Roman"/>
                        </a:rPr>
                        <a:t>Жалобы</a:t>
                      </a:r>
                    </a:p>
                  </a:txBody>
                  <a:tcPr marL="68580" marR="68580" marT="0" marB="0"/>
                </a:tc>
                <a:tc>
                  <a:txBody>
                    <a:bodyPr/>
                    <a:lstStyle/>
                    <a:p>
                      <a:pPr algn="just">
                        <a:spcAft>
                          <a:spcPts val="0"/>
                        </a:spcAft>
                      </a:pPr>
                      <a:r>
                        <a:rPr lang="ru-RU" sz="1800" dirty="0">
                          <a:latin typeface="Times New Roman"/>
                          <a:ea typeface="Times New Roman"/>
                          <a:cs typeface="Times New Roman"/>
                        </a:rPr>
                        <a:t>На боль и ограниченное уплотнение в области переходной складки.</a:t>
                      </a:r>
                    </a:p>
                  </a:txBody>
                  <a:tcPr marL="68580" marR="68580" marT="0" marB="0"/>
                </a:tc>
              </a:tr>
              <a:tr h="699078">
                <a:tc>
                  <a:txBody>
                    <a:bodyPr/>
                    <a:lstStyle/>
                    <a:p>
                      <a:pPr algn="just">
                        <a:spcAft>
                          <a:spcPts val="0"/>
                        </a:spcAft>
                      </a:pPr>
                      <a:r>
                        <a:rPr lang="ru-RU" sz="1800">
                          <a:latin typeface="Times New Roman"/>
                          <a:ea typeface="Times New Roman"/>
                          <a:cs typeface="Times New Roman"/>
                        </a:rPr>
                        <a:t>Внешний осмотр</a:t>
                      </a:r>
                    </a:p>
                  </a:txBody>
                  <a:tcPr marL="68580" marR="68580" marT="0" marB="0"/>
                </a:tc>
                <a:tc>
                  <a:txBody>
                    <a:bodyPr/>
                    <a:lstStyle/>
                    <a:p>
                      <a:pPr algn="just">
                        <a:spcAft>
                          <a:spcPts val="0"/>
                        </a:spcAft>
                      </a:pPr>
                      <a:r>
                        <a:rPr lang="ru-RU" sz="1800" dirty="0">
                          <a:latin typeface="Times New Roman"/>
                          <a:ea typeface="Times New Roman"/>
                          <a:cs typeface="Times New Roman"/>
                        </a:rPr>
                        <a:t>При хроническом периостите процесс чаще локализуется на нижней челюсти. Кожные покровы не изменены. </a:t>
                      </a:r>
                    </a:p>
                  </a:txBody>
                  <a:tcPr marL="68580" marR="68580" marT="0" marB="0"/>
                </a:tc>
              </a:tr>
              <a:tr h="3447502">
                <a:tc>
                  <a:txBody>
                    <a:bodyPr/>
                    <a:lstStyle/>
                    <a:p>
                      <a:pPr algn="just">
                        <a:spcAft>
                          <a:spcPts val="0"/>
                        </a:spcAft>
                      </a:pPr>
                      <a:r>
                        <a:rPr lang="ru-RU" sz="1800">
                          <a:latin typeface="Times New Roman"/>
                          <a:ea typeface="Times New Roman"/>
                          <a:cs typeface="Times New Roman"/>
                        </a:rPr>
                        <a:t>Рентгенограмма</a:t>
                      </a:r>
                    </a:p>
                  </a:txBody>
                  <a:tcPr marL="68580" marR="68580" marT="0" marB="0"/>
                </a:tc>
                <a:tc>
                  <a:txBody>
                    <a:bodyPr/>
                    <a:lstStyle/>
                    <a:p>
                      <a:pPr algn="just">
                        <a:spcAft>
                          <a:spcPts val="0"/>
                        </a:spcAft>
                      </a:pPr>
                      <a:r>
                        <a:rPr lang="ru-RU" sz="1800" dirty="0">
                          <a:latin typeface="Times New Roman"/>
                          <a:ea typeface="Times New Roman"/>
                          <a:cs typeface="Times New Roman"/>
                        </a:rPr>
                        <a:t>На рентгенограмме по нижнему краю челюсти удается выявить дополнительную тень </a:t>
                      </a:r>
                      <a:r>
                        <a:rPr lang="ru-RU" sz="1800" dirty="0" err="1">
                          <a:latin typeface="Times New Roman"/>
                          <a:ea typeface="Times New Roman"/>
                          <a:cs typeface="Times New Roman"/>
                        </a:rPr>
                        <a:t>оссифицированной</a:t>
                      </a:r>
                      <a:r>
                        <a:rPr lang="ru-RU" sz="1800" dirty="0">
                          <a:latin typeface="Times New Roman"/>
                          <a:ea typeface="Times New Roman"/>
                          <a:cs typeface="Times New Roman"/>
                        </a:rPr>
                        <a:t> надкостницы. В дальнейшем она уплотняется и становится толще. Во вновь образованной костной ткани начинается процесс перестройки, и она приобретает выраженную </a:t>
                      </a:r>
                      <a:r>
                        <a:rPr lang="ru-RU" sz="1800" dirty="0" err="1">
                          <a:latin typeface="Times New Roman"/>
                          <a:ea typeface="Times New Roman"/>
                          <a:cs typeface="Times New Roman"/>
                        </a:rPr>
                        <a:t>трабекулярную</a:t>
                      </a:r>
                      <a:r>
                        <a:rPr lang="ru-RU" sz="1800" dirty="0">
                          <a:latin typeface="Times New Roman"/>
                          <a:ea typeface="Times New Roman"/>
                          <a:cs typeface="Times New Roman"/>
                        </a:rPr>
                        <a:t> структуру. </a:t>
                      </a:r>
                      <a:r>
                        <a:rPr lang="ru-RU" sz="1800" dirty="0" err="1">
                          <a:latin typeface="Times New Roman"/>
                          <a:ea typeface="Times New Roman"/>
                          <a:cs typeface="Times New Roman"/>
                        </a:rPr>
                        <a:t>Рарефицирующий</a:t>
                      </a:r>
                      <a:r>
                        <a:rPr lang="ru-RU" sz="1800" dirty="0">
                          <a:latin typeface="Times New Roman"/>
                          <a:ea typeface="Times New Roman"/>
                          <a:cs typeface="Times New Roman"/>
                        </a:rPr>
                        <a:t> периостит характеризуется очагом </a:t>
                      </a:r>
                      <a:r>
                        <a:rPr lang="ru-RU" sz="1800" dirty="0" err="1">
                          <a:latin typeface="Times New Roman"/>
                          <a:ea typeface="Times New Roman"/>
                          <a:cs typeface="Times New Roman"/>
                        </a:rPr>
                        <a:t>остеопороза</a:t>
                      </a:r>
                      <a:r>
                        <a:rPr lang="ru-RU" sz="1800" dirty="0">
                          <a:latin typeface="Times New Roman"/>
                          <a:ea typeface="Times New Roman"/>
                          <a:cs typeface="Times New Roman"/>
                        </a:rPr>
                        <a:t> костной ткани с довольно четкими границами. Костная ткань замещается фиброзной. Зубы, входящие в патологический очаг, </a:t>
                      </a:r>
                      <a:r>
                        <a:rPr lang="ru-RU" sz="1800" dirty="0" err="1">
                          <a:latin typeface="Times New Roman"/>
                          <a:ea typeface="Times New Roman"/>
                          <a:cs typeface="Times New Roman"/>
                        </a:rPr>
                        <a:t>интактные</a:t>
                      </a:r>
                      <a:r>
                        <a:rPr lang="ru-RU" sz="1800" dirty="0">
                          <a:latin typeface="Times New Roman"/>
                          <a:ea typeface="Times New Roman"/>
                          <a:cs typeface="Times New Roman"/>
                        </a:rPr>
                        <a:t>.</a:t>
                      </a:r>
                    </a:p>
                  </a:txBody>
                  <a:tcPr marL="68580" marR="68580" marT="0" marB="0"/>
                </a:tc>
              </a:tr>
            </a:tbl>
          </a:graphicData>
        </a:graphic>
      </p:graphicFrame>
      <p:sp>
        <p:nvSpPr>
          <p:cNvPr id="3" name="Заголовок 2"/>
          <p:cNvSpPr>
            <a:spLocks noGrp="1"/>
          </p:cNvSpPr>
          <p:nvPr>
            <p:ph type="title"/>
          </p:nvPr>
        </p:nvSpPr>
        <p:spPr>
          <a:xfrm>
            <a:off x="457200" y="274638"/>
            <a:ext cx="8229600" cy="511156"/>
          </a:xfrm>
        </p:spPr>
        <p:txBody>
          <a:bodyPr>
            <a:normAutofit fontScale="90000"/>
          </a:bodyPr>
          <a:lstStyle/>
          <a:p>
            <a:r>
              <a:rPr lang="ru-RU" dirty="0" smtClean="0"/>
              <a:t>Хронический периостит:</a:t>
            </a:r>
            <a:br>
              <a:rPr lang="ru-RU" dirty="0" smtClean="0"/>
            </a:br>
            <a:endParaRPr lang="ru-RU"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457200" y="642918"/>
          <a:ext cx="8229600" cy="6153706"/>
        </p:xfrm>
        <a:graphic>
          <a:graphicData uri="http://schemas.openxmlformats.org/drawingml/2006/table">
            <a:tbl>
              <a:tblPr firstRow="1" bandRow="1">
                <a:tableStyleId>{5C22544A-7EE6-4342-B048-85BDC9FD1C3A}</a:tableStyleId>
              </a:tblPr>
              <a:tblGrid>
                <a:gridCol w="1257280"/>
                <a:gridCol w="6972320"/>
              </a:tblGrid>
              <a:tr h="2034997">
                <a:tc>
                  <a:txBody>
                    <a:bodyPr/>
                    <a:lstStyle/>
                    <a:p>
                      <a:pPr algn="just">
                        <a:spcAft>
                          <a:spcPts val="0"/>
                        </a:spcAft>
                      </a:pPr>
                      <a:r>
                        <a:rPr lang="ru-RU" sz="1800" dirty="0">
                          <a:latin typeface="Times New Roman"/>
                          <a:ea typeface="Times New Roman"/>
                          <a:cs typeface="Times New Roman"/>
                        </a:rPr>
                        <a:t>Пальпация</a:t>
                      </a:r>
                    </a:p>
                  </a:txBody>
                  <a:tcPr marL="68580" marR="68580" marT="0" marB="0"/>
                </a:tc>
                <a:tc>
                  <a:txBody>
                    <a:bodyPr/>
                    <a:lstStyle/>
                    <a:p>
                      <a:pPr>
                        <a:spcAft>
                          <a:spcPts val="0"/>
                        </a:spcAft>
                      </a:pPr>
                      <a:r>
                        <a:rPr lang="ru-RU" sz="1800">
                          <a:latin typeface="Times New Roman"/>
                          <a:ea typeface="Times New Roman"/>
                          <a:cs typeface="Times New Roman"/>
                        </a:rPr>
                        <a:t>Поднижнечелюстные лимфатические узлы  увеличены, уплотнены, при пальпации безболезненны. </a:t>
                      </a:r>
                    </a:p>
                  </a:txBody>
                  <a:tcPr marL="68580" marR="68580" marT="0" marB="0"/>
                </a:tc>
              </a:tr>
              <a:tr h="2518848">
                <a:tc>
                  <a:txBody>
                    <a:bodyPr/>
                    <a:lstStyle/>
                    <a:p>
                      <a:pPr algn="just">
                        <a:spcAft>
                          <a:spcPts val="0"/>
                        </a:spcAft>
                      </a:pPr>
                      <a:r>
                        <a:rPr lang="ru-RU" sz="1800">
                          <a:latin typeface="Times New Roman"/>
                          <a:ea typeface="Times New Roman"/>
                          <a:cs typeface="Times New Roman"/>
                        </a:rPr>
                        <a:t>Осмотр рта</a:t>
                      </a:r>
                    </a:p>
                  </a:txBody>
                  <a:tcPr marL="68580" marR="68580" marT="0" marB="0"/>
                </a:tc>
                <a:tc>
                  <a:txBody>
                    <a:bodyPr/>
                    <a:lstStyle/>
                    <a:p>
                      <a:pPr algn="just">
                        <a:spcAft>
                          <a:spcPts val="0"/>
                        </a:spcAft>
                      </a:pPr>
                      <a:r>
                        <a:rPr lang="ru-RU" sz="1800">
                          <a:latin typeface="Times New Roman"/>
                          <a:ea typeface="Times New Roman"/>
                          <a:cs typeface="Times New Roman"/>
                        </a:rPr>
                        <a:t>Рот открывается свободно.</a:t>
                      </a:r>
                    </a:p>
                    <a:p>
                      <a:pPr algn="just">
                        <a:spcAft>
                          <a:spcPts val="0"/>
                        </a:spcAft>
                      </a:pPr>
                      <a:r>
                        <a:rPr lang="ru-RU" sz="1800">
                          <a:latin typeface="Times New Roman"/>
                          <a:ea typeface="Times New Roman"/>
                          <a:cs typeface="Times New Roman"/>
                        </a:rPr>
                        <a:t>В преддверии рта при хроническом периостите пальпаторно определяется ограниченный уплотненный участок в области переходной складки, округлой формы, слабо болезненный, с гладкой поверхностью. Мягкие ткани, которые прилегают к очагу поражения, имеют слабовыраженную воспалительную инфильтрацию. Зуб, возле которого развивается патологический процесс, разрушенный, депульпированный или запломбированный, перкуссия малоболезненная или безболезненная. Возможна патологическая подвижность причинного зуба. </a:t>
                      </a:r>
                    </a:p>
                  </a:txBody>
                  <a:tcPr marL="68580" marR="68580" marT="0" marB="0"/>
                </a:tc>
              </a:tr>
              <a:tr h="1375509">
                <a:tc>
                  <a:txBody>
                    <a:bodyPr/>
                    <a:lstStyle/>
                    <a:p>
                      <a:pPr algn="just">
                        <a:spcAft>
                          <a:spcPts val="0"/>
                        </a:spcAft>
                      </a:pPr>
                      <a:r>
                        <a:rPr lang="ru-RU" sz="1800">
                          <a:latin typeface="Times New Roman"/>
                          <a:ea typeface="Times New Roman"/>
                          <a:cs typeface="Times New Roman"/>
                        </a:rPr>
                        <a:t>Исход</a:t>
                      </a:r>
                    </a:p>
                  </a:txBody>
                  <a:tcPr marL="68580" marR="68580" marT="0" marB="0"/>
                </a:tc>
                <a:tc>
                  <a:txBody>
                    <a:bodyPr/>
                    <a:lstStyle/>
                    <a:p>
                      <a:pPr>
                        <a:spcAft>
                          <a:spcPts val="0"/>
                        </a:spcAft>
                      </a:pPr>
                      <a:r>
                        <a:rPr lang="ru-RU" sz="1800" dirty="0">
                          <a:latin typeface="Times New Roman"/>
                          <a:ea typeface="Times New Roman"/>
                          <a:cs typeface="Times New Roman"/>
                        </a:rPr>
                        <a:t>При адекватно проведенном лечении хронического периостита воспалительные процессы стихают на 3-5 день. При длительном течении хронического пролиферативного воспалительного процесса происходит развитие хронического гиперпластического остеомиелита.</a:t>
                      </a:r>
                    </a:p>
                  </a:txBody>
                  <a:tcPr marL="68580" marR="68580" marT="0" marB="0"/>
                </a:tc>
              </a:tr>
            </a:tbl>
          </a:graphicData>
        </a:graphic>
      </p:graphicFrame>
      <p:sp>
        <p:nvSpPr>
          <p:cNvPr id="3" name="Заголовок 2"/>
          <p:cNvSpPr>
            <a:spLocks noGrp="1"/>
          </p:cNvSpPr>
          <p:nvPr>
            <p:ph type="title"/>
          </p:nvPr>
        </p:nvSpPr>
        <p:spPr>
          <a:xfrm>
            <a:off x="457200" y="274638"/>
            <a:ext cx="8229600" cy="511156"/>
          </a:xfrm>
        </p:spPr>
        <p:txBody>
          <a:bodyPr>
            <a:normAutofit fontScale="90000"/>
          </a:bodyPr>
          <a:lstStyle/>
          <a:p>
            <a:r>
              <a:rPr lang="ru-RU" dirty="0" smtClean="0"/>
              <a:t>Хронический периостит:</a:t>
            </a:r>
            <a:br>
              <a:rPr lang="ru-RU" dirty="0" smtClean="0"/>
            </a:br>
            <a:endParaRPr lang="ru-RU"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lstStyle/>
          <a:p>
            <a:endParaRPr lang="ru-RU"/>
          </a:p>
        </p:txBody>
      </p:sp>
      <p:pic>
        <p:nvPicPr>
          <p:cNvPr id="32770" name="Picture 2"/>
          <p:cNvPicPr>
            <a:picLocks noGrp="1" noChangeAspect="1" noChangeArrowheads="1"/>
          </p:cNvPicPr>
          <p:nvPr>
            <p:ph idx="1"/>
          </p:nvPr>
        </p:nvPicPr>
        <p:blipFill>
          <a:blip r:embed="rId2"/>
          <a:srcRect/>
          <a:stretch>
            <a:fillRect/>
          </a:stretch>
        </p:blipFill>
        <p:spPr bwMode="auto">
          <a:xfrm>
            <a:off x="500034" y="1071547"/>
            <a:ext cx="8286807" cy="3532110"/>
          </a:xfrm>
          <a:prstGeom prst="rect">
            <a:avLst/>
          </a:prstGeom>
          <a:noFill/>
          <a:ln w="9525">
            <a:noFill/>
            <a:miter lim="800000"/>
            <a:headEnd/>
            <a:tailEnd/>
          </a:ln>
          <a:effec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lstStyle/>
          <a:p>
            <a:endParaRPr lang="ru-RU"/>
          </a:p>
        </p:txBody>
      </p:sp>
      <p:pic>
        <p:nvPicPr>
          <p:cNvPr id="33794" name="Picture 2"/>
          <p:cNvPicPr>
            <a:picLocks noGrp="1" noChangeAspect="1" noChangeArrowheads="1"/>
          </p:cNvPicPr>
          <p:nvPr>
            <p:ph idx="1"/>
          </p:nvPr>
        </p:nvPicPr>
        <p:blipFill>
          <a:blip r:embed="rId2"/>
          <a:srcRect/>
          <a:stretch>
            <a:fillRect/>
          </a:stretch>
        </p:blipFill>
        <p:spPr bwMode="auto">
          <a:xfrm>
            <a:off x="428596" y="1428736"/>
            <a:ext cx="8286807" cy="3571899"/>
          </a:xfrm>
          <a:prstGeom prst="rect">
            <a:avLst/>
          </a:prstGeom>
          <a:noFill/>
          <a:ln w="9525">
            <a:noFill/>
            <a:miter lim="800000"/>
            <a:headEnd/>
            <a:tailEnd/>
          </a:ln>
          <a:effec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normAutofit fontScale="92500" lnSpcReduction="20000"/>
          </a:bodyPr>
          <a:lstStyle/>
          <a:p>
            <a:r>
              <a:rPr lang="ru-RU" dirty="0" smtClean="0"/>
              <a:t>начинают с выявления причинного зуба, его санации (лечение каналов или удаление). Далее под местной анестезией проводится разрез надкостницы, удаление грануляционных разрастаний, дренирование раны. </a:t>
            </a:r>
          </a:p>
          <a:p>
            <a:r>
              <a:rPr lang="ru-RU" dirty="0" smtClean="0"/>
              <a:t>Перевязку проводят на 2-й день после операции. При осмотре и опросе определяют степень стихания воспалительных явлений и в зависимости от этого назначают дополнительное лечение. При перевязках проводят местное лечение раны: замена или удаление дренажа, промывание раны антисептическими растворами.  </a:t>
            </a:r>
          </a:p>
          <a:p>
            <a:endParaRPr lang="ru-RU" dirty="0"/>
          </a:p>
        </p:txBody>
      </p:sp>
      <p:sp>
        <p:nvSpPr>
          <p:cNvPr id="3" name="Заголовок 2"/>
          <p:cNvSpPr>
            <a:spLocks noGrp="1"/>
          </p:cNvSpPr>
          <p:nvPr>
            <p:ph type="title"/>
          </p:nvPr>
        </p:nvSpPr>
        <p:spPr/>
        <p:txBody>
          <a:bodyPr>
            <a:normAutofit fontScale="90000"/>
          </a:bodyPr>
          <a:lstStyle/>
          <a:p>
            <a:r>
              <a:rPr lang="ru-RU" dirty="0" smtClean="0"/>
              <a:t>Лечение хронического периостита </a:t>
            </a:r>
            <a:endParaRPr lang="ru-RU"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lstStyle/>
          <a:p>
            <a:endParaRPr lang="ru-RU"/>
          </a:p>
        </p:txBody>
      </p:sp>
      <p:pic>
        <p:nvPicPr>
          <p:cNvPr id="34818" name="Picture 2"/>
          <p:cNvPicPr>
            <a:picLocks noGrp="1" noChangeAspect="1" noChangeArrowheads="1"/>
          </p:cNvPicPr>
          <p:nvPr>
            <p:ph idx="1"/>
          </p:nvPr>
        </p:nvPicPr>
        <p:blipFill>
          <a:blip r:embed="rId2"/>
          <a:srcRect/>
          <a:stretch>
            <a:fillRect/>
          </a:stretch>
        </p:blipFill>
        <p:spPr bwMode="auto">
          <a:xfrm>
            <a:off x="357158" y="428604"/>
            <a:ext cx="8429683" cy="5072098"/>
          </a:xfrm>
          <a:prstGeom prst="rect">
            <a:avLst/>
          </a:prstGeom>
          <a:noFill/>
          <a:ln w="9525">
            <a:noFill/>
            <a:miter lim="800000"/>
            <a:headEnd/>
            <a:tailEnd/>
          </a:ln>
          <a:effec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normAutofit fontScale="55000" lnSpcReduction="20000"/>
          </a:bodyPr>
          <a:lstStyle/>
          <a:p>
            <a:r>
              <a:rPr lang="ru-RU" dirty="0" smtClean="0"/>
              <a:t>Вскрывают </a:t>
            </a:r>
            <a:r>
              <a:rPr lang="ru-RU" dirty="0" err="1" smtClean="0"/>
              <a:t>поднадкостничный</a:t>
            </a:r>
            <a:r>
              <a:rPr lang="ru-RU" dirty="0" smtClean="0"/>
              <a:t> абсцесс из линии разреза или из лунки удаленного зуба. </a:t>
            </a:r>
          </a:p>
          <a:p>
            <a:r>
              <a:rPr lang="ru-RU" dirty="0" smtClean="0"/>
              <a:t>Лечение </a:t>
            </a:r>
            <a:r>
              <a:rPr lang="ru-RU" dirty="0" err="1" smtClean="0"/>
              <a:t>рарефицирующего</a:t>
            </a:r>
            <a:r>
              <a:rPr lang="ru-RU" dirty="0" smtClean="0"/>
              <a:t> периостита заключается в проведении ревизии патологического очага после отслаивания трапециевидного слизисто-надкостничного лоскута, удалении организовавшейся гематомы. </a:t>
            </a:r>
            <a:r>
              <a:rPr lang="ru-RU" dirty="0" err="1" smtClean="0"/>
              <a:t>Интактные</a:t>
            </a:r>
            <a:r>
              <a:rPr lang="ru-RU" dirty="0" smtClean="0"/>
              <a:t> зубы сохраняют. Одновременно иссекают </a:t>
            </a:r>
            <a:r>
              <a:rPr lang="ru-RU" dirty="0" err="1" smtClean="0"/>
              <a:t>пролиферативно</a:t>
            </a:r>
            <a:r>
              <a:rPr lang="ru-RU" dirty="0" smtClean="0"/>
              <a:t> измененную часть надкостницы, а вновь образованную костную ткань удаляют костными  кусачками, долотом, при помощи бормашины или </a:t>
            </a:r>
            <a:r>
              <a:rPr lang="ru-RU" dirty="0" err="1" smtClean="0"/>
              <a:t>физиодиспенсера</a:t>
            </a:r>
            <a:r>
              <a:rPr lang="ru-RU" dirty="0" smtClean="0"/>
              <a:t>. Удаляют  избыточное костное образование на подлежащем кортикальном слое кости вместе с размягченными участками. Послеоперационную рану зашивают наглухо. В дальнейшем назначают антибактериальные препараты следующих групп: пенициллины, </a:t>
            </a:r>
            <a:r>
              <a:rPr lang="ru-RU" dirty="0" err="1" smtClean="0"/>
              <a:t>фторхинолоны</a:t>
            </a:r>
            <a:r>
              <a:rPr lang="ru-RU" dirty="0" smtClean="0"/>
              <a:t>, </a:t>
            </a:r>
            <a:r>
              <a:rPr lang="ru-RU" dirty="0" err="1" smtClean="0"/>
              <a:t>цефалоспорины</a:t>
            </a:r>
            <a:r>
              <a:rPr lang="ru-RU" dirty="0" smtClean="0"/>
              <a:t>, </a:t>
            </a:r>
            <a:r>
              <a:rPr lang="ru-RU" dirty="0" err="1" smtClean="0"/>
              <a:t>макролиды</a:t>
            </a:r>
            <a:r>
              <a:rPr lang="ru-RU" dirty="0" smtClean="0"/>
              <a:t>, </a:t>
            </a:r>
            <a:r>
              <a:rPr lang="ru-RU" dirty="0" err="1" smtClean="0"/>
              <a:t>линкозамиды</a:t>
            </a:r>
            <a:r>
              <a:rPr lang="ru-RU" dirty="0" smtClean="0"/>
              <a:t>, тетрациклины, а также сульфаниламиды, витаминотерапию. Антибактериальную терапию назначают индивидуально, исходя из </a:t>
            </a:r>
            <a:r>
              <a:rPr lang="ru-RU" dirty="0" err="1" smtClean="0"/>
              <a:t>общесоматического</a:t>
            </a:r>
            <a:r>
              <a:rPr lang="ru-RU" dirty="0" smtClean="0"/>
              <a:t> состояния пациента. Обязательно назначение </a:t>
            </a:r>
            <a:r>
              <a:rPr lang="ru-RU" dirty="0" err="1" smtClean="0"/>
              <a:t>антибиотикотерапии</a:t>
            </a:r>
            <a:r>
              <a:rPr lang="ru-RU" dirty="0" smtClean="0"/>
              <a:t> пациентам с сопутствующими заболеваниями (</a:t>
            </a:r>
            <a:r>
              <a:rPr lang="ru-RU" dirty="0" err="1" smtClean="0"/>
              <a:t>сердечно-сосудистой</a:t>
            </a:r>
            <a:r>
              <a:rPr lang="ru-RU" dirty="0" smtClean="0"/>
              <a:t> системы, иммунной системы, с онкологическими заболеваниями, пациентам преклонного возраста и т.д.). Используют электрофорез 1-2% раствора йодида калия. </a:t>
            </a:r>
          </a:p>
          <a:p>
            <a:r>
              <a:rPr lang="ru-RU" dirty="0" smtClean="0"/>
              <a:t>Длительное течение хронического пролиферативного воспалительного процесса вызывает превращение молодой костной ткани в зрелую, </a:t>
            </a:r>
            <a:r>
              <a:rPr lang="ru-RU" dirty="0" err="1" smtClean="0"/>
              <a:t>высокосклерозированную</a:t>
            </a:r>
            <a:r>
              <a:rPr lang="ru-RU" dirty="0" smtClean="0"/>
              <a:t>, в результате чего воспалительный процесс заканчивается </a:t>
            </a:r>
            <a:r>
              <a:rPr lang="ru-RU" dirty="0" err="1" smtClean="0"/>
              <a:t>гиперостозом</a:t>
            </a:r>
            <a:r>
              <a:rPr lang="ru-RU" dirty="0" smtClean="0"/>
              <a:t>.</a:t>
            </a:r>
          </a:p>
          <a:p>
            <a:endParaRPr lang="ru-RU" dirty="0"/>
          </a:p>
        </p:txBody>
      </p:sp>
      <p:sp>
        <p:nvSpPr>
          <p:cNvPr id="3" name="Заголовок 2"/>
          <p:cNvSpPr>
            <a:spLocks noGrp="1"/>
          </p:cNvSpPr>
          <p:nvPr>
            <p:ph type="title"/>
          </p:nvPr>
        </p:nvSpPr>
        <p:spPr/>
        <p:txBody>
          <a:bodyPr>
            <a:normAutofit/>
          </a:bodyPr>
          <a:lstStyle/>
          <a:p>
            <a:r>
              <a:rPr lang="ru-RU" sz="2000" i="1" dirty="0" smtClean="0"/>
              <a:t>Алгоритм проведения лечения при хроническом периостите челюсти</a:t>
            </a:r>
            <a:r>
              <a:rPr lang="ru-RU" sz="2000" dirty="0" smtClean="0"/>
              <a:t/>
            </a:r>
            <a:br>
              <a:rPr lang="ru-RU" sz="2000" dirty="0" smtClean="0"/>
            </a:br>
            <a:endParaRPr lang="ru-RU" sz="2000" dirty="0">
              <a:latin typeface="Times New Roman" pitchFamily="18" charset="0"/>
              <a:cs typeface="Times New Roman" pitchFamily="18" charset="0"/>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normAutofit fontScale="92500" lnSpcReduction="10000"/>
          </a:bodyPr>
          <a:lstStyle/>
          <a:p>
            <a:pPr lvl="0"/>
            <a:r>
              <a:rPr lang="ru-RU" sz="2000" dirty="0" smtClean="0"/>
              <a:t>антибактериальные препараты: пенициллины, </a:t>
            </a:r>
            <a:r>
              <a:rPr lang="ru-RU" sz="2000" dirty="0" err="1" smtClean="0"/>
              <a:t>фторхинолоны</a:t>
            </a:r>
            <a:r>
              <a:rPr lang="ru-RU" sz="2000" dirty="0" smtClean="0"/>
              <a:t>, </a:t>
            </a:r>
            <a:r>
              <a:rPr lang="ru-RU" sz="2000" dirty="0" err="1" smtClean="0"/>
              <a:t>цефалоспорины</a:t>
            </a:r>
            <a:r>
              <a:rPr lang="ru-RU" sz="2000" dirty="0" smtClean="0"/>
              <a:t>, </a:t>
            </a:r>
            <a:r>
              <a:rPr lang="ru-RU" sz="2000" dirty="0" err="1" smtClean="0"/>
              <a:t>макролиды</a:t>
            </a:r>
            <a:r>
              <a:rPr lang="ru-RU" sz="2000" dirty="0" smtClean="0"/>
              <a:t>, </a:t>
            </a:r>
            <a:r>
              <a:rPr lang="ru-RU" sz="2000" dirty="0" err="1" smtClean="0"/>
              <a:t>линкозамиды</a:t>
            </a:r>
            <a:r>
              <a:rPr lang="ru-RU" sz="2000" dirty="0" smtClean="0"/>
              <a:t>, тетрациклины;</a:t>
            </a:r>
          </a:p>
          <a:p>
            <a:pPr lvl="0"/>
            <a:r>
              <a:rPr lang="ru-RU" sz="2000" dirty="0" smtClean="0"/>
              <a:t>нестероидные противовоспалительные препараты;</a:t>
            </a:r>
          </a:p>
          <a:p>
            <a:pPr lvl="0"/>
            <a:r>
              <a:rPr lang="ru-RU" sz="2000" dirty="0" smtClean="0"/>
              <a:t>антигистаминные препараты;</a:t>
            </a:r>
          </a:p>
          <a:p>
            <a:pPr lvl="0"/>
            <a:r>
              <a:rPr lang="ru-RU" sz="2000" dirty="0" smtClean="0"/>
              <a:t>антисептические ротовые ванночки;</a:t>
            </a:r>
          </a:p>
          <a:p>
            <a:pPr lvl="0"/>
            <a:r>
              <a:rPr lang="ru-RU" sz="2000" dirty="0" smtClean="0"/>
              <a:t>полоскания рта гипертоническим раствором (водный раствор соды, соли);</a:t>
            </a:r>
          </a:p>
          <a:p>
            <a:pPr lvl="0"/>
            <a:r>
              <a:rPr lang="ru-RU" sz="2000" dirty="0" smtClean="0"/>
              <a:t>соблюдение гигиены полости рта;</a:t>
            </a:r>
          </a:p>
          <a:p>
            <a:pPr lvl="0"/>
            <a:r>
              <a:rPr lang="ru-RU" sz="2000" dirty="0" smtClean="0"/>
              <a:t>препараты кальция;</a:t>
            </a:r>
          </a:p>
          <a:p>
            <a:pPr lvl="0"/>
            <a:r>
              <a:rPr lang="ru-RU" sz="2000" dirty="0" smtClean="0"/>
              <a:t>витамины;</a:t>
            </a:r>
          </a:p>
          <a:p>
            <a:pPr lvl="0"/>
            <a:r>
              <a:rPr lang="ru-RU" sz="2000" dirty="0" smtClean="0"/>
              <a:t>в день хирургического вмешательства воздержаться на 2-3 часа от приема пищи, избегать перегрева организма, ограничить физические нагрузки, прикладывать лед на щеку со стороны вмешательства по 10-20 минут с перерывами в 30 минут в течение первых суток после операции. </a:t>
            </a:r>
          </a:p>
          <a:p>
            <a:endParaRPr lang="ru-RU" sz="2000" dirty="0"/>
          </a:p>
        </p:txBody>
      </p:sp>
      <p:sp>
        <p:nvSpPr>
          <p:cNvPr id="3" name="Заголовок 2"/>
          <p:cNvSpPr>
            <a:spLocks noGrp="1"/>
          </p:cNvSpPr>
          <p:nvPr>
            <p:ph type="title"/>
          </p:nvPr>
        </p:nvSpPr>
        <p:spPr/>
        <p:txBody>
          <a:bodyPr>
            <a:normAutofit/>
          </a:bodyPr>
          <a:lstStyle/>
          <a:p>
            <a:r>
              <a:rPr lang="ru-RU" sz="2400" dirty="0" smtClean="0"/>
              <a:t>Послеоперационный уход</a:t>
            </a:r>
            <a:r>
              <a:rPr lang="en-US" sz="2400" dirty="0" smtClean="0"/>
              <a:t>:</a:t>
            </a:r>
            <a:r>
              <a:rPr lang="ru-RU" sz="2400" dirty="0" smtClean="0"/>
              <a:t/>
            </a:r>
            <a:br>
              <a:rPr lang="ru-RU" sz="2400" dirty="0" smtClean="0"/>
            </a:br>
            <a:endParaRPr lang="ru-RU" sz="2400"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normAutofit/>
          </a:bodyPr>
          <a:lstStyle/>
          <a:p>
            <a:r>
              <a:rPr lang="ru-RU" sz="2400" dirty="0" smtClean="0"/>
              <a:t>При хроническом периостите челюсти для более быстрого прекращения воспалительных явлений на 2 - 3 сутки после вскрытия абсцесса возможно назначение физических методов лечения: </a:t>
            </a:r>
            <a:r>
              <a:rPr lang="ru-RU" sz="2400" dirty="0" err="1" smtClean="0"/>
              <a:t>светотеплолечение</a:t>
            </a:r>
            <a:r>
              <a:rPr lang="ru-RU" sz="2400" dirty="0" smtClean="0"/>
              <a:t> </a:t>
            </a:r>
            <a:r>
              <a:rPr lang="ru-RU" sz="2400" dirty="0" err="1" smtClean="0"/>
              <a:t>лампой-соллюкс</a:t>
            </a:r>
            <a:r>
              <a:rPr lang="ru-RU" sz="2400" dirty="0" smtClean="0"/>
              <a:t>, теплые ванночки из антисептических и дезодорирующих растворов, УВЧ, СВЧ, </a:t>
            </a:r>
            <a:r>
              <a:rPr lang="ru-RU" sz="2400" dirty="0" err="1" smtClean="0"/>
              <a:t>флюктуоризацию</a:t>
            </a:r>
            <a:r>
              <a:rPr lang="ru-RU" sz="2400" dirty="0" smtClean="0"/>
              <a:t>, лазерную терапию гелий-неоновыми лучами, </a:t>
            </a:r>
            <a:r>
              <a:rPr lang="ru-RU" sz="2400" dirty="0" err="1" smtClean="0"/>
              <a:t>магнитотерапию</a:t>
            </a:r>
            <a:r>
              <a:rPr lang="ru-RU" sz="2400" dirty="0" smtClean="0"/>
              <a:t>.</a:t>
            </a:r>
          </a:p>
          <a:p>
            <a:endParaRPr lang="ru-RU" sz="2400" dirty="0"/>
          </a:p>
        </p:txBody>
      </p:sp>
      <p:sp>
        <p:nvSpPr>
          <p:cNvPr id="3" name="Заголовок 2"/>
          <p:cNvSpPr>
            <a:spLocks noGrp="1"/>
          </p:cNvSpPr>
          <p:nvPr>
            <p:ph type="title"/>
          </p:nvPr>
        </p:nvSpPr>
        <p:spPr/>
        <p:txBody>
          <a:bodyPr>
            <a:normAutofit fontScale="90000"/>
          </a:bodyPr>
          <a:lstStyle/>
          <a:p>
            <a:r>
              <a:rPr lang="ru-RU" sz="2800" i="1" dirty="0" smtClean="0"/>
              <a:t>Алгоритм проведения физиотерапевтических процедур</a:t>
            </a:r>
            <a:r>
              <a:rPr lang="ru-RU" sz="2800" dirty="0" smtClean="0"/>
              <a:t/>
            </a:r>
            <a:br>
              <a:rPr lang="ru-RU" sz="2800" dirty="0" smtClean="0"/>
            </a:br>
            <a:endParaRPr lang="ru-RU" sz="2800"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p:txBody>
          <a:bodyPr>
            <a:normAutofit fontScale="90000"/>
          </a:bodyPr>
          <a:lstStyle/>
          <a:p>
            <a:r>
              <a:rPr lang="ru-RU" sz="2800" smtClean="0"/>
              <a:t>Выбор антибактериальных препаратов при </a:t>
            </a:r>
            <a:br>
              <a:rPr lang="ru-RU" sz="2800" smtClean="0"/>
            </a:br>
            <a:r>
              <a:rPr lang="ru-RU" sz="2800" smtClean="0"/>
              <a:t>одонтогенном и травматическом остеомиелите челюстей</a:t>
            </a:r>
          </a:p>
        </p:txBody>
      </p:sp>
      <p:sp>
        <p:nvSpPr>
          <p:cNvPr id="87043" name="Rectangle 3"/>
          <p:cNvSpPr>
            <a:spLocks noGrp="1" noChangeArrowheads="1"/>
          </p:cNvSpPr>
          <p:nvPr>
            <p:ph type="body" idx="1"/>
          </p:nvPr>
        </p:nvSpPr>
        <p:spPr>
          <a:xfrm>
            <a:off x="0" y="1600200"/>
            <a:ext cx="9144000" cy="5257800"/>
          </a:xfrm>
        </p:spPr>
        <p:txBody>
          <a:bodyPr/>
          <a:lstStyle/>
          <a:p>
            <a:pPr>
              <a:lnSpc>
                <a:spcPct val="80000"/>
              </a:lnSpc>
              <a:buFont typeface="Wingdings" pitchFamily="2" charset="2"/>
              <a:buNone/>
            </a:pPr>
            <a:r>
              <a:rPr lang="ru-RU" sz="2000" b="1" i="1" smtClean="0"/>
              <a:t>Ампициллин/сульбактам - </a:t>
            </a:r>
            <a:r>
              <a:rPr lang="ru-RU" sz="2000" i="1" smtClean="0"/>
              <a:t>Парентерально </a:t>
            </a:r>
            <a:r>
              <a:rPr lang="ru-RU" sz="2000" smtClean="0"/>
              <a:t>1,5 – 3 – 12 г в 3 – 4 введения. </a:t>
            </a:r>
            <a:r>
              <a:rPr lang="ru-RU" sz="2000" i="1" smtClean="0"/>
              <a:t>Внутрь</a:t>
            </a:r>
            <a:r>
              <a:rPr lang="ru-RU" sz="2000" smtClean="0"/>
              <a:t> 0,375 – 0,75 г каждые 12 ч</a:t>
            </a:r>
          </a:p>
          <a:p>
            <a:pPr>
              <a:lnSpc>
                <a:spcPct val="80000"/>
              </a:lnSpc>
              <a:buFont typeface="Wingdings" pitchFamily="2" charset="2"/>
              <a:buNone/>
            </a:pPr>
            <a:r>
              <a:rPr lang="ru-RU" sz="2000" smtClean="0"/>
              <a:t> </a:t>
            </a:r>
            <a:r>
              <a:rPr lang="ru-RU" sz="2000" b="1" i="1" smtClean="0"/>
              <a:t>Амоксициллин/клавулановая кислота</a:t>
            </a:r>
            <a:r>
              <a:rPr lang="ru-RU" sz="2000" smtClean="0"/>
              <a:t> 1,2 – 2,4 г каждые 6 – 8 ч в/в  </a:t>
            </a:r>
            <a:r>
              <a:rPr lang="ru-RU" sz="2000" i="1" smtClean="0"/>
              <a:t>Внутрь</a:t>
            </a:r>
            <a:r>
              <a:rPr lang="ru-RU" sz="2000" smtClean="0"/>
              <a:t> 0, 375 – 0,625 г каждые 8 часов </a:t>
            </a:r>
          </a:p>
          <a:p>
            <a:pPr>
              <a:lnSpc>
                <a:spcPct val="80000"/>
              </a:lnSpc>
              <a:buFont typeface="Wingdings" pitchFamily="2" charset="2"/>
              <a:buNone/>
            </a:pPr>
            <a:r>
              <a:rPr lang="ru-RU" sz="2000" b="1" i="1" smtClean="0"/>
              <a:t>Цефуроксим - </a:t>
            </a:r>
            <a:r>
              <a:rPr lang="ru-RU" sz="2000" i="1" smtClean="0"/>
              <a:t>Парентерально </a:t>
            </a:r>
            <a:r>
              <a:rPr lang="ru-RU" sz="2000" smtClean="0"/>
              <a:t>0,75 – 1,5 г</a:t>
            </a:r>
          </a:p>
          <a:p>
            <a:pPr>
              <a:lnSpc>
                <a:spcPct val="80000"/>
              </a:lnSpc>
              <a:buFont typeface="Wingdings" pitchFamily="2" charset="2"/>
              <a:buNone/>
            </a:pPr>
            <a:r>
              <a:rPr lang="ru-RU" sz="2000" smtClean="0"/>
              <a:t>каждые 8 часов </a:t>
            </a:r>
            <a:r>
              <a:rPr lang="ru-RU" sz="2000" i="1" smtClean="0"/>
              <a:t>Внутрь </a:t>
            </a:r>
            <a:r>
              <a:rPr lang="ru-RU" sz="2000" smtClean="0"/>
              <a:t>0,25 – 0,5 г каждые</a:t>
            </a:r>
          </a:p>
          <a:p>
            <a:pPr>
              <a:lnSpc>
                <a:spcPct val="80000"/>
              </a:lnSpc>
              <a:buFont typeface="Wingdings" pitchFamily="2" charset="2"/>
              <a:buNone/>
            </a:pPr>
            <a:r>
              <a:rPr lang="ru-RU" sz="2000" smtClean="0"/>
              <a:t>12 ч во время еды </a:t>
            </a:r>
          </a:p>
          <a:p>
            <a:pPr>
              <a:lnSpc>
                <a:spcPct val="80000"/>
              </a:lnSpc>
              <a:buFont typeface="Wingdings" pitchFamily="2" charset="2"/>
              <a:buNone/>
            </a:pPr>
            <a:r>
              <a:rPr lang="ru-RU" sz="2000" b="1" i="1" smtClean="0"/>
              <a:t>Линкомицин - </a:t>
            </a:r>
            <a:r>
              <a:rPr lang="ru-RU" sz="2000" i="1" smtClean="0"/>
              <a:t>Парентерально</a:t>
            </a:r>
            <a:r>
              <a:rPr lang="ru-RU" sz="2000" smtClean="0"/>
              <a:t> 0,6 – 1,2 г каждые 12 ч. </a:t>
            </a:r>
            <a:r>
              <a:rPr lang="ru-RU" sz="2000" i="1" smtClean="0"/>
              <a:t>Внутрь</a:t>
            </a:r>
            <a:r>
              <a:rPr lang="ru-RU" sz="2000" smtClean="0"/>
              <a:t> 0,5 г каждые 8 ч до еды.</a:t>
            </a:r>
            <a:endParaRPr lang="ru-RU" sz="2000" b="1" i="1" smtClean="0"/>
          </a:p>
          <a:p>
            <a:pPr>
              <a:lnSpc>
                <a:spcPct val="80000"/>
              </a:lnSpc>
              <a:buFont typeface="Wingdings" pitchFamily="2" charset="2"/>
              <a:buNone/>
            </a:pPr>
            <a:r>
              <a:rPr lang="ru-RU" sz="2000" b="1" i="1" smtClean="0"/>
              <a:t>Клиндамицин - </a:t>
            </a:r>
            <a:r>
              <a:rPr lang="ru-RU" sz="2000" i="1" smtClean="0"/>
              <a:t>Парентерально </a:t>
            </a:r>
            <a:r>
              <a:rPr lang="ru-RU" sz="2000" smtClean="0"/>
              <a:t>0,3 – 0,9 г каждые 8 ч. </a:t>
            </a:r>
            <a:r>
              <a:rPr lang="ru-RU" sz="2000" i="1" smtClean="0"/>
              <a:t>Внутрь</a:t>
            </a:r>
            <a:r>
              <a:rPr lang="ru-RU" sz="2000" smtClean="0"/>
              <a:t> 0,4 0 0,45 г каждые 6 ч</a:t>
            </a:r>
          </a:p>
          <a:p>
            <a:pPr>
              <a:lnSpc>
                <a:spcPct val="80000"/>
              </a:lnSpc>
              <a:buFont typeface="Wingdings" pitchFamily="2" charset="2"/>
              <a:buNone/>
            </a:pPr>
            <a:r>
              <a:rPr lang="ru-RU" sz="2000" b="1" i="1" smtClean="0"/>
              <a:t>Пиперациллин/тазобактам - </a:t>
            </a:r>
            <a:r>
              <a:rPr lang="ru-RU" sz="2000" smtClean="0"/>
              <a:t>2,25 – 4,5 г каждые 6 – 8 ч в/в капельно.</a:t>
            </a:r>
            <a:endParaRPr lang="ru-RU" sz="2000" b="1" i="1" smtClean="0"/>
          </a:p>
          <a:p>
            <a:pPr>
              <a:lnSpc>
                <a:spcPct val="80000"/>
              </a:lnSpc>
            </a:pPr>
            <a:r>
              <a:rPr lang="ru-RU" sz="2000" b="1" i="1" smtClean="0"/>
              <a:t>Имипенем/циластатин</a:t>
            </a:r>
            <a:r>
              <a:rPr lang="ru-RU" sz="2000" smtClean="0"/>
              <a:t> 0,5 г каждые 6 ч в/в капельно (У пациентов с </a:t>
            </a:r>
          </a:p>
          <a:p>
            <a:pPr>
              <a:lnSpc>
                <a:spcPct val="80000"/>
              </a:lnSpc>
            </a:pPr>
            <a:r>
              <a:rPr lang="ru-RU" sz="2000" smtClean="0"/>
              <a:t>иммунодифицитом </a:t>
            </a:r>
          </a:p>
          <a:p>
            <a:pPr>
              <a:lnSpc>
                <a:spcPct val="80000"/>
              </a:lnSpc>
              <a:buFont typeface="Wingdings" pitchFamily="2" charset="2"/>
              <a:buNone/>
            </a:pPr>
            <a:r>
              <a:rPr lang="ru-RU" sz="2000" b="1" i="1" smtClean="0"/>
              <a:t>Ципрофлоксацин </a:t>
            </a:r>
            <a:r>
              <a:rPr lang="ru-RU" sz="2000" smtClean="0"/>
              <a:t>недостаточно активен </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Заголовок 1"/>
          <p:cNvSpPr>
            <a:spLocks noGrp="1"/>
          </p:cNvSpPr>
          <p:nvPr>
            <p:ph type="title"/>
          </p:nvPr>
        </p:nvSpPr>
        <p:spPr/>
        <p:txBody>
          <a:bodyPr/>
          <a:lstStyle/>
          <a:p>
            <a:r>
              <a:rPr lang="ru-RU" dirty="0" smtClean="0"/>
              <a:t>Литература:</a:t>
            </a:r>
          </a:p>
        </p:txBody>
      </p:sp>
      <p:sp>
        <p:nvSpPr>
          <p:cNvPr id="59395" name="Содержимое 2"/>
          <p:cNvSpPr>
            <a:spLocks noGrp="1"/>
          </p:cNvSpPr>
          <p:nvPr>
            <p:ph idx="1"/>
          </p:nvPr>
        </p:nvSpPr>
        <p:spPr/>
        <p:txBody>
          <a:bodyPr/>
          <a:lstStyle/>
          <a:p>
            <a:r>
              <a:rPr lang="ru-RU" sz="2000" dirty="0" smtClean="0">
                <a:latin typeface="Times New Roman" pitchFamily="18" charset="0"/>
                <a:cs typeface="Times New Roman" pitchFamily="18" charset="0"/>
              </a:rPr>
              <a:t>1.Клинические рекомендации (протоколы лечения) При диагнозе периостит. </a:t>
            </a:r>
            <a:r>
              <a:rPr lang="ru-RU" sz="2000" i="1" dirty="0" smtClean="0">
                <a:latin typeface="Times New Roman" pitchFamily="18" charset="0"/>
                <a:cs typeface="Times New Roman" pitchFamily="18" charset="0"/>
              </a:rPr>
              <a:t>Утверждены Постановлением № 14 Совета Ассоциации общественных объединений «Стоматологическая ассоциация России» от 24 апреля 2018 года.</a:t>
            </a:r>
          </a:p>
          <a:p>
            <a:endParaRPr lang="ru-RU" sz="2000" i="1" dirty="0" smtClean="0">
              <a:latin typeface="Times New Roman" pitchFamily="18" charset="0"/>
              <a:cs typeface="Times New Roman" pitchFamily="18" charset="0"/>
            </a:endParaRPr>
          </a:p>
          <a:p>
            <a:r>
              <a:rPr lang="ru-RU" sz="2000" dirty="0" smtClean="0">
                <a:latin typeface="Times New Roman" pitchFamily="18" charset="0"/>
                <a:cs typeface="Times New Roman" pitchFamily="18" charset="0"/>
              </a:rPr>
              <a:t>2.Кулаков А.А., Робустова Т.Г., </a:t>
            </a:r>
            <a:r>
              <a:rPr lang="ru-RU" sz="2000" dirty="0" err="1" smtClean="0">
                <a:latin typeface="Times New Roman" pitchFamily="18" charset="0"/>
                <a:cs typeface="Times New Roman" pitchFamily="18" charset="0"/>
              </a:rPr>
              <a:t>Неробеев</a:t>
            </a:r>
            <a:r>
              <a:rPr lang="ru-RU" sz="2000" dirty="0" smtClean="0">
                <a:latin typeface="Times New Roman" pitchFamily="18" charset="0"/>
                <a:cs typeface="Times New Roman" pitchFamily="18" charset="0"/>
              </a:rPr>
              <a:t> А.И. Хирургическая стоматология и челюстно-лицевая хирургия: национальное руководство.-2010.</a:t>
            </a:r>
          </a:p>
          <a:p>
            <a:endParaRPr lang="ru-RU" sz="2000" dirty="0" smtClean="0">
              <a:latin typeface="Times New Roman" pitchFamily="18" charset="0"/>
              <a:cs typeface="Times New Roman" pitchFamily="18" charset="0"/>
            </a:endParaRPr>
          </a:p>
          <a:p>
            <a:r>
              <a:rPr lang="ru-RU" sz="2000" dirty="0" smtClean="0">
                <a:latin typeface="Times New Roman" pitchFamily="18" charset="0"/>
                <a:cs typeface="Times New Roman" pitchFamily="18" charset="0"/>
              </a:rPr>
              <a:t>3.Приказ </a:t>
            </a:r>
            <a:r>
              <a:rPr lang="ru-RU" sz="2000" dirty="0" err="1" smtClean="0">
                <a:latin typeface="Times New Roman" pitchFamily="18" charset="0"/>
                <a:cs typeface="Times New Roman" pitchFamily="18" charset="0"/>
              </a:rPr>
              <a:t>Минздравсоцразвития</a:t>
            </a:r>
            <a:r>
              <a:rPr lang="ru-RU" sz="2000" dirty="0" smtClean="0">
                <a:latin typeface="Times New Roman" pitchFamily="18" charset="0"/>
                <a:cs typeface="Times New Roman" pitchFamily="18" charset="0"/>
              </a:rPr>
              <a:t> России «Об утверждении Порядка оказания медицинской помощи взрослому населению при стоматологических заболеваниях» от 07.12.2011 г.№1496н.</a:t>
            </a:r>
          </a:p>
          <a:p>
            <a:endParaRPr lang="ru-RU" sz="20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Открытая">
  <a:themeElements>
    <a:clrScheme name="Другая 8">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Открытая">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Открытая">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76</TotalTime>
  <Words>3412</Words>
  <PresentationFormat>Экран (4:3)</PresentationFormat>
  <Paragraphs>186</Paragraphs>
  <Slides>44</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44</vt:i4>
      </vt:variant>
    </vt:vector>
  </HeadingPairs>
  <TitlesOfParts>
    <vt:vector size="45" baseType="lpstr">
      <vt:lpstr>Открытая</vt:lpstr>
      <vt:lpstr>Лекция</vt:lpstr>
      <vt:lpstr>Актуальность</vt:lpstr>
      <vt:lpstr>Цель лекции</vt:lpstr>
      <vt:lpstr>Компетенция  ОПК-8: Способностью к оценке морфофункциональных, физиологических состояний и патологических процессов в организме человека для решения профессиональных задач. </vt:lpstr>
      <vt:lpstr>Компетенция  ОПК-9: Способностью к оценке морфофункциональных, физиологических состояний и патологических процессов в организме человека для решения профессиональных задач. </vt:lpstr>
      <vt:lpstr> Компетенция ПК-5: готовностью к сбору и анализу жалоб пациента, данных его анамнеза, результатов осмотра, лабораторных, инструментальных, патолого-анатомических и иных исследований в целях распознавания состояния или установления факта наличия или отсутствия стоматологического заболевания  </vt:lpstr>
      <vt:lpstr> Компетенция ПК-6: способностью к определению у пациентов основных патологических состояний, симптомов, синдромов стоматологических заболеваний, нозологических форм в соответствии с Международной статистической классификацией болезней и проблем, связанных со здоровьем, X просмотра.  </vt:lpstr>
      <vt:lpstr>Компетенция ПК-9 : готовностью к ведению и лечению пациентов со стоматологическими заболеваниями в амбулаторных условиях и условиях дневного стационара  </vt:lpstr>
      <vt:lpstr>Задачи лекции</vt:lpstr>
      <vt:lpstr>План лекции</vt:lpstr>
      <vt:lpstr>K10.2 Воспалительные заболевания челюстей</vt:lpstr>
      <vt:lpstr>ОПРЕДЕЛЕНИЕ ПОНЯТИЯ ПЕРИОСТИТ</vt:lpstr>
      <vt:lpstr>КЛИНИЧЕСКАЯ КАРТИНА ПЕРИОСТИТА – ОБЩИЕ ВОПРОСЫ </vt:lpstr>
      <vt:lpstr>Острый периостит: </vt:lpstr>
      <vt:lpstr>Острый периостит: </vt:lpstr>
      <vt:lpstr>Острый периостит: </vt:lpstr>
      <vt:lpstr>Острый периостит: </vt:lpstr>
      <vt:lpstr>Слайд 18</vt:lpstr>
      <vt:lpstr>Слайд 19</vt:lpstr>
      <vt:lpstr>Слайд 20</vt:lpstr>
      <vt:lpstr>Слайд 21</vt:lpstr>
      <vt:lpstr>Слайд 22</vt:lpstr>
      <vt:lpstr>Слайд 23</vt:lpstr>
      <vt:lpstr> </vt:lpstr>
      <vt:lpstr>Комплекс лечебных мероприятий проводят преимущественно в условиях поликлиники. Принимают во внимание выраженность воспалительных явлений, общую и местную картину заболевания, а также рентгенологические данные. </vt:lpstr>
      <vt:lpstr>Лечение острого периостита</vt:lpstr>
      <vt:lpstr>Алгоритм хирургического лечения периостита </vt:lpstr>
      <vt:lpstr>Алгоритм хирургического лечения периостита </vt:lpstr>
      <vt:lpstr>Слайд 29</vt:lpstr>
      <vt:lpstr>Алгоритм проведения лечебных вмешательств с учетом характера и локализации воспалительного процесса</vt:lpstr>
      <vt:lpstr>Слайд 31</vt:lpstr>
      <vt:lpstr>Слайд 32</vt:lpstr>
      <vt:lpstr>Слайд 33</vt:lpstr>
      <vt:lpstr>Хронический периостит: </vt:lpstr>
      <vt:lpstr>Хронический периостит: </vt:lpstr>
      <vt:lpstr>Слайд 36</vt:lpstr>
      <vt:lpstr>Слайд 37</vt:lpstr>
      <vt:lpstr>Лечение хронического периостита </vt:lpstr>
      <vt:lpstr>Слайд 39</vt:lpstr>
      <vt:lpstr>Алгоритм проведения лечения при хроническом периостите челюсти </vt:lpstr>
      <vt:lpstr>Послеоперационный уход: </vt:lpstr>
      <vt:lpstr>Алгоритм проведения физиотерапевтических процедур </vt:lpstr>
      <vt:lpstr>Выбор антибактериальных препаратов при  одонтогенном и травматическом остеомиелите челюстей</vt:lpstr>
      <vt:lpstr>Литература:</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Практическое занятие</dc:title>
  <dc:creator>Анжела</dc:creator>
  <cp:lastModifiedBy>Анжела</cp:lastModifiedBy>
  <cp:revision>10</cp:revision>
  <dcterms:created xsi:type="dcterms:W3CDTF">2015-04-16T14:38:41Z</dcterms:created>
  <dcterms:modified xsi:type="dcterms:W3CDTF">2019-02-14T03:16:48Z</dcterms:modified>
</cp:coreProperties>
</file>