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47" r:id="rId4"/>
    <p:sldId id="344" r:id="rId5"/>
    <p:sldId id="345" r:id="rId6"/>
    <p:sldId id="346" r:id="rId7"/>
    <p:sldId id="348" r:id="rId8"/>
    <p:sldId id="349" r:id="rId9"/>
    <p:sldId id="305" r:id="rId10"/>
    <p:sldId id="306" r:id="rId11"/>
    <p:sldId id="307" r:id="rId12"/>
    <p:sldId id="308" r:id="rId13"/>
    <p:sldId id="309" r:id="rId14"/>
    <p:sldId id="313" r:id="rId15"/>
    <p:sldId id="259" r:id="rId16"/>
    <p:sldId id="260" r:id="rId17"/>
    <p:sldId id="261" r:id="rId18"/>
    <p:sldId id="264" r:id="rId19"/>
    <p:sldId id="296" r:id="rId20"/>
    <p:sldId id="266" r:id="rId21"/>
    <p:sldId id="267" r:id="rId22"/>
    <p:sldId id="268" r:id="rId23"/>
    <p:sldId id="269" r:id="rId24"/>
    <p:sldId id="271" r:id="rId25"/>
    <p:sldId id="272" r:id="rId26"/>
    <p:sldId id="273" r:id="rId27"/>
    <p:sldId id="336" r:id="rId28"/>
    <p:sldId id="337" r:id="rId29"/>
    <p:sldId id="338" r:id="rId30"/>
    <p:sldId id="339" r:id="rId31"/>
    <p:sldId id="274" r:id="rId32"/>
    <p:sldId id="275" r:id="rId33"/>
    <p:sldId id="276" r:id="rId34"/>
    <p:sldId id="310" r:id="rId35"/>
    <p:sldId id="311" r:id="rId36"/>
    <p:sldId id="312" r:id="rId37"/>
    <p:sldId id="277" r:id="rId38"/>
    <p:sldId id="278" r:id="rId39"/>
    <p:sldId id="279" r:id="rId40"/>
    <p:sldId id="320" r:id="rId41"/>
    <p:sldId id="321" r:id="rId42"/>
    <p:sldId id="322" r:id="rId43"/>
    <p:sldId id="297" r:id="rId44"/>
    <p:sldId id="325" r:id="rId45"/>
    <p:sldId id="280" r:id="rId46"/>
    <p:sldId id="332" r:id="rId47"/>
    <p:sldId id="281" r:id="rId48"/>
    <p:sldId id="340" r:id="rId49"/>
    <p:sldId id="282" r:id="rId50"/>
    <p:sldId id="285" r:id="rId51"/>
    <p:sldId id="341" r:id="rId52"/>
    <p:sldId id="286" r:id="rId53"/>
    <p:sldId id="314" r:id="rId54"/>
    <p:sldId id="315" r:id="rId55"/>
    <p:sldId id="316" r:id="rId56"/>
    <p:sldId id="318" r:id="rId57"/>
    <p:sldId id="330" r:id="rId58"/>
    <p:sldId id="319" r:id="rId59"/>
    <p:sldId id="327" r:id="rId60"/>
    <p:sldId id="329" r:id="rId61"/>
    <p:sldId id="328" r:id="rId62"/>
    <p:sldId id="323" r:id="rId63"/>
    <p:sldId id="324" r:id="rId64"/>
    <p:sldId id="287" r:id="rId65"/>
    <p:sldId id="289" r:id="rId66"/>
    <p:sldId id="290" r:id="rId67"/>
    <p:sldId id="291" r:id="rId68"/>
    <p:sldId id="292" r:id="rId69"/>
    <p:sldId id="293" r:id="rId70"/>
    <p:sldId id="343" r:id="rId7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4" d="100"/>
          <a:sy n="64" d="100"/>
        </p:scale>
        <p:origin x="-102" y="-66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17.02.2019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17.02.2019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17.02.2019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17.02.2019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17.02.2019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17.02.2019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17.02.2019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17.02.2019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17.02.2019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17.02.2019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17.02.2019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17.02.2019</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lstStyle/>
          <a:p>
            <a:r>
              <a:rPr lang="ru-RU" dirty="0" smtClean="0"/>
              <a:t>Тема лекции: </a:t>
            </a:r>
            <a:endParaRPr lang="ru-RU" dirty="0"/>
          </a:p>
        </p:txBody>
      </p:sp>
      <p:sp>
        <p:nvSpPr>
          <p:cNvPr id="5" name="Содержимое 4"/>
          <p:cNvSpPr>
            <a:spLocks noGrp="1"/>
          </p:cNvSpPr>
          <p:nvPr>
            <p:ph idx="1"/>
          </p:nvPr>
        </p:nvSpPr>
        <p:spPr/>
        <p:txBody>
          <a:bodyPr/>
          <a:lstStyle/>
          <a:p>
            <a:pPr algn="ctr">
              <a:buNone/>
            </a:pPr>
            <a:r>
              <a:rPr lang="ru-RU" b="1" dirty="0" smtClean="0"/>
              <a:t>Дифференциальная диагностика заболеваний, связанных с </a:t>
            </a:r>
            <a:r>
              <a:rPr lang="ru-RU" b="1" dirty="0" err="1" smtClean="0"/>
              <a:t>одонтогенной</a:t>
            </a:r>
            <a:r>
              <a:rPr lang="ru-RU" b="1" dirty="0" smtClean="0"/>
              <a:t> </a:t>
            </a:r>
            <a:r>
              <a:rPr lang="ru-RU" b="1" dirty="0" smtClean="0"/>
              <a:t>инфекцией</a:t>
            </a:r>
          </a:p>
          <a:p>
            <a:pPr algn="ctr">
              <a:buNone/>
            </a:pPr>
            <a:endParaRPr lang="ru-RU" b="1" i="1" dirty="0">
              <a:solidFill>
                <a:srgbClr val="002060"/>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2511420"/>
          </a:xfrm>
        </p:spPr>
        <p:txBody>
          <a:bodyPr>
            <a:noAutofit/>
          </a:bodyPr>
          <a:lstStyle/>
          <a:p>
            <a:r>
              <a:rPr lang="ru-RU" sz="3200" b="1" i="1" dirty="0" smtClean="0">
                <a:solidFill>
                  <a:srgbClr val="C00000"/>
                </a:solidFill>
              </a:rPr>
              <a:t>Актуальность:</a:t>
            </a:r>
            <a:r>
              <a:rPr lang="ru-RU" sz="3200" b="1" i="1" dirty="0" smtClean="0">
                <a:solidFill>
                  <a:srgbClr val="002060"/>
                </a:solidFill>
              </a:rPr>
              <a:t/>
            </a:r>
            <a:br>
              <a:rPr lang="ru-RU" sz="3200" b="1" i="1" dirty="0" smtClean="0">
                <a:solidFill>
                  <a:srgbClr val="002060"/>
                </a:solidFill>
              </a:rPr>
            </a:br>
            <a:r>
              <a:rPr lang="ru-RU" sz="3200" b="1" i="1" dirty="0" smtClean="0">
                <a:solidFill>
                  <a:srgbClr val="002060"/>
                </a:solidFill>
              </a:rPr>
              <a:t>Обширная группа </a:t>
            </a:r>
            <a:r>
              <a:rPr lang="ru-RU" sz="3200" b="1" i="1" dirty="0" err="1" smtClean="0">
                <a:solidFill>
                  <a:srgbClr val="002060"/>
                </a:solidFill>
              </a:rPr>
              <a:t>одонтогенных</a:t>
            </a:r>
            <a:r>
              <a:rPr lang="ru-RU" sz="3200" b="1" i="1" dirty="0" smtClean="0">
                <a:solidFill>
                  <a:srgbClr val="002060"/>
                </a:solidFill>
              </a:rPr>
              <a:t> воспалительных заболеваний, включающая периодонтиты, периоститы, остеомиелиты, характеризуется рядом общих симптомов. </a:t>
            </a:r>
            <a:endParaRPr lang="ru-RU" sz="3200" b="1" i="1" dirty="0">
              <a:solidFill>
                <a:srgbClr val="002060"/>
              </a:solidFill>
            </a:endParaRPr>
          </a:p>
        </p:txBody>
      </p:sp>
      <p:sp>
        <p:nvSpPr>
          <p:cNvPr id="3" name="Содержимое 2"/>
          <p:cNvSpPr>
            <a:spLocks noGrp="1"/>
          </p:cNvSpPr>
          <p:nvPr>
            <p:ph idx="1"/>
          </p:nvPr>
        </p:nvSpPr>
        <p:spPr>
          <a:xfrm>
            <a:off x="285720" y="3071810"/>
            <a:ext cx="8401080" cy="3500462"/>
          </a:xfrm>
        </p:spPr>
        <p:txBody>
          <a:bodyPr>
            <a:normAutofit fontScale="92500" lnSpcReduction="10000"/>
          </a:bodyPr>
          <a:lstStyle/>
          <a:p>
            <a:pPr>
              <a:buNone/>
            </a:pPr>
            <a:r>
              <a:rPr lang="ru-RU" dirty="0" smtClean="0">
                <a:solidFill>
                  <a:srgbClr val="002060"/>
                </a:solidFill>
              </a:rPr>
              <a:t>   В то же время каждое заболевание, входящее в указанную группу, объединенную общим </a:t>
            </a:r>
            <a:r>
              <a:rPr lang="ru-RU" dirty="0" err="1" smtClean="0">
                <a:solidFill>
                  <a:srgbClr val="002060"/>
                </a:solidFill>
              </a:rPr>
              <a:t>этиопатогенезом</a:t>
            </a:r>
            <a:r>
              <a:rPr lang="ru-RU" dirty="0" smtClean="0">
                <a:solidFill>
                  <a:srgbClr val="002060"/>
                </a:solidFill>
              </a:rPr>
              <a:t>, имеет и свои, присущие ему признаки. </a:t>
            </a:r>
          </a:p>
          <a:p>
            <a:pPr>
              <a:buNone/>
            </a:pPr>
            <a:r>
              <a:rPr lang="ru-RU" dirty="0" smtClean="0">
                <a:solidFill>
                  <a:srgbClr val="002060"/>
                </a:solidFill>
              </a:rPr>
              <a:t>   Это обстоятельство определяет  необходимость использования при их распознавании наиболее доказательного диагностического метода— дифференциальной диагностики заболевания.</a:t>
            </a:r>
            <a:endParaRPr lang="ru-RU" dirty="0">
              <a:solidFill>
                <a:srgbClr val="002060"/>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normAutofit/>
          </a:bodyPr>
          <a:lstStyle/>
          <a:p>
            <a:pPr>
              <a:buNone/>
            </a:pPr>
            <a:endParaRPr lang="ru-RU" dirty="0" smtClean="0"/>
          </a:p>
          <a:p>
            <a:pPr algn="ctr">
              <a:buNone/>
            </a:pPr>
            <a:r>
              <a:rPr lang="ru-RU" b="1" i="1" dirty="0" smtClean="0">
                <a:solidFill>
                  <a:srgbClr val="7030A0"/>
                </a:solidFill>
                <a:latin typeface="Times New Roman" pitchFamily="18" charset="0"/>
                <a:cs typeface="Times New Roman" pitchFamily="18" charset="0"/>
              </a:rPr>
              <a:t>ФОРМИРОВАНИЕ ЗНАНИЙ ПО ДИФФЕРЕНЦИАЛЬНОЙ ДИАГНОСТИКЕ ПЕРИОДОНТИТА, </a:t>
            </a:r>
          </a:p>
          <a:p>
            <a:pPr algn="ctr">
              <a:buNone/>
            </a:pPr>
            <a:r>
              <a:rPr lang="ru-RU" b="1" i="1" dirty="0" smtClean="0">
                <a:solidFill>
                  <a:srgbClr val="7030A0"/>
                </a:solidFill>
                <a:latin typeface="Times New Roman" pitchFamily="18" charset="0"/>
                <a:cs typeface="Times New Roman" pitchFamily="18" charset="0"/>
              </a:rPr>
              <a:t>ПЕРИОСТИТА, </a:t>
            </a:r>
          </a:p>
          <a:p>
            <a:pPr algn="ctr">
              <a:buNone/>
            </a:pPr>
            <a:r>
              <a:rPr lang="ru-RU" b="1" i="1" dirty="0" smtClean="0">
                <a:solidFill>
                  <a:srgbClr val="7030A0"/>
                </a:solidFill>
                <a:latin typeface="Times New Roman" pitchFamily="18" charset="0"/>
                <a:cs typeface="Times New Roman" pitchFamily="18" charset="0"/>
              </a:rPr>
              <a:t>ОДОНТОГЕННЫЙ ОСТЕОМИЕЛИТ</a:t>
            </a:r>
          </a:p>
        </p:txBody>
      </p:sp>
      <p:sp>
        <p:nvSpPr>
          <p:cNvPr id="3" name="Заголовок 2"/>
          <p:cNvSpPr>
            <a:spLocks noGrp="1"/>
          </p:cNvSpPr>
          <p:nvPr>
            <p:ph type="title"/>
          </p:nvPr>
        </p:nvSpPr>
        <p:spPr/>
        <p:txBody>
          <a:bodyPr/>
          <a:lstStyle/>
          <a:p>
            <a:r>
              <a:rPr lang="ru-RU" dirty="0" smtClean="0"/>
              <a:t>Цель лекции</a:t>
            </a:r>
            <a:endParaRPr lang="ru-RU"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50938" y="214313"/>
            <a:ext cx="7793037" cy="1428750"/>
          </a:xfrm>
        </p:spPr>
        <p:txBody>
          <a:bodyPr>
            <a:normAutofit fontScale="90000"/>
          </a:bodyPr>
          <a:lstStyle/>
          <a:p>
            <a:pPr>
              <a:defRPr/>
            </a:pPr>
            <a:r>
              <a:rPr lang="ru-RU" sz="2800" b="1" dirty="0" smtClean="0">
                <a:latin typeface="Times New Roman" pitchFamily="18" charset="0"/>
                <a:cs typeface="Times New Roman" pitchFamily="18" charset="0"/>
              </a:rPr>
              <a:t>Компетенция  </a:t>
            </a:r>
            <a:r>
              <a:rPr lang="ru-RU" sz="2000" b="1" dirty="0" smtClean="0">
                <a:solidFill>
                  <a:schemeClr val="tx1"/>
                </a:solidFill>
                <a:latin typeface="Times New Roman" pitchFamily="18" charset="0"/>
                <a:ea typeface="+mn-ea"/>
                <a:cs typeface="Times New Roman" pitchFamily="18" charset="0"/>
              </a:rPr>
              <a:t>ОПК-9: Способностью к оценке морфофункциональных, физиологических состояний и патологических процессов в организме человека для решения профессиональных задач.</a:t>
            </a:r>
            <a:br>
              <a:rPr lang="ru-RU" sz="2000" b="1" dirty="0" smtClean="0">
                <a:solidFill>
                  <a:schemeClr val="tx1"/>
                </a:solidFill>
                <a:latin typeface="Times New Roman" pitchFamily="18" charset="0"/>
                <a:ea typeface="+mn-ea"/>
                <a:cs typeface="Times New Roman" pitchFamily="18" charset="0"/>
              </a:rPr>
            </a:br>
            <a:endParaRPr lang="ru-RU" sz="2000" b="1" dirty="0">
              <a:latin typeface="Times New Roman" pitchFamily="18" charset="0"/>
              <a:cs typeface="Times New Roman" pitchFamily="18" charset="0"/>
            </a:endParaRPr>
          </a:p>
        </p:txBody>
      </p:sp>
      <p:sp>
        <p:nvSpPr>
          <p:cNvPr id="8195" name="Содержимое 2"/>
          <p:cNvSpPr>
            <a:spLocks noGrp="1"/>
          </p:cNvSpPr>
          <p:nvPr>
            <p:ph idx="1"/>
          </p:nvPr>
        </p:nvSpPr>
        <p:spPr>
          <a:xfrm>
            <a:off x="0" y="1357313"/>
            <a:ext cx="9144000" cy="4775200"/>
          </a:xfrm>
        </p:spPr>
        <p:txBody>
          <a:bodyPr>
            <a:normAutofit lnSpcReduction="10000"/>
          </a:bodyPr>
          <a:lstStyle/>
          <a:p>
            <a:pPr algn="ctr">
              <a:buFont typeface="Wingdings" pitchFamily="2" charset="2"/>
              <a:buNone/>
            </a:pPr>
            <a:r>
              <a:rPr lang="ru-RU" sz="1600" b="1" smtClean="0">
                <a:latin typeface="Times New Roman" pitchFamily="18" charset="0"/>
                <a:cs typeface="Times New Roman" pitchFamily="18" charset="0"/>
              </a:rPr>
              <a:t>Вид профессиональной деятельности: </a:t>
            </a:r>
            <a:r>
              <a:rPr lang="ru-RU" sz="1600" b="1" smtClean="0">
                <a:solidFill>
                  <a:srgbClr val="C00000"/>
                </a:solidFill>
                <a:latin typeface="Times New Roman" pitchFamily="18" charset="0"/>
                <a:cs typeface="Times New Roman" pitchFamily="18" charset="0"/>
              </a:rPr>
              <a:t>диагностическая.</a:t>
            </a:r>
            <a:endParaRPr lang="ru-RU" sz="1600" smtClean="0">
              <a:solidFill>
                <a:srgbClr val="C00000"/>
              </a:solidFill>
              <a:latin typeface="Times New Roman" pitchFamily="18" charset="0"/>
              <a:cs typeface="Times New Roman" pitchFamily="18" charset="0"/>
            </a:endParaRPr>
          </a:p>
          <a:p>
            <a:pPr algn="ctr">
              <a:buFont typeface="Wingdings" pitchFamily="2" charset="2"/>
              <a:buNone/>
            </a:pPr>
            <a:r>
              <a:rPr lang="ru-RU" sz="1600" b="1" smtClean="0">
                <a:latin typeface="Times New Roman" pitchFamily="18" charset="0"/>
                <a:cs typeface="Times New Roman" pitchFamily="18" charset="0"/>
              </a:rPr>
              <a:t>Профессиональные  задачи: </a:t>
            </a:r>
            <a:endParaRPr lang="ru-RU" sz="1600" smtClean="0">
              <a:latin typeface="Times New Roman" pitchFamily="18" charset="0"/>
              <a:cs typeface="Times New Roman" pitchFamily="18" charset="0"/>
            </a:endParaRPr>
          </a:p>
          <a:p>
            <a:pPr algn="ctr">
              <a:buFont typeface="Wingdings" pitchFamily="2" charset="2"/>
              <a:buNone/>
            </a:pPr>
            <a:r>
              <a:rPr lang="ru-RU" sz="1600" b="1" smtClean="0">
                <a:solidFill>
                  <a:srgbClr val="7030A0"/>
                </a:solidFill>
                <a:latin typeface="Times New Roman" pitchFamily="18" charset="0"/>
                <a:cs typeface="Times New Roman" pitchFamily="18" charset="0"/>
              </a:rPr>
              <a:t>Диагностика стоматологических заболеваний и патологических состояний пациентов</a:t>
            </a:r>
          </a:p>
          <a:p>
            <a:pPr>
              <a:buFont typeface="Wingdings" pitchFamily="2" charset="2"/>
              <a:buNone/>
            </a:pPr>
            <a:r>
              <a:rPr lang="ru-RU" sz="1600" b="1" smtClean="0"/>
              <a:t>Трудовые действия: </a:t>
            </a:r>
            <a:r>
              <a:rPr lang="ru-RU" sz="1600" b="1" smtClean="0">
                <a:solidFill>
                  <a:srgbClr val="0070C0"/>
                </a:solidFill>
              </a:rPr>
              <a:t>А/01.7 1.Первичный осмотр пациентов</a:t>
            </a:r>
          </a:p>
          <a:p>
            <a:pPr>
              <a:buFont typeface="Wingdings" pitchFamily="2" charset="2"/>
              <a:buNone/>
            </a:pPr>
            <a:r>
              <a:rPr lang="ru-RU" sz="1600" b="1" smtClean="0">
                <a:solidFill>
                  <a:srgbClr val="0070C0"/>
                </a:solidFill>
              </a:rPr>
              <a:t>17. Получение информации от пациентов (их родственников/ законных представителей)</a:t>
            </a:r>
          </a:p>
          <a:p>
            <a:pPr>
              <a:buFont typeface="Wingdings" pitchFamily="2" charset="2"/>
              <a:buNone/>
            </a:pPr>
            <a:r>
              <a:rPr lang="ru-RU" sz="1600" b="1" smtClean="0">
                <a:solidFill>
                  <a:srgbClr val="0070C0"/>
                </a:solidFill>
              </a:rPr>
              <a:t>18. Анкетирование пациентов на предмет общего состояния здоровья, выявление сопутствующих заболеваний</a:t>
            </a:r>
          </a:p>
          <a:p>
            <a:pPr>
              <a:buFont typeface="Wingdings" pitchFamily="2" charset="2"/>
              <a:buNone/>
            </a:pPr>
            <a:r>
              <a:rPr lang="ru-RU" sz="1600" b="1" smtClean="0"/>
              <a:t>Необходимые знания: </a:t>
            </a:r>
            <a:endParaRPr lang="ru-RU" sz="1600" smtClean="0"/>
          </a:p>
          <a:p>
            <a:r>
              <a:rPr lang="ru-RU" sz="1600" b="1" smtClean="0">
                <a:solidFill>
                  <a:srgbClr val="00B050"/>
                </a:solidFill>
                <a:latin typeface="Times New Roman" pitchFamily="18" charset="0"/>
                <a:cs typeface="Times New Roman" pitchFamily="18" charset="0"/>
              </a:rPr>
              <a:t>Зн.3. Топографическая анатомия головы, челюстно-лицевой области, особенности кровоснабжения, иннервации и лимфатической системы, строение зубов, эмбриология зубочелюстной области, основные нарушения эмбриогенеза</a:t>
            </a:r>
          </a:p>
          <a:p>
            <a:r>
              <a:rPr lang="ru-RU" sz="1600" b="1" smtClean="0">
                <a:solidFill>
                  <a:srgbClr val="00B050"/>
                </a:solidFill>
                <a:latin typeface="Times New Roman" pitchFamily="18" charset="0"/>
                <a:cs typeface="Times New Roman" pitchFamily="18" charset="0"/>
              </a:rPr>
              <a:t>Зн.5. Взаимосвязь строения и функционирования зубочелюстной системы с нарушениями со стороны носоглотки, дыхательной и пищеварительной систем, опорно-двигательного аппарата</a:t>
            </a:r>
          </a:p>
          <a:p>
            <a:r>
              <a:rPr lang="ru-RU" sz="1600" b="1" smtClean="0">
                <a:solidFill>
                  <a:srgbClr val="00B050"/>
                </a:solidFill>
                <a:latin typeface="Times New Roman" pitchFamily="18" charset="0"/>
                <a:cs typeface="Times New Roman" pitchFamily="18" charset="0"/>
              </a:rPr>
              <a:t>Зн.6. Основные вопросы нормальной и патологической физиологии зубочелюстной системы, ее взаимосвязь с функциональным состоянием других систем организма и уровни их регуляции</a:t>
            </a:r>
          </a:p>
          <a:p>
            <a:r>
              <a:rPr lang="ru-RU" sz="1600" b="1" smtClean="0">
                <a:solidFill>
                  <a:srgbClr val="00B050"/>
                </a:solidFill>
                <a:latin typeface="Times New Roman" pitchFamily="18" charset="0"/>
                <a:cs typeface="Times New Roman" pitchFamily="18" charset="0"/>
              </a:rPr>
              <a:t>Зн.8. Нормальное строение зубов, челюстей и нарушения строения при зубочелюстных, лицевых аномалиях</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428625"/>
            <a:ext cx="8943975" cy="1214438"/>
          </a:xfrm>
        </p:spPr>
        <p:txBody>
          <a:bodyPr>
            <a:normAutofit fontScale="90000"/>
          </a:bodyPr>
          <a:lstStyle/>
          <a:p>
            <a:pPr>
              <a:defRPr/>
            </a:pPr>
            <a:r>
              <a:rPr lang="ru-RU" sz="1800" b="1" dirty="0" smtClean="0">
                <a:solidFill>
                  <a:schemeClr val="tx1"/>
                </a:solidFill>
                <a:latin typeface="Times New Roman" pitchFamily="18" charset="0"/>
                <a:cs typeface="Times New Roman" pitchFamily="18" charset="0"/>
              </a:rPr>
              <a:t/>
            </a:r>
            <a:br>
              <a:rPr lang="ru-RU" sz="1800" b="1" dirty="0" smtClean="0">
                <a:solidFill>
                  <a:schemeClr val="tx1"/>
                </a:solidFill>
                <a:latin typeface="Times New Roman" pitchFamily="18" charset="0"/>
                <a:cs typeface="Times New Roman" pitchFamily="18" charset="0"/>
              </a:rPr>
            </a:br>
            <a:r>
              <a:rPr lang="ru-RU" sz="1800" b="1" dirty="0" smtClean="0">
                <a:solidFill>
                  <a:schemeClr val="tx1"/>
                </a:solidFill>
                <a:latin typeface="Times New Roman" pitchFamily="18" charset="0"/>
                <a:cs typeface="Times New Roman" pitchFamily="18" charset="0"/>
              </a:rPr>
              <a:t>Компетенция </a:t>
            </a:r>
            <a:r>
              <a:rPr lang="ru-RU" sz="1800" b="1" dirty="0" smtClean="0">
                <a:solidFill>
                  <a:schemeClr val="tx1"/>
                </a:solidFill>
                <a:latin typeface="Times New Roman" pitchFamily="18" charset="0"/>
                <a:ea typeface="+mn-ea"/>
                <a:cs typeface="Times New Roman" pitchFamily="18" charset="0"/>
              </a:rPr>
              <a:t>ПК-5: </a:t>
            </a:r>
            <a:r>
              <a:rPr lang="ru-RU" sz="1600" dirty="0" smtClean="0"/>
              <a:t>готовностью к сбору и анализу жалоб пациента, данных его анамнеза, результатов осмотра, лабораторных, инструментальных, </a:t>
            </a:r>
            <a:r>
              <a:rPr lang="ru-RU" sz="1600" dirty="0" err="1" smtClean="0"/>
              <a:t>патолого-анатомических</a:t>
            </a:r>
            <a:r>
              <a:rPr lang="ru-RU" sz="1600" dirty="0" smtClean="0"/>
              <a:t> и иных исследований в целях распознавания состояния или установления факта наличия или отсутствия стоматологического заболевания </a:t>
            </a:r>
            <a:r>
              <a:rPr lang="ru-RU" sz="2000" b="1" dirty="0" smtClean="0">
                <a:solidFill>
                  <a:schemeClr val="tx1"/>
                </a:solidFill>
                <a:latin typeface="Times New Roman" pitchFamily="18" charset="0"/>
                <a:ea typeface="+mn-ea"/>
                <a:cs typeface="Times New Roman" pitchFamily="18" charset="0"/>
              </a:rPr>
              <a:t/>
            </a:r>
            <a:br>
              <a:rPr lang="ru-RU" sz="2000" b="1" dirty="0" smtClean="0">
                <a:solidFill>
                  <a:schemeClr val="tx1"/>
                </a:solidFill>
                <a:latin typeface="Times New Roman" pitchFamily="18" charset="0"/>
                <a:ea typeface="+mn-ea"/>
                <a:cs typeface="Times New Roman" pitchFamily="18" charset="0"/>
              </a:rPr>
            </a:br>
            <a:endParaRPr lang="ru-RU" sz="2000" b="1" dirty="0">
              <a:latin typeface="Times New Roman" pitchFamily="18" charset="0"/>
              <a:cs typeface="Times New Roman" pitchFamily="18" charset="0"/>
            </a:endParaRPr>
          </a:p>
        </p:txBody>
      </p:sp>
      <p:sp>
        <p:nvSpPr>
          <p:cNvPr id="10243" name="Содержимое 2"/>
          <p:cNvSpPr>
            <a:spLocks noGrp="1"/>
          </p:cNvSpPr>
          <p:nvPr>
            <p:ph idx="1"/>
          </p:nvPr>
        </p:nvSpPr>
        <p:spPr>
          <a:xfrm>
            <a:off x="0" y="1428750"/>
            <a:ext cx="9144000" cy="5429250"/>
          </a:xfrm>
        </p:spPr>
        <p:txBody>
          <a:bodyPr>
            <a:normAutofit fontScale="77500" lnSpcReduction="20000"/>
          </a:bodyPr>
          <a:lstStyle/>
          <a:p>
            <a:pPr algn="ctr">
              <a:buFont typeface="Wingdings" pitchFamily="2" charset="2"/>
              <a:buNone/>
            </a:pPr>
            <a:r>
              <a:rPr lang="ru-RU" sz="1600" b="1" dirty="0" smtClean="0">
                <a:latin typeface="Times New Roman" pitchFamily="18" charset="0"/>
                <a:cs typeface="Times New Roman" pitchFamily="18" charset="0"/>
              </a:rPr>
              <a:t>Вид профессиональной деятельности: </a:t>
            </a:r>
            <a:r>
              <a:rPr lang="ru-RU" sz="1600" b="1" dirty="0" smtClean="0">
                <a:solidFill>
                  <a:srgbClr val="C00000"/>
                </a:solidFill>
                <a:latin typeface="Times New Roman" pitchFamily="18" charset="0"/>
                <a:cs typeface="Times New Roman" pitchFamily="18" charset="0"/>
              </a:rPr>
              <a:t>диагностическая.</a:t>
            </a:r>
            <a:endParaRPr lang="ru-RU" sz="1600" dirty="0" smtClean="0">
              <a:solidFill>
                <a:srgbClr val="C00000"/>
              </a:solidFill>
              <a:latin typeface="Times New Roman" pitchFamily="18" charset="0"/>
              <a:cs typeface="Times New Roman" pitchFamily="18" charset="0"/>
            </a:endParaRPr>
          </a:p>
          <a:p>
            <a:pPr algn="ctr">
              <a:buFont typeface="Wingdings" pitchFamily="2" charset="2"/>
              <a:buNone/>
            </a:pPr>
            <a:r>
              <a:rPr lang="ru-RU" sz="1600" b="1" dirty="0" smtClean="0">
                <a:latin typeface="Times New Roman" pitchFamily="18" charset="0"/>
                <a:cs typeface="Times New Roman" pitchFamily="18" charset="0"/>
              </a:rPr>
              <a:t>Профессиональные  задачи: </a:t>
            </a:r>
            <a:endParaRPr lang="ru-RU" sz="1600" dirty="0" smtClean="0">
              <a:latin typeface="Times New Roman" pitchFamily="18" charset="0"/>
              <a:cs typeface="Times New Roman" pitchFamily="18" charset="0"/>
            </a:endParaRPr>
          </a:p>
          <a:p>
            <a:pPr algn="ctr">
              <a:buFont typeface="Wingdings" pitchFamily="2" charset="2"/>
              <a:buNone/>
            </a:pPr>
            <a:r>
              <a:rPr lang="ru-RU" sz="1600" b="1" dirty="0" smtClean="0">
                <a:solidFill>
                  <a:srgbClr val="7030A0"/>
                </a:solidFill>
                <a:latin typeface="Times New Roman" pitchFamily="18" charset="0"/>
                <a:cs typeface="Times New Roman" pitchFamily="18" charset="0"/>
              </a:rPr>
              <a:t>Диагностика стоматологических заболеваний и патологических состояний пациентов</a:t>
            </a:r>
          </a:p>
          <a:p>
            <a:pPr>
              <a:buNone/>
            </a:pPr>
            <a:r>
              <a:rPr lang="ru-RU" sz="1600" b="1" dirty="0" smtClean="0"/>
              <a:t>Трудовые действия: </a:t>
            </a:r>
            <a:r>
              <a:rPr lang="ru-RU" sz="1800" b="1" dirty="0" smtClean="0">
                <a:solidFill>
                  <a:srgbClr val="0070C0"/>
                </a:solidFill>
                <a:latin typeface="Times New Roman" pitchFamily="18" charset="0"/>
                <a:cs typeface="Times New Roman" pitchFamily="18" charset="0"/>
              </a:rPr>
              <a:t>А/01.7 -ТД.3  - Разработка алгоритма постановки предварительного диагноза. ТД.8. - Разработка алгоритма постановки окончательного диагноза </a:t>
            </a:r>
          </a:p>
          <a:p>
            <a:r>
              <a:rPr lang="ru-RU" sz="1800" b="1" dirty="0" smtClean="0">
                <a:solidFill>
                  <a:srgbClr val="0070C0"/>
                </a:solidFill>
                <a:latin typeface="Times New Roman" pitchFamily="18" charset="0"/>
                <a:cs typeface="Times New Roman" pitchFamily="18" charset="0"/>
              </a:rPr>
              <a:t>ТД.13 - Интерпретация данных лабораторных, исследований</a:t>
            </a:r>
          </a:p>
          <a:p>
            <a:r>
              <a:rPr lang="ru-RU" sz="1800" b="1" dirty="0" smtClean="0">
                <a:solidFill>
                  <a:srgbClr val="0070C0"/>
                </a:solidFill>
                <a:latin typeface="Times New Roman" pitchFamily="18" charset="0"/>
                <a:cs typeface="Times New Roman" pitchFamily="18" charset="0"/>
              </a:rPr>
              <a:t>ТД.14 - Интерпретация данных инструментальных исследований</a:t>
            </a:r>
          </a:p>
          <a:p>
            <a:r>
              <a:rPr lang="ru-RU" sz="1800" b="1" dirty="0" smtClean="0">
                <a:solidFill>
                  <a:srgbClr val="0070C0"/>
                </a:solidFill>
                <a:latin typeface="Times New Roman" pitchFamily="18" charset="0"/>
                <a:cs typeface="Times New Roman" pitchFamily="18" charset="0"/>
              </a:rPr>
              <a:t>ТД.15 - Интерпретация данных консультаций пациентов врачами-специалистами </a:t>
            </a:r>
          </a:p>
          <a:p>
            <a:r>
              <a:rPr lang="ru-RU" sz="1800" b="1" dirty="0" smtClean="0">
                <a:solidFill>
                  <a:srgbClr val="0070C0"/>
                </a:solidFill>
                <a:latin typeface="Times New Roman" pitchFamily="18" charset="0"/>
                <a:cs typeface="Times New Roman" pitchFamily="18" charset="0"/>
              </a:rPr>
              <a:t>ТД.16 - Интерпретация данных дополнительных обследований пациентов (включая рентгенограммы¸ </a:t>
            </a:r>
            <a:r>
              <a:rPr lang="ru-RU" sz="1800" b="1" dirty="0" err="1" smtClean="0">
                <a:solidFill>
                  <a:srgbClr val="0070C0"/>
                </a:solidFill>
                <a:latin typeface="Times New Roman" pitchFamily="18" charset="0"/>
                <a:cs typeface="Times New Roman" pitchFamily="18" charset="0"/>
              </a:rPr>
              <a:t>телерентгенограммы</a:t>
            </a:r>
            <a:r>
              <a:rPr lang="ru-RU" sz="1800" b="1" dirty="0" smtClean="0">
                <a:solidFill>
                  <a:srgbClr val="0070C0"/>
                </a:solidFill>
                <a:latin typeface="Times New Roman" pitchFamily="18" charset="0"/>
                <a:cs typeface="Times New Roman" pitchFamily="18" charset="0"/>
              </a:rPr>
              <a:t>, </a:t>
            </a:r>
            <a:r>
              <a:rPr lang="ru-RU" sz="1800" b="1" dirty="0" err="1" smtClean="0">
                <a:solidFill>
                  <a:srgbClr val="0070C0"/>
                </a:solidFill>
                <a:latin typeface="Times New Roman" pitchFamily="18" charset="0"/>
                <a:cs typeface="Times New Roman" pitchFamily="18" charset="0"/>
              </a:rPr>
              <a:t>радиовизиограммы</a:t>
            </a:r>
            <a:r>
              <a:rPr lang="ru-RU" sz="1800" b="1" dirty="0" smtClean="0">
                <a:solidFill>
                  <a:srgbClr val="0070C0"/>
                </a:solidFill>
                <a:latin typeface="Times New Roman" pitchFamily="18" charset="0"/>
                <a:cs typeface="Times New Roman" pitchFamily="18" charset="0"/>
              </a:rPr>
              <a:t>, </a:t>
            </a:r>
            <a:r>
              <a:rPr lang="ru-RU" sz="1800" b="1" dirty="0" err="1" smtClean="0">
                <a:solidFill>
                  <a:srgbClr val="0070C0"/>
                </a:solidFill>
                <a:latin typeface="Times New Roman" pitchFamily="18" charset="0"/>
                <a:cs typeface="Times New Roman" pitchFamily="18" charset="0"/>
              </a:rPr>
              <a:t>ортопантомограммы</a:t>
            </a:r>
            <a:r>
              <a:rPr lang="ru-RU" sz="1800" b="1" dirty="0" smtClean="0">
                <a:solidFill>
                  <a:srgbClr val="0070C0"/>
                </a:solidFill>
                <a:latin typeface="Times New Roman" pitchFamily="18" charset="0"/>
                <a:cs typeface="Times New Roman" pitchFamily="18" charset="0"/>
              </a:rPr>
              <a:t>, </a:t>
            </a:r>
            <a:r>
              <a:rPr lang="ru-RU" sz="1800" b="1" dirty="0" err="1" smtClean="0">
                <a:solidFill>
                  <a:srgbClr val="0070C0"/>
                </a:solidFill>
                <a:latin typeface="Times New Roman" pitchFamily="18" charset="0"/>
                <a:cs typeface="Times New Roman" pitchFamily="18" charset="0"/>
              </a:rPr>
              <a:t>томограммы</a:t>
            </a:r>
            <a:r>
              <a:rPr lang="ru-RU" sz="1800" b="1" dirty="0" smtClean="0">
                <a:solidFill>
                  <a:srgbClr val="0070C0"/>
                </a:solidFill>
                <a:latin typeface="Times New Roman" pitchFamily="18" charset="0"/>
                <a:cs typeface="Times New Roman" pitchFamily="18" charset="0"/>
              </a:rPr>
              <a:t> (на пленочных и цифровых носителях)).</a:t>
            </a:r>
          </a:p>
          <a:p>
            <a:pPr>
              <a:buFont typeface="Wingdings" pitchFamily="2" charset="2"/>
              <a:buNone/>
            </a:pPr>
            <a:endParaRPr lang="ru-RU" sz="1800" b="1" dirty="0" smtClean="0">
              <a:solidFill>
                <a:srgbClr val="0070C0"/>
              </a:solidFill>
              <a:latin typeface="Times New Roman" pitchFamily="18" charset="0"/>
              <a:cs typeface="Times New Roman" pitchFamily="18" charset="0"/>
            </a:endParaRPr>
          </a:p>
          <a:p>
            <a:pPr>
              <a:buFont typeface="Wingdings" pitchFamily="2" charset="2"/>
              <a:buNone/>
            </a:pPr>
            <a:r>
              <a:rPr lang="ru-RU" sz="1800" b="1" dirty="0" smtClean="0">
                <a:latin typeface="Times New Roman" pitchFamily="18" charset="0"/>
                <a:cs typeface="Times New Roman" pitchFamily="18" charset="0"/>
              </a:rPr>
              <a:t>Необходимые знания: </a:t>
            </a:r>
            <a:endParaRPr lang="ru-RU" sz="1800" dirty="0" smtClean="0">
              <a:latin typeface="Times New Roman" pitchFamily="18" charset="0"/>
              <a:cs typeface="Times New Roman" pitchFamily="18" charset="0"/>
            </a:endParaRPr>
          </a:p>
          <a:p>
            <a:r>
              <a:rPr lang="ru-RU" sz="1800" b="1" dirty="0" smtClean="0">
                <a:solidFill>
                  <a:srgbClr val="00B050"/>
                </a:solidFill>
                <a:latin typeface="Times New Roman" pitchFamily="18" charset="0"/>
                <a:cs typeface="Times New Roman" pitchFamily="18" charset="0"/>
              </a:rPr>
              <a:t>Зн.3- Топографическая анатомия головы, челюстно-лицевой области, особенности кровоснабжения, иннервации и лимфатической системы, строение зубов, эмбриология зубочелюстной области, основные нарушения эмбриогенеза </a:t>
            </a:r>
          </a:p>
          <a:p>
            <a:r>
              <a:rPr lang="ru-RU" sz="1800" b="1" dirty="0" smtClean="0">
                <a:solidFill>
                  <a:srgbClr val="00B050"/>
                </a:solidFill>
                <a:latin typeface="Times New Roman" pitchFamily="18" charset="0"/>
                <a:cs typeface="Times New Roman" pitchFamily="18" charset="0"/>
              </a:rPr>
              <a:t>Зн.4 - Этиология, патогенез, диагностика часто встречающихся заболеваний.</a:t>
            </a:r>
          </a:p>
          <a:p>
            <a:r>
              <a:rPr lang="ru-RU" sz="1800" b="1" dirty="0" smtClean="0">
                <a:solidFill>
                  <a:srgbClr val="00B050"/>
                </a:solidFill>
                <a:latin typeface="Times New Roman" pitchFamily="18" charset="0"/>
                <a:cs typeface="Times New Roman" pitchFamily="18" charset="0"/>
              </a:rPr>
              <a:t>Зн.9 - Клиническая картина, методы диагностики, классификация заболеваний зубов, пародонта, слизистой оболочки полости рта, губ. </a:t>
            </a:r>
          </a:p>
          <a:p>
            <a:r>
              <a:rPr lang="ru-RU" sz="1800" b="1" dirty="0" err="1" smtClean="0">
                <a:solidFill>
                  <a:srgbClr val="00B050"/>
                </a:solidFill>
                <a:latin typeface="Times New Roman" pitchFamily="18" charset="0"/>
                <a:cs typeface="Times New Roman" pitchFamily="18" charset="0"/>
              </a:rPr>
              <a:t>Зн</a:t>
            </a:r>
            <a:r>
              <a:rPr lang="ru-RU" sz="1800" b="1" dirty="0" smtClean="0">
                <a:solidFill>
                  <a:srgbClr val="00B050"/>
                </a:solidFill>
                <a:latin typeface="Times New Roman" pitchFamily="18" charset="0"/>
                <a:cs typeface="Times New Roman" pitchFamily="18" charset="0"/>
              </a:rPr>
              <a:t>. 10. Клиническая картина, методы диагностики, классификация заболеваний костной ткани челюстей, периферической нервной системы </a:t>
            </a:r>
            <a:r>
              <a:rPr lang="ru-RU" sz="1800" b="1" dirty="0" err="1" smtClean="0">
                <a:solidFill>
                  <a:srgbClr val="00B050"/>
                </a:solidFill>
                <a:latin typeface="Times New Roman" pitchFamily="18" charset="0"/>
                <a:cs typeface="Times New Roman" pitchFamily="18" charset="0"/>
              </a:rPr>
              <a:t>челюстнолицевой</a:t>
            </a:r>
            <a:r>
              <a:rPr lang="ru-RU" sz="1800" b="1" dirty="0" smtClean="0">
                <a:solidFill>
                  <a:srgbClr val="00B050"/>
                </a:solidFill>
                <a:latin typeface="Times New Roman" pitchFamily="18" charset="0"/>
                <a:cs typeface="Times New Roman" pitchFamily="18" charset="0"/>
              </a:rPr>
              <a:t> области, височно-челюстного сустава, </a:t>
            </a:r>
          </a:p>
          <a:p>
            <a:r>
              <a:rPr lang="ru-RU" sz="1800" b="1" dirty="0" smtClean="0">
                <a:solidFill>
                  <a:srgbClr val="00B050"/>
                </a:solidFill>
                <a:latin typeface="Times New Roman" pitchFamily="18" charset="0"/>
                <a:cs typeface="Times New Roman" pitchFamily="18" charset="0"/>
              </a:rPr>
              <a:t>Зн.16 - Значение специальных и дополнительных методов исследования для дифференциальной диагностики стоматологических заболеваний. </a:t>
            </a:r>
          </a:p>
          <a:p>
            <a:r>
              <a:rPr lang="ru-RU" sz="1800" b="1" dirty="0" smtClean="0">
                <a:solidFill>
                  <a:srgbClr val="00B050"/>
                </a:solidFill>
                <a:latin typeface="Times New Roman" pitchFamily="18" charset="0"/>
                <a:cs typeface="Times New Roman" pitchFamily="18" charset="0"/>
              </a:rPr>
              <a:t>Зн.17 -Медицинские показания и противопоказания к применению рентгенологического и других методов дополнительного обследования</a:t>
            </a:r>
          </a:p>
          <a:p>
            <a:r>
              <a:rPr lang="ru-RU" sz="1800" b="1" dirty="0" smtClean="0">
                <a:solidFill>
                  <a:srgbClr val="00B050"/>
                </a:solidFill>
                <a:latin typeface="Times New Roman" pitchFamily="18" charset="0"/>
                <a:cs typeface="Times New Roman" pitchFamily="18" charset="0"/>
              </a:rPr>
              <a:t>Зн.22 - Клинические рекомендации (протоколы лечения) по вопросам оказания медицинской помощи.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50938" y="428625"/>
            <a:ext cx="7793037" cy="1214438"/>
          </a:xfrm>
        </p:spPr>
        <p:txBody>
          <a:bodyPr>
            <a:normAutofit fontScale="90000"/>
          </a:bodyPr>
          <a:lstStyle/>
          <a:p>
            <a:pPr>
              <a:defRPr/>
            </a:pPr>
            <a:r>
              <a:rPr lang="ru-RU" sz="1800" b="1" dirty="0" smtClean="0">
                <a:solidFill>
                  <a:schemeClr val="tx1"/>
                </a:solidFill>
                <a:latin typeface="Times New Roman" pitchFamily="18" charset="0"/>
                <a:cs typeface="Times New Roman" pitchFamily="18" charset="0"/>
              </a:rPr>
              <a:t/>
            </a:r>
            <a:br>
              <a:rPr lang="ru-RU" sz="1800" b="1" dirty="0" smtClean="0">
                <a:solidFill>
                  <a:schemeClr val="tx1"/>
                </a:solidFill>
                <a:latin typeface="Times New Roman" pitchFamily="18" charset="0"/>
                <a:cs typeface="Times New Roman" pitchFamily="18" charset="0"/>
              </a:rPr>
            </a:br>
            <a:r>
              <a:rPr lang="ru-RU" sz="1800" b="1" dirty="0" smtClean="0">
                <a:solidFill>
                  <a:schemeClr val="tx1"/>
                </a:solidFill>
                <a:latin typeface="Times New Roman" pitchFamily="18" charset="0"/>
                <a:cs typeface="Times New Roman" pitchFamily="18" charset="0"/>
              </a:rPr>
              <a:t>Компетенция </a:t>
            </a:r>
            <a:r>
              <a:rPr lang="ru-RU" sz="1800" b="1" dirty="0" smtClean="0">
                <a:solidFill>
                  <a:schemeClr val="tx1"/>
                </a:solidFill>
                <a:latin typeface="Times New Roman" pitchFamily="18" charset="0"/>
                <a:ea typeface="+mn-ea"/>
                <a:cs typeface="Times New Roman" pitchFamily="18" charset="0"/>
              </a:rPr>
              <a:t>ПК-6: </a:t>
            </a:r>
            <a:r>
              <a:rPr lang="ru-RU" sz="1800" b="1" dirty="0" smtClean="0">
                <a:solidFill>
                  <a:schemeClr val="tx1"/>
                </a:solidFill>
                <a:latin typeface="Times New Roman" pitchFamily="18" charset="0"/>
                <a:cs typeface="Times New Roman" pitchFamily="18" charset="0"/>
              </a:rPr>
              <a:t>способностью к определению у пациентов основных патологических состояний, симптомов, синдромов стоматологических заболеваний, нозологических форм в соответствии с Международной статистической классификацией болезней и проблем, связанных со здоровьем, X просмотра. </a:t>
            </a:r>
            <a:r>
              <a:rPr lang="ru-RU" sz="2000" b="1" dirty="0" smtClean="0">
                <a:solidFill>
                  <a:schemeClr val="tx1"/>
                </a:solidFill>
                <a:latin typeface="Times New Roman" pitchFamily="18" charset="0"/>
                <a:ea typeface="+mn-ea"/>
                <a:cs typeface="Times New Roman" pitchFamily="18" charset="0"/>
              </a:rPr>
              <a:t/>
            </a:r>
            <a:br>
              <a:rPr lang="ru-RU" sz="2000" b="1" dirty="0" smtClean="0">
                <a:solidFill>
                  <a:schemeClr val="tx1"/>
                </a:solidFill>
                <a:latin typeface="Times New Roman" pitchFamily="18" charset="0"/>
                <a:ea typeface="+mn-ea"/>
                <a:cs typeface="Times New Roman" pitchFamily="18" charset="0"/>
              </a:rPr>
            </a:br>
            <a:endParaRPr lang="ru-RU" sz="2000" b="1" dirty="0">
              <a:latin typeface="Times New Roman" pitchFamily="18" charset="0"/>
              <a:cs typeface="Times New Roman" pitchFamily="18" charset="0"/>
            </a:endParaRPr>
          </a:p>
        </p:txBody>
      </p:sp>
      <p:sp>
        <p:nvSpPr>
          <p:cNvPr id="10243" name="Содержимое 2"/>
          <p:cNvSpPr>
            <a:spLocks noGrp="1"/>
          </p:cNvSpPr>
          <p:nvPr>
            <p:ph idx="1"/>
          </p:nvPr>
        </p:nvSpPr>
        <p:spPr>
          <a:xfrm>
            <a:off x="0" y="1428750"/>
            <a:ext cx="9144000" cy="4703763"/>
          </a:xfrm>
        </p:spPr>
        <p:txBody>
          <a:bodyPr>
            <a:normAutofit lnSpcReduction="10000"/>
          </a:bodyPr>
          <a:lstStyle/>
          <a:p>
            <a:pPr algn="ctr">
              <a:buFont typeface="Wingdings" pitchFamily="2" charset="2"/>
              <a:buNone/>
            </a:pPr>
            <a:r>
              <a:rPr lang="ru-RU" sz="1600" b="1" smtClean="0">
                <a:latin typeface="Times New Roman" pitchFamily="18" charset="0"/>
                <a:cs typeface="Times New Roman" pitchFamily="18" charset="0"/>
              </a:rPr>
              <a:t>Вид профессиональной деятельности: </a:t>
            </a:r>
            <a:r>
              <a:rPr lang="ru-RU" sz="1600" b="1" smtClean="0">
                <a:solidFill>
                  <a:srgbClr val="C00000"/>
                </a:solidFill>
                <a:latin typeface="Times New Roman" pitchFamily="18" charset="0"/>
                <a:cs typeface="Times New Roman" pitchFamily="18" charset="0"/>
              </a:rPr>
              <a:t>диагностическая.</a:t>
            </a:r>
            <a:endParaRPr lang="ru-RU" sz="1600" smtClean="0">
              <a:solidFill>
                <a:srgbClr val="C00000"/>
              </a:solidFill>
              <a:latin typeface="Times New Roman" pitchFamily="18" charset="0"/>
              <a:cs typeface="Times New Roman" pitchFamily="18" charset="0"/>
            </a:endParaRPr>
          </a:p>
          <a:p>
            <a:pPr algn="ctr">
              <a:buFont typeface="Wingdings" pitchFamily="2" charset="2"/>
              <a:buNone/>
            </a:pPr>
            <a:r>
              <a:rPr lang="ru-RU" sz="1600" b="1" smtClean="0">
                <a:latin typeface="Times New Roman" pitchFamily="18" charset="0"/>
                <a:cs typeface="Times New Roman" pitchFamily="18" charset="0"/>
              </a:rPr>
              <a:t>Профессиональные  задачи: </a:t>
            </a:r>
            <a:endParaRPr lang="ru-RU" sz="1600" smtClean="0">
              <a:latin typeface="Times New Roman" pitchFamily="18" charset="0"/>
              <a:cs typeface="Times New Roman" pitchFamily="18" charset="0"/>
            </a:endParaRPr>
          </a:p>
          <a:p>
            <a:pPr algn="ctr">
              <a:buFont typeface="Wingdings" pitchFamily="2" charset="2"/>
              <a:buNone/>
            </a:pPr>
            <a:r>
              <a:rPr lang="ru-RU" sz="1600" b="1" smtClean="0">
                <a:solidFill>
                  <a:srgbClr val="7030A0"/>
                </a:solidFill>
                <a:latin typeface="Times New Roman" pitchFamily="18" charset="0"/>
                <a:cs typeface="Times New Roman" pitchFamily="18" charset="0"/>
              </a:rPr>
              <a:t>Диагностика стоматологических заболеваний и патологических состояний пациентов</a:t>
            </a:r>
          </a:p>
          <a:p>
            <a:pPr>
              <a:buFont typeface="Wingdings" pitchFamily="2" charset="2"/>
              <a:buNone/>
            </a:pPr>
            <a:r>
              <a:rPr lang="ru-RU" sz="1600" b="1" smtClean="0"/>
              <a:t>Трудовые действия: </a:t>
            </a:r>
            <a:r>
              <a:rPr lang="ru-RU" sz="1600" b="1" smtClean="0">
                <a:solidFill>
                  <a:srgbClr val="0070C0"/>
                </a:solidFill>
              </a:rPr>
              <a:t>А/01.7 -</a:t>
            </a:r>
            <a:r>
              <a:rPr lang="ru-RU" sz="1600" smtClean="0"/>
              <a:t> </a:t>
            </a:r>
            <a:r>
              <a:rPr lang="ru-RU" sz="1600" b="1" smtClean="0">
                <a:solidFill>
                  <a:srgbClr val="0070C0"/>
                </a:solidFill>
                <a:latin typeface="Times New Roman" pitchFamily="18" charset="0"/>
                <a:cs typeface="Times New Roman" pitchFamily="18" charset="0"/>
              </a:rPr>
              <a:t>ТД.19 - Выявление у пациентов зубочелюстных, лицевых аномалий, деформаций и предпосылок их развития, дефектов коронок зубов и зубных рядов; выявление факторов риска онкопатологии (в том числе различных фоновых процессов, предопухолевых состояний.</a:t>
            </a:r>
          </a:p>
          <a:p>
            <a:pPr>
              <a:buFont typeface="Wingdings" pitchFamily="2" charset="2"/>
              <a:buNone/>
            </a:pPr>
            <a:r>
              <a:rPr lang="ru-RU" sz="1600" b="1" smtClean="0"/>
              <a:t>Необходимые знания: </a:t>
            </a:r>
            <a:endParaRPr lang="ru-RU" sz="1600" smtClean="0"/>
          </a:p>
          <a:p>
            <a:r>
              <a:rPr lang="ru-RU" sz="1600" b="1" smtClean="0">
                <a:solidFill>
                  <a:srgbClr val="00B050"/>
                </a:solidFill>
                <a:latin typeface="Times New Roman" pitchFamily="18" charset="0"/>
                <a:cs typeface="Times New Roman" pitchFamily="18" charset="0"/>
              </a:rPr>
              <a:t>Зн.1 - Биологическая роль зубочелюстной области, биомеханика жевания, возрастные изменения челюстно-лицевой области, особенности воздействия на нее внешней и внутренней среды.</a:t>
            </a:r>
          </a:p>
          <a:p>
            <a:r>
              <a:rPr lang="ru-RU" sz="1600" b="1" smtClean="0">
                <a:solidFill>
                  <a:srgbClr val="00B050"/>
                </a:solidFill>
                <a:latin typeface="Times New Roman" pitchFamily="18" charset="0"/>
                <a:cs typeface="Times New Roman" pitchFamily="18" charset="0"/>
              </a:rPr>
              <a:t>Зн.4 - Этиология, патогенез, диагностика часто встречающихся заболеваний.</a:t>
            </a:r>
          </a:p>
          <a:p>
            <a:r>
              <a:rPr lang="ru-RU" sz="1600" b="1" smtClean="0">
                <a:solidFill>
                  <a:srgbClr val="00B050"/>
                </a:solidFill>
                <a:latin typeface="Times New Roman" pitchFamily="18" charset="0"/>
                <a:cs typeface="Times New Roman" pitchFamily="18" charset="0"/>
              </a:rPr>
              <a:t>Зн.6 - Основные вопросы нормальной и патологической физиологии зубочелюстной системы, ее взаимосвязь с функциональным состоянием других систем организма и уровни их регуляции.</a:t>
            </a:r>
          </a:p>
          <a:p>
            <a:r>
              <a:rPr lang="ru-RU" sz="1600" b="1" smtClean="0">
                <a:solidFill>
                  <a:srgbClr val="00B050"/>
                </a:solidFill>
                <a:latin typeface="Times New Roman" pitchFamily="18" charset="0"/>
                <a:cs typeface="Times New Roman" pitchFamily="18" charset="0"/>
              </a:rPr>
              <a:t>Зн.19 - Международная статистическая классификация болезней и проблем, связанных со здоровьем.</a:t>
            </a:r>
          </a:p>
          <a:p>
            <a:r>
              <a:rPr lang="ru-RU" sz="1600" b="1" smtClean="0">
                <a:solidFill>
                  <a:srgbClr val="00B050"/>
                </a:solidFill>
                <a:latin typeface="Times New Roman" pitchFamily="18" charset="0"/>
                <a:cs typeface="Times New Roman" pitchFamily="18" charset="0"/>
              </a:rPr>
              <a:t>Зн.22 - Клинические рекомендации (протоколы лечения) по вопросам оказания медицинской помощи.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одержимое 4"/>
          <p:cNvSpPr>
            <a:spLocks noGrp="1"/>
          </p:cNvSpPr>
          <p:nvPr>
            <p:ph idx="1"/>
          </p:nvPr>
        </p:nvSpPr>
        <p:spPr/>
        <p:txBody>
          <a:bodyPr>
            <a:normAutofit fontScale="92500" lnSpcReduction="20000"/>
          </a:bodyPr>
          <a:lstStyle/>
          <a:p>
            <a:pPr>
              <a:buNone/>
            </a:pPr>
            <a:r>
              <a:rPr lang="ru-RU" dirty="0" smtClean="0"/>
              <a:t>Изучить:</a:t>
            </a:r>
          </a:p>
          <a:p>
            <a:pPr lvl="0"/>
            <a:r>
              <a:rPr lang="ru-RU" dirty="0" smtClean="0"/>
              <a:t>Общие аспекты этиологии и патогенеза периодонтита.  </a:t>
            </a:r>
            <a:r>
              <a:rPr lang="ru-RU" dirty="0" err="1" smtClean="0"/>
              <a:t>одонтогенного</a:t>
            </a:r>
            <a:r>
              <a:rPr lang="ru-RU" dirty="0" smtClean="0"/>
              <a:t> периостита и остеомиелита </a:t>
            </a:r>
          </a:p>
          <a:p>
            <a:r>
              <a:rPr lang="ru-RU" dirty="0" smtClean="0"/>
              <a:t>Дифференциальную диагностику острых и хронических форм периодонтита.</a:t>
            </a:r>
          </a:p>
          <a:p>
            <a:r>
              <a:rPr lang="ru-RU" dirty="0" smtClean="0"/>
              <a:t>Дифференциальную диагностику острых и хронических форм </a:t>
            </a:r>
            <a:r>
              <a:rPr lang="ru-RU" dirty="0" err="1" smtClean="0"/>
              <a:t>одонтогенного</a:t>
            </a:r>
            <a:r>
              <a:rPr lang="ru-RU" dirty="0" smtClean="0"/>
              <a:t> периостита.</a:t>
            </a:r>
          </a:p>
          <a:p>
            <a:r>
              <a:rPr lang="ru-RU" dirty="0" smtClean="0"/>
              <a:t>Дифференциальную диагностику острых и хронических форм </a:t>
            </a:r>
            <a:r>
              <a:rPr lang="ru-RU" dirty="0" err="1" smtClean="0"/>
              <a:t>одонтогенного</a:t>
            </a:r>
            <a:r>
              <a:rPr lang="ru-RU" dirty="0" smtClean="0"/>
              <a:t> остеомиелита </a:t>
            </a:r>
          </a:p>
          <a:p>
            <a:endParaRPr lang="ru-RU" dirty="0" smtClean="0"/>
          </a:p>
          <a:p>
            <a:endParaRPr lang="ru-RU" dirty="0" smtClean="0"/>
          </a:p>
          <a:p>
            <a:endParaRPr lang="ru-RU" dirty="0"/>
          </a:p>
        </p:txBody>
      </p:sp>
      <p:sp>
        <p:nvSpPr>
          <p:cNvPr id="4" name="Заголовок 3"/>
          <p:cNvSpPr>
            <a:spLocks noGrp="1"/>
          </p:cNvSpPr>
          <p:nvPr>
            <p:ph type="title"/>
          </p:nvPr>
        </p:nvSpPr>
        <p:spPr/>
        <p:txBody>
          <a:bodyPr/>
          <a:lstStyle/>
          <a:p>
            <a:r>
              <a:rPr lang="ru-RU" dirty="0" smtClean="0"/>
              <a:t>Задачи лекции</a:t>
            </a:r>
            <a:endParaRPr lang="ru-RU"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одержимое 4"/>
          <p:cNvSpPr>
            <a:spLocks noGrp="1"/>
          </p:cNvSpPr>
          <p:nvPr>
            <p:ph idx="1"/>
          </p:nvPr>
        </p:nvSpPr>
        <p:spPr/>
        <p:txBody>
          <a:bodyPr>
            <a:normAutofit fontScale="92500"/>
          </a:bodyPr>
          <a:lstStyle/>
          <a:p>
            <a:pPr lvl="0"/>
            <a:r>
              <a:rPr lang="ru-RU" dirty="0" smtClean="0"/>
              <a:t>Общие аспекты этиологии и патогенеза периодонтита.  </a:t>
            </a:r>
            <a:r>
              <a:rPr lang="ru-RU" dirty="0" err="1" smtClean="0"/>
              <a:t>одонтогенного</a:t>
            </a:r>
            <a:r>
              <a:rPr lang="ru-RU" dirty="0" smtClean="0"/>
              <a:t> периостита и остеомиелита </a:t>
            </a:r>
          </a:p>
          <a:p>
            <a:r>
              <a:rPr lang="ru-RU" dirty="0" smtClean="0"/>
              <a:t>Дифференциальная диагностика острых и хронических форм периодонтита.</a:t>
            </a:r>
          </a:p>
          <a:p>
            <a:r>
              <a:rPr lang="ru-RU" dirty="0" smtClean="0"/>
              <a:t>Дифференциальная диагностика острых и хронических форм </a:t>
            </a:r>
            <a:r>
              <a:rPr lang="ru-RU" dirty="0" err="1" smtClean="0"/>
              <a:t>одонтогенного</a:t>
            </a:r>
            <a:r>
              <a:rPr lang="ru-RU" dirty="0" smtClean="0"/>
              <a:t> периостита.</a:t>
            </a:r>
          </a:p>
          <a:p>
            <a:r>
              <a:rPr lang="ru-RU" dirty="0" smtClean="0"/>
              <a:t>Дифференциальная диагностика острых и хронических форм периодонтита</a:t>
            </a:r>
          </a:p>
          <a:p>
            <a:endParaRPr lang="ru-RU" dirty="0"/>
          </a:p>
        </p:txBody>
      </p:sp>
      <p:sp>
        <p:nvSpPr>
          <p:cNvPr id="4" name="Заголовок 3"/>
          <p:cNvSpPr>
            <a:spLocks noGrp="1"/>
          </p:cNvSpPr>
          <p:nvPr>
            <p:ph type="title"/>
          </p:nvPr>
        </p:nvSpPr>
        <p:spPr/>
        <p:txBody>
          <a:bodyPr/>
          <a:lstStyle/>
          <a:p>
            <a:r>
              <a:rPr lang="ru-RU" dirty="0" smtClean="0"/>
              <a:t>План лекции</a:t>
            </a:r>
            <a:endParaRPr lang="ru-RU"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400" b="1" dirty="0" smtClean="0">
                <a:solidFill>
                  <a:srgbClr val="860000"/>
                </a:solidFill>
              </a:rPr>
              <a:t>БОЛЕЗНИ ПЕРИАПИКАЛЬНЫХ ТКАНЕЙ</a:t>
            </a:r>
            <a:br>
              <a:rPr lang="ru-RU" sz="2400" b="1" dirty="0" smtClean="0">
                <a:solidFill>
                  <a:srgbClr val="860000"/>
                </a:solidFill>
              </a:rPr>
            </a:br>
            <a:endParaRPr lang="ru-RU" sz="2400" b="1" dirty="0">
              <a:solidFill>
                <a:srgbClr val="860000"/>
              </a:solidFill>
            </a:endParaRPr>
          </a:p>
        </p:txBody>
      </p:sp>
      <p:sp>
        <p:nvSpPr>
          <p:cNvPr id="3" name="Содержимое 2"/>
          <p:cNvSpPr>
            <a:spLocks noGrp="1"/>
          </p:cNvSpPr>
          <p:nvPr>
            <p:ph idx="1"/>
          </p:nvPr>
        </p:nvSpPr>
        <p:spPr>
          <a:xfrm>
            <a:off x="121444" y="1825625"/>
            <a:ext cx="8393906" cy="4351338"/>
          </a:xfrm>
        </p:spPr>
        <p:txBody>
          <a:bodyPr>
            <a:normAutofit fontScale="92500"/>
          </a:bodyPr>
          <a:lstStyle/>
          <a:p>
            <a:pPr>
              <a:buNone/>
            </a:pPr>
            <a:r>
              <a:rPr lang="ru-RU" dirty="0" smtClean="0"/>
              <a:t>Периодонтит (К04.4 – К04.9 по МКБ-10) –  </a:t>
            </a:r>
          </a:p>
          <a:p>
            <a:pPr>
              <a:buNone/>
            </a:pPr>
            <a:r>
              <a:rPr lang="ru-RU" dirty="0" smtClean="0"/>
              <a:t>это воспаление периодонта.</a:t>
            </a:r>
          </a:p>
          <a:p>
            <a:pPr>
              <a:buNone/>
            </a:pPr>
            <a:endParaRPr lang="ru-RU" dirty="0" smtClean="0"/>
          </a:p>
          <a:p>
            <a:r>
              <a:rPr lang="ru-RU" dirty="0" smtClean="0"/>
              <a:t> Периодонт – сложное анатомическое образование соединительнотканного происхождения, </a:t>
            </a:r>
          </a:p>
          <a:p>
            <a:pPr>
              <a:buNone/>
            </a:pPr>
            <a:r>
              <a:rPr lang="ru-RU" dirty="0" smtClean="0"/>
              <a:t>расположенное между компактной пластинкой </a:t>
            </a:r>
          </a:p>
          <a:p>
            <a:pPr>
              <a:buNone/>
            </a:pPr>
            <a:r>
              <a:rPr lang="ru-RU" dirty="0" smtClean="0"/>
              <a:t>зубной ячейки и цементом корня зуба. </a:t>
            </a:r>
            <a:endParaRPr lang="ru-RU" dirty="0"/>
          </a:p>
        </p:txBody>
      </p:sp>
      <p:pic>
        <p:nvPicPr>
          <p:cNvPr id="4" name="Picture 2"/>
          <p:cNvPicPr>
            <a:picLocks noChangeAspect="1" noChangeArrowheads="1"/>
          </p:cNvPicPr>
          <p:nvPr/>
        </p:nvPicPr>
        <p:blipFill>
          <a:blip r:embed="rId2" cstate="print"/>
          <a:srcRect/>
          <a:stretch>
            <a:fillRect/>
          </a:stretch>
        </p:blipFill>
        <p:spPr bwMode="auto">
          <a:xfrm>
            <a:off x="6386513" y="285750"/>
            <a:ext cx="2650331" cy="657225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365126"/>
            <a:ext cx="7886700" cy="673100"/>
          </a:xfrm>
        </p:spPr>
        <p:txBody>
          <a:bodyPr>
            <a:normAutofit fontScale="90000"/>
          </a:bodyPr>
          <a:lstStyle/>
          <a:p>
            <a:pPr algn="ctr"/>
            <a:r>
              <a:rPr lang="ru-RU" sz="3600" b="1" dirty="0" smtClean="0">
                <a:solidFill>
                  <a:srgbClr val="860000"/>
                </a:solidFill>
              </a:rPr>
              <a:t>ЭТИОЛОГИЯ И ПАТОГЕНЕЗ</a:t>
            </a:r>
            <a:r>
              <a:rPr lang="ru-RU" sz="3600" dirty="0" smtClean="0">
                <a:solidFill>
                  <a:srgbClr val="860000"/>
                </a:solidFill>
              </a:rPr>
              <a:t/>
            </a:r>
            <a:br>
              <a:rPr lang="ru-RU" sz="3600" dirty="0" smtClean="0">
                <a:solidFill>
                  <a:srgbClr val="860000"/>
                </a:solidFill>
              </a:rPr>
            </a:br>
            <a:endParaRPr lang="ru-RU" sz="3600" dirty="0">
              <a:solidFill>
                <a:srgbClr val="860000"/>
              </a:solidFill>
            </a:endParaRPr>
          </a:p>
        </p:txBody>
      </p:sp>
      <p:sp>
        <p:nvSpPr>
          <p:cNvPr id="3" name="Содержимое 2"/>
          <p:cNvSpPr>
            <a:spLocks noGrp="1"/>
          </p:cNvSpPr>
          <p:nvPr>
            <p:ph idx="1"/>
          </p:nvPr>
        </p:nvSpPr>
        <p:spPr>
          <a:xfrm>
            <a:off x="264319" y="723900"/>
            <a:ext cx="8422481" cy="6000750"/>
          </a:xfrm>
        </p:spPr>
        <p:txBody>
          <a:bodyPr>
            <a:normAutofit fontScale="62500" lnSpcReduction="20000"/>
          </a:bodyPr>
          <a:lstStyle/>
          <a:p>
            <a:pPr>
              <a:buNone/>
            </a:pPr>
            <a:r>
              <a:rPr lang="ru-RU" dirty="0" smtClean="0"/>
              <a:t>  Воспалительный процесс в периодонте зуба является результатом его реакции на различные раздражители. </a:t>
            </a:r>
          </a:p>
          <a:p>
            <a:pPr>
              <a:buNone/>
            </a:pPr>
            <a:r>
              <a:rPr lang="ru-RU" dirty="0" smtClean="0"/>
              <a:t>   Этиологическими факторами, вызывающими периодонтит, могут быть: </a:t>
            </a:r>
          </a:p>
          <a:p>
            <a:pPr>
              <a:buFont typeface="Wingdings" pitchFamily="2" charset="2"/>
              <a:buChar char="Ø"/>
            </a:pPr>
            <a:r>
              <a:rPr lang="ru-RU" dirty="0" smtClean="0"/>
              <a:t>  микроорганизмы и их токсины, попадающие в периодонт в следствие гибели пульпы из кариозной полости через канал зуба и дентинные трубочки, из инфицированных </a:t>
            </a:r>
            <a:r>
              <a:rPr lang="ru-RU" dirty="0" err="1" smtClean="0"/>
              <a:t>пародонтальных</a:t>
            </a:r>
            <a:r>
              <a:rPr lang="ru-RU" dirty="0" smtClean="0"/>
              <a:t> карманов или с </a:t>
            </a:r>
            <a:r>
              <a:rPr lang="ru-RU" dirty="0" err="1" smtClean="0"/>
              <a:t>крово</a:t>
            </a:r>
            <a:r>
              <a:rPr lang="ru-RU" dirty="0" smtClean="0"/>
              <a:t>- и </a:t>
            </a:r>
            <a:r>
              <a:rPr lang="ru-RU" dirty="0" err="1" smtClean="0"/>
              <a:t>лимфотоком</a:t>
            </a:r>
            <a:r>
              <a:rPr lang="ru-RU" dirty="0" smtClean="0"/>
              <a:t> при острых и хронических воспалительных заболеваниях (наиболее частая  причина - основными возбудителями периодонтита являются стрептококки: гемолитические – 12% и </a:t>
            </a:r>
            <a:r>
              <a:rPr lang="ru-RU" dirty="0" err="1" smtClean="0"/>
              <a:t>негемолитические</a:t>
            </a:r>
            <a:r>
              <a:rPr lang="ru-RU" dirty="0" smtClean="0"/>
              <a:t> – 62%; обнаруживаются  так же грамположительные палочки, </a:t>
            </a:r>
            <a:r>
              <a:rPr lang="ru-RU" dirty="0" err="1" smtClean="0"/>
              <a:t>фузоспирохеты</a:t>
            </a:r>
            <a:r>
              <a:rPr lang="ru-RU" dirty="0" smtClean="0"/>
              <a:t> и грибы. </a:t>
            </a:r>
          </a:p>
          <a:p>
            <a:pPr>
              <a:buFont typeface="Wingdings" pitchFamily="2" charset="2"/>
              <a:buChar char="Ø"/>
            </a:pPr>
            <a:r>
              <a:rPr lang="ru-RU" dirty="0" smtClean="0"/>
              <a:t>химические вещества (ингредиенты пломбировочных материалов, мышьяковистая паста),  </a:t>
            </a:r>
          </a:p>
          <a:p>
            <a:pPr>
              <a:buFont typeface="Wingdings" pitchFamily="2" charset="2"/>
              <a:buChar char="Ø"/>
            </a:pPr>
            <a:r>
              <a:rPr lang="ru-RU" dirty="0" smtClean="0"/>
              <a:t>механические воздействия (острая или  хроническая травма зуба, </a:t>
            </a:r>
          </a:p>
          <a:p>
            <a:pPr>
              <a:buFont typeface="Wingdings" pitchFamily="2" charset="2"/>
              <a:buChar char="Ø"/>
            </a:pPr>
            <a:r>
              <a:rPr lang="ru-RU" dirty="0" smtClean="0"/>
              <a:t>перемещение зубов при </a:t>
            </a:r>
            <a:r>
              <a:rPr lang="ru-RU" dirty="0" err="1" smtClean="0"/>
              <a:t>ортодонтическом</a:t>
            </a:r>
            <a:r>
              <a:rPr lang="ru-RU" dirty="0" smtClean="0"/>
              <a:t> лечении).  </a:t>
            </a:r>
          </a:p>
          <a:p>
            <a:pPr algn="ctr">
              <a:buNone/>
            </a:pPr>
            <a:endParaRPr lang="ru-RU" dirty="0" smtClean="0"/>
          </a:p>
          <a:p>
            <a:pPr algn="ctr">
              <a:buNone/>
            </a:pPr>
            <a:r>
              <a:rPr lang="ru-RU" dirty="0" smtClean="0"/>
              <a:t>Воспалительный процесс в периодонте, как и в других соединительных тканях организма, протекает по общим закономерностям. </a:t>
            </a:r>
          </a:p>
          <a:p>
            <a:pPr>
              <a:buNone/>
            </a:pPr>
            <a:endParaRPr lang="ru-RU"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1800" b="1" dirty="0" smtClean="0"/>
              <a:t>КЛАССИФИКАЦИЯ   ПЕРИОДОНТИТА</a:t>
            </a:r>
            <a:r>
              <a:rPr lang="ru-RU" sz="1800" dirty="0" smtClean="0"/>
              <a:t/>
            </a:r>
            <a:br>
              <a:rPr lang="ru-RU" sz="1800" dirty="0" smtClean="0"/>
            </a:br>
            <a:endParaRPr lang="ru-RU" sz="1800" dirty="0"/>
          </a:p>
        </p:txBody>
      </p:sp>
      <p:sp>
        <p:nvSpPr>
          <p:cNvPr id="3" name="Содержимое 2"/>
          <p:cNvSpPr>
            <a:spLocks noGrp="1"/>
          </p:cNvSpPr>
          <p:nvPr>
            <p:ph idx="1"/>
          </p:nvPr>
        </p:nvSpPr>
        <p:spPr/>
        <p:txBody>
          <a:bodyPr>
            <a:normAutofit fontScale="85000" lnSpcReduction="10000"/>
          </a:bodyPr>
          <a:lstStyle/>
          <a:p>
            <a:r>
              <a:rPr lang="ru-RU" dirty="0" smtClean="0"/>
              <a:t>В классификации ВОЗ (10й пересмотр)  периодонтит выделен в отдельную рубрикацию.</a:t>
            </a:r>
          </a:p>
          <a:p>
            <a:r>
              <a:rPr lang="ru-RU" u="sng" dirty="0" smtClean="0"/>
              <a:t>Классификация  периодонтита (МКБ-10)</a:t>
            </a:r>
            <a:endParaRPr lang="ru-RU" dirty="0" smtClean="0"/>
          </a:p>
          <a:p>
            <a:r>
              <a:rPr lang="ru-RU" dirty="0" smtClean="0"/>
              <a:t>К 04.4           – острый апикальный периодонтит</a:t>
            </a:r>
          </a:p>
          <a:p>
            <a:r>
              <a:rPr lang="ru-RU" dirty="0" smtClean="0"/>
              <a:t>К 04.5           – хронический апикальный периодонтит</a:t>
            </a:r>
          </a:p>
          <a:p>
            <a:r>
              <a:rPr lang="ru-RU" dirty="0" smtClean="0"/>
              <a:t>К 04.6           – </a:t>
            </a:r>
            <a:r>
              <a:rPr lang="ru-RU" dirty="0" err="1" smtClean="0"/>
              <a:t>периапикальный</a:t>
            </a:r>
            <a:r>
              <a:rPr lang="ru-RU" dirty="0" smtClean="0"/>
              <a:t> абсцесс со свищом</a:t>
            </a:r>
          </a:p>
          <a:p>
            <a:r>
              <a:rPr lang="ru-RU" dirty="0" smtClean="0"/>
              <a:t>К 04.7           – </a:t>
            </a:r>
            <a:r>
              <a:rPr lang="ru-RU" dirty="0" err="1" smtClean="0"/>
              <a:t>периапикальный</a:t>
            </a:r>
            <a:r>
              <a:rPr lang="ru-RU" dirty="0" smtClean="0"/>
              <a:t> абсцесс без свища</a:t>
            </a:r>
          </a:p>
          <a:p>
            <a:r>
              <a:rPr lang="ru-RU" dirty="0" smtClean="0"/>
              <a:t>К 04.8           – корневая киста апикальная и боковая</a:t>
            </a:r>
          </a:p>
          <a:p>
            <a:r>
              <a:rPr lang="ru-RU" dirty="0" smtClean="0"/>
              <a:t>К 04.8           – корневая киста </a:t>
            </a:r>
            <a:r>
              <a:rPr lang="ru-RU" dirty="0" err="1" smtClean="0"/>
              <a:t>периапикальная</a:t>
            </a:r>
            <a:endParaRPr lang="ru-RU" dirty="0" smtClean="0"/>
          </a:p>
          <a:p>
            <a:pPr>
              <a:buNone/>
            </a:pPr>
            <a:endParaRPr lang="ru-RU"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7162" y="365126"/>
            <a:ext cx="8358188" cy="768350"/>
          </a:xfrm>
        </p:spPr>
        <p:txBody>
          <a:bodyPr>
            <a:normAutofit fontScale="90000"/>
          </a:bodyPr>
          <a:lstStyle/>
          <a:p>
            <a:pPr algn="ctr"/>
            <a:r>
              <a:rPr lang="ru-RU" sz="2800" b="1" dirty="0" smtClean="0">
                <a:solidFill>
                  <a:srgbClr val="860000"/>
                </a:solidFill>
              </a:rPr>
              <a:t>КЛИНИЧЕСКАЯ КАРТИНА   ПЕРИОДОНТИТА</a:t>
            </a:r>
            <a:r>
              <a:rPr lang="ru-RU" sz="2000" dirty="0" smtClean="0"/>
              <a:t/>
            </a:r>
            <a:br>
              <a:rPr lang="ru-RU" sz="2000" dirty="0" smtClean="0"/>
            </a:br>
            <a:endParaRPr lang="ru-RU" sz="2000" dirty="0"/>
          </a:p>
        </p:txBody>
      </p:sp>
      <p:sp>
        <p:nvSpPr>
          <p:cNvPr id="3" name="Содержимое 2"/>
          <p:cNvSpPr>
            <a:spLocks noGrp="1"/>
          </p:cNvSpPr>
          <p:nvPr>
            <p:ph idx="1"/>
          </p:nvPr>
        </p:nvSpPr>
        <p:spPr>
          <a:xfrm>
            <a:off x="157162" y="1057275"/>
            <a:ext cx="8701088" cy="5610225"/>
          </a:xfrm>
        </p:spPr>
        <p:txBody>
          <a:bodyPr>
            <a:normAutofit fontScale="62500" lnSpcReduction="20000"/>
          </a:bodyPr>
          <a:lstStyle/>
          <a:p>
            <a:r>
              <a:rPr lang="ru-RU" dirty="0" smtClean="0"/>
              <a:t>Клиническая картина острого периодонтита проявляется прогрессирующими воспалительными явлениями с быстрой сменой одних симптомов другими. В анамнезе могут быть самопроизвольные боли. Острый периодонтит характеризуется болями, которые продолжаются от 2–3 </a:t>
            </a:r>
            <a:r>
              <a:rPr lang="ru-RU" dirty="0" err="1" smtClean="0"/>
              <a:t>сут</a:t>
            </a:r>
            <a:r>
              <a:rPr lang="ru-RU" dirty="0" smtClean="0"/>
              <a:t> до 2 </a:t>
            </a:r>
            <a:r>
              <a:rPr lang="ru-RU" dirty="0" err="1" smtClean="0"/>
              <a:t>нед</a:t>
            </a:r>
            <a:r>
              <a:rPr lang="ru-RU" dirty="0" smtClean="0"/>
              <a:t>. Боли, как правило, постоянные, пациент может указать на причинный зуб. При осмотре возможна глубокая кариозная полость, перкуссия зуба резко болезненна в вертикальном, а затем в любом направлении, появляется симптом «выросшего зуба». Хронические  формы периодонтита могут протекать бессимптомно, иногда отмечаются ноющие боли, образование свищевого хода, боли при приеме горячей или твердой пищи. При осмотре могут выявляться глубокая кариозная полость, обширная пломба, подвижность зуба, зуб покрыт коронкой.  Чаще всего  хронические  формы периодонтита выявляются при рентгенологическом исследовании. </a:t>
            </a:r>
          </a:p>
          <a:p>
            <a:r>
              <a:rPr lang="ru-RU" dirty="0" smtClean="0"/>
              <a:t>При проведении </a:t>
            </a:r>
            <a:r>
              <a:rPr lang="ru-RU" dirty="0" err="1" smtClean="0"/>
              <a:t>электродонтометрии</a:t>
            </a:r>
            <a:r>
              <a:rPr lang="ru-RU" dirty="0" smtClean="0"/>
              <a:t> определяется снижение </a:t>
            </a:r>
            <a:r>
              <a:rPr lang="ru-RU" dirty="0" err="1" smtClean="0"/>
              <a:t>электровозбудимости</a:t>
            </a:r>
            <a:r>
              <a:rPr lang="ru-RU" dirty="0" smtClean="0"/>
              <a:t>  пульпы свыше 100 мкА, при этом на ток реагируют рецепторы периодонта. При наличии </a:t>
            </a:r>
            <a:r>
              <a:rPr lang="ru-RU" dirty="0" err="1" smtClean="0"/>
              <a:t>периапикальных</a:t>
            </a:r>
            <a:r>
              <a:rPr lang="ru-RU" dirty="0" smtClean="0"/>
              <a:t> изменений </a:t>
            </a:r>
            <a:r>
              <a:rPr lang="ru-RU" dirty="0" err="1" smtClean="0"/>
              <a:t>электровозбудимость</a:t>
            </a:r>
            <a:r>
              <a:rPr lang="ru-RU" dirty="0" smtClean="0"/>
              <a:t> может полностью отсутствовать.</a:t>
            </a:r>
          </a:p>
          <a:p>
            <a:r>
              <a:rPr lang="ru-RU" dirty="0" smtClean="0"/>
              <a:t>Хронический периодонтит   сопровождается   изменениями в костной ткани. </a:t>
            </a:r>
          </a:p>
          <a:p>
            <a:pPr>
              <a:buNone/>
            </a:pPr>
            <a:endParaRPr lang="ru-RU"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1450" y="365126"/>
            <a:ext cx="8801100" cy="1325563"/>
          </a:xfrm>
        </p:spPr>
        <p:txBody>
          <a:bodyPr>
            <a:normAutofit fontScale="90000"/>
          </a:bodyPr>
          <a:lstStyle/>
          <a:p>
            <a:r>
              <a:rPr lang="ru-RU" dirty="0" smtClean="0"/>
              <a:t>К 04.4   – острый апикальный периодонтит</a:t>
            </a:r>
            <a:br>
              <a:rPr lang="ru-RU" dirty="0" smtClean="0"/>
            </a:br>
            <a:endParaRPr lang="ru-RU" dirty="0"/>
          </a:p>
        </p:txBody>
      </p:sp>
      <p:pic>
        <p:nvPicPr>
          <p:cNvPr id="12290" name="Picture 2"/>
          <p:cNvPicPr>
            <a:picLocks noGrp="1" noChangeAspect="1" noChangeArrowheads="1"/>
          </p:cNvPicPr>
          <p:nvPr>
            <p:ph sz="half" idx="1"/>
          </p:nvPr>
        </p:nvPicPr>
        <p:blipFill>
          <a:blip r:embed="rId2"/>
          <a:srcRect/>
          <a:stretch>
            <a:fillRect/>
          </a:stretch>
        </p:blipFill>
        <p:spPr bwMode="auto">
          <a:xfrm>
            <a:off x="628650" y="1638301"/>
            <a:ext cx="6743700" cy="4772024"/>
          </a:xfrm>
          <a:prstGeom prst="rect">
            <a:avLst/>
          </a:prstGeom>
          <a:noFill/>
          <a:ln w="9525">
            <a:noFill/>
            <a:miter lim="800000"/>
            <a:headEnd/>
            <a:tailEnd/>
          </a:ln>
          <a:effectLst/>
        </p:spPr>
      </p:pic>
      <p:sp>
        <p:nvSpPr>
          <p:cNvPr id="5" name="Содержимое 4"/>
          <p:cNvSpPr>
            <a:spLocks noGrp="1"/>
          </p:cNvSpPr>
          <p:nvPr>
            <p:ph sz="half" idx="2"/>
          </p:nvPr>
        </p:nvSpPr>
        <p:spPr/>
        <p:txBody>
          <a:bodyPr/>
          <a:lstStyle/>
          <a:p>
            <a:endParaRPr lang="ru-RU"/>
          </a:p>
        </p:txBody>
      </p:sp>
      <p:sp>
        <p:nvSpPr>
          <p:cNvPr id="6" name="Прямоугольник 5"/>
          <p:cNvSpPr/>
          <p:nvPr/>
        </p:nvSpPr>
        <p:spPr>
          <a:xfrm>
            <a:off x="714348" y="5572140"/>
            <a:ext cx="914400" cy="3571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365126"/>
            <a:ext cx="7886700" cy="587375"/>
          </a:xfrm>
        </p:spPr>
        <p:txBody>
          <a:bodyPr>
            <a:normAutofit fontScale="90000"/>
          </a:bodyPr>
          <a:lstStyle/>
          <a:p>
            <a:r>
              <a:rPr lang="ru-RU" sz="3200" b="1" dirty="0" smtClean="0">
                <a:solidFill>
                  <a:srgbClr val="640000"/>
                </a:solidFill>
              </a:rPr>
              <a:t>ОБЩИЕ ПОДХОДЫ К ДИАГНОСТИКЕ ПЕРИОДОНТИТА</a:t>
            </a:r>
            <a:r>
              <a:rPr lang="ru-RU" sz="3200" dirty="0" smtClean="0">
                <a:solidFill>
                  <a:srgbClr val="640000"/>
                </a:solidFill>
              </a:rPr>
              <a:t/>
            </a:r>
            <a:br>
              <a:rPr lang="ru-RU" sz="3200" dirty="0" smtClean="0">
                <a:solidFill>
                  <a:srgbClr val="640000"/>
                </a:solidFill>
              </a:rPr>
            </a:br>
            <a:endParaRPr lang="ru-RU" sz="3200" dirty="0">
              <a:solidFill>
                <a:srgbClr val="640000"/>
              </a:solidFill>
            </a:endParaRPr>
          </a:p>
        </p:txBody>
      </p:sp>
      <p:sp>
        <p:nvSpPr>
          <p:cNvPr id="3" name="Содержимое 2"/>
          <p:cNvSpPr>
            <a:spLocks noGrp="1"/>
          </p:cNvSpPr>
          <p:nvPr>
            <p:ph idx="1"/>
          </p:nvPr>
        </p:nvSpPr>
        <p:spPr>
          <a:xfrm>
            <a:off x="171450" y="723900"/>
            <a:ext cx="8786813" cy="6019800"/>
          </a:xfrm>
        </p:spPr>
        <p:txBody>
          <a:bodyPr>
            <a:normAutofit fontScale="62500" lnSpcReduction="20000"/>
          </a:bodyPr>
          <a:lstStyle/>
          <a:p>
            <a:r>
              <a:rPr lang="ru-RU" dirty="0" smtClean="0"/>
              <a:t>Диагностика периодонтита производится путем сбора анамнеза, клинического осмотра, дополнительных методов обследования и направлена  на определение состояния </a:t>
            </a:r>
            <a:r>
              <a:rPr lang="ru-RU" dirty="0" err="1" smtClean="0"/>
              <a:t>периапикальных</a:t>
            </a:r>
            <a:r>
              <a:rPr lang="ru-RU" dirty="0" smtClean="0"/>
              <a:t> тканей и показаний к лечению, а также на выявление в анамнезе факторов, которые препятствуют немедленному началу лечения. Такими факторами могут быть:</a:t>
            </a:r>
          </a:p>
          <a:p>
            <a:pPr lvl="0"/>
            <a:r>
              <a:rPr lang="ru-RU" dirty="0" smtClean="0"/>
              <a:t>наличие непереносимости лекарственных препаратов и материалов, используемых на данном этапе лечения;</a:t>
            </a:r>
          </a:p>
          <a:p>
            <a:pPr lvl="0"/>
            <a:r>
              <a:rPr lang="ru-RU" dirty="0" smtClean="0"/>
              <a:t>неадекватное </a:t>
            </a:r>
            <a:r>
              <a:rPr lang="ru-RU" dirty="0" err="1" smtClean="0"/>
              <a:t>психо</a:t>
            </a:r>
            <a:r>
              <a:rPr lang="ru-RU" dirty="0" smtClean="0"/>
              <a:t>–эмоциональное  состояние пациента перед  лечением;</a:t>
            </a:r>
          </a:p>
          <a:p>
            <a:pPr lvl="0"/>
            <a:r>
              <a:rPr lang="ru-RU" dirty="0" smtClean="0"/>
              <a:t>острые поражения слизистой оболочки рта и красной каймы губ;</a:t>
            </a:r>
          </a:p>
          <a:p>
            <a:pPr lvl="0"/>
            <a:r>
              <a:rPr lang="ru-RU" dirty="0" smtClean="0"/>
              <a:t>острые воспалительные заболевания органов и тканей рта;</a:t>
            </a:r>
          </a:p>
          <a:p>
            <a:pPr lvl="0"/>
            <a:r>
              <a:rPr lang="ru-RU" dirty="0" smtClean="0"/>
              <a:t>угрожающие жизни острое состояние/заболевание или обострение хронического заболевания (в том числе инфаркт миокарда, острое нарушение мозгового кровообращения и т.п.), развившиеся менее чем за 6 </a:t>
            </a:r>
            <a:r>
              <a:rPr lang="ru-RU" dirty="0" err="1" smtClean="0"/>
              <a:t>мес</a:t>
            </a:r>
            <a:r>
              <a:rPr lang="ru-RU" dirty="0" smtClean="0"/>
              <a:t> до момента обращения за данной стоматологической помощью;</a:t>
            </a:r>
          </a:p>
          <a:p>
            <a:pPr lvl="0"/>
            <a:r>
              <a:rPr lang="ru-RU" dirty="0" smtClean="0"/>
              <a:t>отказ от  лечения. </a:t>
            </a:r>
          </a:p>
          <a:p>
            <a:r>
              <a:rPr lang="ru-RU" dirty="0" smtClean="0"/>
              <a:t>         На рентгенологическое исследование возлагается основная нагрузка при постановке правильного диагноза и дифференциальной диагностике с другими заболеваниями с аналогичной симптоматикой. </a:t>
            </a:r>
          </a:p>
          <a:p>
            <a:pPr>
              <a:buNone/>
            </a:pPr>
            <a:endParaRPr lang="ru-RU"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800" b="1" i="1" dirty="0" smtClean="0">
                <a:solidFill>
                  <a:srgbClr val="002060"/>
                </a:solidFill>
              </a:rPr>
              <a:t>ДИФФЕРЕНЦИАЛЬНАЯ ДИАГНОСТИКА ОСТРЫХ</a:t>
            </a:r>
            <a:br>
              <a:rPr lang="ru-RU" sz="2800" b="1" i="1" dirty="0" smtClean="0">
                <a:solidFill>
                  <a:srgbClr val="002060"/>
                </a:solidFill>
              </a:rPr>
            </a:br>
            <a:r>
              <a:rPr lang="ru-RU" sz="2800" b="1" i="1" dirty="0" smtClean="0">
                <a:solidFill>
                  <a:srgbClr val="002060"/>
                </a:solidFill>
              </a:rPr>
              <a:t>И ОБОСТРИВШИХСЯ ХРОНИЧЕСКИХ</a:t>
            </a:r>
            <a:br>
              <a:rPr lang="ru-RU" sz="2800" b="1" i="1" dirty="0" smtClean="0">
                <a:solidFill>
                  <a:srgbClr val="002060"/>
                </a:solidFill>
              </a:rPr>
            </a:br>
            <a:r>
              <a:rPr lang="ru-RU" sz="2800" b="1" i="1" dirty="0" smtClean="0">
                <a:solidFill>
                  <a:srgbClr val="002060"/>
                </a:solidFill>
              </a:rPr>
              <a:t>ПЕРИОДОНТИТОВ</a:t>
            </a:r>
            <a:endParaRPr lang="ru-RU" sz="2800" b="1" dirty="0">
              <a:solidFill>
                <a:srgbClr val="002060"/>
              </a:solidFill>
            </a:endParaRPr>
          </a:p>
        </p:txBody>
      </p:sp>
      <p:sp>
        <p:nvSpPr>
          <p:cNvPr id="3" name="Содержимое 2"/>
          <p:cNvSpPr>
            <a:spLocks noGrp="1"/>
          </p:cNvSpPr>
          <p:nvPr>
            <p:ph idx="1"/>
          </p:nvPr>
        </p:nvSpPr>
        <p:spPr/>
        <p:txBody>
          <a:bodyPr>
            <a:normAutofit fontScale="92500" lnSpcReduction="10000"/>
          </a:bodyPr>
          <a:lstStyle/>
          <a:p>
            <a:pPr algn="ctr">
              <a:buNone/>
            </a:pPr>
            <a:r>
              <a:rPr lang="ru-RU" dirty="0" smtClean="0"/>
              <a:t>   В клинике острого и обострившегося хронического периодонтита имеются некоторые общие симптомы с</a:t>
            </a:r>
          </a:p>
          <a:p>
            <a:pPr>
              <a:buFont typeface="Wingdings" pitchFamily="2" charset="2"/>
              <a:buChar char="Ø"/>
            </a:pPr>
            <a:r>
              <a:rPr lang="ru-RU" dirty="0" smtClean="0"/>
              <a:t>острым диффузным пульпитом, </a:t>
            </a:r>
          </a:p>
          <a:p>
            <a:pPr>
              <a:buFont typeface="Wingdings" pitchFamily="2" charset="2"/>
              <a:buChar char="Ø"/>
            </a:pPr>
            <a:r>
              <a:rPr lang="ru-RU" dirty="0" smtClean="0"/>
              <a:t> острым воспалением верхнечелюстной пазухи,</a:t>
            </a:r>
          </a:p>
          <a:p>
            <a:pPr>
              <a:buFont typeface="Wingdings" pitchFamily="2" charset="2"/>
              <a:buChar char="Ø"/>
            </a:pPr>
            <a:r>
              <a:rPr lang="ru-RU" dirty="0" smtClean="0"/>
              <a:t>невралгией тройничного нерва,</a:t>
            </a:r>
          </a:p>
          <a:p>
            <a:pPr>
              <a:buFont typeface="Wingdings" pitchFamily="2" charset="2"/>
              <a:buChar char="Ø"/>
            </a:pPr>
            <a:r>
              <a:rPr lang="ru-RU" dirty="0" smtClean="0"/>
              <a:t> гнойным периоститом, </a:t>
            </a:r>
          </a:p>
          <a:p>
            <a:pPr>
              <a:buFont typeface="Wingdings" pitchFamily="2" charset="2"/>
              <a:buChar char="Ø"/>
            </a:pPr>
            <a:r>
              <a:rPr lang="ru-RU" dirty="0" smtClean="0"/>
              <a:t>острым остеомиелитом, </a:t>
            </a:r>
          </a:p>
          <a:p>
            <a:pPr>
              <a:buNone/>
            </a:pPr>
            <a:endParaRPr lang="ru-RU"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2297106"/>
          </a:xfrm>
        </p:spPr>
        <p:txBody>
          <a:bodyPr>
            <a:normAutofit/>
          </a:bodyPr>
          <a:lstStyle/>
          <a:p>
            <a:r>
              <a:rPr lang="ru-RU" sz="3200" b="1" dirty="0" smtClean="0">
                <a:solidFill>
                  <a:srgbClr val="002060"/>
                </a:solidFill>
              </a:rPr>
              <a:t>Острый диффузный пульпит с острым или обострившимся</a:t>
            </a:r>
            <a:br>
              <a:rPr lang="ru-RU" sz="3200" b="1" dirty="0" smtClean="0">
                <a:solidFill>
                  <a:srgbClr val="002060"/>
                </a:solidFill>
              </a:rPr>
            </a:br>
            <a:r>
              <a:rPr lang="ru-RU" sz="3200" b="1" dirty="0" smtClean="0">
                <a:solidFill>
                  <a:srgbClr val="002060"/>
                </a:solidFill>
              </a:rPr>
              <a:t>гнойным периодонтитом</a:t>
            </a:r>
            <a:endParaRPr lang="ru-RU" sz="3200" dirty="0">
              <a:solidFill>
                <a:srgbClr val="002060"/>
              </a:solidFill>
            </a:endParaRPr>
          </a:p>
        </p:txBody>
      </p:sp>
      <p:sp>
        <p:nvSpPr>
          <p:cNvPr id="3" name="Содержимое 2"/>
          <p:cNvSpPr>
            <a:spLocks noGrp="1"/>
          </p:cNvSpPr>
          <p:nvPr>
            <p:ph idx="1"/>
          </p:nvPr>
        </p:nvSpPr>
        <p:spPr>
          <a:xfrm>
            <a:off x="457200" y="2714620"/>
            <a:ext cx="8229600" cy="3411543"/>
          </a:xfrm>
        </p:spPr>
        <p:txBody>
          <a:bodyPr>
            <a:normAutofit/>
          </a:bodyPr>
          <a:lstStyle/>
          <a:p>
            <a:r>
              <a:rPr lang="ru-RU" b="1" dirty="0" smtClean="0"/>
              <a:t>имеют общий симптом — боль, </a:t>
            </a:r>
            <a:r>
              <a:rPr lang="ru-RU" dirty="0" err="1" smtClean="0"/>
              <a:t>иррадиирующую</a:t>
            </a:r>
            <a:r>
              <a:rPr lang="ru-RU" dirty="0" smtClean="0"/>
              <a:t> по ходу ветвей тройничного нерва и усиливающуюся от теплого и при горизонтальном положении тела больного.</a:t>
            </a:r>
            <a:endParaRPr lang="ru-RU"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dirty="0" smtClean="0">
                <a:solidFill>
                  <a:srgbClr val="002060"/>
                </a:solidFill>
              </a:rPr>
              <a:t>Отличительные признаки пульпита </a:t>
            </a:r>
            <a:endParaRPr lang="ru-RU" b="1" dirty="0">
              <a:solidFill>
                <a:srgbClr val="002060"/>
              </a:solidFill>
            </a:endParaRPr>
          </a:p>
        </p:txBody>
      </p:sp>
      <p:sp>
        <p:nvSpPr>
          <p:cNvPr id="3" name="Содержимое 2"/>
          <p:cNvSpPr>
            <a:spLocks noGrp="1"/>
          </p:cNvSpPr>
          <p:nvPr>
            <p:ph idx="1"/>
          </p:nvPr>
        </p:nvSpPr>
        <p:spPr/>
        <p:txBody>
          <a:bodyPr>
            <a:normAutofit fontScale="47500" lnSpcReduction="20000"/>
          </a:bodyPr>
          <a:lstStyle/>
          <a:p>
            <a:r>
              <a:rPr lang="ru-RU" dirty="0" smtClean="0"/>
              <a:t>При остром пульпите боль имеет приступообразный характер со светлыми промежутками различной продолжительности; при острых или обострившихся периодонтитах боль имеет постоянный характер без светлых промежутков или с очень короткими светлыми промежутками.</a:t>
            </a:r>
          </a:p>
          <a:p>
            <a:r>
              <a:rPr lang="ru-RU" dirty="0" smtClean="0"/>
              <a:t>При остром пульпите точная локализация больным ≪пораженного≫ зуба невозможна; </a:t>
            </a:r>
          </a:p>
          <a:p>
            <a:r>
              <a:rPr lang="ru-RU" dirty="0" smtClean="0"/>
              <a:t>при остром гнойном или обострившемся гнойном периодонтите больной точно указывает ≪пораженный≫ зуб.</a:t>
            </a:r>
          </a:p>
          <a:p>
            <a:r>
              <a:rPr lang="ru-RU" dirty="0" smtClean="0"/>
              <a:t>При остром пульпите перкуссия зуба не дает усиления боли, а зондирование кариозной полости вызывает боль, хотя зонд и не проникает в полость зуба. </a:t>
            </a:r>
          </a:p>
          <a:p>
            <a:r>
              <a:rPr lang="ru-RU" dirty="0" smtClean="0"/>
              <a:t>При гнойном остром или обострившемся гнойном периодонтите перкуссия усиливает боль, тогда как зондирование кариозной полости (без давления) не усиливает боли и зонд проникает в полость зуба.</a:t>
            </a:r>
          </a:p>
          <a:p>
            <a:r>
              <a:rPr lang="ru-RU" dirty="0" smtClean="0"/>
              <a:t>При остром диффузном пульпите зуб неподвижен, пальпация альвеолярной части челюсти или альвеолярного отростка в области верхушки корня безболезненна. При остром гнойном или обострившемся гнойном периодонтите зуб в ряде случаев подвижен, пальпация в области верхушки корня болезненна.</a:t>
            </a:r>
          </a:p>
          <a:p>
            <a:r>
              <a:rPr lang="ru-RU" dirty="0" smtClean="0"/>
              <a:t>При остром гнойном или обострившемся гнойном периодонтите боль связана </a:t>
            </a:r>
            <a:r>
              <a:rPr lang="ru-RU" b="1" dirty="0" smtClean="0"/>
              <a:t>с ≪пораженным≫ зубом, который больной </a:t>
            </a:r>
            <a:r>
              <a:rPr lang="ru-RU" dirty="0" smtClean="0"/>
              <a:t>может точно указать. Она имеет постоянный характер (иногда с короткими светлыми промежутками), курковая зона отсутствует, боль усиливается при перкуссии этого зуба, от горячего и в горизонтальном положении больного.</a:t>
            </a:r>
          </a:p>
          <a:p>
            <a:endParaRPr lang="ru-RU" dirty="0" smtClean="0"/>
          </a:p>
          <a:p>
            <a:endParaRPr lang="ru-RU" dirty="0" smtClean="0"/>
          </a:p>
          <a:p>
            <a:endParaRPr lang="ru-RU"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3200" b="1" dirty="0" smtClean="0"/>
              <a:t>Невралгия тройничного нерва с острым гнойным или обострившимся гнойным периодонтитом</a:t>
            </a:r>
            <a:endParaRPr lang="ru-RU" sz="3200" dirty="0"/>
          </a:p>
        </p:txBody>
      </p:sp>
      <p:sp>
        <p:nvSpPr>
          <p:cNvPr id="3" name="Содержимое 2"/>
          <p:cNvSpPr>
            <a:spLocks noGrp="1"/>
          </p:cNvSpPr>
          <p:nvPr>
            <p:ph idx="1"/>
          </p:nvPr>
        </p:nvSpPr>
        <p:spPr/>
        <p:txBody>
          <a:bodyPr>
            <a:normAutofit fontScale="85000" lnSpcReduction="20000"/>
          </a:bodyPr>
          <a:lstStyle/>
          <a:p>
            <a:r>
              <a:rPr lang="ru-RU" dirty="0" smtClean="0"/>
              <a:t>Имеет общий симптом — иррадиацию боли по ходу ветвей тройничного нерва. </a:t>
            </a:r>
          </a:p>
          <a:p>
            <a:r>
              <a:rPr lang="ru-RU" dirty="0" smtClean="0"/>
              <a:t>Отличительные признаки невралгии тройничного нерва от острого гнойного или обострившегося гнойного периодонтита: при невралгии тройничного нерва боль имеет самопроизвольный, приступообразный (со светлыми промежутками) характер с некоторой периодичностью в повторении приступов; приступ может начаться при раздражении определенных участков кожи лица или слизистой оболочки полости рта, так называемой курковой зоны.</a:t>
            </a:r>
            <a:endParaRPr lang="ru-RU"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2940048"/>
          </a:xfrm>
        </p:spPr>
        <p:txBody>
          <a:bodyPr>
            <a:noAutofit/>
          </a:bodyPr>
          <a:lstStyle/>
          <a:p>
            <a:r>
              <a:rPr lang="ru-RU" sz="2800" i="1" dirty="0" smtClean="0">
                <a:solidFill>
                  <a:srgbClr val="002060"/>
                </a:solidFill>
              </a:rPr>
              <a:t>Необходимость дифференциальной диагностики острого гнойного </a:t>
            </a:r>
            <a:r>
              <a:rPr lang="ru-RU" sz="2800" i="1" dirty="0" err="1" smtClean="0">
                <a:solidFill>
                  <a:srgbClr val="002060"/>
                </a:solidFill>
              </a:rPr>
              <a:t>одонтогенного</a:t>
            </a:r>
            <a:r>
              <a:rPr lang="ru-RU" sz="2800" i="1" dirty="0" smtClean="0">
                <a:solidFill>
                  <a:srgbClr val="002060"/>
                </a:solidFill>
              </a:rPr>
              <a:t> воспаления верхнечелюстной пазухи с острым гнойным или обострившимся гнойным периодонтитом</a:t>
            </a:r>
            <a:br>
              <a:rPr lang="ru-RU" sz="2800" i="1" dirty="0" smtClean="0">
                <a:solidFill>
                  <a:srgbClr val="002060"/>
                </a:solidFill>
              </a:rPr>
            </a:br>
            <a:r>
              <a:rPr lang="ru-RU" sz="2800" i="1" dirty="0" smtClean="0">
                <a:solidFill>
                  <a:srgbClr val="002060"/>
                </a:solidFill>
              </a:rPr>
              <a:t>зубов верхней челюсти определяется общностью таких симптомов</a:t>
            </a:r>
            <a:r>
              <a:rPr lang="ru-RU" sz="2800" b="1" dirty="0" smtClean="0"/>
              <a:t/>
            </a:r>
            <a:br>
              <a:rPr lang="ru-RU" sz="2800" b="1" dirty="0" smtClean="0"/>
            </a:br>
            <a:endParaRPr lang="ru-RU" sz="2800" dirty="0"/>
          </a:p>
        </p:txBody>
      </p:sp>
      <p:sp>
        <p:nvSpPr>
          <p:cNvPr id="3" name="Содержимое 2"/>
          <p:cNvSpPr>
            <a:spLocks noGrp="1"/>
          </p:cNvSpPr>
          <p:nvPr>
            <p:ph idx="1"/>
          </p:nvPr>
        </p:nvSpPr>
        <p:spPr>
          <a:xfrm>
            <a:off x="457200" y="3643314"/>
            <a:ext cx="8229600" cy="2482849"/>
          </a:xfrm>
        </p:spPr>
        <p:txBody>
          <a:bodyPr>
            <a:normAutofit/>
          </a:bodyPr>
          <a:lstStyle/>
          <a:p>
            <a:r>
              <a:rPr lang="ru-RU" dirty="0" smtClean="0"/>
              <a:t> боли по ходу второй ветви тройничного нерва, </a:t>
            </a:r>
          </a:p>
          <a:p>
            <a:r>
              <a:rPr lang="ru-RU" dirty="0" smtClean="0"/>
              <a:t>усиление болей при надавливании на зубы, </a:t>
            </a:r>
          </a:p>
          <a:p>
            <a:r>
              <a:rPr lang="ru-RU" dirty="0" smtClean="0"/>
              <a:t>боль при перкуссии зубов.</a:t>
            </a:r>
            <a:endParaRPr lang="ru-RU"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2225668"/>
          </a:xfrm>
        </p:spPr>
        <p:txBody>
          <a:bodyPr>
            <a:normAutofit/>
          </a:bodyPr>
          <a:lstStyle/>
          <a:p>
            <a:r>
              <a:rPr lang="ru-RU" sz="2800" i="1" dirty="0" smtClean="0">
                <a:solidFill>
                  <a:srgbClr val="002060"/>
                </a:solidFill>
              </a:rPr>
              <a:t>Отличия острого гнойного </a:t>
            </a:r>
            <a:r>
              <a:rPr lang="ru-RU" sz="2800" i="1" dirty="0" err="1" smtClean="0">
                <a:solidFill>
                  <a:srgbClr val="002060"/>
                </a:solidFill>
              </a:rPr>
              <a:t>одонтогенного</a:t>
            </a:r>
            <a:r>
              <a:rPr lang="ru-RU" sz="2800" i="1" dirty="0" smtClean="0">
                <a:solidFill>
                  <a:srgbClr val="002060"/>
                </a:solidFill>
              </a:rPr>
              <a:t> воспаления верхнечелюстной пазухи от острого гнойного или обострившегося гнойного периодонтита верхних малых или больших коренных зубов</a:t>
            </a:r>
            <a:endParaRPr lang="ru-RU" sz="2800" i="1" dirty="0">
              <a:solidFill>
                <a:srgbClr val="002060"/>
              </a:solidFill>
            </a:endParaRPr>
          </a:p>
        </p:txBody>
      </p:sp>
      <p:sp>
        <p:nvSpPr>
          <p:cNvPr id="3" name="Содержимое 2"/>
          <p:cNvSpPr>
            <a:spLocks noGrp="1"/>
          </p:cNvSpPr>
          <p:nvPr>
            <p:ph idx="1"/>
          </p:nvPr>
        </p:nvSpPr>
        <p:spPr>
          <a:xfrm>
            <a:off x="457200" y="2571744"/>
            <a:ext cx="8229600" cy="3554419"/>
          </a:xfrm>
        </p:spPr>
        <p:txBody>
          <a:bodyPr>
            <a:normAutofit fontScale="70000" lnSpcReduction="20000"/>
          </a:bodyPr>
          <a:lstStyle/>
          <a:p>
            <a:r>
              <a:rPr lang="ru-RU" dirty="0" smtClean="0"/>
              <a:t>при остром гнойном </a:t>
            </a:r>
            <a:r>
              <a:rPr lang="ru-RU" dirty="0" err="1" smtClean="0"/>
              <a:t>одонтогенном</a:t>
            </a:r>
            <a:r>
              <a:rPr lang="ru-RU" dirty="0" smtClean="0"/>
              <a:t> воспалении верхнечелюстной пазухи отмечаются головная боль, ощущение тяжести в голове, заложенность половины носа,</a:t>
            </a:r>
          </a:p>
          <a:p>
            <a:r>
              <a:rPr lang="ru-RU" dirty="0" smtClean="0"/>
              <a:t>гнойное выделение из соответствующей половины носа,</a:t>
            </a:r>
          </a:p>
          <a:p>
            <a:r>
              <a:rPr lang="ru-RU" dirty="0" smtClean="0"/>
              <a:t>болезненность при надавливании на область подглазничного отверстия, </a:t>
            </a:r>
          </a:p>
          <a:p>
            <a:r>
              <a:rPr lang="ru-RU" dirty="0" smtClean="0"/>
              <a:t>неподвижность зубов верхней челюсти,</a:t>
            </a:r>
          </a:p>
          <a:p>
            <a:r>
              <a:rPr lang="ru-RU" dirty="0" smtClean="0"/>
              <a:t>лучевая диагностика—рентгенография костей </a:t>
            </a:r>
            <a:r>
              <a:rPr lang="ru-RU" dirty="0" err="1" smtClean="0"/>
              <a:t>лицеворго</a:t>
            </a:r>
            <a:r>
              <a:rPr lang="ru-RU" dirty="0" smtClean="0"/>
              <a:t> черепа в аксиальной или </a:t>
            </a:r>
            <a:r>
              <a:rPr lang="ru-RU" dirty="0" err="1" smtClean="0"/>
              <a:t>полуаксиальной</a:t>
            </a:r>
            <a:r>
              <a:rPr lang="ru-RU" dirty="0" smtClean="0"/>
              <a:t> проекции –  затенение соответствующей  пазухи.</a:t>
            </a:r>
            <a:endParaRPr lang="ru-RU"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939916"/>
          </a:xfrm>
        </p:spPr>
        <p:txBody>
          <a:bodyPr>
            <a:normAutofit fontScale="90000"/>
          </a:bodyPr>
          <a:lstStyle/>
          <a:p>
            <a:r>
              <a:rPr lang="ru-RU" sz="2800" i="1" dirty="0" smtClean="0">
                <a:solidFill>
                  <a:srgbClr val="002060"/>
                </a:solidFill>
              </a:rPr>
              <a:t>Отличия острого гнойного </a:t>
            </a:r>
            <a:r>
              <a:rPr lang="ru-RU" sz="2800" i="1" dirty="0" err="1" smtClean="0">
                <a:solidFill>
                  <a:srgbClr val="002060"/>
                </a:solidFill>
              </a:rPr>
              <a:t>одонтогенного</a:t>
            </a:r>
            <a:r>
              <a:rPr lang="ru-RU" sz="2800" i="1" dirty="0" smtClean="0">
                <a:solidFill>
                  <a:srgbClr val="002060"/>
                </a:solidFill>
              </a:rPr>
              <a:t> воспаления верхнечелюстной пазухи от острого гнойного или обострившегося гнойного периодонтита верхних малых или больших коренных зубов</a:t>
            </a:r>
            <a:endParaRPr lang="ru-RU" sz="2800" dirty="0"/>
          </a:p>
        </p:txBody>
      </p:sp>
      <p:sp>
        <p:nvSpPr>
          <p:cNvPr id="3" name="Содержимое 2"/>
          <p:cNvSpPr>
            <a:spLocks noGrp="1"/>
          </p:cNvSpPr>
          <p:nvPr>
            <p:ph idx="1"/>
          </p:nvPr>
        </p:nvSpPr>
        <p:spPr>
          <a:xfrm>
            <a:off x="285720" y="2214554"/>
            <a:ext cx="8643998" cy="4500594"/>
          </a:xfrm>
        </p:spPr>
        <p:txBody>
          <a:bodyPr>
            <a:normAutofit fontScale="77500" lnSpcReduction="20000"/>
          </a:bodyPr>
          <a:lstStyle/>
          <a:p>
            <a:r>
              <a:rPr lang="ru-RU" dirty="0" smtClean="0"/>
              <a:t>При остром гнойном или обострившемся гнойном периодонтите такие симптомы, как головная боль, чувство тяжести в голове или отсутствуют или </a:t>
            </a:r>
            <a:r>
              <a:rPr lang="ru-RU" dirty="0" err="1" smtClean="0"/>
              <a:t>нерезко</a:t>
            </a:r>
            <a:r>
              <a:rPr lang="ru-RU" dirty="0" smtClean="0"/>
              <a:t> выражены; </a:t>
            </a:r>
          </a:p>
          <a:p>
            <a:r>
              <a:rPr lang="ru-RU" dirty="0" smtClean="0"/>
              <a:t>Не наблюдается также заложенности носа и гнойных из него выделений.</a:t>
            </a:r>
          </a:p>
          <a:p>
            <a:r>
              <a:rPr lang="ru-RU" dirty="0" smtClean="0"/>
              <a:t>Пальпация подглазничного отверстия безболезненна.</a:t>
            </a:r>
          </a:p>
          <a:p>
            <a:r>
              <a:rPr lang="ru-RU" dirty="0" smtClean="0"/>
              <a:t>При рентгенологическом обследовании затенение верхнечелюстной пазухи отсутствует.</a:t>
            </a:r>
          </a:p>
          <a:p>
            <a:r>
              <a:rPr lang="ru-RU" dirty="0" smtClean="0"/>
              <a:t>Не имеется также изменений в периодонте (при острых периодонтитах) либо имеются изменения, характерные для хронических периодонтитов (при обострившихся периодонтитах).</a:t>
            </a:r>
            <a:endParaRPr lang="ru-RU"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725602"/>
          </a:xfrm>
        </p:spPr>
        <p:txBody>
          <a:bodyPr>
            <a:normAutofit/>
          </a:bodyPr>
          <a:lstStyle/>
          <a:p>
            <a:r>
              <a:rPr lang="ru-RU" sz="2800" i="1" dirty="0" smtClean="0">
                <a:solidFill>
                  <a:srgbClr val="002060"/>
                </a:solidFill>
              </a:rPr>
              <a:t>Острый или обострившийся гнойный периодонтит имеет следующие общие симптомы с острым гнойным периоститом: </a:t>
            </a:r>
            <a:endParaRPr lang="ru-RU" sz="2800" i="1" dirty="0">
              <a:solidFill>
                <a:srgbClr val="002060"/>
              </a:solidFill>
            </a:endParaRPr>
          </a:p>
        </p:txBody>
      </p:sp>
      <p:sp>
        <p:nvSpPr>
          <p:cNvPr id="3" name="Содержимое 2"/>
          <p:cNvSpPr>
            <a:spLocks noGrp="1"/>
          </p:cNvSpPr>
          <p:nvPr>
            <p:ph idx="1"/>
          </p:nvPr>
        </p:nvSpPr>
        <p:spPr>
          <a:xfrm>
            <a:off x="457200" y="2357430"/>
            <a:ext cx="8229600" cy="3768733"/>
          </a:xfrm>
        </p:spPr>
        <p:txBody>
          <a:bodyPr>
            <a:normAutofit fontScale="85000" lnSpcReduction="10000"/>
          </a:bodyPr>
          <a:lstStyle/>
          <a:p>
            <a:r>
              <a:rPr lang="ru-RU" dirty="0" smtClean="0"/>
              <a:t>Оба заболевания начинаются с появления самопроизвольных болей в области определенного зуба, усиливающихся при надавливании на него или при его перкуссии. </a:t>
            </a:r>
          </a:p>
          <a:p>
            <a:r>
              <a:rPr lang="ru-RU" dirty="0" smtClean="0"/>
              <a:t>Боли </a:t>
            </a:r>
            <a:r>
              <a:rPr lang="ru-RU" dirty="0" err="1" smtClean="0"/>
              <a:t>иррадиируют</a:t>
            </a:r>
            <a:r>
              <a:rPr lang="ru-RU" dirty="0" smtClean="0"/>
              <a:t> по ходу ветвей тройничного нерва, усиливаются при движении или горизонтальном положении тела. </a:t>
            </a:r>
          </a:p>
          <a:p>
            <a:r>
              <a:rPr lang="ru-RU" dirty="0" smtClean="0"/>
              <a:t>Отмечаются подвижность ≪причинного≫ зуба.</a:t>
            </a:r>
          </a:p>
          <a:p>
            <a:r>
              <a:rPr lang="ru-RU" dirty="0" smtClean="0"/>
              <a:t>Увеличение и болезненность лимфатических узлов.</a:t>
            </a:r>
            <a:endParaRPr lang="ru-RU"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2800" b="1" i="1" dirty="0" smtClean="0">
                <a:solidFill>
                  <a:srgbClr val="002060"/>
                </a:solidFill>
              </a:rPr>
              <a:t>Отличия острого или обострившегося гнойного периодонтита</a:t>
            </a:r>
            <a:br>
              <a:rPr lang="ru-RU" sz="2800" b="1" i="1" dirty="0" smtClean="0">
                <a:solidFill>
                  <a:srgbClr val="002060"/>
                </a:solidFill>
              </a:rPr>
            </a:br>
            <a:r>
              <a:rPr lang="ru-RU" sz="2800" b="1" i="1" dirty="0" smtClean="0">
                <a:solidFill>
                  <a:srgbClr val="002060"/>
                </a:solidFill>
              </a:rPr>
              <a:t>от острого гнойного периостита </a:t>
            </a:r>
            <a:endParaRPr lang="ru-RU" sz="2800" b="1" i="1" dirty="0">
              <a:solidFill>
                <a:srgbClr val="002060"/>
              </a:solidFill>
            </a:endParaRPr>
          </a:p>
        </p:txBody>
      </p:sp>
      <p:sp>
        <p:nvSpPr>
          <p:cNvPr id="3" name="Содержимое 2"/>
          <p:cNvSpPr>
            <a:spLocks noGrp="1"/>
          </p:cNvSpPr>
          <p:nvPr>
            <p:ph idx="1"/>
          </p:nvPr>
        </p:nvSpPr>
        <p:spPr/>
        <p:txBody>
          <a:bodyPr>
            <a:normAutofit fontScale="62500" lnSpcReduction="20000"/>
          </a:bodyPr>
          <a:lstStyle/>
          <a:p>
            <a:r>
              <a:rPr lang="ru-RU" dirty="0" smtClean="0"/>
              <a:t>При периодонтите очаг </a:t>
            </a:r>
            <a:r>
              <a:rPr lang="ru-RU" dirty="0" err="1" smtClean="0"/>
              <a:t>воспалениялокализуется</a:t>
            </a:r>
            <a:r>
              <a:rPr lang="ru-RU" dirty="0" smtClean="0"/>
              <a:t> в пределах одного зуба,</a:t>
            </a:r>
          </a:p>
          <a:p>
            <a:r>
              <a:rPr lang="ru-RU" dirty="0" smtClean="0"/>
              <a:t>При периостите  — воспалительный процесс выходит за пределы одного зуба и распространяется на надкостницу. </a:t>
            </a:r>
          </a:p>
          <a:p>
            <a:pPr>
              <a:buNone/>
            </a:pPr>
            <a:r>
              <a:rPr lang="ru-RU" dirty="0" smtClean="0"/>
              <a:t>Поэтому при остром или обострившемся гнойном периодонтите перкуссия вызывает болезненность только одного зуба, а при остром гнойном периостите отмечается болезненность нескольких зубов, стоящих рядом с ≪причинным≫ зубом.</a:t>
            </a:r>
          </a:p>
          <a:p>
            <a:pPr>
              <a:buNone/>
            </a:pPr>
            <a:endParaRPr lang="ru-RU" dirty="0" smtClean="0"/>
          </a:p>
          <a:p>
            <a:r>
              <a:rPr lang="ru-RU" dirty="0" smtClean="0"/>
              <a:t>Острый или обострившийся гнойный периодонтит характеризуется резкими болями при каждом прикосновении к ≪причинному≫ зубу. </a:t>
            </a:r>
          </a:p>
          <a:p>
            <a:r>
              <a:rPr lang="ru-RU" dirty="0" smtClean="0"/>
              <a:t>При распространении же воспалительного процесса на периост боль в области ≪причинного≫ зуба уменьшается, а одновременно с этим появляется нарастающая боль в области альвеолярного отростка верхней челюсти или альвеолярной части и тела нижней челюсти.</a:t>
            </a:r>
          </a:p>
          <a:p>
            <a:pPr>
              <a:buNone/>
            </a:pPr>
            <a:endParaRPr lang="ru-RU"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2800" b="1" dirty="0" smtClean="0">
                <a:solidFill>
                  <a:srgbClr val="002060"/>
                </a:solidFill>
              </a:rPr>
              <a:t>Отличия острого или обострившегося гнойного периодонтита</a:t>
            </a:r>
            <a:br>
              <a:rPr lang="ru-RU" sz="2800" b="1" dirty="0" smtClean="0">
                <a:solidFill>
                  <a:srgbClr val="002060"/>
                </a:solidFill>
              </a:rPr>
            </a:br>
            <a:r>
              <a:rPr lang="ru-RU" sz="2800" b="1" dirty="0" smtClean="0">
                <a:solidFill>
                  <a:srgbClr val="002060"/>
                </a:solidFill>
              </a:rPr>
              <a:t>от острого гнойного периостита </a:t>
            </a:r>
            <a:endParaRPr lang="ru-RU" sz="2800" b="1" dirty="0">
              <a:solidFill>
                <a:srgbClr val="002060"/>
              </a:solidFill>
            </a:endParaRPr>
          </a:p>
        </p:txBody>
      </p:sp>
      <p:sp>
        <p:nvSpPr>
          <p:cNvPr id="3" name="Содержимое 2"/>
          <p:cNvSpPr>
            <a:spLocks noGrp="1"/>
          </p:cNvSpPr>
          <p:nvPr>
            <p:ph idx="1"/>
          </p:nvPr>
        </p:nvSpPr>
        <p:spPr/>
        <p:txBody>
          <a:bodyPr>
            <a:normAutofit fontScale="85000" lnSpcReduction="20000"/>
          </a:bodyPr>
          <a:lstStyle/>
          <a:p>
            <a:r>
              <a:rPr lang="ru-RU" dirty="0" smtClean="0"/>
              <a:t>При остром или обострившемся гнойном периодонтите десна вокруг пораженного зуба только иногда незначительно отечна и </a:t>
            </a:r>
            <a:r>
              <a:rPr lang="ru-RU" dirty="0" err="1" smtClean="0"/>
              <a:t>гиперемирована</a:t>
            </a:r>
            <a:r>
              <a:rPr lang="ru-RU" dirty="0" smtClean="0"/>
              <a:t>. </a:t>
            </a:r>
          </a:p>
          <a:p>
            <a:r>
              <a:rPr lang="ru-RU" dirty="0" smtClean="0"/>
              <a:t>При остром гнойном периостите десна всегда резко </a:t>
            </a:r>
            <a:r>
              <a:rPr lang="ru-RU" dirty="0" err="1" smtClean="0"/>
              <a:t>гиперемирована</a:t>
            </a:r>
            <a:r>
              <a:rPr lang="ru-RU" dirty="0" smtClean="0"/>
              <a:t> и отечна не только в области зуба, послужившего причиной периостита, но и на некотором протяжении от него. По мере нарастания воспалительных явлений происходят сглаженность переходной складки, ее инфильтрация, а затем, соответственно развитию </a:t>
            </a:r>
            <a:r>
              <a:rPr lang="ru-RU" dirty="0" err="1" smtClean="0"/>
              <a:t>поднадкостничного</a:t>
            </a:r>
            <a:r>
              <a:rPr lang="ru-RU" dirty="0" smtClean="0"/>
              <a:t> абсцесса, ее выбухание.</a:t>
            </a:r>
            <a:endParaRPr lang="ru-RU"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800" b="1" dirty="0" smtClean="0">
                <a:solidFill>
                  <a:srgbClr val="002060"/>
                </a:solidFill>
              </a:rPr>
              <a:t>Отличия острого или обострившегося гнойного периодонтита</a:t>
            </a:r>
            <a:br>
              <a:rPr lang="ru-RU" sz="2800" b="1" dirty="0" smtClean="0">
                <a:solidFill>
                  <a:srgbClr val="002060"/>
                </a:solidFill>
              </a:rPr>
            </a:br>
            <a:r>
              <a:rPr lang="ru-RU" sz="2800" b="1" dirty="0" smtClean="0">
                <a:solidFill>
                  <a:srgbClr val="002060"/>
                </a:solidFill>
              </a:rPr>
              <a:t>от острого гнойного периостита </a:t>
            </a:r>
            <a:endParaRPr lang="ru-RU" sz="2800" b="1" dirty="0">
              <a:solidFill>
                <a:srgbClr val="002060"/>
              </a:solidFill>
            </a:endParaRPr>
          </a:p>
        </p:txBody>
      </p:sp>
      <p:sp>
        <p:nvSpPr>
          <p:cNvPr id="3" name="Содержимое 2"/>
          <p:cNvSpPr>
            <a:spLocks noGrp="1"/>
          </p:cNvSpPr>
          <p:nvPr>
            <p:ph idx="1"/>
          </p:nvPr>
        </p:nvSpPr>
        <p:spPr/>
        <p:txBody>
          <a:bodyPr>
            <a:normAutofit fontScale="70000" lnSpcReduction="20000"/>
          </a:bodyPr>
          <a:lstStyle/>
          <a:p>
            <a:r>
              <a:rPr lang="ru-RU" dirty="0" smtClean="0"/>
              <a:t>Острый или обострившийся гнойный периодонтит вызывает увеличение и появление болезненности единичных региональных лимфатических узлов,</a:t>
            </a:r>
          </a:p>
          <a:p>
            <a:r>
              <a:rPr lang="ru-RU" dirty="0" smtClean="0"/>
              <a:t>при остром гнойном периостите отмечается изменение не единичных лимфатических узлов, а группы их.</a:t>
            </a:r>
          </a:p>
          <a:p>
            <a:endParaRPr lang="ru-RU" dirty="0" smtClean="0"/>
          </a:p>
          <a:p>
            <a:r>
              <a:rPr lang="ru-RU" dirty="0" smtClean="0"/>
              <a:t>Острый или обострившийся периодонтит, как правило, не вызывает коллатерального отека,</a:t>
            </a:r>
          </a:p>
          <a:p>
            <a:r>
              <a:rPr lang="ru-RU" dirty="0" smtClean="0"/>
              <a:t>острый гнойный периостит сопровождается выраженным отеком не только десны, но и лица в области окружающих челюсть мягких тканей, который распространяется весьма типично, в зависимости от локализации зуба, послужившего причиной гнойного периостита.</a:t>
            </a:r>
          </a:p>
          <a:p>
            <a:pPr>
              <a:buNone/>
            </a:pPr>
            <a:endParaRPr lang="ru-RU"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800" b="1" dirty="0" smtClean="0">
                <a:solidFill>
                  <a:srgbClr val="002060"/>
                </a:solidFill>
              </a:rPr>
              <a:t>Отличия острого или обострившегося гнойного периодонтита</a:t>
            </a:r>
            <a:br>
              <a:rPr lang="ru-RU" sz="2800" b="1" dirty="0" smtClean="0">
                <a:solidFill>
                  <a:srgbClr val="002060"/>
                </a:solidFill>
              </a:rPr>
            </a:br>
            <a:r>
              <a:rPr lang="ru-RU" sz="2800" b="1" dirty="0" smtClean="0">
                <a:solidFill>
                  <a:srgbClr val="002060"/>
                </a:solidFill>
              </a:rPr>
              <a:t>от острого гнойного периостита </a:t>
            </a:r>
            <a:endParaRPr lang="ru-RU" sz="2800" dirty="0"/>
          </a:p>
        </p:txBody>
      </p:sp>
      <p:sp>
        <p:nvSpPr>
          <p:cNvPr id="3" name="Содержимое 2"/>
          <p:cNvSpPr>
            <a:spLocks noGrp="1"/>
          </p:cNvSpPr>
          <p:nvPr>
            <p:ph idx="1"/>
          </p:nvPr>
        </p:nvSpPr>
        <p:spPr/>
        <p:txBody>
          <a:bodyPr>
            <a:normAutofit fontScale="77500" lnSpcReduction="20000"/>
          </a:bodyPr>
          <a:lstStyle/>
          <a:p>
            <a:r>
              <a:rPr lang="ru-RU" dirty="0" smtClean="0"/>
              <a:t>При остром гнойном или обострившемся периодонтите общее состояние больных, как правило, не нарушается; температура тела у них бывает нормальной или незначительно повышенной. Изменений со стороны крови и мочи обычно не наблюдается. </a:t>
            </a:r>
          </a:p>
          <a:p>
            <a:pPr>
              <a:buNone/>
            </a:pPr>
            <a:endParaRPr lang="ru-RU" dirty="0" smtClean="0"/>
          </a:p>
          <a:p>
            <a:r>
              <a:rPr lang="ru-RU" dirty="0" smtClean="0"/>
              <a:t>При остром гнойном периостите отмечается нарушение общего состояния, повышение температуры тела. Изменений красной крови обычно не имеется. Со стороны белой крови можно отметить как нормальное количество лейкоцитов, так и их увеличение. СОЭ также может быть увеличенной либо нормальной. В моче изменений обычно не бывает.</a:t>
            </a:r>
            <a:endParaRPr lang="ru-RU"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42852"/>
            <a:ext cx="9001156" cy="1274786"/>
          </a:xfrm>
        </p:spPr>
        <p:txBody>
          <a:bodyPr>
            <a:normAutofit fontScale="90000"/>
          </a:bodyPr>
          <a:lstStyle/>
          <a:p>
            <a:r>
              <a:rPr lang="ru-RU" sz="3600" dirty="0" smtClean="0">
                <a:solidFill>
                  <a:schemeClr val="tx1"/>
                </a:solidFill>
              </a:rPr>
              <a:t>Патологическая реактивность подразделяется на врожденную и приобретенную. </a:t>
            </a:r>
            <a:endParaRPr lang="ru-RU" sz="3600" dirty="0">
              <a:solidFill>
                <a:schemeClr val="tx1"/>
              </a:solidFill>
            </a:endParaRPr>
          </a:p>
        </p:txBody>
      </p:sp>
      <p:sp>
        <p:nvSpPr>
          <p:cNvPr id="3" name="Содержимое 2"/>
          <p:cNvSpPr>
            <a:spLocks noGrp="1"/>
          </p:cNvSpPr>
          <p:nvPr>
            <p:ph idx="1"/>
          </p:nvPr>
        </p:nvSpPr>
        <p:spPr>
          <a:xfrm>
            <a:off x="0" y="1600200"/>
            <a:ext cx="9144000" cy="5114948"/>
          </a:xfrm>
        </p:spPr>
        <p:txBody>
          <a:bodyPr>
            <a:normAutofit fontScale="92500" lnSpcReduction="20000"/>
          </a:bodyPr>
          <a:lstStyle/>
          <a:p>
            <a:pPr>
              <a:buNone/>
            </a:pPr>
            <a:r>
              <a:rPr lang="ru-RU" sz="1800" dirty="0" smtClean="0"/>
              <a:t>       </a:t>
            </a:r>
            <a:r>
              <a:rPr lang="ru-RU" sz="2400" dirty="0" smtClean="0"/>
              <a:t>Приобретенная патологическая реактивность формируется в результате однократного действия на организм сильного болезнетворного агента, либо в результате многократного, а зачастую систематического его влияния. </a:t>
            </a:r>
          </a:p>
          <a:p>
            <a:pPr>
              <a:buNone/>
            </a:pPr>
            <a:r>
              <a:rPr lang="ru-RU" sz="2400" dirty="0" smtClean="0"/>
              <a:t>     При этом изменяются характер и выраженность неспецифического и(или) специфического ответа на патологические воздействия, что находит свое отражение в снижении защитно-приспособительных возможностей организма. </a:t>
            </a:r>
            <a:br>
              <a:rPr lang="ru-RU" sz="2400" dirty="0" smtClean="0"/>
            </a:br>
            <a:r>
              <a:rPr lang="ru-RU" sz="2400" dirty="0" smtClean="0"/>
              <a:t>По формам проявления различают реактивность: </a:t>
            </a:r>
          </a:p>
          <a:p>
            <a:pPr>
              <a:buFont typeface="Wingdings" pitchFamily="2" charset="2"/>
              <a:buChar char="Ø"/>
            </a:pPr>
            <a:r>
              <a:rPr lang="ru-RU" sz="2400" dirty="0" smtClean="0"/>
              <a:t>нормальную (</a:t>
            </a:r>
            <a:r>
              <a:rPr lang="ru-RU" sz="2400" dirty="0" err="1" smtClean="0"/>
              <a:t>нормоэргическую</a:t>
            </a:r>
            <a:r>
              <a:rPr lang="ru-RU" sz="2400" dirty="0" smtClean="0"/>
              <a:t>), </a:t>
            </a:r>
          </a:p>
          <a:p>
            <a:pPr>
              <a:buFont typeface="Wingdings" pitchFamily="2" charset="2"/>
              <a:buChar char="Ø"/>
            </a:pPr>
            <a:r>
              <a:rPr lang="ru-RU" sz="2400" dirty="0" smtClean="0"/>
              <a:t>повышенную (</a:t>
            </a:r>
            <a:r>
              <a:rPr lang="ru-RU" sz="2400" dirty="0" err="1" smtClean="0"/>
              <a:t>гиперэргическую</a:t>
            </a:r>
            <a:r>
              <a:rPr lang="ru-RU" sz="2400" dirty="0" smtClean="0"/>
              <a:t>), </a:t>
            </a:r>
          </a:p>
          <a:p>
            <a:pPr>
              <a:buFont typeface="Wingdings" pitchFamily="2" charset="2"/>
              <a:buChar char="Ø"/>
            </a:pPr>
            <a:r>
              <a:rPr lang="ru-RU" sz="2400" dirty="0" smtClean="0"/>
              <a:t>пониженную (</a:t>
            </a:r>
            <a:r>
              <a:rPr lang="ru-RU" sz="2400" dirty="0" err="1" smtClean="0"/>
              <a:t>гипоэргическую</a:t>
            </a:r>
            <a:r>
              <a:rPr lang="ru-RU" sz="2400" dirty="0" smtClean="0"/>
              <a:t>) </a:t>
            </a:r>
          </a:p>
          <a:p>
            <a:pPr>
              <a:buNone/>
            </a:pPr>
            <a:r>
              <a:rPr lang="ru-RU" sz="2400" dirty="0" smtClean="0"/>
              <a:t>Существует также понятие извращенной (</a:t>
            </a:r>
            <a:r>
              <a:rPr lang="ru-RU" sz="2400" dirty="0" err="1" smtClean="0"/>
              <a:t>дизэргической</a:t>
            </a:r>
            <a:r>
              <a:rPr lang="ru-RU" sz="2400" dirty="0" smtClean="0"/>
              <a:t>) реактивности. Наиболее отчетливо данные типы реактивности проявляются при неспецифических инфекционно-воспалительных заболеваниях. </a:t>
            </a:r>
          </a:p>
          <a:p>
            <a:pPr>
              <a:buNone/>
            </a:pPr>
            <a:r>
              <a:rPr lang="ru-RU" sz="2400" dirty="0" smtClean="0"/>
              <a:t>В этом случае принято говорить о типах воспалительной реакции. </a:t>
            </a:r>
            <a:r>
              <a:rPr lang="ru-RU" sz="1800" dirty="0" smtClean="0"/>
              <a:t/>
            </a:r>
            <a:br>
              <a:rPr lang="ru-RU" sz="1800" dirty="0" smtClean="0"/>
            </a:br>
            <a:endParaRPr lang="ru-RU" sz="18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1857364"/>
          </a:xfrm>
        </p:spPr>
        <p:txBody>
          <a:bodyPr>
            <a:normAutofit/>
          </a:bodyPr>
          <a:lstStyle/>
          <a:p>
            <a:r>
              <a:rPr lang="ru-RU" sz="2400" dirty="0" smtClean="0">
                <a:solidFill>
                  <a:schemeClr val="tx1"/>
                </a:solidFill>
              </a:rPr>
              <a:t>При </a:t>
            </a:r>
            <a:r>
              <a:rPr lang="ru-RU" sz="2400" dirty="0" err="1" smtClean="0">
                <a:solidFill>
                  <a:schemeClr val="tx1"/>
                </a:solidFill>
              </a:rPr>
              <a:t>нормоэргическом</a:t>
            </a:r>
            <a:r>
              <a:rPr lang="ru-RU" sz="2400" dirty="0" smtClean="0">
                <a:solidFill>
                  <a:schemeClr val="tx1"/>
                </a:solidFill>
              </a:rPr>
              <a:t> типе воспалительной реакции время, прошедшее от момента появления первых клинических симптомов до развития выраженного гнойного воспалительного процесса, составляет в среднем 1,5—3 </a:t>
            </a:r>
            <a:r>
              <a:rPr lang="ru-RU" sz="2400" dirty="0" err="1" smtClean="0">
                <a:solidFill>
                  <a:schemeClr val="tx1"/>
                </a:solidFill>
              </a:rPr>
              <a:t>сут</a:t>
            </a:r>
            <a:r>
              <a:rPr lang="ru-RU" sz="2400" dirty="0" smtClean="0">
                <a:solidFill>
                  <a:schemeClr val="tx1"/>
                </a:solidFill>
              </a:rPr>
              <a:t>. </a:t>
            </a:r>
            <a:endParaRPr lang="ru-RU" sz="2400" dirty="0">
              <a:solidFill>
                <a:schemeClr val="tx1"/>
              </a:solidFill>
            </a:endParaRPr>
          </a:p>
        </p:txBody>
      </p:sp>
      <p:sp>
        <p:nvSpPr>
          <p:cNvPr id="3" name="Содержимое 2"/>
          <p:cNvSpPr>
            <a:spLocks noGrp="1"/>
          </p:cNvSpPr>
          <p:nvPr>
            <p:ph idx="1"/>
          </p:nvPr>
        </p:nvSpPr>
        <p:spPr>
          <a:xfrm>
            <a:off x="0" y="1857364"/>
            <a:ext cx="9001156" cy="5000636"/>
          </a:xfrm>
        </p:spPr>
        <p:txBody>
          <a:bodyPr>
            <a:normAutofit fontScale="62500" lnSpcReduction="20000"/>
          </a:bodyPr>
          <a:lstStyle/>
          <a:p>
            <a:pPr>
              <a:buNone/>
            </a:pPr>
            <a:r>
              <a:rPr lang="ru-RU" dirty="0" smtClean="0"/>
              <a:t>       Болевой синдром выражен умеренно, усиливается при функциональных нагрузках. </a:t>
            </a:r>
            <a:br>
              <a:rPr lang="ru-RU" dirty="0" smtClean="0"/>
            </a:br>
            <a:r>
              <a:rPr lang="ru-RU" dirty="0" smtClean="0"/>
              <a:t>Температурная реакция — в пределах 37,5—38,5 °С. Как правило, воспалительным процессом поражается одна анатомическая область. Степень нарушения функций (глотания, жевания, речи и т.д.) соответствует объему и локализации поражения. Симптомы интоксикации (озноб, нарушение вегетативных функций или деятельности кишечника) выражены умеренно. Таким образом, </a:t>
            </a:r>
            <a:r>
              <a:rPr lang="ru-RU" dirty="0" err="1" smtClean="0"/>
              <a:t>нормоэргия</a:t>
            </a:r>
            <a:r>
              <a:rPr lang="ru-RU" dirty="0" smtClean="0"/>
              <a:t> характеризуется нормальным ответом организма на воспалительный процесс. </a:t>
            </a:r>
            <a:br>
              <a:rPr lang="ru-RU" dirty="0" smtClean="0"/>
            </a:br>
            <a:r>
              <a:rPr lang="ru-RU" dirty="0" smtClean="0"/>
              <a:t>Со стороны иммунологических и неспецифических показателей </a:t>
            </a:r>
            <a:r>
              <a:rPr lang="ru-RU" dirty="0" err="1" smtClean="0"/>
              <a:t>резистенции</a:t>
            </a:r>
            <a:r>
              <a:rPr lang="ru-RU" dirty="0" smtClean="0"/>
              <a:t> для </a:t>
            </a:r>
            <a:r>
              <a:rPr lang="ru-RU" dirty="0" err="1" smtClean="0"/>
              <a:t>нормоэргического</a:t>
            </a:r>
            <a:r>
              <a:rPr lang="ru-RU" dirty="0" smtClean="0"/>
              <a:t> воспаления характерно увеличение фагоцитарной активности лейкоцитов примерно в 2 раза, по сравнению с общепринятой нормой (показатель у здоровых доноров). Происходит также рост концентрации </a:t>
            </a:r>
            <a:r>
              <a:rPr lang="ru-RU" dirty="0" err="1" smtClean="0"/>
              <a:t>IgG</a:t>
            </a:r>
            <a:r>
              <a:rPr lang="ru-RU" dirty="0" smtClean="0"/>
              <a:t> в 2 раза, отмечается тенденция к увеличению </a:t>
            </a:r>
            <a:r>
              <a:rPr lang="ru-RU" dirty="0" err="1" smtClean="0"/>
              <a:t>IgM</a:t>
            </a:r>
            <a:r>
              <a:rPr lang="ru-RU" dirty="0" smtClean="0"/>
              <a:t>. </a:t>
            </a:r>
            <a:r>
              <a:rPr lang="ru-RU" dirty="0" err="1" smtClean="0"/>
              <a:t>Cо</a:t>
            </a:r>
            <a:r>
              <a:rPr lang="ru-RU" dirty="0" smtClean="0"/>
              <a:t> стороны показателей клеточной защиты существенных изменений не обнаружено. Это свидетельствует о том, что при </a:t>
            </a:r>
            <a:r>
              <a:rPr lang="ru-RU" dirty="0" err="1" smtClean="0"/>
              <a:t>нормоэргическом</a:t>
            </a:r>
            <a:r>
              <a:rPr lang="ru-RU" dirty="0" smtClean="0"/>
              <a:t> воспалении происходит увеличение уровня гуморальной защиты на фоне нормального ответа клеточного иммунитета. </a:t>
            </a:r>
            <a:br>
              <a:rPr lang="ru-RU" dirty="0" smtClean="0"/>
            </a:br>
            <a:endParaRPr lang="ru-RU"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001156" cy="1571612"/>
          </a:xfrm>
        </p:spPr>
        <p:txBody>
          <a:bodyPr>
            <a:normAutofit/>
          </a:bodyPr>
          <a:lstStyle/>
          <a:p>
            <a:r>
              <a:rPr lang="ru-RU" sz="2400" dirty="0" smtClean="0">
                <a:solidFill>
                  <a:schemeClr val="tx1"/>
                </a:solidFill>
              </a:rPr>
              <a:t>При </a:t>
            </a:r>
            <a:r>
              <a:rPr lang="ru-RU" sz="2400" dirty="0" err="1" smtClean="0">
                <a:solidFill>
                  <a:schemeClr val="tx1"/>
                </a:solidFill>
              </a:rPr>
              <a:t>гипоэргическом</a:t>
            </a:r>
            <a:r>
              <a:rPr lang="ru-RU" sz="2400" dirty="0" smtClean="0">
                <a:solidFill>
                  <a:schemeClr val="tx1"/>
                </a:solidFill>
              </a:rPr>
              <a:t> типе воспалительной реакции время, прошедшее с момента появления первых клинических симптомов до развития выраженной картины воспаления, составляет более 3 </a:t>
            </a:r>
            <a:r>
              <a:rPr lang="ru-RU" sz="2400" dirty="0" err="1" smtClean="0">
                <a:solidFill>
                  <a:schemeClr val="tx1"/>
                </a:solidFill>
              </a:rPr>
              <a:t>сут</a:t>
            </a:r>
            <a:r>
              <a:rPr lang="ru-RU" sz="2400" dirty="0" smtClean="0">
                <a:solidFill>
                  <a:schemeClr val="tx1"/>
                </a:solidFill>
              </a:rPr>
              <a:t>. </a:t>
            </a:r>
            <a:endParaRPr lang="ru-RU" sz="2400" dirty="0">
              <a:solidFill>
                <a:schemeClr val="tx1"/>
              </a:solidFill>
            </a:endParaRPr>
          </a:p>
        </p:txBody>
      </p:sp>
      <p:sp>
        <p:nvSpPr>
          <p:cNvPr id="3" name="Содержимое 2"/>
          <p:cNvSpPr>
            <a:spLocks noGrp="1"/>
          </p:cNvSpPr>
          <p:nvPr>
            <p:ph idx="1"/>
          </p:nvPr>
        </p:nvSpPr>
        <p:spPr>
          <a:xfrm>
            <a:off x="0" y="1643050"/>
            <a:ext cx="9144000" cy="5214950"/>
          </a:xfrm>
        </p:spPr>
        <p:txBody>
          <a:bodyPr>
            <a:normAutofit fontScale="62500" lnSpcReduction="20000"/>
          </a:bodyPr>
          <a:lstStyle/>
          <a:p>
            <a:pPr>
              <a:buNone/>
            </a:pPr>
            <a:r>
              <a:rPr lang="ru-RU" dirty="0" smtClean="0"/>
              <a:t>      Заболевание начинается незаметно, при удовлетворительном самочувствии больного, что приводит к запоздалому обращению за медицинской помощью. Часто больные самостоятельно применяют согревающие компрессы, грелки, тем самым способствуя распространению воспаления. Клинически болевой синдром выражен слабо, либо отсутствует. Боль беспокоит только при </a:t>
            </a:r>
            <a:r>
              <a:rPr lang="ru-RU" dirty="0" err="1" smtClean="0"/>
              <a:t>дотрагивании</a:t>
            </a:r>
            <a:r>
              <a:rPr lang="ru-RU" dirty="0" smtClean="0"/>
              <a:t> и функциональных нагрузках. Температура тела держится в пределах либо субфебрильных, либо нормальных значений. Чаще воспалительным процессом поражается две или более анатомические области. Степень ограничения функций незначительна. Симптомы интоксикации не выражены. При вскрытии гнойного очага на фоне обширной инфильтрации тканей получают незначительное количество гноя. </a:t>
            </a:r>
            <a:br>
              <a:rPr lang="ru-RU" dirty="0" smtClean="0"/>
            </a:br>
            <a:r>
              <a:rPr lang="ru-RU" dirty="0" smtClean="0"/>
              <a:t>Фагоцитарная активность лейкоцитов соответствует значениям, полученным у здоровых доноров, или незначительно отклоняется, чаще в сторону снижения. Наблюдается тенденция к падению клеточной иммунологической защиты на фоне повышения уровня гуморального ответа (увеличение </a:t>
            </a:r>
            <a:r>
              <a:rPr lang="ru-RU" dirty="0" err="1" smtClean="0"/>
              <a:t>IgG</a:t>
            </a:r>
            <a:r>
              <a:rPr lang="ru-RU" dirty="0" smtClean="0"/>
              <a:t>), что носит компенсаторный характер. </a:t>
            </a:r>
            <a:br>
              <a:rPr lang="ru-RU" dirty="0" smtClean="0"/>
            </a:br>
            <a:endParaRPr lang="ru-RU"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1428736"/>
          </a:xfrm>
        </p:spPr>
        <p:txBody>
          <a:bodyPr>
            <a:normAutofit/>
          </a:bodyPr>
          <a:lstStyle/>
          <a:p>
            <a:r>
              <a:rPr lang="ru-RU" sz="2800" dirty="0" smtClean="0">
                <a:solidFill>
                  <a:schemeClr val="tx1"/>
                </a:solidFill>
              </a:rPr>
              <a:t>При </a:t>
            </a:r>
            <a:r>
              <a:rPr lang="ru-RU" sz="2800" dirty="0" err="1" smtClean="0">
                <a:solidFill>
                  <a:schemeClr val="tx1"/>
                </a:solidFill>
              </a:rPr>
              <a:t>гиперэргическом</a:t>
            </a:r>
            <a:r>
              <a:rPr lang="ru-RU" sz="2800" dirty="0" smtClean="0">
                <a:solidFill>
                  <a:schemeClr val="tx1"/>
                </a:solidFill>
              </a:rPr>
              <a:t> типе воспалительной реакции заболевание развивается быстро, порой молниеносно, в течение 0,5—1 </a:t>
            </a:r>
            <a:r>
              <a:rPr lang="ru-RU" sz="2800" dirty="0" err="1" smtClean="0">
                <a:solidFill>
                  <a:schemeClr val="tx1"/>
                </a:solidFill>
              </a:rPr>
              <a:t>сут</a:t>
            </a:r>
            <a:r>
              <a:rPr lang="ru-RU" sz="2800" dirty="0" smtClean="0">
                <a:solidFill>
                  <a:schemeClr val="tx1"/>
                </a:solidFill>
              </a:rPr>
              <a:t>. </a:t>
            </a:r>
            <a:endParaRPr lang="ru-RU" sz="2800" dirty="0">
              <a:solidFill>
                <a:schemeClr val="tx1"/>
              </a:solidFill>
            </a:endParaRPr>
          </a:p>
        </p:txBody>
      </p:sp>
      <p:sp>
        <p:nvSpPr>
          <p:cNvPr id="3" name="Содержимое 2"/>
          <p:cNvSpPr>
            <a:spLocks noGrp="1"/>
          </p:cNvSpPr>
          <p:nvPr>
            <p:ph idx="1"/>
          </p:nvPr>
        </p:nvSpPr>
        <p:spPr>
          <a:xfrm>
            <a:off x="142844" y="1428736"/>
            <a:ext cx="9001156" cy="5429264"/>
          </a:xfrm>
        </p:spPr>
        <p:txBody>
          <a:bodyPr>
            <a:normAutofit/>
          </a:bodyPr>
          <a:lstStyle/>
          <a:p>
            <a:pPr>
              <a:buNone/>
            </a:pPr>
            <a:r>
              <a:rPr lang="ru-RU" sz="1800" dirty="0" smtClean="0"/>
              <a:t>       Температурная реакция — выше 38,5 °С. Болевой синдром, степень ограничения функций, симптомы интоксикации резко выражены. Воспаление распространяется на две и более анатомические области. При вскрытии гнойного очага получают обильное количество гноя. В настоящее время число детей с воспалительными процессами увеличивается. Этому способствуют многие причины: снижение уровня или полное отсутствие системы санации, а также увеличение антибиотико-резистентной микрофлоры из-за нерационального применения антибиотиков без должных к тому показаний, применения препаратов в малых дозах, краткосрочных или чрезмерно длительных курсов </a:t>
            </a:r>
            <a:r>
              <a:rPr lang="ru-RU" sz="1800" dirty="0" err="1" smtClean="0"/>
              <a:t>антибиотикотерапии</a:t>
            </a:r>
            <a:r>
              <a:rPr lang="ru-RU" sz="1800" dirty="0" smtClean="0"/>
              <a:t> без учета направленности их действия, бесконтрольного самостоятельного применения антибиотиков больными. Воспалительные процессы у детей часто развиваются на отягощенном </a:t>
            </a:r>
            <a:r>
              <a:rPr lang="ru-RU" sz="1800" dirty="0" err="1" smtClean="0"/>
              <a:t>преморбидном</a:t>
            </a:r>
            <a:r>
              <a:rPr lang="ru-RU" sz="1800" dirty="0" smtClean="0"/>
              <a:t> фоне. </a:t>
            </a:r>
            <a:br>
              <a:rPr lang="ru-RU" sz="1800" dirty="0" smtClean="0"/>
            </a:br>
            <a:r>
              <a:rPr lang="ru-RU" sz="1800" dirty="0" smtClean="0"/>
              <a:t>Изменение клинической картины может быть связано также с самолечением, иногда необоснованным желанием «всеми силами» сохранить пораженный зуб («консервация очага»). </a:t>
            </a:r>
            <a:br>
              <a:rPr lang="ru-RU" sz="1800" dirty="0" smtClean="0"/>
            </a:br>
            <a:r>
              <a:rPr lang="ru-RU" sz="1800" dirty="0" smtClean="0"/>
              <a:t/>
            </a:r>
            <a:br>
              <a:rPr lang="ru-RU" sz="1800" dirty="0" smtClean="0"/>
            </a:br>
            <a:endParaRPr lang="ru-RU" sz="1800"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42852"/>
            <a:ext cx="8543956" cy="1357322"/>
          </a:xfrm>
        </p:spPr>
        <p:txBody>
          <a:bodyPr>
            <a:normAutofit/>
          </a:bodyPr>
          <a:lstStyle/>
          <a:p>
            <a:r>
              <a:rPr lang="ru-RU" sz="2400" b="1" i="1" dirty="0" smtClean="0">
                <a:solidFill>
                  <a:srgbClr val="002060"/>
                </a:solidFill>
              </a:rPr>
              <a:t>Острый (или обострившийся хронический) гнойный пери-</a:t>
            </a:r>
            <a:br>
              <a:rPr lang="ru-RU" sz="2400" b="1" i="1" dirty="0" smtClean="0">
                <a:solidFill>
                  <a:srgbClr val="002060"/>
                </a:solidFill>
              </a:rPr>
            </a:br>
            <a:r>
              <a:rPr lang="ru-RU" sz="2400" b="1" i="1" dirty="0" err="1" smtClean="0">
                <a:solidFill>
                  <a:srgbClr val="002060"/>
                </a:solidFill>
              </a:rPr>
              <a:t>одонтит</a:t>
            </a:r>
            <a:r>
              <a:rPr lang="ru-RU" sz="2400" b="1" i="1" dirty="0" smtClean="0">
                <a:solidFill>
                  <a:srgbClr val="002060"/>
                </a:solidFill>
              </a:rPr>
              <a:t> с острым </a:t>
            </a:r>
            <a:r>
              <a:rPr lang="ru-RU" sz="2400" b="1" i="1" dirty="0" err="1" smtClean="0">
                <a:solidFill>
                  <a:srgbClr val="002060"/>
                </a:solidFill>
              </a:rPr>
              <a:t>одонтогенным</a:t>
            </a:r>
            <a:r>
              <a:rPr lang="ru-RU" sz="2400" b="1" i="1" dirty="0" smtClean="0">
                <a:solidFill>
                  <a:srgbClr val="002060"/>
                </a:solidFill>
              </a:rPr>
              <a:t> остеомиелитом имеют следующие одинаковые симптомы</a:t>
            </a:r>
            <a:endParaRPr lang="ru-RU" sz="2400" b="1" i="1" dirty="0">
              <a:solidFill>
                <a:srgbClr val="002060"/>
              </a:solidFill>
            </a:endParaRPr>
          </a:p>
        </p:txBody>
      </p:sp>
      <p:sp>
        <p:nvSpPr>
          <p:cNvPr id="3" name="Содержимое 2"/>
          <p:cNvSpPr>
            <a:spLocks noGrp="1"/>
          </p:cNvSpPr>
          <p:nvPr>
            <p:ph idx="1"/>
          </p:nvPr>
        </p:nvSpPr>
        <p:spPr>
          <a:xfrm>
            <a:off x="142844" y="1600200"/>
            <a:ext cx="8858312" cy="4972072"/>
          </a:xfrm>
        </p:spPr>
        <p:txBody>
          <a:bodyPr>
            <a:normAutofit fontScale="77500" lnSpcReduction="20000"/>
          </a:bodyPr>
          <a:lstStyle/>
          <a:p>
            <a:r>
              <a:rPr lang="ru-RU" dirty="0" smtClean="0"/>
              <a:t>оба заболевания начинаются болями в области зуба, явившегося источником инфицирования;</a:t>
            </a:r>
          </a:p>
          <a:p>
            <a:r>
              <a:rPr lang="ru-RU" dirty="0" smtClean="0"/>
              <a:t>боль усиливается при надавливании на зуб и в дальнейшем приобретает пульсирующий характер; </a:t>
            </a:r>
          </a:p>
          <a:p>
            <a:r>
              <a:rPr lang="ru-RU" dirty="0" smtClean="0"/>
              <a:t>отмечаются возрастающая подвижность пораженного зуба и гиперемия прилежащей десны.</a:t>
            </a:r>
          </a:p>
          <a:p>
            <a:pPr>
              <a:buNone/>
            </a:pPr>
            <a:r>
              <a:rPr lang="ru-RU" dirty="0" smtClean="0"/>
              <a:t> </a:t>
            </a:r>
            <a:r>
              <a:rPr lang="ru-RU" b="1" dirty="0" smtClean="0">
                <a:solidFill>
                  <a:srgbClr val="002060"/>
                </a:solidFill>
              </a:rPr>
              <a:t>Отличительными симптомами острого (или обострившегося хронического) гнойного периодонтита от острого остеомиелита являются следующие: </a:t>
            </a:r>
          </a:p>
          <a:p>
            <a:r>
              <a:rPr lang="ru-RU" dirty="0" smtClean="0"/>
              <a:t>при остром (или обострившемся хроническом) гнойном периодонтите отмечается подвижность только одного зуба, являющегося местом проникновения инфекции в периодонт,</a:t>
            </a:r>
          </a:p>
          <a:p>
            <a:r>
              <a:rPr lang="ru-RU" dirty="0" smtClean="0"/>
              <a:t> для острого остеомиелита характерна подвижность группы рядом стоящих зубов и выделение из-под десны гноя.</a:t>
            </a:r>
            <a:endParaRPr lang="ru-RU"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2800" b="1" dirty="0" smtClean="0">
                <a:solidFill>
                  <a:srgbClr val="002060"/>
                </a:solidFill>
              </a:rPr>
              <a:t>Отличительными симптомами острого (или обострившегося хронического) гнойного периодонтита от острого остеомиелита являются следующие:</a:t>
            </a:r>
            <a:endParaRPr lang="ru-RU" sz="2800" dirty="0"/>
          </a:p>
        </p:txBody>
      </p:sp>
      <p:sp>
        <p:nvSpPr>
          <p:cNvPr id="3" name="Содержимое 2"/>
          <p:cNvSpPr>
            <a:spLocks noGrp="1"/>
          </p:cNvSpPr>
          <p:nvPr>
            <p:ph idx="1"/>
          </p:nvPr>
        </p:nvSpPr>
        <p:spPr/>
        <p:txBody>
          <a:bodyPr>
            <a:normAutofit fontScale="62500" lnSpcReduction="20000"/>
          </a:bodyPr>
          <a:lstStyle/>
          <a:p>
            <a:r>
              <a:rPr lang="ru-RU" dirty="0" smtClean="0"/>
              <a:t>При остром (или обострившемся хроническом) гнойном периодонтите иногда определяются незначительная отечность и гиперемия десны в области подвижного зуба, </a:t>
            </a:r>
          </a:p>
          <a:p>
            <a:r>
              <a:rPr lang="ru-RU" dirty="0" smtClean="0"/>
              <a:t>при остром остеомиелите наблюдаются выраженные воспалительные изменения с инфильтрацией мягких тканей всего альвеолярного отростка на верхней челюсти или альвеолярной части — на нижней. </a:t>
            </a:r>
          </a:p>
          <a:p>
            <a:endParaRPr lang="ru-RU" dirty="0" smtClean="0"/>
          </a:p>
          <a:p>
            <a:r>
              <a:rPr lang="ru-RU" dirty="0" smtClean="0"/>
              <a:t>При остром (или обострившемся хроническом) гнойном периодонтите отдельные увеличенные и болезненные лимфатические узлы прощупываются в течение всего процесса заболевания, </a:t>
            </a:r>
          </a:p>
          <a:p>
            <a:r>
              <a:rPr lang="ru-RU" dirty="0" smtClean="0"/>
              <a:t>в случае острого остеомиелита пальпация увеличенных и болезненных пакетов этих узлов возможна лишь в начале процесса. В дальнейшем она становится все более затруднительной (в результате инфильтрации мягких тканей).</a:t>
            </a:r>
            <a:endParaRPr lang="ru-RU"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2800" b="1" dirty="0" smtClean="0">
                <a:solidFill>
                  <a:srgbClr val="002060"/>
                </a:solidFill>
              </a:rPr>
              <a:t>Отличительными симптомами острого (или обострившегося хронического) гнойного периодонтита от острого остеомиелита являются следующие:</a:t>
            </a:r>
            <a:endParaRPr lang="ru-RU" sz="2800" dirty="0"/>
          </a:p>
        </p:txBody>
      </p:sp>
      <p:sp>
        <p:nvSpPr>
          <p:cNvPr id="3" name="Содержимое 2"/>
          <p:cNvSpPr>
            <a:spLocks noGrp="1"/>
          </p:cNvSpPr>
          <p:nvPr>
            <p:ph idx="1"/>
          </p:nvPr>
        </p:nvSpPr>
        <p:spPr/>
        <p:txBody>
          <a:bodyPr>
            <a:normAutofit fontScale="70000" lnSpcReduction="20000"/>
          </a:bodyPr>
          <a:lstStyle/>
          <a:p>
            <a:r>
              <a:rPr lang="ru-RU" dirty="0" smtClean="0"/>
              <a:t>При остром (или обострившемся хроническом) гнойном периодонтите только иногда наблюдается незначительная отечность </a:t>
            </a:r>
            <a:r>
              <a:rPr lang="ru-RU" dirty="0" err="1" smtClean="0"/>
              <a:t>околочелюстных</a:t>
            </a:r>
            <a:r>
              <a:rPr lang="ru-RU" dirty="0" smtClean="0"/>
              <a:t> мягких тканей, </a:t>
            </a:r>
          </a:p>
          <a:p>
            <a:r>
              <a:rPr lang="ru-RU" dirty="0" smtClean="0"/>
              <a:t>при остром остеомиелите всегда отмечается значительный отек </a:t>
            </a:r>
            <a:r>
              <a:rPr lang="ru-RU" dirty="0" err="1" smtClean="0"/>
              <a:t>околочелюстных</a:t>
            </a:r>
            <a:r>
              <a:rPr lang="ru-RU" dirty="0" smtClean="0"/>
              <a:t> мягких тканей с выраженной их инфильтрацией. </a:t>
            </a:r>
          </a:p>
          <a:p>
            <a:endParaRPr lang="ru-RU" dirty="0" smtClean="0"/>
          </a:p>
          <a:p>
            <a:r>
              <a:rPr lang="ru-RU" dirty="0" smtClean="0"/>
              <a:t>Общее состояние больных при остром (или обострившемся хроническом) гнойном периодонтите, как правило, остается удовлетворительным, </a:t>
            </a:r>
          </a:p>
          <a:p>
            <a:r>
              <a:rPr lang="ru-RU" dirty="0" smtClean="0"/>
              <a:t>при остром остеомиелите оно (в подавляющем большинстве случаев) бывает средней тяжести и тяжелым.</a:t>
            </a:r>
            <a:endParaRPr lang="ru-RU"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К 04.5           – хронический апикальный периодонтит</a:t>
            </a:r>
            <a:br>
              <a:rPr lang="ru-RU" dirty="0" smtClean="0"/>
            </a:br>
            <a:endParaRPr lang="ru-RU" dirty="0"/>
          </a:p>
        </p:txBody>
      </p:sp>
      <p:pic>
        <p:nvPicPr>
          <p:cNvPr id="13314" name="Picture 2"/>
          <p:cNvPicPr>
            <a:picLocks noGrp="1" noChangeAspect="1" noChangeArrowheads="1"/>
          </p:cNvPicPr>
          <p:nvPr>
            <p:ph sz="half" idx="1"/>
          </p:nvPr>
        </p:nvPicPr>
        <p:blipFill>
          <a:blip r:embed="rId2"/>
          <a:srcRect/>
          <a:stretch>
            <a:fillRect/>
          </a:stretch>
        </p:blipFill>
        <p:spPr bwMode="auto">
          <a:xfrm>
            <a:off x="1550380" y="1825625"/>
            <a:ext cx="2042741" cy="4351338"/>
          </a:xfrm>
          <a:prstGeom prst="rect">
            <a:avLst/>
          </a:prstGeom>
          <a:noFill/>
          <a:ln w="9525">
            <a:noFill/>
            <a:miter lim="800000"/>
            <a:headEnd/>
            <a:tailEnd/>
          </a:ln>
          <a:effectLst/>
        </p:spPr>
      </p:pic>
      <p:pic>
        <p:nvPicPr>
          <p:cNvPr id="6" name="Picture 3"/>
          <p:cNvPicPr>
            <a:picLocks noGrp="1" noChangeAspect="1" noChangeArrowheads="1"/>
          </p:cNvPicPr>
          <p:nvPr>
            <p:ph sz="half" idx="2"/>
          </p:nvPr>
        </p:nvPicPr>
        <p:blipFill>
          <a:blip r:embed="rId3"/>
          <a:srcRect/>
          <a:stretch>
            <a:fillRect/>
          </a:stretch>
        </p:blipFill>
        <p:spPr bwMode="auto">
          <a:xfrm>
            <a:off x="4629150" y="2752537"/>
            <a:ext cx="3886200" cy="2497514"/>
          </a:xfrm>
          <a:prstGeom prst="rect">
            <a:avLst/>
          </a:prstGeom>
          <a:noFill/>
          <a:ln w="9525">
            <a:noFill/>
            <a:miter lim="800000"/>
            <a:headEnd/>
            <a:tailEnd/>
          </a:ln>
          <a:effectLst/>
        </p:spPr>
      </p:pic>
      <p:sp>
        <p:nvSpPr>
          <p:cNvPr id="5" name="Прямоугольник 4"/>
          <p:cNvSpPr/>
          <p:nvPr/>
        </p:nvSpPr>
        <p:spPr>
          <a:xfrm>
            <a:off x="1214414" y="5643578"/>
            <a:ext cx="914400" cy="2143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Прямоугольник 6"/>
          <p:cNvSpPr/>
          <p:nvPr/>
        </p:nvSpPr>
        <p:spPr>
          <a:xfrm>
            <a:off x="4500562" y="4714884"/>
            <a:ext cx="914400" cy="2143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К 04.6           – </a:t>
            </a:r>
            <a:r>
              <a:rPr lang="ru-RU" dirty="0" err="1" smtClean="0"/>
              <a:t>периапикальный</a:t>
            </a:r>
            <a:r>
              <a:rPr lang="ru-RU" dirty="0" smtClean="0"/>
              <a:t> абсцесс со свищом</a:t>
            </a:r>
            <a:endParaRPr lang="ru-RU" dirty="0"/>
          </a:p>
        </p:txBody>
      </p:sp>
      <p:pic>
        <p:nvPicPr>
          <p:cNvPr id="14338" name="Picture 2"/>
          <p:cNvPicPr>
            <a:picLocks noGrp="1" noChangeAspect="1" noChangeArrowheads="1"/>
          </p:cNvPicPr>
          <p:nvPr>
            <p:ph sz="half" idx="1"/>
          </p:nvPr>
        </p:nvPicPr>
        <p:blipFill>
          <a:blip r:embed="rId2"/>
          <a:srcRect/>
          <a:stretch>
            <a:fillRect/>
          </a:stretch>
        </p:blipFill>
        <p:spPr bwMode="auto">
          <a:xfrm>
            <a:off x="1293795" y="1825625"/>
            <a:ext cx="2555911" cy="4351338"/>
          </a:xfrm>
          <a:prstGeom prst="rect">
            <a:avLst/>
          </a:prstGeom>
          <a:noFill/>
          <a:ln w="9525">
            <a:noFill/>
            <a:miter lim="800000"/>
            <a:headEnd/>
            <a:tailEnd/>
          </a:ln>
          <a:effectLst/>
        </p:spPr>
      </p:pic>
      <p:pic>
        <p:nvPicPr>
          <p:cNvPr id="6" name="Picture 3"/>
          <p:cNvPicPr>
            <a:picLocks noGrp="1" noChangeAspect="1" noChangeArrowheads="1"/>
          </p:cNvPicPr>
          <p:nvPr>
            <p:ph sz="half" idx="2"/>
          </p:nvPr>
        </p:nvPicPr>
        <p:blipFill>
          <a:blip r:embed="rId3"/>
          <a:srcRect/>
          <a:stretch>
            <a:fillRect/>
          </a:stretch>
        </p:blipFill>
        <p:spPr bwMode="auto">
          <a:xfrm>
            <a:off x="4629150" y="1947050"/>
            <a:ext cx="3886200" cy="4108488"/>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К 04.7           – </a:t>
            </a:r>
            <a:r>
              <a:rPr lang="ru-RU" dirty="0" err="1" smtClean="0"/>
              <a:t>периапикальный</a:t>
            </a:r>
            <a:r>
              <a:rPr lang="ru-RU" dirty="0" smtClean="0"/>
              <a:t> абсцесс без свища</a:t>
            </a:r>
            <a:br>
              <a:rPr lang="ru-RU" dirty="0" smtClean="0"/>
            </a:br>
            <a:endParaRPr lang="ru-RU" dirty="0"/>
          </a:p>
        </p:txBody>
      </p:sp>
      <p:pic>
        <p:nvPicPr>
          <p:cNvPr id="15362" name="Picture 2"/>
          <p:cNvPicPr>
            <a:picLocks noGrp="1" noChangeAspect="1" noChangeArrowheads="1"/>
          </p:cNvPicPr>
          <p:nvPr>
            <p:ph sz="half" idx="1"/>
          </p:nvPr>
        </p:nvPicPr>
        <p:blipFill>
          <a:blip r:embed="rId2"/>
          <a:srcRect/>
          <a:stretch>
            <a:fillRect/>
          </a:stretch>
        </p:blipFill>
        <p:spPr bwMode="auto">
          <a:xfrm>
            <a:off x="1256801" y="1825625"/>
            <a:ext cx="2629898" cy="4351338"/>
          </a:xfrm>
          <a:prstGeom prst="rect">
            <a:avLst/>
          </a:prstGeom>
          <a:noFill/>
          <a:ln w="9525">
            <a:noFill/>
            <a:miter lim="800000"/>
            <a:headEnd/>
            <a:tailEnd/>
          </a:ln>
          <a:effectLst/>
        </p:spPr>
      </p:pic>
      <p:pic>
        <p:nvPicPr>
          <p:cNvPr id="5" name="Picture 3"/>
          <p:cNvPicPr>
            <a:picLocks noGrp="1" noChangeAspect="1" noChangeArrowheads="1"/>
          </p:cNvPicPr>
          <p:nvPr>
            <p:ph sz="half" idx="2"/>
          </p:nvPr>
        </p:nvPicPr>
        <p:blipFill>
          <a:blip r:embed="rId3"/>
          <a:srcRect/>
          <a:stretch>
            <a:fillRect/>
          </a:stretch>
        </p:blipFill>
        <p:spPr bwMode="auto">
          <a:xfrm>
            <a:off x="4629150" y="2700419"/>
            <a:ext cx="3886200" cy="260175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543956" cy="2154230"/>
          </a:xfrm>
        </p:spPr>
        <p:txBody>
          <a:bodyPr>
            <a:noAutofit/>
          </a:bodyPr>
          <a:lstStyle/>
          <a:p>
            <a:r>
              <a:rPr lang="ru-RU" sz="2800" b="1" i="1" dirty="0" smtClean="0">
                <a:solidFill>
                  <a:srgbClr val="002060"/>
                </a:solidFill>
              </a:rPr>
              <a:t>Дифференциальная диагностика хронических форм периодонтитов с хроническим гангренозным пульпитом.</a:t>
            </a:r>
            <a:endParaRPr lang="ru-RU" sz="2800" b="1" i="1" dirty="0">
              <a:solidFill>
                <a:srgbClr val="002060"/>
              </a:solidFill>
            </a:endParaRPr>
          </a:p>
        </p:txBody>
      </p:sp>
      <p:sp>
        <p:nvSpPr>
          <p:cNvPr id="3" name="Содержимое 2"/>
          <p:cNvSpPr>
            <a:spLocks noGrp="1"/>
          </p:cNvSpPr>
          <p:nvPr>
            <p:ph idx="1"/>
          </p:nvPr>
        </p:nvSpPr>
        <p:spPr>
          <a:xfrm>
            <a:off x="457200" y="2428868"/>
            <a:ext cx="8229600" cy="3697295"/>
          </a:xfrm>
        </p:spPr>
        <p:txBody>
          <a:bodyPr>
            <a:normAutofit fontScale="92500"/>
          </a:bodyPr>
          <a:lstStyle/>
          <a:p>
            <a:pPr algn="ctr">
              <a:buNone/>
            </a:pPr>
            <a:r>
              <a:rPr lang="ru-RU" dirty="0" smtClean="0"/>
              <a:t>Хронические формы периодонтитов имеют следующие общие симптомы с хроническим гангренозным пульпитом: </a:t>
            </a:r>
          </a:p>
          <a:p>
            <a:r>
              <a:rPr lang="ru-RU" dirty="0" smtClean="0"/>
              <a:t>наличие кариозной полости, сообщающейся с полостью зуба, </a:t>
            </a:r>
          </a:p>
          <a:p>
            <a:r>
              <a:rPr lang="ru-RU" dirty="0" smtClean="0"/>
              <a:t>отсутствие болевой реакции при поверхностном зондировании полости зуба.</a:t>
            </a:r>
            <a:endParaRPr lang="ru-RU"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800" b="1" i="1" dirty="0" smtClean="0">
                <a:solidFill>
                  <a:srgbClr val="002060"/>
                </a:solidFill>
              </a:rPr>
              <a:t>Отличительные признаки хронических форм периодонтитов от хронического гангренозного пульпита.</a:t>
            </a:r>
            <a:endParaRPr lang="ru-RU" sz="2800" b="1" i="1" dirty="0">
              <a:solidFill>
                <a:srgbClr val="002060"/>
              </a:solidFill>
            </a:endParaRPr>
          </a:p>
        </p:txBody>
      </p:sp>
      <p:sp>
        <p:nvSpPr>
          <p:cNvPr id="3" name="Содержимое 2"/>
          <p:cNvSpPr>
            <a:spLocks noGrp="1"/>
          </p:cNvSpPr>
          <p:nvPr>
            <p:ph idx="1"/>
          </p:nvPr>
        </p:nvSpPr>
        <p:spPr/>
        <p:txBody>
          <a:bodyPr>
            <a:normAutofit fontScale="62500" lnSpcReduction="20000"/>
          </a:bodyPr>
          <a:lstStyle/>
          <a:p>
            <a:r>
              <a:rPr lang="ru-RU" dirty="0" smtClean="0"/>
              <a:t>при гангренозном хроническом пульпите зондирование полости зуба в глубине и его корневых каналов болезненно; </a:t>
            </a:r>
          </a:p>
          <a:p>
            <a:r>
              <a:rPr lang="ru-RU" dirty="0" smtClean="0"/>
              <a:t>температурные раздражители вызывают медленно проходящую болевую реакцию; </a:t>
            </a:r>
          </a:p>
          <a:p>
            <a:r>
              <a:rPr lang="ru-RU" dirty="0" err="1" smtClean="0"/>
              <a:t>Электровозбудимость</a:t>
            </a:r>
            <a:r>
              <a:rPr lang="ru-RU" dirty="0" smtClean="0"/>
              <a:t> пульпы понижена до 60—80 мкА. </a:t>
            </a:r>
          </a:p>
          <a:p>
            <a:endParaRPr lang="ru-RU" dirty="0" smtClean="0"/>
          </a:p>
          <a:p>
            <a:r>
              <a:rPr lang="ru-RU" dirty="0" smtClean="0"/>
              <a:t>При хронических формах периодонтитов зондирование полости зуба на всю глубину и его корневых каналов безболезненно, </a:t>
            </a:r>
          </a:p>
          <a:p>
            <a:r>
              <a:rPr lang="ru-RU" dirty="0" smtClean="0"/>
              <a:t>температурные раздражители болевой реакции не вызывают. </a:t>
            </a:r>
          </a:p>
          <a:p>
            <a:r>
              <a:rPr lang="ru-RU" dirty="0" smtClean="0"/>
              <a:t>В ряде случаев имеются свищ и некоторые другие признаки, приведенные при изложении клинической картины хронических форм периодонтитов.</a:t>
            </a:r>
          </a:p>
          <a:p>
            <a:r>
              <a:rPr lang="ru-RU" dirty="0" smtClean="0"/>
              <a:t>При </a:t>
            </a:r>
            <a:r>
              <a:rPr lang="ru-RU" dirty="0" err="1" smtClean="0"/>
              <a:t>электроодонтометрии</a:t>
            </a:r>
            <a:r>
              <a:rPr lang="ru-RU" dirty="0" smtClean="0"/>
              <a:t> болевая реакция появляется на ток силой свыше 200 мкА. </a:t>
            </a:r>
          </a:p>
          <a:p>
            <a:r>
              <a:rPr lang="ru-RU" dirty="0" smtClean="0"/>
              <a:t>При рентгенографическом исследовании отмечается картина, характерная для хронических форм периодонтитов.</a:t>
            </a:r>
            <a:endParaRPr lang="ru-RU"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800" b="1" dirty="0" smtClean="0">
                <a:solidFill>
                  <a:srgbClr val="002060"/>
                </a:solidFill>
              </a:rPr>
              <a:t>Периостит (острый – К10.22, хронический - К10.23).</a:t>
            </a:r>
            <a:br>
              <a:rPr lang="ru-RU" sz="2800" b="1" dirty="0" smtClean="0">
                <a:solidFill>
                  <a:srgbClr val="002060"/>
                </a:solidFill>
              </a:rPr>
            </a:br>
            <a:r>
              <a:rPr lang="ru-RU" sz="2800" b="1" dirty="0" smtClean="0">
                <a:solidFill>
                  <a:srgbClr val="002060"/>
                </a:solidFill>
              </a:rPr>
              <a:t> 	</a:t>
            </a:r>
            <a:br>
              <a:rPr lang="ru-RU" sz="2800" b="1" dirty="0" smtClean="0">
                <a:solidFill>
                  <a:srgbClr val="002060"/>
                </a:solidFill>
              </a:rPr>
            </a:br>
            <a:endParaRPr lang="ru-RU" sz="2800" dirty="0">
              <a:solidFill>
                <a:srgbClr val="002060"/>
              </a:solidFill>
            </a:endParaRPr>
          </a:p>
        </p:txBody>
      </p:sp>
      <p:sp>
        <p:nvSpPr>
          <p:cNvPr id="3" name="Содержимое 2"/>
          <p:cNvSpPr>
            <a:spLocks noGrp="1"/>
          </p:cNvSpPr>
          <p:nvPr>
            <p:ph idx="1"/>
          </p:nvPr>
        </p:nvSpPr>
        <p:spPr>
          <a:xfrm>
            <a:off x="457200" y="857232"/>
            <a:ext cx="8229600" cy="5268931"/>
          </a:xfrm>
        </p:spPr>
        <p:txBody>
          <a:bodyPr>
            <a:normAutofit fontScale="70000" lnSpcReduction="20000"/>
          </a:bodyPr>
          <a:lstStyle/>
          <a:p>
            <a:pPr algn="ctr"/>
            <a:r>
              <a:rPr lang="ru-RU" sz="2200" b="1" dirty="0" smtClean="0">
                <a:solidFill>
                  <a:srgbClr val="002060"/>
                </a:solidFill>
              </a:rPr>
              <a:t>ПРОЕКТ </a:t>
            </a:r>
            <a:br>
              <a:rPr lang="ru-RU" sz="2200" b="1" dirty="0" smtClean="0">
                <a:solidFill>
                  <a:srgbClr val="002060"/>
                </a:solidFill>
              </a:rPr>
            </a:br>
            <a:r>
              <a:rPr lang="ru-RU" sz="2200" b="1" dirty="0" smtClean="0">
                <a:solidFill>
                  <a:srgbClr val="002060"/>
                </a:solidFill>
              </a:rPr>
              <a:t>Федеральные клинические рекомендации по диагностике и лечению </a:t>
            </a:r>
            <a:br>
              <a:rPr lang="ru-RU" sz="2200" b="1" dirty="0" smtClean="0">
                <a:solidFill>
                  <a:srgbClr val="002060"/>
                </a:solidFill>
              </a:rPr>
            </a:br>
            <a:r>
              <a:rPr lang="ru-RU" sz="2200" b="1" dirty="0" smtClean="0">
                <a:solidFill>
                  <a:srgbClr val="002060"/>
                </a:solidFill>
              </a:rPr>
              <a:t>воспалительных заболеваний челюстно-лицевой области </a:t>
            </a:r>
            <a:br>
              <a:rPr lang="ru-RU" sz="2200" b="1" dirty="0" smtClean="0">
                <a:solidFill>
                  <a:srgbClr val="002060"/>
                </a:solidFill>
              </a:rPr>
            </a:br>
            <a:r>
              <a:rPr lang="ru-RU" sz="2200" b="1" dirty="0" smtClean="0">
                <a:solidFill>
                  <a:srgbClr val="002060"/>
                </a:solidFill>
              </a:rPr>
              <a:t>Лечение воспалительных заболеваний челюстей.</a:t>
            </a:r>
            <a:endParaRPr lang="ru-RU" sz="2200" dirty="0" smtClean="0"/>
          </a:p>
          <a:p>
            <a:pPr algn="ctr">
              <a:buNone/>
            </a:pPr>
            <a:r>
              <a:rPr lang="ru-RU" b="1" i="1" dirty="0" smtClean="0">
                <a:solidFill>
                  <a:srgbClr val="C00000"/>
                </a:solidFill>
              </a:rPr>
              <a:t>Периостит - это заболевание, которое характеризуется распространением воспалительного процесса на надкостницу альвеолярного отростка и тела челюсти 	</a:t>
            </a:r>
          </a:p>
          <a:p>
            <a:endParaRPr lang="ru-RU" dirty="0" smtClean="0"/>
          </a:p>
          <a:p>
            <a:pPr>
              <a:buNone/>
            </a:pPr>
            <a:r>
              <a:rPr lang="ru-RU" dirty="0" smtClean="0"/>
              <a:t>    Острое воспаление надкостницы альвеолярной части нижней челюсти или альвеолярного отростка верхней челюсти, а также тела челюсти с образованием </a:t>
            </a:r>
            <a:r>
              <a:rPr lang="ru-RU" dirty="0" err="1" smtClean="0"/>
              <a:t>поднадкостничного</a:t>
            </a:r>
            <a:r>
              <a:rPr lang="ru-RU" dirty="0" smtClean="0"/>
              <a:t> абсцесса на вестибулярной и реже на язычной или нёбной поверхности, определяемое как острый гнойный периостит, в большинстве случаев является осложнением острых или обострившихся периодонтитов и реже — нагноившейся кисты, экстракционной раны, затрудненного прорезывания зуба мудрости и </a:t>
            </a:r>
            <a:r>
              <a:rPr lang="ru-RU" dirty="0" err="1" smtClean="0"/>
              <a:t>абсцедирующей</a:t>
            </a:r>
            <a:r>
              <a:rPr lang="ru-RU" dirty="0" smtClean="0"/>
              <a:t> формы </a:t>
            </a:r>
            <a:r>
              <a:rPr lang="ru-RU" dirty="0" err="1" smtClean="0"/>
              <a:t>пародонтита</a:t>
            </a:r>
            <a:endParaRPr lang="ru-RU"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800" b="1" i="1" dirty="0" smtClean="0">
                <a:solidFill>
                  <a:srgbClr val="7030A0"/>
                </a:solidFill>
              </a:rPr>
              <a:t>Клинико-анатомическая классификация периоститов: 	</a:t>
            </a:r>
            <a:br>
              <a:rPr lang="ru-RU" sz="2800" b="1" i="1" dirty="0" smtClean="0">
                <a:solidFill>
                  <a:srgbClr val="7030A0"/>
                </a:solidFill>
              </a:rPr>
            </a:br>
            <a:endParaRPr lang="ru-RU" sz="2800" b="1" i="1" dirty="0">
              <a:solidFill>
                <a:srgbClr val="7030A0"/>
              </a:solidFill>
            </a:endParaRPr>
          </a:p>
        </p:txBody>
      </p:sp>
      <p:sp>
        <p:nvSpPr>
          <p:cNvPr id="3" name="Содержимое 2"/>
          <p:cNvSpPr>
            <a:spLocks noGrp="1"/>
          </p:cNvSpPr>
          <p:nvPr>
            <p:ph idx="1"/>
          </p:nvPr>
        </p:nvSpPr>
        <p:spPr>
          <a:xfrm>
            <a:off x="457200" y="1600200"/>
            <a:ext cx="8229600" cy="5114948"/>
          </a:xfrm>
        </p:spPr>
        <p:txBody>
          <a:bodyPr>
            <a:normAutofit fontScale="62500" lnSpcReduction="20000"/>
          </a:bodyPr>
          <a:lstStyle/>
          <a:p>
            <a:pPr>
              <a:buNone/>
            </a:pPr>
            <a:r>
              <a:rPr lang="ru-RU" dirty="0" smtClean="0"/>
              <a:t>1. </a:t>
            </a:r>
            <a:r>
              <a:rPr lang="ru-RU" i="1" dirty="0" smtClean="0"/>
              <a:t>Острый периостит у взрослых </a:t>
            </a:r>
          </a:p>
          <a:p>
            <a:pPr>
              <a:buNone/>
            </a:pPr>
            <a:r>
              <a:rPr lang="ru-RU" dirty="0" smtClean="0"/>
              <a:t>1.1. Серозная форма </a:t>
            </a:r>
          </a:p>
          <a:p>
            <a:pPr>
              <a:buNone/>
            </a:pPr>
            <a:r>
              <a:rPr lang="ru-RU" dirty="0" smtClean="0"/>
              <a:t>1.2. Гнойная форма </a:t>
            </a:r>
          </a:p>
          <a:p>
            <a:pPr>
              <a:buNone/>
            </a:pPr>
            <a:endParaRPr lang="ru-RU" dirty="0" smtClean="0"/>
          </a:p>
          <a:p>
            <a:pPr>
              <a:buNone/>
            </a:pPr>
            <a:r>
              <a:rPr lang="ru-RU" dirty="0" smtClean="0"/>
              <a:t>2. Острый периостит у детей </a:t>
            </a:r>
          </a:p>
          <a:p>
            <a:pPr>
              <a:buNone/>
            </a:pPr>
            <a:r>
              <a:rPr lang="ru-RU" dirty="0" smtClean="0"/>
              <a:t>1.1. Серозная форма </a:t>
            </a:r>
          </a:p>
          <a:p>
            <a:pPr>
              <a:buNone/>
            </a:pPr>
            <a:r>
              <a:rPr lang="ru-RU" dirty="0" smtClean="0"/>
              <a:t>1.2. Гнойная форма </a:t>
            </a:r>
          </a:p>
          <a:p>
            <a:pPr>
              <a:buNone/>
            </a:pPr>
            <a:endParaRPr lang="ru-RU" dirty="0" smtClean="0"/>
          </a:p>
          <a:p>
            <a:pPr>
              <a:buNone/>
            </a:pPr>
            <a:r>
              <a:rPr lang="ru-RU" dirty="0" smtClean="0"/>
              <a:t>3. Хронический периостит у взрослых </a:t>
            </a:r>
          </a:p>
          <a:p>
            <a:pPr>
              <a:buNone/>
            </a:pPr>
            <a:r>
              <a:rPr lang="ru-RU" dirty="0" smtClean="0"/>
              <a:t>3.1. Простой </a:t>
            </a:r>
          </a:p>
          <a:p>
            <a:pPr>
              <a:buNone/>
            </a:pPr>
            <a:r>
              <a:rPr lang="ru-RU" dirty="0" smtClean="0"/>
              <a:t>3.2. </a:t>
            </a:r>
            <a:r>
              <a:rPr lang="ru-RU" dirty="0" err="1" smtClean="0"/>
              <a:t>Оссифицирующий</a:t>
            </a:r>
            <a:r>
              <a:rPr lang="ru-RU" dirty="0" smtClean="0"/>
              <a:t> </a:t>
            </a:r>
          </a:p>
          <a:p>
            <a:pPr>
              <a:buNone/>
            </a:pPr>
            <a:r>
              <a:rPr lang="ru-RU" dirty="0" smtClean="0"/>
              <a:t>3.3. </a:t>
            </a:r>
            <a:r>
              <a:rPr lang="ru-RU" dirty="0" err="1" smtClean="0"/>
              <a:t>Рарефицирующий</a:t>
            </a:r>
            <a:r>
              <a:rPr lang="ru-RU" dirty="0" smtClean="0"/>
              <a:t> </a:t>
            </a:r>
          </a:p>
          <a:p>
            <a:pPr>
              <a:buNone/>
            </a:pPr>
            <a:endParaRPr lang="ru-RU" dirty="0" smtClean="0"/>
          </a:p>
          <a:p>
            <a:pPr>
              <a:buNone/>
            </a:pPr>
            <a:r>
              <a:rPr lang="ru-RU" dirty="0" smtClean="0"/>
              <a:t>4. Хронический периостит у детей </a:t>
            </a:r>
          </a:p>
          <a:p>
            <a:pPr>
              <a:buNone/>
            </a:pPr>
            <a:r>
              <a:rPr lang="ru-RU" dirty="0" smtClean="0"/>
              <a:t>4.1. Простой </a:t>
            </a:r>
          </a:p>
          <a:p>
            <a:pPr>
              <a:buNone/>
            </a:pPr>
            <a:r>
              <a:rPr lang="ru-RU" dirty="0" smtClean="0"/>
              <a:t>4.2. </a:t>
            </a:r>
            <a:r>
              <a:rPr lang="ru-RU" dirty="0" err="1" smtClean="0"/>
              <a:t>Оссифицирующий</a:t>
            </a:r>
            <a:r>
              <a:rPr lang="ru-RU" dirty="0" smtClean="0"/>
              <a:t> 	</a:t>
            </a:r>
          </a:p>
          <a:p>
            <a:pPr>
              <a:buNone/>
            </a:pPr>
            <a:endParaRPr lang="ru-RU"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dirty="0" smtClean="0"/>
              <a:t>К10.22 Острый периостит челюсти </a:t>
            </a:r>
            <a:br>
              <a:rPr lang="ru-RU" b="1" dirty="0" smtClean="0"/>
            </a:br>
            <a:endParaRPr lang="ru-RU" dirty="0"/>
          </a:p>
        </p:txBody>
      </p:sp>
      <p:sp>
        <p:nvSpPr>
          <p:cNvPr id="3" name="Содержимое 2"/>
          <p:cNvSpPr>
            <a:spLocks noGrp="1"/>
          </p:cNvSpPr>
          <p:nvPr>
            <p:ph idx="1"/>
          </p:nvPr>
        </p:nvSpPr>
        <p:spPr>
          <a:xfrm>
            <a:off x="457200" y="785794"/>
            <a:ext cx="8229600" cy="5340369"/>
          </a:xfrm>
        </p:spPr>
        <p:txBody>
          <a:bodyPr>
            <a:normAutofit fontScale="92500" lnSpcReduction="20000"/>
          </a:bodyPr>
          <a:lstStyle/>
          <a:p>
            <a:pPr>
              <a:buNone/>
            </a:pPr>
            <a:r>
              <a:rPr lang="ru-RU" dirty="0" smtClean="0"/>
              <a:t>Острый гнойный периостит челюсти — острое гнойное воспаление надкостницы альвеолярного отростка или тела челюсти. Следует различать </a:t>
            </a:r>
          </a:p>
          <a:p>
            <a:pPr>
              <a:buFont typeface="Wingdings" pitchFamily="2" charset="2"/>
              <a:buChar char="Ø"/>
            </a:pPr>
            <a:r>
              <a:rPr lang="ru-RU" dirty="0" smtClean="0"/>
              <a:t>острый серозный, </a:t>
            </a:r>
          </a:p>
          <a:p>
            <a:pPr>
              <a:buFont typeface="Wingdings" pitchFamily="2" charset="2"/>
              <a:buChar char="Ø"/>
            </a:pPr>
            <a:r>
              <a:rPr lang="ru-RU" dirty="0" smtClean="0"/>
              <a:t>острый гнойный ограниченный, </a:t>
            </a:r>
          </a:p>
          <a:p>
            <a:pPr>
              <a:buFont typeface="Wingdings" pitchFamily="2" charset="2"/>
              <a:buChar char="Ø"/>
            </a:pPr>
            <a:r>
              <a:rPr lang="ru-RU" dirty="0" smtClean="0"/>
              <a:t>гнойный диффузный. </a:t>
            </a:r>
          </a:p>
          <a:p>
            <a:pPr>
              <a:buNone/>
            </a:pPr>
            <a:endParaRPr lang="ru-RU" dirty="0" smtClean="0"/>
          </a:p>
          <a:p>
            <a:pPr>
              <a:buNone/>
            </a:pPr>
            <a:r>
              <a:rPr lang="ru-RU" dirty="0" smtClean="0"/>
              <a:t>    При гнойном ограниченном периостите отмечается поражение надкостницы альвеолярного отростка челюстей, при диффузном процессе захватывает и тело нижней челюсти до ее основания. 	</a:t>
            </a:r>
          </a:p>
          <a:p>
            <a:pPr>
              <a:buNone/>
            </a:pPr>
            <a:endParaRPr lang="ru-RU"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2844" y="274638"/>
            <a:ext cx="8786874" cy="1143000"/>
          </a:xfrm>
        </p:spPr>
        <p:txBody>
          <a:bodyPr>
            <a:normAutofit fontScale="90000"/>
          </a:bodyPr>
          <a:lstStyle/>
          <a:p>
            <a:r>
              <a:rPr lang="ru-RU" sz="4000" b="1" dirty="0" smtClean="0"/>
              <a:t>К10.23 Хронический периостит челюсти </a:t>
            </a:r>
            <a:r>
              <a:rPr lang="ru-RU" b="1" dirty="0" smtClean="0"/>
              <a:t/>
            </a:r>
            <a:br>
              <a:rPr lang="ru-RU" b="1" dirty="0" smtClean="0"/>
            </a:br>
            <a:endParaRPr lang="ru-RU" dirty="0"/>
          </a:p>
        </p:txBody>
      </p:sp>
      <p:sp>
        <p:nvSpPr>
          <p:cNvPr id="3" name="Содержимое 2"/>
          <p:cNvSpPr>
            <a:spLocks noGrp="1"/>
          </p:cNvSpPr>
          <p:nvPr>
            <p:ph idx="1"/>
          </p:nvPr>
        </p:nvSpPr>
        <p:spPr>
          <a:xfrm>
            <a:off x="457200" y="1000108"/>
            <a:ext cx="8229600" cy="5643602"/>
          </a:xfrm>
        </p:spPr>
        <p:txBody>
          <a:bodyPr>
            <a:normAutofit fontScale="70000" lnSpcReduction="20000"/>
          </a:bodyPr>
          <a:lstStyle/>
          <a:p>
            <a:pPr>
              <a:buNone/>
            </a:pPr>
            <a:r>
              <a:rPr lang="ru-RU" dirty="0" smtClean="0"/>
              <a:t>     Хронический периостит челюсти- хроническое воспаление надкостницы альвеолярного отростка или тела челюсти. Воспалительный процесс чаще появляется в надкостнице нижней челюсти и отличается местной </a:t>
            </a:r>
            <a:r>
              <a:rPr lang="ru-RU" dirty="0" err="1" smtClean="0"/>
              <a:t>гипергической</a:t>
            </a:r>
            <a:r>
              <a:rPr lang="ru-RU" dirty="0" smtClean="0"/>
              <a:t> воспалительной реакцией. </a:t>
            </a:r>
          </a:p>
          <a:p>
            <a:pPr>
              <a:buNone/>
            </a:pPr>
            <a:r>
              <a:rPr lang="ru-RU" dirty="0" smtClean="0"/>
              <a:t>     Такое течение наблюдают у больных с первичными или вторичными </a:t>
            </a:r>
            <a:r>
              <a:rPr lang="ru-RU" dirty="0" err="1" smtClean="0"/>
              <a:t>иммунодефицитными</a:t>
            </a:r>
            <a:r>
              <a:rPr lang="ru-RU" dirty="0" smtClean="0"/>
              <a:t> заболеваниями или состояниями. </a:t>
            </a:r>
          </a:p>
          <a:p>
            <a:pPr>
              <a:buNone/>
            </a:pPr>
            <a:r>
              <a:rPr lang="ru-RU" dirty="0" smtClean="0"/>
              <a:t>     После стихания острых явлений при остром гнойном периостите, особенно при самопроизвольном или недостаточном опорожнении гнойника, остается </a:t>
            </a:r>
            <a:r>
              <a:rPr lang="ru-RU" dirty="0" err="1" smtClean="0"/>
              <a:t>периостальное</a:t>
            </a:r>
            <a:r>
              <a:rPr lang="ru-RU" dirty="0" smtClean="0"/>
              <a:t> утолщение кости. </a:t>
            </a:r>
          </a:p>
          <a:p>
            <a:pPr>
              <a:buNone/>
            </a:pPr>
            <a:r>
              <a:rPr lang="ru-RU" dirty="0" smtClean="0"/>
              <a:t>     Хроническое поражение надкостницы при рецидивирующих обострениях периодонтита бывает часто у детей и подростков, возможно первично-хроническое течение. </a:t>
            </a:r>
          </a:p>
          <a:p>
            <a:pPr>
              <a:buNone/>
            </a:pPr>
            <a:r>
              <a:rPr lang="ru-RU" dirty="0" smtClean="0"/>
              <a:t>     Течение заболевания длительное, может продолжаться от 3—4 до 8—10 мес. и даже несколько лет. </a:t>
            </a:r>
          </a:p>
          <a:p>
            <a:pPr>
              <a:buNone/>
            </a:pPr>
            <a:r>
              <a:rPr lang="ru-RU" dirty="0" smtClean="0"/>
              <a:t>     Возможны обострения. 	</a:t>
            </a:r>
          </a:p>
          <a:p>
            <a:pPr>
              <a:buNone/>
            </a:pPr>
            <a:endParaRPr lang="ru-RU"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Острый гнойный периостит имеет общие симптомы с </a:t>
            </a:r>
            <a:endParaRPr lang="ru-RU" dirty="0"/>
          </a:p>
        </p:txBody>
      </p:sp>
      <p:sp>
        <p:nvSpPr>
          <p:cNvPr id="3" name="Содержимое 2"/>
          <p:cNvSpPr>
            <a:spLocks noGrp="1"/>
          </p:cNvSpPr>
          <p:nvPr>
            <p:ph idx="1"/>
          </p:nvPr>
        </p:nvSpPr>
        <p:spPr/>
        <p:txBody>
          <a:bodyPr>
            <a:normAutofit fontScale="85000" lnSpcReduction="20000"/>
          </a:bodyPr>
          <a:lstStyle/>
          <a:p>
            <a:pPr>
              <a:buFont typeface="Wingdings" pitchFamily="2" charset="2"/>
              <a:buChar char="Ø"/>
            </a:pPr>
            <a:r>
              <a:rPr lang="ru-RU" dirty="0" smtClean="0"/>
              <a:t>острым или обострившимся гнойным периодонтитом, </a:t>
            </a:r>
          </a:p>
          <a:p>
            <a:pPr>
              <a:buFont typeface="Wingdings" pitchFamily="2" charset="2"/>
              <a:buChar char="Ø"/>
            </a:pPr>
            <a:r>
              <a:rPr lang="ru-RU" dirty="0" smtClean="0"/>
              <a:t>острым остеомиелитом, </a:t>
            </a:r>
          </a:p>
          <a:p>
            <a:pPr>
              <a:buFont typeface="Wingdings" pitchFamily="2" charset="2"/>
              <a:buChar char="Ø"/>
            </a:pPr>
            <a:r>
              <a:rPr lang="ru-RU" dirty="0" err="1" smtClean="0"/>
              <a:t>одонтогенным</a:t>
            </a:r>
            <a:r>
              <a:rPr lang="ru-RU" dirty="0" smtClean="0"/>
              <a:t> абсцессом, </a:t>
            </a:r>
          </a:p>
          <a:p>
            <a:pPr>
              <a:buFont typeface="Wingdings" pitchFamily="2" charset="2"/>
              <a:buChar char="Ø"/>
            </a:pPr>
            <a:r>
              <a:rPr lang="ru-RU" dirty="0" smtClean="0"/>
              <a:t>острым лимфаденитом, </a:t>
            </a:r>
          </a:p>
          <a:p>
            <a:pPr>
              <a:buFont typeface="Wingdings" pitchFamily="2" charset="2"/>
              <a:buChar char="Ø"/>
            </a:pPr>
            <a:r>
              <a:rPr lang="ru-RU" dirty="0" smtClean="0"/>
              <a:t>нагноившейся кистой, </a:t>
            </a:r>
          </a:p>
          <a:p>
            <a:pPr>
              <a:buFont typeface="Wingdings" pitchFamily="2" charset="2"/>
              <a:buChar char="Ø"/>
            </a:pPr>
            <a:r>
              <a:rPr lang="ru-RU" dirty="0" smtClean="0"/>
              <a:t>острым гнойным воспалением верхнечелюстной пазухи.</a:t>
            </a:r>
          </a:p>
          <a:p>
            <a:pPr>
              <a:buFont typeface="Wingdings" pitchFamily="2" charset="2"/>
              <a:buChar char="Ø"/>
            </a:pPr>
            <a:r>
              <a:rPr lang="ru-RU" dirty="0" err="1" smtClean="0"/>
              <a:t>абсцедирующим</a:t>
            </a:r>
            <a:r>
              <a:rPr lang="ru-RU" dirty="0" smtClean="0"/>
              <a:t> </a:t>
            </a:r>
            <a:r>
              <a:rPr lang="ru-RU" dirty="0" err="1" smtClean="0"/>
              <a:t>пародонтитом</a:t>
            </a:r>
            <a:r>
              <a:rPr lang="ru-RU" dirty="0" smtClean="0"/>
              <a:t>, 	</a:t>
            </a:r>
          </a:p>
          <a:p>
            <a:pPr>
              <a:buFont typeface="Wingdings" pitchFamily="2" charset="2"/>
              <a:buChar char="Ø"/>
            </a:pPr>
            <a:r>
              <a:rPr lang="ru-RU" dirty="0" smtClean="0"/>
              <a:t>острым </a:t>
            </a:r>
            <a:r>
              <a:rPr lang="ru-RU" dirty="0" err="1" smtClean="0"/>
              <a:t>перикоронитом</a:t>
            </a:r>
            <a:r>
              <a:rPr lang="ru-RU" dirty="0" smtClean="0"/>
              <a:t>, </a:t>
            </a:r>
          </a:p>
          <a:p>
            <a:pPr>
              <a:buFont typeface="Wingdings" pitchFamily="2" charset="2"/>
              <a:buChar char="Ø"/>
            </a:pPr>
            <a:r>
              <a:rPr lang="ru-RU" dirty="0" err="1" smtClean="0"/>
              <a:t>ретромолярным</a:t>
            </a:r>
            <a:r>
              <a:rPr lang="ru-RU" dirty="0" smtClean="0"/>
              <a:t> абсцессом. 	</a:t>
            </a:r>
          </a:p>
          <a:p>
            <a:endParaRPr lang="ru-RU" dirty="0" smtClean="0"/>
          </a:p>
          <a:p>
            <a:endParaRPr lang="ru-RU"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dirty="0" smtClean="0"/>
              <a:t>Хронический периостит следует дифференцировать с </a:t>
            </a:r>
            <a:endParaRPr lang="ru-RU" dirty="0"/>
          </a:p>
        </p:txBody>
      </p:sp>
      <p:sp>
        <p:nvSpPr>
          <p:cNvPr id="3" name="Содержимое 2"/>
          <p:cNvSpPr>
            <a:spLocks noGrp="1"/>
          </p:cNvSpPr>
          <p:nvPr>
            <p:ph idx="1"/>
          </p:nvPr>
        </p:nvSpPr>
        <p:spPr>
          <a:xfrm>
            <a:off x="214282" y="1600200"/>
            <a:ext cx="8715436" cy="4525963"/>
          </a:xfrm>
        </p:spPr>
        <p:txBody>
          <a:bodyPr/>
          <a:lstStyle/>
          <a:p>
            <a:pPr>
              <a:buFont typeface="Wingdings" pitchFamily="2" charset="2"/>
              <a:buChar char="Ø"/>
            </a:pPr>
            <a:r>
              <a:rPr lang="ru-RU" dirty="0" smtClean="0"/>
              <a:t> </a:t>
            </a:r>
            <a:r>
              <a:rPr lang="ru-RU" sz="2800" dirty="0" smtClean="0"/>
              <a:t>фиброзной дисплазией, </a:t>
            </a:r>
          </a:p>
          <a:p>
            <a:pPr>
              <a:buFont typeface="Wingdings" pitchFamily="2" charset="2"/>
              <a:buChar char="Ø"/>
            </a:pPr>
            <a:r>
              <a:rPr lang="ru-RU" sz="2800" dirty="0" smtClean="0"/>
              <a:t> хроническим гиперпластическим остеомиелитом, </a:t>
            </a:r>
          </a:p>
          <a:p>
            <a:pPr>
              <a:buFont typeface="Wingdings" pitchFamily="2" charset="2"/>
              <a:buChar char="Ø"/>
            </a:pPr>
            <a:r>
              <a:rPr lang="ru-RU" sz="2800" dirty="0" smtClean="0"/>
              <a:t>челюстными кистами, </a:t>
            </a:r>
          </a:p>
          <a:p>
            <a:pPr>
              <a:buFont typeface="Wingdings" pitchFamily="2" charset="2"/>
              <a:buChar char="Ø"/>
            </a:pPr>
            <a:r>
              <a:rPr lang="ru-RU" sz="2800" dirty="0" smtClean="0"/>
              <a:t>новообразованиями доброкачественными и злокачественными (</a:t>
            </a:r>
            <a:r>
              <a:rPr lang="ru-RU" sz="2800" dirty="0" err="1" smtClean="0"/>
              <a:t>эндоостеома</a:t>
            </a:r>
            <a:r>
              <a:rPr lang="ru-RU" sz="2800" dirty="0" smtClean="0"/>
              <a:t>, </a:t>
            </a:r>
            <a:r>
              <a:rPr lang="ru-RU" sz="2800" dirty="0" err="1" smtClean="0"/>
              <a:t>десмопластическая</a:t>
            </a:r>
            <a:r>
              <a:rPr lang="ru-RU" sz="2800" dirty="0" smtClean="0"/>
              <a:t> фиброма, </a:t>
            </a:r>
            <a:r>
              <a:rPr lang="ru-RU" sz="2800" dirty="0" err="1" smtClean="0"/>
              <a:t>остеосаркома</a:t>
            </a:r>
            <a:r>
              <a:rPr lang="ru-RU" sz="2800" dirty="0" smtClean="0"/>
              <a:t>, саркома </a:t>
            </a:r>
            <a:r>
              <a:rPr lang="ru-RU" sz="2800" dirty="0" err="1" smtClean="0"/>
              <a:t>Юинга</a:t>
            </a:r>
            <a:r>
              <a:rPr lang="ru-RU" sz="2800" dirty="0" smtClean="0"/>
              <a:t>) 	</a:t>
            </a:r>
          </a:p>
          <a:p>
            <a:pPr>
              <a:buNone/>
            </a:pPr>
            <a:endParaRPr lang="ru-RU"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25470"/>
          </a:xfrm>
        </p:spPr>
        <p:txBody>
          <a:bodyPr>
            <a:normAutofit/>
          </a:bodyPr>
          <a:lstStyle/>
          <a:p>
            <a:r>
              <a:rPr lang="ru-RU" sz="2000" b="1" dirty="0" smtClean="0"/>
              <a:t>Острый гнойный периостит с острым остеомиелитом имеют</a:t>
            </a:r>
            <a:br>
              <a:rPr lang="ru-RU" sz="2000" b="1" dirty="0" smtClean="0"/>
            </a:br>
            <a:r>
              <a:rPr lang="ru-RU" sz="2000" dirty="0" smtClean="0"/>
              <a:t>следующие общие симптомы.</a:t>
            </a:r>
            <a:endParaRPr lang="ru-RU" sz="2000" dirty="0"/>
          </a:p>
        </p:txBody>
      </p:sp>
      <p:sp>
        <p:nvSpPr>
          <p:cNvPr id="3" name="Содержимое 2"/>
          <p:cNvSpPr>
            <a:spLocks noGrp="1"/>
          </p:cNvSpPr>
          <p:nvPr>
            <p:ph idx="1"/>
          </p:nvPr>
        </p:nvSpPr>
        <p:spPr>
          <a:xfrm>
            <a:off x="457200" y="1000108"/>
            <a:ext cx="8229600" cy="5126055"/>
          </a:xfrm>
        </p:spPr>
        <p:txBody>
          <a:bodyPr>
            <a:normAutofit fontScale="62500" lnSpcReduction="20000"/>
          </a:bodyPr>
          <a:lstStyle/>
          <a:p>
            <a:r>
              <a:rPr lang="ru-RU" dirty="0" smtClean="0"/>
              <a:t>большинстве случаев оба заболевания начинаются с проявления острого (или обострившего-</a:t>
            </a:r>
          </a:p>
          <a:p>
            <a:r>
              <a:rPr lang="ru-RU" dirty="0" err="1" smtClean="0"/>
              <a:t>ся</a:t>
            </a:r>
            <a:r>
              <a:rPr lang="ru-RU" dirty="0" smtClean="0"/>
              <a:t> хронического) гнойного периодонтита в области зуба, явившегося входными воротами для инфекции.</a:t>
            </a:r>
          </a:p>
          <a:p>
            <a:r>
              <a:rPr lang="ru-RU" dirty="0" smtClean="0"/>
              <a:t> При этих заболеваниях отмечаются отечность мягких тканей альвеолярной части нижней челюсти или альвеолярного отростка верхней челюсти, болезненность при перкуссии группы зубов. </a:t>
            </a:r>
          </a:p>
          <a:p>
            <a:r>
              <a:rPr lang="ru-RU" dirty="0" smtClean="0"/>
              <a:t>Оба заболевания сопровождаются появлением отека мягких тканей лица в области локализации гнойного процесса. </a:t>
            </a:r>
          </a:p>
          <a:p>
            <a:r>
              <a:rPr lang="ru-RU" dirty="0" smtClean="0"/>
              <a:t>При обоих заболеваниях рано появляется реакция со стороны регионарного лимфатического аппарата: увеличение и болезненность соответствующей группы лимфатических узлов. </a:t>
            </a:r>
          </a:p>
          <a:p>
            <a:r>
              <a:rPr lang="ru-RU" dirty="0" smtClean="0"/>
              <a:t>Общее состояние больных при обоих заболеваниях бывает нарушенным, отмечаются также и общие реакции организма: повышается температура тела, наблюдаются изменения крови с увеличением содержания лейкоцитов, увеличением СОЭ, появлением в сыворотке крови </a:t>
            </a:r>
            <a:r>
              <a:rPr lang="ru-RU" dirty="0" err="1" smtClean="0"/>
              <a:t>С-реактивного</a:t>
            </a:r>
            <a:r>
              <a:rPr lang="ru-RU" dirty="0" smtClean="0"/>
              <a:t> белка.</a:t>
            </a:r>
            <a:endParaRPr lang="ru-RU"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000" b="1" dirty="0" smtClean="0"/>
              <a:t>Острый гнойный периостит с острым остеомиелитом имеют</a:t>
            </a:r>
            <a:br>
              <a:rPr lang="ru-RU" sz="2000" b="1" dirty="0" smtClean="0"/>
            </a:br>
            <a:r>
              <a:rPr lang="ru-RU" sz="2000" dirty="0" smtClean="0"/>
              <a:t>следующие общие симптомы.</a:t>
            </a:r>
            <a:endParaRPr lang="ru-RU" sz="2000" dirty="0"/>
          </a:p>
        </p:txBody>
      </p:sp>
      <p:pic>
        <p:nvPicPr>
          <p:cNvPr id="4" name="Содержимое 3" descr="C:\Users\Public\Кися\Кися 1\DSC03772.JPG"/>
          <p:cNvPicPr>
            <a:picLocks noGrp="1"/>
          </p:cNvPicPr>
          <p:nvPr>
            <p:ph idx="1"/>
          </p:nvPr>
        </p:nvPicPr>
        <p:blipFill>
          <a:blip r:embed="rId2" cstate="print"/>
          <a:srcRect l="49139" t="7217" r="4083" b="61111"/>
          <a:stretch>
            <a:fillRect/>
          </a:stretch>
        </p:blipFill>
        <p:spPr bwMode="auto">
          <a:xfrm>
            <a:off x="714348" y="1643050"/>
            <a:ext cx="2793907" cy="2514331"/>
          </a:xfrm>
          <a:prstGeom prst="rect">
            <a:avLst/>
          </a:prstGeom>
          <a:noFill/>
          <a:ln w="9525">
            <a:noFill/>
            <a:miter lim="800000"/>
            <a:headEnd/>
            <a:tailEnd/>
          </a:ln>
        </p:spPr>
      </p:pic>
      <p:pic>
        <p:nvPicPr>
          <p:cNvPr id="5" name="Рисунок 4" descr="C:\Users\Public\Кися\Кися 1\DSC03772.JPG"/>
          <p:cNvPicPr/>
          <p:nvPr/>
        </p:nvPicPr>
        <p:blipFill>
          <a:blip r:embed="rId3" cstate="print"/>
          <a:srcRect l="8311" t="5469" r="54243" b="58180"/>
          <a:stretch>
            <a:fillRect/>
          </a:stretch>
        </p:blipFill>
        <p:spPr bwMode="auto">
          <a:xfrm>
            <a:off x="3467100" y="2171700"/>
            <a:ext cx="2209800" cy="2514600"/>
          </a:xfrm>
          <a:prstGeom prst="rect">
            <a:avLst/>
          </a:prstGeom>
          <a:noFill/>
          <a:ln w="9525">
            <a:noFill/>
            <a:miter lim="800000"/>
            <a:headEnd/>
            <a:tailEnd/>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800" dirty="0" smtClean="0"/>
              <a:t>Отличия гнойного периостита от острого остеомиелита : </a:t>
            </a:r>
            <a:endParaRPr lang="ru-RU" sz="2800" dirty="0"/>
          </a:p>
        </p:txBody>
      </p:sp>
      <p:sp>
        <p:nvSpPr>
          <p:cNvPr id="3" name="Содержимое 2"/>
          <p:cNvSpPr>
            <a:spLocks noGrp="1"/>
          </p:cNvSpPr>
          <p:nvPr>
            <p:ph idx="1"/>
          </p:nvPr>
        </p:nvSpPr>
        <p:spPr/>
        <p:txBody>
          <a:bodyPr>
            <a:normAutofit fontScale="55000" lnSpcReduction="20000"/>
          </a:bodyPr>
          <a:lstStyle/>
          <a:p>
            <a:r>
              <a:rPr lang="ru-RU" dirty="0" smtClean="0"/>
              <a:t>при гнойном периостите наблюдаются воспалительные явления (гиперемия, отечность, инфильтрация мягких тканей альвеолярного отростка или альвеолярной части челюсти) с одной поверхности, а при остром остеомиелите — с двух ≪</a:t>
            </a:r>
            <a:r>
              <a:rPr lang="ru-RU" dirty="0" err="1" smtClean="0"/>
              <a:t>муфтообразный</a:t>
            </a:r>
            <a:r>
              <a:rPr lang="ru-RU" dirty="0" smtClean="0"/>
              <a:t> воспалительный инфильтрат, охватывающий челюсть≫. </a:t>
            </a:r>
          </a:p>
          <a:p>
            <a:r>
              <a:rPr lang="ru-RU" dirty="0" smtClean="0"/>
              <a:t>При гнойном периостите отмечаются выраженная подвижность зуба, послужившего источником инфицирования, и болезненность при перкуссии соседних зубов. </a:t>
            </a:r>
          </a:p>
          <a:p>
            <a:r>
              <a:rPr lang="ru-RU" dirty="0" smtClean="0"/>
              <a:t>В случае острого остеомиелита, помимо болезненности при перкуссии ряда зубов и подвижного зуба, явившегося входными воротами для инфекции, имеет место выраженная подвижность всего этого ряда зубов с выделением из-под десны гноя.</a:t>
            </a:r>
          </a:p>
          <a:p>
            <a:r>
              <a:rPr lang="ru-RU" dirty="0" smtClean="0"/>
              <a:t>При гнойном периостите группы увеличенных и болезненных регионарных лимфатических узлов определяются в течение всего процесса заболевания (если, конечно, процесс не осложнится флегмонозным воспалением), </a:t>
            </a:r>
          </a:p>
          <a:p>
            <a:r>
              <a:rPr lang="ru-RU" dirty="0" smtClean="0"/>
              <a:t>при остром остеомиелите увеличенные регионарные лимфатические узлы прощупываются только в начальной стадии заболевания. В дальнейшем из-за инфильтрации окружающей клетчатки их прощупать не удается.</a:t>
            </a:r>
          </a:p>
          <a:p>
            <a:endParaRPr lang="ru-RU"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2428868"/>
          </a:xfrm>
        </p:spPr>
        <p:txBody>
          <a:bodyPr>
            <a:normAutofit/>
          </a:bodyPr>
          <a:lstStyle/>
          <a:p>
            <a:r>
              <a:rPr lang="ru-RU" sz="2800" dirty="0" smtClean="0">
                <a:solidFill>
                  <a:schemeClr val="tx1"/>
                </a:solidFill>
              </a:rPr>
              <a:t>Критериями </a:t>
            </a:r>
            <a:r>
              <a:rPr lang="ru-RU" sz="2800" dirty="0" err="1" smtClean="0">
                <a:solidFill>
                  <a:schemeClr val="tx1"/>
                </a:solidFill>
              </a:rPr>
              <a:t>неосложненного</a:t>
            </a:r>
            <a:r>
              <a:rPr lang="ru-RU" sz="2800" dirty="0" smtClean="0">
                <a:solidFill>
                  <a:schemeClr val="tx1"/>
                </a:solidFill>
              </a:rPr>
              <a:t> течения гнойно-воспалительной патологии мягких тканей челюстно-лицевой области являются: </a:t>
            </a:r>
            <a:r>
              <a:rPr lang="ru-RU" sz="2800" dirty="0" smtClean="0"/>
              <a:t/>
            </a:r>
            <a:br>
              <a:rPr lang="ru-RU" sz="2800" dirty="0" smtClean="0"/>
            </a:br>
            <a:endParaRPr lang="ru-RU" sz="2800" dirty="0"/>
          </a:p>
        </p:txBody>
      </p:sp>
      <p:sp>
        <p:nvSpPr>
          <p:cNvPr id="3" name="Содержимое 2"/>
          <p:cNvSpPr>
            <a:spLocks noGrp="1"/>
          </p:cNvSpPr>
          <p:nvPr>
            <p:ph idx="1"/>
          </p:nvPr>
        </p:nvSpPr>
        <p:spPr>
          <a:xfrm>
            <a:off x="142844" y="2357430"/>
            <a:ext cx="9001156" cy="4500570"/>
          </a:xfrm>
        </p:spPr>
        <p:txBody>
          <a:bodyPr>
            <a:normAutofit/>
          </a:bodyPr>
          <a:lstStyle/>
          <a:p>
            <a:pPr>
              <a:buFont typeface="Wingdings" pitchFamily="2" charset="2"/>
              <a:buChar char="Ø"/>
            </a:pPr>
            <a:r>
              <a:rPr lang="ru-RU" sz="2400" dirty="0" smtClean="0"/>
              <a:t>отсутствие клинических признаков, возможных для эндогенной интоксикации, кроме синдрома нарушенного самочувствия, имеющего место в абсолютном большинстве всех наблюдений (73-100%). </a:t>
            </a:r>
          </a:p>
          <a:p>
            <a:pPr>
              <a:buFont typeface="Wingdings" pitchFamily="2" charset="2"/>
              <a:buChar char="Ø"/>
            </a:pPr>
            <a:r>
              <a:rPr lang="ru-RU" sz="2400" dirty="0" smtClean="0"/>
              <a:t>абсолютное количество лейкоцитов 4-9·109/л. </a:t>
            </a:r>
          </a:p>
          <a:p>
            <a:pPr>
              <a:buFont typeface="Wingdings" pitchFamily="2" charset="2"/>
              <a:buChar char="Ø"/>
            </a:pPr>
            <a:r>
              <a:rPr lang="ru-RU" sz="2400" dirty="0" smtClean="0"/>
              <a:t>лейкоцитарный индекс интоксикации 0,5-2,0 </a:t>
            </a:r>
            <a:r>
              <a:rPr lang="ru-RU" sz="2400" dirty="0" err="1" smtClean="0"/>
              <a:t>у.е</a:t>
            </a:r>
            <a:r>
              <a:rPr lang="ru-RU" sz="2400" dirty="0" smtClean="0"/>
              <a:t>. </a:t>
            </a:r>
          </a:p>
          <a:p>
            <a:pPr>
              <a:buFont typeface="Wingdings" pitchFamily="2" charset="2"/>
              <a:buChar char="Ø"/>
            </a:pPr>
            <a:r>
              <a:rPr lang="ru-RU" sz="2400" dirty="0" smtClean="0"/>
              <a:t>концентрация </a:t>
            </a:r>
            <a:r>
              <a:rPr lang="ru-RU" sz="2400" dirty="0" err="1" smtClean="0"/>
              <a:t>среднемолекулярных</a:t>
            </a:r>
            <a:r>
              <a:rPr lang="ru-RU" sz="2400" dirty="0" smtClean="0"/>
              <a:t> пептидов плазмы 0,213-0,226 е.о.п. при 254 нм. </a:t>
            </a:r>
          </a:p>
          <a:p>
            <a:pPr>
              <a:buFont typeface="Wingdings" pitchFamily="2" charset="2"/>
              <a:buChar char="Ø"/>
            </a:pPr>
            <a:r>
              <a:rPr lang="ru-RU" sz="2400" dirty="0" smtClean="0"/>
              <a:t>сорбционная способность эритроцитов 25-37%. </a:t>
            </a:r>
          </a:p>
          <a:p>
            <a:pPr>
              <a:buNone/>
            </a:pPr>
            <a:endParaRPr lang="ru-RU" dirty="0" smtClean="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800" b="1" i="1" dirty="0" smtClean="0">
                <a:solidFill>
                  <a:srgbClr val="002060"/>
                </a:solidFill>
              </a:rPr>
              <a:t>Отличия гнойного периостита от острого остеомиелита : </a:t>
            </a:r>
            <a:endParaRPr lang="ru-RU" sz="2800" b="1" i="1" dirty="0">
              <a:solidFill>
                <a:srgbClr val="002060"/>
              </a:solidFill>
            </a:endParaRPr>
          </a:p>
        </p:txBody>
      </p:sp>
      <p:sp>
        <p:nvSpPr>
          <p:cNvPr id="3" name="Содержимое 2"/>
          <p:cNvSpPr>
            <a:spLocks noGrp="1"/>
          </p:cNvSpPr>
          <p:nvPr>
            <p:ph idx="1"/>
          </p:nvPr>
        </p:nvSpPr>
        <p:spPr>
          <a:xfrm>
            <a:off x="457200" y="1600200"/>
            <a:ext cx="8229600" cy="5043510"/>
          </a:xfrm>
        </p:spPr>
        <p:txBody>
          <a:bodyPr>
            <a:normAutofit fontScale="70000" lnSpcReduction="20000"/>
          </a:bodyPr>
          <a:lstStyle/>
          <a:p>
            <a:r>
              <a:rPr lang="ru-RU" dirty="0" smtClean="0"/>
              <a:t>Гнойный периостит, локализующийся на нижней челюсти, крайне редко сопровождается появлением симптома </a:t>
            </a:r>
            <a:r>
              <a:rPr lang="ru-RU" dirty="0" err="1" smtClean="0"/>
              <a:t>Венсана</a:t>
            </a:r>
            <a:r>
              <a:rPr lang="ru-RU" dirty="0" smtClean="0"/>
              <a:t> (только иногда при локализации воспалительного процесса на наружной поверхности нижней челюсти в области подбородочного отверстия), </a:t>
            </a:r>
          </a:p>
          <a:p>
            <a:r>
              <a:rPr lang="ru-RU" dirty="0" smtClean="0"/>
              <a:t>при остром остеомиелите нижней челюсти этот симптом наблюдается гораздо чаще.</a:t>
            </a:r>
          </a:p>
          <a:p>
            <a:endParaRPr lang="ru-RU" dirty="0" smtClean="0"/>
          </a:p>
          <a:p>
            <a:r>
              <a:rPr lang="ru-RU" dirty="0" smtClean="0"/>
              <a:t>При гнойном периостите наблюдающийся в </a:t>
            </a:r>
            <a:r>
              <a:rPr lang="ru-RU" dirty="0" err="1" smtClean="0"/>
              <a:t>околочелюстных</a:t>
            </a:r>
            <a:r>
              <a:rPr lang="ru-RU" dirty="0" smtClean="0"/>
              <a:t> тканях коллатеральный отек характеризуется пастозностью тканей, отсутствием боли при пальпации и гиперемии кожных покровов, которые можно легко взять в складку, </a:t>
            </a:r>
          </a:p>
          <a:p>
            <a:r>
              <a:rPr lang="ru-RU" dirty="0" smtClean="0"/>
              <a:t>при остром остеомиелите в </a:t>
            </a:r>
            <a:r>
              <a:rPr lang="ru-RU" dirty="0" err="1" smtClean="0"/>
              <a:t>околочелюстных</a:t>
            </a:r>
            <a:r>
              <a:rPr lang="ru-RU" dirty="0" smtClean="0"/>
              <a:t> мягких тканях отмечается распространенный плотный, резко болезненный инфильтрат, кожные покровы над которым натянуты, блестящи, в складку не берутся.</a:t>
            </a:r>
          </a:p>
          <a:p>
            <a:endParaRPr lang="ru-RU"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800" b="1" i="1" dirty="0" smtClean="0">
                <a:solidFill>
                  <a:srgbClr val="002060"/>
                </a:solidFill>
              </a:rPr>
              <a:t>Отличия гнойного периостита от острого остеомиелита : </a:t>
            </a:r>
            <a:endParaRPr lang="ru-RU" sz="2800" dirty="0"/>
          </a:p>
        </p:txBody>
      </p:sp>
      <p:sp>
        <p:nvSpPr>
          <p:cNvPr id="3" name="Содержимое 2"/>
          <p:cNvSpPr>
            <a:spLocks noGrp="1"/>
          </p:cNvSpPr>
          <p:nvPr>
            <p:ph idx="1"/>
          </p:nvPr>
        </p:nvSpPr>
        <p:spPr/>
        <p:txBody>
          <a:bodyPr>
            <a:normAutofit fontScale="92500"/>
          </a:bodyPr>
          <a:lstStyle/>
          <a:p>
            <a:r>
              <a:rPr lang="ru-RU" dirty="0" smtClean="0"/>
              <a:t>Общее состояние больных при гнойном периостите почти никогда не бывает тяжелым. Обычно оно остается удовлетворительным или, что реже, средней тяжести. </a:t>
            </a:r>
          </a:p>
          <a:p>
            <a:r>
              <a:rPr lang="ru-RU" dirty="0" smtClean="0"/>
              <a:t>Общие реакции (симптомы) также выражены умеренно. </a:t>
            </a:r>
          </a:p>
          <a:p>
            <a:r>
              <a:rPr lang="ru-RU" dirty="0" smtClean="0"/>
              <a:t>При остром остеомиелите состояние больных, как правило, средней тяжести или тяжелое. Общие реакции выражены более резко.</a:t>
            </a:r>
            <a:endParaRPr lang="ru-RU"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1571612"/>
          </a:xfrm>
        </p:spPr>
        <p:txBody>
          <a:bodyPr>
            <a:normAutofit fontScale="90000"/>
          </a:bodyPr>
          <a:lstStyle/>
          <a:p>
            <a:r>
              <a:rPr lang="ru-RU" sz="3200" dirty="0" smtClean="0"/>
              <a:t>Критериями осложненного течения гнойно-воспалительной патологии мягких тканей челюстно-лицевой области являются: </a:t>
            </a:r>
            <a:br>
              <a:rPr lang="ru-RU" sz="3200" dirty="0" smtClean="0"/>
            </a:br>
            <a:endParaRPr lang="ru-RU" sz="3200" dirty="0"/>
          </a:p>
        </p:txBody>
      </p:sp>
      <p:sp>
        <p:nvSpPr>
          <p:cNvPr id="3" name="Содержимое 2"/>
          <p:cNvSpPr>
            <a:spLocks noGrp="1"/>
          </p:cNvSpPr>
          <p:nvPr>
            <p:ph idx="1"/>
          </p:nvPr>
        </p:nvSpPr>
        <p:spPr>
          <a:xfrm>
            <a:off x="0" y="1214422"/>
            <a:ext cx="9144000" cy="5643578"/>
          </a:xfrm>
        </p:spPr>
        <p:txBody>
          <a:bodyPr>
            <a:normAutofit fontScale="62500" lnSpcReduction="20000"/>
          </a:bodyPr>
          <a:lstStyle/>
          <a:p>
            <a:r>
              <a:rPr lang="ru-RU" dirty="0" smtClean="0"/>
              <a:t>наличие клинических признаков, возможных для эндогенной интоксикации, проявляющихся с большей или меньшей вероятностью (нарушение самочувствия (100%), гипертермия (60%), тахикардия (40%), нарушение сознания (33,3%), </a:t>
            </a:r>
            <a:r>
              <a:rPr lang="ru-RU" dirty="0" err="1" smtClean="0"/>
              <a:t>тахипноэ</a:t>
            </a:r>
            <a:r>
              <a:rPr lang="ru-RU" dirty="0" smtClean="0"/>
              <a:t> (10%), бледность кожных покровов (6,7%) и артериальная гипотензия (6,7%)); при этом необходимо отметить, что при развитии </a:t>
            </a:r>
            <a:r>
              <a:rPr lang="ru-RU" dirty="0" err="1" smtClean="0"/>
              <a:t>гипертермических</a:t>
            </a:r>
            <a:r>
              <a:rPr lang="ru-RU" dirty="0" smtClean="0"/>
              <a:t> реакций преобладают случаи субфебрильной, значительно реже – </a:t>
            </a:r>
            <a:r>
              <a:rPr lang="ru-RU" dirty="0" err="1" smtClean="0"/>
              <a:t>фебрильной</a:t>
            </a:r>
            <a:r>
              <a:rPr lang="ru-RU" dirty="0" smtClean="0"/>
              <a:t> температуры; при </a:t>
            </a:r>
            <a:r>
              <a:rPr lang="en-US" dirty="0" smtClean="0"/>
              <a:t> </a:t>
            </a:r>
            <a:r>
              <a:rPr lang="ru-RU" dirty="0" smtClean="0"/>
              <a:t>возникновении угнетения сознания возможно проявление его «легкого» варианта – умеренного оглушения (в крайне редких случаях – глубокого оглушения), тяжелых нарушений сознания (сопора, комы) у пациентов данной категории не наблюдается; функциональные отклонения со стороны систем органов внешнего дыхания и кровообращения также не носят критического характера и находятся в пределах компенсации физиологических функций; </a:t>
            </a:r>
          </a:p>
          <a:p>
            <a:r>
              <a:rPr lang="ru-RU" dirty="0" smtClean="0"/>
              <a:t>абсолютное количество лейкоцитов более 9,5·109/л; однако, значительно чаще встречается умеренный (9,5-10,5·109/л), реже – выраженный (10,6-11,5·109/л) лейкоцитоз; </a:t>
            </a:r>
          </a:p>
          <a:p>
            <a:r>
              <a:rPr lang="ru-RU" dirty="0" smtClean="0"/>
              <a:t> лейкоцитарный индекс интоксикации более 2,0 </a:t>
            </a:r>
            <a:r>
              <a:rPr lang="ru-RU" dirty="0" err="1" smtClean="0"/>
              <a:t>у.е</a:t>
            </a:r>
            <a:r>
              <a:rPr lang="ru-RU" dirty="0" smtClean="0"/>
              <a:t>.; </a:t>
            </a:r>
          </a:p>
          <a:p>
            <a:r>
              <a:rPr lang="ru-RU" dirty="0" smtClean="0"/>
              <a:t>концентрация </a:t>
            </a:r>
            <a:r>
              <a:rPr lang="ru-RU" dirty="0" err="1" smtClean="0"/>
              <a:t>среднемолекулярных</a:t>
            </a:r>
            <a:r>
              <a:rPr lang="ru-RU" dirty="0" smtClean="0"/>
              <a:t> пептидов плазмы более 0,227 е.о.п. при 254 нм; </a:t>
            </a:r>
          </a:p>
          <a:p>
            <a:r>
              <a:rPr lang="ru-RU" dirty="0" smtClean="0"/>
              <a:t>сорбционная способность эритроцитов более 37% ; </a:t>
            </a:r>
          </a:p>
          <a:p>
            <a:pPr>
              <a:buNone/>
            </a:pPr>
            <a:endParaRPr lang="ru-RU"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800" b="1" i="1" dirty="0" smtClean="0">
                <a:solidFill>
                  <a:srgbClr val="002060"/>
                </a:solidFill>
              </a:rPr>
              <a:t>Отличия гнойного периостита от острого остеомиелита : </a:t>
            </a:r>
            <a:endParaRPr lang="ru-RU" sz="2800" dirty="0"/>
          </a:p>
        </p:txBody>
      </p:sp>
      <p:sp>
        <p:nvSpPr>
          <p:cNvPr id="3" name="Содержимое 2"/>
          <p:cNvSpPr>
            <a:spLocks noGrp="1"/>
          </p:cNvSpPr>
          <p:nvPr>
            <p:ph idx="1"/>
          </p:nvPr>
        </p:nvSpPr>
        <p:spPr/>
        <p:txBody>
          <a:bodyPr>
            <a:normAutofit fontScale="70000" lnSpcReduction="20000"/>
          </a:bodyPr>
          <a:lstStyle/>
          <a:p>
            <a:r>
              <a:rPr lang="ru-RU" dirty="0" smtClean="0"/>
              <a:t>при гнойном периостите отмечается быстрое купирование воспалительного процесса после вскрытия гнойника, удаления ≪причинного≫ зуба и прекращения выделения гноя из раны через 1—2 </a:t>
            </a:r>
            <a:r>
              <a:rPr lang="ru-RU" dirty="0" err="1" smtClean="0"/>
              <a:t>сут</a:t>
            </a:r>
            <a:r>
              <a:rPr lang="ru-RU" dirty="0" smtClean="0"/>
              <a:t>, а также быстрое снижение температуры тела после хирургического вмешательства. </a:t>
            </a:r>
          </a:p>
          <a:p>
            <a:r>
              <a:rPr lang="ru-RU" dirty="0" smtClean="0"/>
              <a:t>При остром остеомиелите общее состояние больного через 1—2 </a:t>
            </a:r>
            <a:r>
              <a:rPr lang="ru-RU" dirty="0" err="1" smtClean="0"/>
              <a:t>сут</a:t>
            </a:r>
            <a:r>
              <a:rPr lang="ru-RU" dirty="0" smtClean="0"/>
              <a:t> после вскрытия гнойника и удаления ≪причинного≫ зуба не улучшается, гноетечение нарастает, характер гноя меняется от желтого густоватого до грязно-серого жидкого. Температура тела после хирургического вмешательства не снижается, особенно если температурная кривая была типа </a:t>
            </a:r>
            <a:r>
              <a:rPr lang="ru-RU" dirty="0" err="1" smtClean="0"/>
              <a:t>гектической</a:t>
            </a:r>
            <a:r>
              <a:rPr lang="ru-RU" dirty="0" smtClean="0"/>
              <a:t> (при отсутствии гнойных затеков и метастатических очагов воспаления).</a:t>
            </a:r>
            <a:endParaRPr lang="ru-RU" dirty="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2844" y="274638"/>
            <a:ext cx="8543956" cy="1143000"/>
          </a:xfrm>
        </p:spPr>
        <p:txBody>
          <a:bodyPr>
            <a:noAutofit/>
          </a:bodyPr>
          <a:lstStyle/>
          <a:p>
            <a:r>
              <a:rPr lang="ru-RU" sz="2800" b="1" i="1" dirty="0" smtClean="0"/>
              <a:t>С острым гнойным периоститом </a:t>
            </a:r>
            <a:r>
              <a:rPr lang="ru-RU" sz="2800" b="1" i="1" dirty="0" err="1" smtClean="0"/>
              <a:t>одонтогенные</a:t>
            </a:r>
            <a:r>
              <a:rPr lang="ru-RU" sz="2800" b="1" i="1" dirty="0" smtClean="0"/>
              <a:t> абсцессы имеют следующие общие симптомы в начале заболевания</a:t>
            </a:r>
            <a:endParaRPr lang="ru-RU" sz="2800" b="1" i="1" dirty="0"/>
          </a:p>
        </p:txBody>
      </p:sp>
      <p:sp>
        <p:nvSpPr>
          <p:cNvPr id="3" name="Содержимое 2"/>
          <p:cNvSpPr>
            <a:spLocks noGrp="1"/>
          </p:cNvSpPr>
          <p:nvPr>
            <p:ph idx="1"/>
          </p:nvPr>
        </p:nvSpPr>
        <p:spPr/>
        <p:txBody>
          <a:bodyPr>
            <a:normAutofit fontScale="70000" lnSpcReduction="20000"/>
          </a:bodyPr>
          <a:lstStyle/>
          <a:p>
            <a:r>
              <a:rPr lang="ru-RU" dirty="0" smtClean="0"/>
              <a:t>боли в области определенного зуба характерны для острого или обострившегося хронического периодонтита,  болезненность при перкуссии этого зуба.</a:t>
            </a:r>
          </a:p>
          <a:p>
            <a:r>
              <a:rPr lang="ru-RU" dirty="0" smtClean="0"/>
              <a:t>в процессе развития — уменьшение болей в зубе, послужившем ≪причиной≫ заболевания, и усиление их в области формирующихся гнойных очагов.</a:t>
            </a:r>
          </a:p>
          <a:p>
            <a:r>
              <a:rPr lang="ru-RU" dirty="0" smtClean="0"/>
              <a:t>при том и другом процессе отмечается отечность мягких тканей лица в зависимости от локализации гнойного очага.</a:t>
            </a:r>
          </a:p>
          <a:p>
            <a:r>
              <a:rPr lang="ru-RU" dirty="0" smtClean="0"/>
              <a:t>Одинаковы и общие неспецифические симптомы, характеризующие реакцию организма на эти </a:t>
            </a:r>
          </a:p>
          <a:p>
            <a:pPr>
              <a:buNone/>
            </a:pPr>
            <a:r>
              <a:rPr lang="ru-RU" dirty="0" smtClean="0"/>
              <a:t>      гнойные процессы: повышение температуры тела, </a:t>
            </a:r>
          </a:p>
          <a:p>
            <a:pPr>
              <a:buNone/>
            </a:pPr>
            <a:r>
              <a:rPr lang="ru-RU" dirty="0" smtClean="0"/>
              <a:t>      изменения со стороны белой крови и др.</a:t>
            </a:r>
            <a:endParaRPr lang="ru-RU" dirty="0"/>
          </a:p>
        </p:txBody>
      </p:sp>
      <p:pic>
        <p:nvPicPr>
          <p:cNvPr id="4" name="Picture 4" descr="фл"/>
          <p:cNvPicPr>
            <a:picLocks noChangeAspect="1" noChangeArrowheads="1"/>
          </p:cNvPicPr>
          <p:nvPr/>
        </p:nvPicPr>
        <p:blipFill>
          <a:blip r:embed="rId2" cstate="print"/>
          <a:srcRect l="6757" t="55793" r="54725" b="8125"/>
          <a:stretch>
            <a:fillRect/>
          </a:stretch>
        </p:blipFill>
        <p:spPr bwMode="auto">
          <a:xfrm>
            <a:off x="7072330" y="4286256"/>
            <a:ext cx="1888639" cy="2315672"/>
          </a:xfrm>
          <a:prstGeom prst="rect">
            <a:avLst/>
          </a:prstGeom>
          <a:noFill/>
          <a:ln w="9525">
            <a:noFill/>
            <a:miter lim="800000"/>
            <a:headEnd/>
            <a:tailEnd/>
          </a:ln>
        </p:spPr>
      </p:pic>
      <p:sp>
        <p:nvSpPr>
          <p:cNvPr id="5" name="Прямоугольник 4"/>
          <p:cNvSpPr/>
          <p:nvPr/>
        </p:nvSpPr>
        <p:spPr>
          <a:xfrm>
            <a:off x="7143768" y="4857760"/>
            <a:ext cx="914400" cy="285752"/>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800" b="1" dirty="0" smtClean="0">
                <a:solidFill>
                  <a:srgbClr val="002060"/>
                </a:solidFill>
              </a:rPr>
              <a:t>Различия заключаются в локализации гнойных очагов. </a:t>
            </a:r>
            <a:endParaRPr lang="ru-RU" sz="2800" b="1" dirty="0">
              <a:solidFill>
                <a:srgbClr val="002060"/>
              </a:solidFill>
            </a:endParaRPr>
          </a:p>
        </p:txBody>
      </p:sp>
      <p:sp>
        <p:nvSpPr>
          <p:cNvPr id="3" name="Содержимое 2"/>
          <p:cNvSpPr>
            <a:spLocks noGrp="1"/>
          </p:cNvSpPr>
          <p:nvPr>
            <p:ph idx="1"/>
          </p:nvPr>
        </p:nvSpPr>
        <p:spPr/>
        <p:txBody>
          <a:bodyPr>
            <a:normAutofit fontScale="85000" lnSpcReduction="20000"/>
          </a:bodyPr>
          <a:lstStyle/>
          <a:p>
            <a:r>
              <a:rPr lang="ru-RU" dirty="0" smtClean="0"/>
              <a:t>При остром гнойном периостите гнойный очаг локализуется более поверхностно в пределах альвеолярной части на нижней челюсти или альвеолярного отростка на верхней, чаще — с вестибулярной поверхности.</a:t>
            </a:r>
          </a:p>
          <a:p>
            <a:r>
              <a:rPr lang="ru-RU" dirty="0" smtClean="0"/>
              <a:t>При </a:t>
            </a:r>
            <a:r>
              <a:rPr lang="ru-RU" dirty="0" err="1" smtClean="0"/>
              <a:t>одонтогенном</a:t>
            </a:r>
            <a:r>
              <a:rPr lang="ru-RU" dirty="0" smtClean="0"/>
              <a:t> абсцессе гнойный очаг располагается более глубоко, в толще мягких тканей, и поэтому переходная складка слизистой оболочки не выбухает и не дает ограниченного выпячивания, как это наблюдается при гнойном периостите; она только отечна, и при пальпации лишь в глубине можно определить инфильтрат.</a:t>
            </a:r>
            <a:endParaRPr lang="ru-RU" dirty="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400" b="1" dirty="0" smtClean="0">
                <a:solidFill>
                  <a:srgbClr val="002060"/>
                </a:solidFill>
              </a:rPr>
              <a:t>Необходимость дифференциальной диагностики острого</a:t>
            </a:r>
            <a:br>
              <a:rPr lang="ru-RU" sz="2400" b="1" dirty="0" smtClean="0">
                <a:solidFill>
                  <a:srgbClr val="002060"/>
                </a:solidFill>
              </a:rPr>
            </a:br>
            <a:r>
              <a:rPr lang="ru-RU" sz="2400" b="1" dirty="0" smtClean="0">
                <a:solidFill>
                  <a:srgbClr val="002060"/>
                </a:solidFill>
              </a:rPr>
              <a:t>гнойного </a:t>
            </a:r>
            <a:r>
              <a:rPr lang="ru-RU" sz="2400" b="1" dirty="0" err="1" smtClean="0">
                <a:solidFill>
                  <a:srgbClr val="002060"/>
                </a:solidFill>
              </a:rPr>
              <a:t>одонтогенного</a:t>
            </a:r>
            <a:r>
              <a:rPr lang="ru-RU" sz="2400" b="1" dirty="0" smtClean="0">
                <a:solidFill>
                  <a:srgbClr val="002060"/>
                </a:solidFill>
              </a:rPr>
              <a:t> воспаления верхнечелюстной пазухи с острым гнойным периоститом верхней челюсти</a:t>
            </a:r>
            <a:endParaRPr lang="ru-RU" sz="2400" dirty="0">
              <a:solidFill>
                <a:srgbClr val="002060"/>
              </a:solidFill>
            </a:endParaRPr>
          </a:p>
        </p:txBody>
      </p:sp>
      <p:sp>
        <p:nvSpPr>
          <p:cNvPr id="3" name="Содержимое 2"/>
          <p:cNvSpPr>
            <a:spLocks noGrp="1"/>
          </p:cNvSpPr>
          <p:nvPr>
            <p:ph idx="1"/>
          </p:nvPr>
        </p:nvSpPr>
        <p:spPr/>
        <p:txBody>
          <a:bodyPr>
            <a:normAutofit/>
          </a:bodyPr>
          <a:lstStyle/>
          <a:p>
            <a:pPr algn="ctr">
              <a:buNone/>
            </a:pPr>
            <a:r>
              <a:rPr lang="ru-RU" sz="2600" dirty="0" smtClean="0"/>
              <a:t>Определяется общностью симптомов</a:t>
            </a:r>
          </a:p>
          <a:p>
            <a:pPr>
              <a:buNone/>
            </a:pPr>
            <a:r>
              <a:rPr lang="ru-RU" dirty="0" smtClean="0"/>
              <a:t>   С</a:t>
            </a:r>
            <a:r>
              <a:rPr lang="ru-RU" sz="2400" dirty="0" smtClean="0"/>
              <a:t>амопроизвольная боль с иррадиацией в глаз, ухо, висок, боль при перкуссии зубов. </a:t>
            </a:r>
          </a:p>
          <a:p>
            <a:pPr>
              <a:buNone/>
            </a:pPr>
            <a:r>
              <a:rPr lang="ru-RU" sz="2400" dirty="0" smtClean="0"/>
              <a:t>     При периостите в области верхних центральных резцов </a:t>
            </a:r>
            <a:r>
              <a:rPr lang="ru-RU" sz="2400" dirty="0" err="1" smtClean="0"/>
              <a:t>поднадкостничный</a:t>
            </a:r>
            <a:r>
              <a:rPr lang="ru-RU" sz="2400" dirty="0" smtClean="0"/>
              <a:t> абсцесс может вскрываться в полости носа. При этом из ноздри появляется гнойное отделяемое.</a:t>
            </a:r>
            <a:endParaRPr lang="ru-RU" sz="2400" dirty="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2800" dirty="0" smtClean="0"/>
              <a:t>Отличия острого гнойного </a:t>
            </a:r>
            <a:r>
              <a:rPr lang="ru-RU" sz="2800" dirty="0" err="1" smtClean="0"/>
              <a:t>одонтогенного</a:t>
            </a:r>
            <a:r>
              <a:rPr lang="ru-RU" sz="2800" dirty="0" smtClean="0"/>
              <a:t> воспаления верх-</a:t>
            </a:r>
            <a:br>
              <a:rPr lang="ru-RU" sz="2800" dirty="0" smtClean="0"/>
            </a:br>
            <a:r>
              <a:rPr lang="ru-RU" sz="2800" dirty="0" err="1" smtClean="0"/>
              <a:t>нечелюстной</a:t>
            </a:r>
            <a:r>
              <a:rPr lang="ru-RU" sz="2800" dirty="0" smtClean="0"/>
              <a:t> пазухи от острого гнойного периостита: </a:t>
            </a:r>
            <a:endParaRPr lang="ru-RU" sz="2800" dirty="0"/>
          </a:p>
        </p:txBody>
      </p:sp>
      <p:sp>
        <p:nvSpPr>
          <p:cNvPr id="3" name="Содержимое 2"/>
          <p:cNvSpPr>
            <a:spLocks noGrp="1"/>
          </p:cNvSpPr>
          <p:nvPr>
            <p:ph idx="1"/>
          </p:nvPr>
        </p:nvSpPr>
        <p:spPr/>
        <p:txBody>
          <a:bodyPr>
            <a:normAutofit fontScale="62500" lnSpcReduction="20000"/>
          </a:bodyPr>
          <a:lstStyle/>
          <a:p>
            <a:pPr marL="514350" indent="-514350">
              <a:buAutoNum type="arabicParenR"/>
            </a:pPr>
            <a:r>
              <a:rPr lang="ru-RU" dirty="0" smtClean="0"/>
              <a:t>при остром гнойном </a:t>
            </a:r>
            <a:r>
              <a:rPr lang="ru-RU" dirty="0" err="1" smtClean="0"/>
              <a:t>одонтогенном</a:t>
            </a:r>
            <a:r>
              <a:rPr lang="ru-RU" dirty="0" smtClean="0"/>
              <a:t> воспалении пазухи гной выделяется из-под средней носовой раковины, а не из-под слизистой оболочки дна носа, что характерно для острого гнойного периостита, вызванного распространением воспалительного процесса от верхнего центрального резца; </a:t>
            </a:r>
          </a:p>
          <a:p>
            <a:pPr marL="514350" indent="-514350">
              <a:buAutoNum type="arabicParenR"/>
            </a:pPr>
            <a:r>
              <a:rPr lang="ru-RU" dirty="0" smtClean="0"/>
              <a:t>при остром гнойном </a:t>
            </a:r>
            <a:r>
              <a:rPr lang="ru-RU" dirty="0" err="1" smtClean="0"/>
              <a:t>одонтогенном</a:t>
            </a:r>
            <a:r>
              <a:rPr lang="ru-RU" dirty="0" smtClean="0"/>
              <a:t> воспалении верхнечелюстной пазухи при пункции ее </a:t>
            </a:r>
            <a:r>
              <a:rPr lang="ru-RU" dirty="0" err="1" smtClean="0"/>
              <a:t>аспирируется</a:t>
            </a:r>
            <a:r>
              <a:rPr lang="ru-RU" dirty="0" smtClean="0"/>
              <a:t> гной. При пункции верхнечелюстной пазухи при остром гнойном периостите гной получить не удается; </a:t>
            </a:r>
          </a:p>
          <a:p>
            <a:pPr marL="514350" indent="-514350">
              <a:buAutoNum type="arabicParenR"/>
            </a:pPr>
            <a:r>
              <a:rPr lang="ru-RU" dirty="0" smtClean="0"/>
              <a:t>При остром гнойном </a:t>
            </a:r>
            <a:r>
              <a:rPr lang="ru-RU" dirty="0" err="1" smtClean="0"/>
              <a:t>одонтогенном</a:t>
            </a:r>
            <a:r>
              <a:rPr lang="ru-RU" dirty="0" smtClean="0"/>
              <a:t> воспалении на рентгенограмме отмечается затенение верхнечелюстной пазухи, чего не наблюдается при остром гнойном периостите; </a:t>
            </a:r>
          </a:p>
          <a:p>
            <a:pPr marL="514350" indent="-514350">
              <a:buAutoNum type="arabicParenR"/>
            </a:pPr>
            <a:r>
              <a:rPr lang="ru-RU" dirty="0" smtClean="0"/>
              <a:t>при остром гнойном </a:t>
            </a:r>
            <a:r>
              <a:rPr lang="ru-RU" dirty="0" err="1" smtClean="0"/>
              <a:t>одонтогенном</a:t>
            </a:r>
            <a:r>
              <a:rPr lang="ru-RU" dirty="0" smtClean="0"/>
              <a:t> воспалении верхнечелюстной пазухи припухлость щечной области наблюдается в менее выраженной степени, чем при остром гнойном периостите.</a:t>
            </a:r>
            <a:endParaRPr lang="ru-RU" dirty="0"/>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2082792"/>
          </a:xfrm>
        </p:spPr>
        <p:txBody>
          <a:bodyPr>
            <a:normAutofit/>
          </a:bodyPr>
          <a:lstStyle/>
          <a:p>
            <a:r>
              <a:rPr lang="ru-RU" sz="3200" dirty="0" smtClean="0"/>
              <a:t>При остром гнойном </a:t>
            </a:r>
            <a:r>
              <a:rPr lang="ru-RU" sz="3200" dirty="0" err="1" smtClean="0"/>
              <a:t>одонтогенном</a:t>
            </a:r>
            <a:r>
              <a:rPr lang="ru-RU" sz="3200" dirty="0" smtClean="0"/>
              <a:t> воспалении на рентгенограмме отмечается затенение верхнечелюстной пазухи, чего не наблюдается при остром гнойном периостите</a:t>
            </a:r>
            <a:endParaRPr lang="ru-RU" sz="3200" dirty="0"/>
          </a:p>
        </p:txBody>
      </p:sp>
      <p:pic>
        <p:nvPicPr>
          <p:cNvPr id="4" name="Содержимое 3" descr="C:\Users\Анжелика\Pictures\Материал к задачам\P1000999.JPG"/>
          <p:cNvPicPr>
            <a:picLocks noGrp="1"/>
          </p:cNvPicPr>
          <p:nvPr>
            <p:ph idx="1"/>
          </p:nvPr>
        </p:nvPicPr>
        <p:blipFill>
          <a:blip r:embed="rId2" cstate="print"/>
          <a:srcRect b="9431"/>
          <a:stretch>
            <a:fillRect/>
          </a:stretch>
        </p:blipFill>
        <p:spPr bwMode="auto">
          <a:xfrm>
            <a:off x="928662" y="2857496"/>
            <a:ext cx="3071553" cy="3466991"/>
          </a:xfrm>
          <a:prstGeom prst="rect">
            <a:avLst/>
          </a:prstGeom>
          <a:noFill/>
          <a:ln w="9525">
            <a:noFill/>
            <a:miter lim="800000"/>
            <a:headEnd/>
            <a:tailEnd/>
          </a:ln>
        </p:spPr>
      </p:pic>
      <p:pic>
        <p:nvPicPr>
          <p:cNvPr id="5" name="Рисунок 4" descr="C:\Users\Анжелика\Pictures\P1000947.JPG"/>
          <p:cNvPicPr/>
          <p:nvPr/>
        </p:nvPicPr>
        <p:blipFill>
          <a:blip r:embed="rId3" cstate="print"/>
          <a:srcRect l="6993" t="259"/>
          <a:stretch>
            <a:fillRect/>
          </a:stretch>
        </p:blipFill>
        <p:spPr bwMode="auto">
          <a:xfrm>
            <a:off x="5072066" y="4286256"/>
            <a:ext cx="2351005" cy="1759623"/>
          </a:xfrm>
          <a:prstGeom prst="rect">
            <a:avLst/>
          </a:prstGeom>
          <a:noFill/>
          <a:ln w="9525">
            <a:noFill/>
            <a:miter lim="800000"/>
            <a:headEnd/>
            <a:tailEnd/>
          </a:ln>
          <a:scene3d>
            <a:camera prst="orthographicFront">
              <a:rot lat="0" lon="10800000" rev="0"/>
            </a:camera>
            <a:lightRig rig="threePt" dir="t"/>
          </a:scene3d>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25470"/>
          </a:xfrm>
        </p:spPr>
        <p:txBody>
          <a:bodyPr>
            <a:normAutofit fontScale="90000"/>
          </a:bodyPr>
          <a:lstStyle/>
          <a:p>
            <a:r>
              <a:rPr lang="ru-RU" sz="2800" b="1" dirty="0" smtClean="0"/>
              <a:t>Отличие острого гнойного периостита от нагноившегося лимфаденита</a:t>
            </a:r>
            <a:endParaRPr lang="ru-RU" sz="2800" dirty="0"/>
          </a:p>
        </p:txBody>
      </p:sp>
      <p:sp>
        <p:nvSpPr>
          <p:cNvPr id="3" name="Содержимое 2"/>
          <p:cNvSpPr>
            <a:spLocks noGrp="1"/>
          </p:cNvSpPr>
          <p:nvPr>
            <p:ph idx="1"/>
          </p:nvPr>
        </p:nvSpPr>
        <p:spPr>
          <a:xfrm>
            <a:off x="457200" y="1600201"/>
            <a:ext cx="8229600" cy="3471874"/>
          </a:xfrm>
        </p:spPr>
        <p:txBody>
          <a:bodyPr>
            <a:normAutofit fontScale="70000" lnSpcReduction="20000"/>
          </a:bodyPr>
          <a:lstStyle/>
          <a:p>
            <a:r>
              <a:rPr lang="ru-RU" dirty="0" smtClean="0"/>
              <a:t>при остром гнойном периостите, помимо наличия </a:t>
            </a:r>
            <a:r>
              <a:rPr lang="ru-RU" dirty="0" err="1" smtClean="0"/>
              <a:t>поднадкостичного</a:t>
            </a:r>
            <a:r>
              <a:rPr lang="ru-RU" dirty="0" smtClean="0"/>
              <a:t> абсцесса на альвеолярном отростке или на альвеолярной части челюсти, имеет место более обширный коллатеральный отек тканей.</a:t>
            </a:r>
          </a:p>
          <a:p>
            <a:r>
              <a:rPr lang="ru-RU" dirty="0" smtClean="0"/>
              <a:t>припухшие ткани легко собираются в складку, и лишь в глубине их соответственно расположению воспалительного очага под надкостницей определяется болезненный инфильтрат. </a:t>
            </a:r>
          </a:p>
          <a:p>
            <a:r>
              <a:rPr lang="ru-RU" dirty="0" smtClean="0"/>
              <a:t>При гнойном лимфадените коллатеральный отек, гиперемия кожи имеют ограниченный характер, а инфильтрат располагается более поверхностно</a:t>
            </a:r>
            <a:endParaRPr lang="ru-RU" dirty="0"/>
          </a:p>
        </p:txBody>
      </p:sp>
      <p:pic>
        <p:nvPicPr>
          <p:cNvPr id="4" name="Picture 4" descr="Копия (3) DSC03067"/>
          <p:cNvPicPr>
            <a:picLocks noChangeAspect="1" noChangeArrowheads="1"/>
          </p:cNvPicPr>
          <p:nvPr/>
        </p:nvPicPr>
        <p:blipFill>
          <a:blip r:embed="rId2"/>
          <a:srcRect/>
          <a:stretch>
            <a:fillRect/>
          </a:stretch>
        </p:blipFill>
        <p:spPr bwMode="auto">
          <a:xfrm>
            <a:off x="6858016" y="4357694"/>
            <a:ext cx="1920759" cy="2214554"/>
          </a:xfrm>
          <a:prstGeom prst="rect">
            <a:avLst/>
          </a:prstGeom>
          <a:noFill/>
          <a:ln w="9525">
            <a:noFill/>
            <a:miter lim="800000"/>
            <a:headEnd/>
            <a:tailEnd/>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800" dirty="0" smtClean="0"/>
              <a:t>Дифференциальная диагностика острых </a:t>
            </a:r>
            <a:r>
              <a:rPr lang="ru-RU" sz="2800" dirty="0" err="1" smtClean="0"/>
              <a:t>перикоронаритов</a:t>
            </a:r>
            <a:r>
              <a:rPr lang="ru-RU" sz="2800" dirty="0" smtClean="0"/>
              <a:t> и острых гнойных </a:t>
            </a:r>
            <a:r>
              <a:rPr lang="ru-RU" sz="2800" dirty="0" err="1" smtClean="0"/>
              <a:t>ретромолярных</a:t>
            </a:r>
            <a:r>
              <a:rPr lang="ru-RU" sz="2800" dirty="0" smtClean="0"/>
              <a:t> периоститов</a:t>
            </a:r>
            <a:endParaRPr lang="ru-RU" sz="2800" dirty="0"/>
          </a:p>
        </p:txBody>
      </p:sp>
      <p:sp>
        <p:nvSpPr>
          <p:cNvPr id="3" name="Содержимое 2"/>
          <p:cNvSpPr>
            <a:spLocks noGrp="1"/>
          </p:cNvSpPr>
          <p:nvPr>
            <p:ph idx="1"/>
          </p:nvPr>
        </p:nvSpPr>
        <p:spPr/>
        <p:txBody>
          <a:bodyPr>
            <a:normAutofit fontScale="85000" lnSpcReduction="10000"/>
          </a:bodyPr>
          <a:lstStyle/>
          <a:p>
            <a:pPr>
              <a:buNone/>
            </a:pPr>
            <a:r>
              <a:rPr lang="ru-RU" dirty="0" smtClean="0"/>
              <a:t>Наличие значительного сходства в их проявлениях как со стороны общих неспецифических симптомов (температурные реакции, изменения белой крови и др.), так и со стороны местных признаков (самопроизвольные боли в области непрорезавшегося зуба, боли при глотании, воспалительная контрактура нижней челюсти, подчелюстной лимфаденит, гиперемия, отечность и инфильтрация тканей, окружающих непрорезавшийся зуб и распространение</a:t>
            </a:r>
          </a:p>
          <a:p>
            <a:r>
              <a:rPr lang="ru-RU" dirty="0" smtClean="0"/>
              <a:t>воспалительных явлений на близлежащие области).</a:t>
            </a:r>
            <a:endParaRPr lang="ru-RU" dirty="0"/>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2800" dirty="0" smtClean="0"/>
              <a:t>Дифференциальная диагностика острых </a:t>
            </a:r>
            <a:r>
              <a:rPr lang="ru-RU" sz="2800" dirty="0" err="1" smtClean="0"/>
              <a:t>перикоронаритов</a:t>
            </a:r>
            <a:r>
              <a:rPr lang="ru-RU" sz="2800" dirty="0" smtClean="0"/>
              <a:t> и острых гнойных </a:t>
            </a:r>
            <a:r>
              <a:rPr lang="ru-RU" sz="2800" dirty="0" err="1" smtClean="0"/>
              <a:t>ретромолярных</a:t>
            </a:r>
            <a:r>
              <a:rPr lang="ru-RU" sz="2800" dirty="0" smtClean="0"/>
              <a:t> периоститов</a:t>
            </a:r>
            <a:endParaRPr lang="ru-RU" sz="2800" dirty="0"/>
          </a:p>
        </p:txBody>
      </p:sp>
      <p:pic>
        <p:nvPicPr>
          <p:cNvPr id="1026" name="Рисунок 7" descr="P1000618"/>
          <p:cNvPicPr>
            <a:picLocks noChangeAspect="1" noChangeArrowheads="1"/>
          </p:cNvPicPr>
          <p:nvPr/>
        </p:nvPicPr>
        <p:blipFill>
          <a:blip r:embed="rId2" cstate="print"/>
          <a:srcRect/>
          <a:stretch>
            <a:fillRect/>
          </a:stretch>
        </p:blipFill>
        <p:spPr bwMode="auto">
          <a:xfrm>
            <a:off x="928662" y="3357562"/>
            <a:ext cx="3211513" cy="1903413"/>
          </a:xfrm>
          <a:prstGeom prst="rect">
            <a:avLst/>
          </a:prstGeom>
          <a:noFill/>
          <a:ln w="9525">
            <a:noFill/>
            <a:miter lim="800000"/>
            <a:headEnd/>
            <a:tailEnd/>
          </a:ln>
        </p:spPr>
      </p:pic>
      <p:pic>
        <p:nvPicPr>
          <p:cNvPr id="5" name="Рисунок 8" descr="P9267541"/>
          <p:cNvPicPr>
            <a:picLocks noGrp="1" noChangeAspect="1" noChangeArrowheads="1"/>
          </p:cNvPicPr>
          <p:nvPr>
            <p:ph idx="1"/>
          </p:nvPr>
        </p:nvPicPr>
        <p:blipFill>
          <a:blip r:embed="rId3" cstate="print"/>
          <a:srcRect b="21654"/>
          <a:stretch>
            <a:fillRect/>
          </a:stretch>
        </p:blipFill>
        <p:spPr bwMode="auto">
          <a:xfrm>
            <a:off x="4572000" y="3143248"/>
            <a:ext cx="3316778" cy="2074292"/>
          </a:xfrm>
          <a:prstGeom prst="rect">
            <a:avLst/>
          </a:prstGeom>
          <a:noFill/>
          <a:ln w="9525">
            <a:noFill/>
            <a:miter lim="800000"/>
            <a:headEnd/>
            <a:tailEnd/>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2800" dirty="0" smtClean="0"/>
              <a:t>Дифференциальная диагностика острых </a:t>
            </a:r>
            <a:r>
              <a:rPr lang="ru-RU" sz="2800" dirty="0" err="1" smtClean="0"/>
              <a:t>перикоронаритов</a:t>
            </a:r>
            <a:r>
              <a:rPr lang="ru-RU" sz="2800" dirty="0" smtClean="0"/>
              <a:t> и острых гнойных </a:t>
            </a:r>
            <a:r>
              <a:rPr lang="ru-RU" sz="2800" dirty="0" err="1" smtClean="0"/>
              <a:t>ретромолярных</a:t>
            </a:r>
            <a:r>
              <a:rPr lang="ru-RU" sz="2800" dirty="0" smtClean="0"/>
              <a:t> периоститов</a:t>
            </a:r>
            <a:endParaRPr lang="ru-RU" sz="2800" dirty="0"/>
          </a:p>
        </p:txBody>
      </p:sp>
      <p:sp>
        <p:nvSpPr>
          <p:cNvPr id="3" name="Содержимое 2"/>
          <p:cNvSpPr>
            <a:spLocks noGrp="1"/>
          </p:cNvSpPr>
          <p:nvPr>
            <p:ph idx="1"/>
          </p:nvPr>
        </p:nvSpPr>
        <p:spPr/>
        <p:txBody>
          <a:bodyPr>
            <a:normAutofit fontScale="70000" lnSpcReduction="20000"/>
          </a:bodyPr>
          <a:lstStyle/>
          <a:p>
            <a:pPr>
              <a:buNone/>
            </a:pPr>
            <a:r>
              <a:rPr lang="ru-RU" dirty="0" smtClean="0"/>
              <a:t>Отличительными симптомами острого гнойного </a:t>
            </a:r>
            <a:r>
              <a:rPr lang="ru-RU" dirty="0" err="1" smtClean="0"/>
              <a:t>ретромолярного</a:t>
            </a:r>
            <a:r>
              <a:rPr lang="ru-RU" dirty="0" smtClean="0"/>
              <a:t> периостита от острого </a:t>
            </a:r>
            <a:r>
              <a:rPr lang="ru-RU" dirty="0" err="1" smtClean="0"/>
              <a:t>перикоронарита</a:t>
            </a:r>
            <a:r>
              <a:rPr lang="ru-RU" dirty="0" smtClean="0"/>
              <a:t> являются </a:t>
            </a:r>
          </a:p>
          <a:p>
            <a:pPr>
              <a:buFont typeface="Wingdings" pitchFamily="2" charset="2"/>
              <a:buChar char="§"/>
            </a:pPr>
            <a:r>
              <a:rPr lang="ru-RU" dirty="0" smtClean="0"/>
              <a:t>Наличие при первом </a:t>
            </a:r>
            <a:r>
              <a:rPr lang="ru-RU" dirty="0" err="1" smtClean="0"/>
              <a:t>поднадкостничного</a:t>
            </a:r>
            <a:r>
              <a:rPr lang="ru-RU" dirty="0" smtClean="0"/>
              <a:t> абсцесса в </a:t>
            </a:r>
            <a:r>
              <a:rPr lang="ru-RU" dirty="0" err="1" smtClean="0"/>
              <a:t>ретромолярной</a:t>
            </a:r>
            <a:r>
              <a:rPr lang="ru-RU" dirty="0" smtClean="0"/>
              <a:t> области или выделение гноя из-под капюшона при надавливании на него, </a:t>
            </a:r>
          </a:p>
          <a:p>
            <a:pPr>
              <a:buFont typeface="Wingdings" pitchFamily="2" charset="2"/>
              <a:buChar char="§"/>
            </a:pPr>
            <a:r>
              <a:rPr lang="ru-RU" dirty="0" smtClean="0"/>
              <a:t>более интенсивные боли при глотании и значительно выраженное затруднение открывания полости рта и боковые движения нижней челюсти. </a:t>
            </a:r>
          </a:p>
          <a:p>
            <a:pPr>
              <a:buNone/>
            </a:pPr>
            <a:r>
              <a:rPr lang="ru-RU" dirty="0" smtClean="0"/>
              <a:t>Отличие острого </a:t>
            </a:r>
            <a:r>
              <a:rPr lang="ru-RU" dirty="0" err="1" smtClean="0"/>
              <a:t>ретромолярного</a:t>
            </a:r>
            <a:r>
              <a:rPr lang="ru-RU" dirty="0" smtClean="0"/>
              <a:t> остеомиелита от острого </a:t>
            </a:r>
            <a:r>
              <a:rPr lang="ru-RU" dirty="0" err="1" smtClean="0"/>
              <a:t>ретромолярного</a:t>
            </a:r>
            <a:r>
              <a:rPr lang="ru-RU" dirty="0" smtClean="0"/>
              <a:t> периостита:</a:t>
            </a:r>
          </a:p>
          <a:p>
            <a:pPr>
              <a:buFont typeface="Wingdings" pitchFamily="2" charset="2"/>
              <a:buChar char="§"/>
            </a:pPr>
            <a:r>
              <a:rPr lang="ru-RU" dirty="0" smtClean="0"/>
              <a:t>при остеомиелитическом процессе наблюдается подвижность прорезывающегося зуба и зубов, стоящих рядом с ним, </a:t>
            </a:r>
          </a:p>
          <a:p>
            <a:pPr>
              <a:buFont typeface="Wingdings" pitchFamily="2" charset="2"/>
              <a:buChar char="§"/>
            </a:pPr>
            <a:r>
              <a:rPr lang="ru-RU" dirty="0" smtClean="0"/>
              <a:t>большая выраженность общих неспецифических симптомов (температурной реакции, изменений со стороны белой крови и т. д.).</a:t>
            </a:r>
            <a:endParaRPr lang="ru-RU" dirty="0"/>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797040"/>
          </a:xfrm>
        </p:spPr>
        <p:txBody>
          <a:bodyPr>
            <a:normAutofit fontScale="90000"/>
          </a:bodyPr>
          <a:lstStyle/>
          <a:p>
            <a:r>
              <a:rPr lang="ru-RU" sz="2000" b="1" dirty="0" smtClean="0"/>
              <a:t>Остеомиелит челюсти - К10.21. </a:t>
            </a:r>
            <a:br>
              <a:rPr lang="ru-RU" sz="2000" b="1" dirty="0" smtClean="0"/>
            </a:br>
            <a:r>
              <a:rPr lang="ru-RU" sz="2700" b="1" i="1" dirty="0" smtClean="0">
                <a:solidFill>
                  <a:srgbClr val="C00000"/>
                </a:solidFill>
              </a:rPr>
              <a:t>Остеомиелит челюсти — гнойно-некротическое воспалительное заболевание костной ткани челюстной кости (одновременно всех ее структурных компонентов) инфекционно-аллергической природы. 	</a:t>
            </a:r>
            <a:r>
              <a:rPr lang="ru-RU" sz="2000" dirty="0" smtClean="0"/>
              <a:t/>
            </a:r>
            <a:br>
              <a:rPr lang="ru-RU" sz="2000" dirty="0" smtClean="0"/>
            </a:br>
            <a:endParaRPr lang="ru-RU" sz="2000" dirty="0"/>
          </a:p>
        </p:txBody>
      </p:sp>
      <p:sp>
        <p:nvSpPr>
          <p:cNvPr id="3" name="Содержимое 2"/>
          <p:cNvSpPr>
            <a:spLocks noGrp="1"/>
          </p:cNvSpPr>
          <p:nvPr>
            <p:ph idx="1"/>
          </p:nvPr>
        </p:nvSpPr>
        <p:spPr>
          <a:xfrm>
            <a:off x="457200" y="2214554"/>
            <a:ext cx="8229600" cy="3911609"/>
          </a:xfrm>
        </p:spPr>
        <p:txBody>
          <a:bodyPr>
            <a:normAutofit fontScale="92500" lnSpcReduction="10000"/>
          </a:bodyPr>
          <a:lstStyle/>
          <a:p>
            <a:r>
              <a:rPr lang="ru-RU" b="1" dirty="0" smtClean="0"/>
              <a:t>Клинико-анатомическая классификация </a:t>
            </a:r>
            <a:r>
              <a:rPr lang="ru-RU" b="1" dirty="0" err="1" smtClean="0"/>
              <a:t>одонтогенного</a:t>
            </a:r>
            <a:r>
              <a:rPr lang="ru-RU" b="1" dirty="0" smtClean="0"/>
              <a:t> остеомиелита: </a:t>
            </a:r>
          </a:p>
          <a:p>
            <a:r>
              <a:rPr lang="en-US" dirty="0" smtClean="0"/>
              <a:t>I. </a:t>
            </a:r>
            <a:r>
              <a:rPr lang="ru-RU" dirty="0" smtClean="0"/>
              <a:t>острая стадия </a:t>
            </a:r>
          </a:p>
          <a:p>
            <a:r>
              <a:rPr lang="en-US" dirty="0" smtClean="0"/>
              <a:t>II. </a:t>
            </a:r>
            <a:r>
              <a:rPr lang="ru-RU" dirty="0" err="1" smtClean="0"/>
              <a:t>подострая</a:t>
            </a:r>
            <a:r>
              <a:rPr lang="ru-RU" dirty="0" smtClean="0"/>
              <a:t> стадия </a:t>
            </a:r>
          </a:p>
          <a:p>
            <a:r>
              <a:rPr lang="en-US" dirty="0" smtClean="0"/>
              <a:t>III. </a:t>
            </a:r>
            <a:r>
              <a:rPr lang="ru-RU" dirty="0" smtClean="0"/>
              <a:t>хроническая стадия </a:t>
            </a:r>
          </a:p>
          <a:p>
            <a:endParaRPr lang="ru-RU" dirty="0" smtClean="0"/>
          </a:p>
          <a:p>
            <a:r>
              <a:rPr lang="ru-RU" b="1" dirty="0" smtClean="0"/>
              <a:t>По распространённости процесса: ограниченный, очаговый, диффузный 	</a:t>
            </a:r>
          </a:p>
          <a:p>
            <a:pPr>
              <a:buNone/>
            </a:pPr>
            <a:endParaRPr lang="ru-RU" dirty="0"/>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dirty="0" smtClean="0"/>
              <a:t>Формы хронического остеомиелита: </a:t>
            </a:r>
            <a:br>
              <a:rPr lang="ru-RU" b="1" dirty="0" smtClean="0"/>
            </a:br>
            <a:endParaRPr lang="ru-RU" dirty="0"/>
          </a:p>
        </p:txBody>
      </p:sp>
      <p:sp>
        <p:nvSpPr>
          <p:cNvPr id="3" name="Содержимое 2"/>
          <p:cNvSpPr>
            <a:spLocks noGrp="1"/>
          </p:cNvSpPr>
          <p:nvPr>
            <p:ph idx="1"/>
          </p:nvPr>
        </p:nvSpPr>
        <p:spPr/>
        <p:txBody>
          <a:bodyPr/>
          <a:lstStyle/>
          <a:p>
            <a:pPr>
              <a:buNone/>
            </a:pPr>
            <a:r>
              <a:rPr lang="ru-RU" sz="2800" dirty="0" smtClean="0"/>
              <a:t>3.1 деструктивная (секвестрирующая, </a:t>
            </a:r>
            <a:r>
              <a:rPr lang="ru-RU" sz="2800" dirty="0" err="1" smtClean="0"/>
              <a:t>рарефицирующая</a:t>
            </a:r>
            <a:r>
              <a:rPr lang="ru-RU" sz="2800" dirty="0" smtClean="0"/>
              <a:t>, гнёздная, ползучая, </a:t>
            </a:r>
            <a:r>
              <a:rPr lang="ru-RU" sz="2800" dirty="0" err="1" smtClean="0"/>
              <a:t>безсеквестральная</a:t>
            </a:r>
            <a:r>
              <a:rPr lang="ru-RU" sz="2800" dirty="0" smtClean="0"/>
              <a:t>) </a:t>
            </a:r>
          </a:p>
          <a:p>
            <a:pPr>
              <a:buNone/>
            </a:pPr>
            <a:r>
              <a:rPr lang="ru-RU" dirty="0" smtClean="0"/>
              <a:t>3.2 деструктивно-продуктивная, </a:t>
            </a:r>
          </a:p>
          <a:p>
            <a:pPr>
              <a:buNone/>
            </a:pPr>
            <a:r>
              <a:rPr lang="ru-RU" dirty="0" smtClean="0"/>
              <a:t>3.3 продуктивная (гиперпластический, </a:t>
            </a:r>
            <a:r>
              <a:rPr lang="ru-RU" dirty="0" err="1" smtClean="0"/>
              <a:t>гиперостозный</a:t>
            </a:r>
            <a:r>
              <a:rPr lang="ru-RU" dirty="0" smtClean="0"/>
              <a:t>, остеомиелит </a:t>
            </a:r>
            <a:r>
              <a:rPr lang="ru-RU" dirty="0" err="1" smtClean="0"/>
              <a:t>Гарре</a:t>
            </a:r>
            <a:r>
              <a:rPr lang="ru-RU" dirty="0" smtClean="0"/>
              <a:t>) 	</a:t>
            </a:r>
          </a:p>
          <a:p>
            <a:pPr>
              <a:buNone/>
            </a:pPr>
            <a:endParaRPr lang="ru-RU" dirty="0"/>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2800" b="1" i="1" dirty="0" smtClean="0">
                <a:solidFill>
                  <a:srgbClr val="002060"/>
                </a:solidFill>
              </a:rPr>
              <a:t>Острый </a:t>
            </a:r>
            <a:r>
              <a:rPr lang="ru-RU" sz="2800" b="1" i="1" dirty="0" err="1" smtClean="0">
                <a:solidFill>
                  <a:srgbClr val="002060"/>
                </a:solidFill>
              </a:rPr>
              <a:t>одонтогенный</a:t>
            </a:r>
            <a:r>
              <a:rPr lang="ru-RU" sz="2800" b="1" i="1" dirty="0" smtClean="0">
                <a:solidFill>
                  <a:srgbClr val="002060"/>
                </a:solidFill>
              </a:rPr>
              <a:t> остеомиелит необходимо</a:t>
            </a:r>
            <a:br>
              <a:rPr lang="ru-RU" sz="2800" b="1" i="1" dirty="0" smtClean="0">
                <a:solidFill>
                  <a:srgbClr val="002060"/>
                </a:solidFill>
              </a:rPr>
            </a:br>
            <a:r>
              <a:rPr lang="ru-RU" sz="2800" b="1" i="1" dirty="0" smtClean="0">
                <a:solidFill>
                  <a:srgbClr val="002060"/>
                </a:solidFill>
              </a:rPr>
              <a:t>дифференцировать от</a:t>
            </a:r>
            <a:endParaRPr lang="ru-RU" sz="2800" b="1" i="1" dirty="0">
              <a:solidFill>
                <a:srgbClr val="002060"/>
              </a:solidFill>
            </a:endParaRPr>
          </a:p>
        </p:txBody>
      </p:sp>
      <p:sp>
        <p:nvSpPr>
          <p:cNvPr id="3" name="Содержимое 2"/>
          <p:cNvSpPr>
            <a:spLocks noGrp="1"/>
          </p:cNvSpPr>
          <p:nvPr>
            <p:ph idx="1"/>
          </p:nvPr>
        </p:nvSpPr>
        <p:spPr/>
        <p:txBody>
          <a:bodyPr>
            <a:normAutofit fontScale="92500" lnSpcReduction="10000"/>
          </a:bodyPr>
          <a:lstStyle/>
          <a:p>
            <a:pPr>
              <a:buNone/>
            </a:pPr>
            <a:r>
              <a:rPr lang="ru-RU" dirty="0" smtClean="0"/>
              <a:t>1) острого (или обострившегося хронического) периодонтита; </a:t>
            </a:r>
          </a:p>
          <a:p>
            <a:pPr>
              <a:buNone/>
            </a:pPr>
            <a:r>
              <a:rPr lang="ru-RU" dirty="0" smtClean="0"/>
              <a:t>2) острого гнойного периостита; </a:t>
            </a:r>
          </a:p>
          <a:p>
            <a:pPr>
              <a:buNone/>
            </a:pPr>
            <a:r>
              <a:rPr lang="ru-RU" dirty="0" smtClean="0"/>
              <a:t>3) нагноившихся </a:t>
            </a:r>
            <a:r>
              <a:rPr lang="ru-RU" dirty="0" err="1" smtClean="0"/>
              <a:t>одонтогенных</a:t>
            </a:r>
            <a:r>
              <a:rPr lang="ru-RU" dirty="0" smtClean="0"/>
              <a:t> кист;</a:t>
            </a:r>
          </a:p>
          <a:p>
            <a:pPr>
              <a:buNone/>
            </a:pPr>
            <a:r>
              <a:rPr lang="ru-RU" dirty="0" smtClean="0"/>
              <a:t>4) злокачественных опухолей;</a:t>
            </a:r>
          </a:p>
          <a:p>
            <a:pPr>
              <a:buNone/>
            </a:pPr>
            <a:r>
              <a:rPr lang="ru-RU" dirty="0" smtClean="0"/>
              <a:t>5) костной формы актиномикоза;</a:t>
            </a:r>
          </a:p>
          <a:p>
            <a:pPr>
              <a:buNone/>
            </a:pPr>
            <a:r>
              <a:rPr lang="ru-RU" dirty="0" smtClean="0"/>
              <a:t>6) воспалительных заболеваний слюнных желез; </a:t>
            </a:r>
          </a:p>
          <a:p>
            <a:pPr>
              <a:buNone/>
            </a:pPr>
            <a:r>
              <a:rPr lang="ru-RU" dirty="0" smtClean="0"/>
              <a:t>7) воспалительных процессов мягких тканей лица (абсцессов и флегмон).</a:t>
            </a:r>
            <a:endParaRPr lang="ru-RU" dirty="0"/>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Хронический </a:t>
            </a:r>
            <a:r>
              <a:rPr lang="ru-RU" dirty="0" err="1" smtClean="0"/>
              <a:t>одонтогенный</a:t>
            </a:r>
            <a:r>
              <a:rPr lang="ru-RU" dirty="0" smtClean="0"/>
              <a:t> остеомиелит дифференцируют:</a:t>
            </a:r>
            <a:br>
              <a:rPr lang="ru-RU" dirty="0" smtClean="0"/>
            </a:br>
            <a:endParaRPr lang="ru-RU" dirty="0"/>
          </a:p>
        </p:txBody>
      </p:sp>
      <p:sp>
        <p:nvSpPr>
          <p:cNvPr id="3" name="Содержимое 2"/>
          <p:cNvSpPr>
            <a:spLocks noGrp="1"/>
          </p:cNvSpPr>
          <p:nvPr>
            <p:ph idx="1"/>
          </p:nvPr>
        </p:nvSpPr>
        <p:spPr/>
        <p:txBody>
          <a:bodyPr>
            <a:normAutofit fontScale="77500" lnSpcReduction="20000"/>
          </a:bodyPr>
          <a:lstStyle/>
          <a:p>
            <a:endParaRPr lang="ru-RU" dirty="0" smtClean="0"/>
          </a:p>
          <a:p>
            <a:r>
              <a:rPr lang="ru-RU" dirty="0" smtClean="0"/>
              <a:t>с хроническим периоститом 	</a:t>
            </a:r>
          </a:p>
          <a:p>
            <a:r>
              <a:rPr lang="ru-RU" dirty="0" smtClean="0"/>
              <a:t>от </a:t>
            </a:r>
            <a:r>
              <a:rPr lang="ru-RU" dirty="0" err="1" smtClean="0"/>
              <a:t>одонтогенной</a:t>
            </a:r>
            <a:r>
              <a:rPr lang="ru-RU" dirty="0" smtClean="0"/>
              <a:t> подкожной гранулемы, </a:t>
            </a:r>
          </a:p>
          <a:p>
            <a:r>
              <a:rPr lang="ru-RU" dirty="0" smtClean="0"/>
              <a:t>специфических поражений челюстей (актиномикоз, туберкулез, сифилис), </a:t>
            </a:r>
          </a:p>
          <a:p>
            <a:r>
              <a:rPr lang="ru-RU" dirty="0" smtClean="0"/>
              <a:t>доброкачественных опухолей и опухолеподобных образований (</a:t>
            </a:r>
            <a:r>
              <a:rPr lang="ru-RU" dirty="0" err="1" smtClean="0"/>
              <a:t>остеоид-остеома</a:t>
            </a:r>
            <a:r>
              <a:rPr lang="ru-RU" dirty="0" smtClean="0"/>
              <a:t>, </a:t>
            </a:r>
            <a:r>
              <a:rPr lang="ru-RU" dirty="0" err="1" smtClean="0"/>
              <a:t>остеобластокластома</a:t>
            </a:r>
            <a:r>
              <a:rPr lang="ru-RU" dirty="0" smtClean="0"/>
              <a:t>, фиброзная дисплазия, эозинофильная гранулема), </a:t>
            </a:r>
          </a:p>
          <a:p>
            <a:r>
              <a:rPr lang="ru-RU" dirty="0" smtClean="0"/>
              <a:t>злокачественных опухолей (рак, саркома).</a:t>
            </a:r>
          </a:p>
          <a:p>
            <a:r>
              <a:rPr lang="ru-RU" dirty="0" smtClean="0"/>
              <a:t>радиационным </a:t>
            </a:r>
            <a:r>
              <a:rPr lang="ru-RU" dirty="0" err="1" smtClean="0"/>
              <a:t>остеонекрозом</a:t>
            </a:r>
            <a:r>
              <a:rPr lang="ru-RU" dirty="0" smtClean="0"/>
              <a:t>, химическим и лекарственным </a:t>
            </a:r>
            <a:r>
              <a:rPr lang="ru-RU" dirty="0" err="1" smtClean="0"/>
              <a:t>остеонекрозом</a:t>
            </a:r>
            <a:r>
              <a:rPr lang="ru-RU" dirty="0" smtClean="0"/>
              <a:t> (</a:t>
            </a:r>
            <a:r>
              <a:rPr lang="ru-RU" dirty="0" err="1" smtClean="0"/>
              <a:t>бифорфанатным</a:t>
            </a:r>
            <a:r>
              <a:rPr lang="ru-RU" dirty="0" smtClean="0"/>
              <a:t>, </a:t>
            </a:r>
            <a:r>
              <a:rPr lang="ru-RU" dirty="0" err="1" smtClean="0"/>
              <a:t>дезоморфиновым</a:t>
            </a:r>
            <a:r>
              <a:rPr lang="ru-RU" dirty="0" smtClean="0"/>
              <a:t>), 	</a:t>
            </a:r>
          </a:p>
          <a:p>
            <a:endParaRPr lang="ru-RU" dirty="0"/>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400" b="1" dirty="0" err="1" smtClean="0">
                <a:solidFill>
                  <a:srgbClr val="0070C0"/>
                </a:solidFill>
              </a:rPr>
              <a:t>Одонтогенная</a:t>
            </a:r>
            <a:r>
              <a:rPr lang="ru-RU" sz="2400" b="1" dirty="0" smtClean="0">
                <a:solidFill>
                  <a:srgbClr val="0070C0"/>
                </a:solidFill>
              </a:rPr>
              <a:t> подкожная гранулема лица представляет со-</a:t>
            </a:r>
            <a:br>
              <a:rPr lang="ru-RU" sz="2400" b="1" dirty="0" smtClean="0">
                <a:solidFill>
                  <a:srgbClr val="0070C0"/>
                </a:solidFill>
              </a:rPr>
            </a:br>
            <a:r>
              <a:rPr lang="ru-RU" sz="2400" b="1" dirty="0" smtClean="0">
                <a:solidFill>
                  <a:srgbClr val="0070C0"/>
                </a:solidFill>
              </a:rPr>
              <a:t>бой своеобразное вяло протекающее воспаление подкожной клетчатки, возникшее в результате распространения инфекции из </a:t>
            </a:r>
            <a:r>
              <a:rPr lang="ru-RU" sz="2400" b="1" dirty="0" err="1" smtClean="0">
                <a:solidFill>
                  <a:srgbClr val="0070C0"/>
                </a:solidFill>
              </a:rPr>
              <a:t>одонтогенного</a:t>
            </a:r>
            <a:r>
              <a:rPr lang="ru-RU" sz="2400" b="1" dirty="0" smtClean="0">
                <a:solidFill>
                  <a:srgbClr val="0070C0"/>
                </a:solidFill>
              </a:rPr>
              <a:t> очага.</a:t>
            </a:r>
            <a:endParaRPr lang="ru-RU" sz="2400" b="1" dirty="0">
              <a:solidFill>
                <a:srgbClr val="0070C0"/>
              </a:solidFill>
            </a:endParaRPr>
          </a:p>
        </p:txBody>
      </p:sp>
      <p:sp>
        <p:nvSpPr>
          <p:cNvPr id="3" name="Содержимое 2"/>
          <p:cNvSpPr>
            <a:spLocks noGrp="1"/>
          </p:cNvSpPr>
          <p:nvPr>
            <p:ph idx="1"/>
          </p:nvPr>
        </p:nvSpPr>
        <p:spPr/>
        <p:txBody>
          <a:bodyPr>
            <a:normAutofit fontScale="70000" lnSpcReduction="20000"/>
          </a:bodyPr>
          <a:lstStyle/>
          <a:p>
            <a:r>
              <a:rPr lang="ru-RU" dirty="0" smtClean="0"/>
              <a:t>В подкожной клетчатке лица на уровне или в некотором отдалении от зуба, являющегося первичным очагом инфекции (чаще при наличии хронического  периодонтита), возникает округлой формы безболезненный инфильтрат около 1 —1,5 см в диаметре. </a:t>
            </a:r>
          </a:p>
          <a:p>
            <a:r>
              <a:rPr lang="ru-RU" dirty="0" smtClean="0"/>
              <a:t>Кожа над ним истончается, становится сине-багровой. </a:t>
            </a:r>
          </a:p>
          <a:p>
            <a:r>
              <a:rPr lang="ru-RU" dirty="0" smtClean="0"/>
              <a:t>Со стороны полости рта появляется тяж (прощупываемый в </a:t>
            </a:r>
            <a:r>
              <a:rPr lang="ru-RU" dirty="0" err="1" smtClean="0"/>
              <a:t>подслизистом</a:t>
            </a:r>
            <a:r>
              <a:rPr lang="ru-RU" dirty="0" smtClean="0"/>
              <a:t> слое), идущий от лунки зуба, послужившего первичным очагом инфекции, к инфильтрату в толще клетчатки. </a:t>
            </a:r>
          </a:p>
          <a:p>
            <a:r>
              <a:rPr lang="ru-RU" dirty="0" smtClean="0"/>
              <a:t>Временами инфильтрат нагнаивается и вскрывается со стороны кожных покровов с образованием свища с очень незначительным гнойным отделяемым.</a:t>
            </a:r>
            <a:endParaRPr lang="ru-RU" dirty="0"/>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800" b="1" dirty="0" err="1" smtClean="0">
                <a:solidFill>
                  <a:srgbClr val="002060"/>
                </a:solidFill>
              </a:rPr>
              <a:t>Одонтогенная</a:t>
            </a:r>
            <a:r>
              <a:rPr lang="ru-RU" sz="2800" b="1" dirty="0" smtClean="0">
                <a:solidFill>
                  <a:srgbClr val="002060"/>
                </a:solidFill>
              </a:rPr>
              <a:t> подкожная гранулема лица с </a:t>
            </a:r>
            <a:r>
              <a:rPr lang="ru-RU" sz="2800" b="1" dirty="0" err="1" smtClean="0">
                <a:solidFill>
                  <a:srgbClr val="002060"/>
                </a:solidFill>
              </a:rPr>
              <a:t>одонтогенным</a:t>
            </a:r>
            <a:r>
              <a:rPr lang="ru-RU" sz="2800" b="1" dirty="0" smtClean="0">
                <a:solidFill>
                  <a:srgbClr val="002060"/>
                </a:solidFill>
              </a:rPr>
              <a:t> хроническим остеомиелитом челюсти имеют следующие общие</a:t>
            </a:r>
            <a:br>
              <a:rPr lang="ru-RU" sz="2800" b="1" dirty="0" smtClean="0">
                <a:solidFill>
                  <a:srgbClr val="002060"/>
                </a:solidFill>
              </a:rPr>
            </a:br>
            <a:r>
              <a:rPr lang="ru-RU" sz="2800" dirty="0" smtClean="0">
                <a:solidFill>
                  <a:srgbClr val="002060"/>
                </a:solidFill>
              </a:rPr>
              <a:t>симптомы:</a:t>
            </a:r>
            <a:endParaRPr lang="ru-RU" sz="2800" dirty="0">
              <a:solidFill>
                <a:srgbClr val="002060"/>
              </a:solidFill>
            </a:endParaRPr>
          </a:p>
        </p:txBody>
      </p:sp>
      <p:sp>
        <p:nvSpPr>
          <p:cNvPr id="3" name="Содержимое 2"/>
          <p:cNvSpPr>
            <a:spLocks noGrp="1"/>
          </p:cNvSpPr>
          <p:nvPr>
            <p:ph idx="1"/>
          </p:nvPr>
        </p:nvSpPr>
        <p:spPr>
          <a:xfrm>
            <a:off x="457200" y="2214554"/>
            <a:ext cx="8229600" cy="3911609"/>
          </a:xfrm>
        </p:spPr>
        <p:txBody>
          <a:bodyPr>
            <a:normAutofit/>
          </a:bodyPr>
          <a:lstStyle/>
          <a:p>
            <a:r>
              <a:rPr lang="ru-RU" sz="2400" dirty="0" smtClean="0"/>
              <a:t>наличие длительно существующих свищей; </a:t>
            </a:r>
          </a:p>
          <a:p>
            <a:r>
              <a:rPr lang="ru-RU" sz="2400" dirty="0" smtClean="0"/>
              <a:t>распространение патологического процесса на новые участки при ползучей (мигрирующей) гранулеме лица и при вяло текущей форме хронического остеомиелита.</a:t>
            </a:r>
            <a:endParaRPr lang="ru-RU" sz="2400" dirty="0"/>
          </a:p>
        </p:txBody>
      </p:sp>
      <p:pic>
        <p:nvPicPr>
          <p:cNvPr id="4" name="Содержимое 3" descr="мигрирующая гранулема от 37 (2)"/>
          <p:cNvPicPr>
            <a:picLocks/>
          </p:cNvPicPr>
          <p:nvPr/>
        </p:nvPicPr>
        <p:blipFill>
          <a:blip r:embed="rId2" cstate="print"/>
          <a:srcRect/>
          <a:stretch>
            <a:fillRect/>
          </a:stretch>
        </p:blipFill>
        <p:spPr bwMode="auto">
          <a:xfrm>
            <a:off x="5715008" y="4071942"/>
            <a:ext cx="2909455" cy="2360815"/>
          </a:xfrm>
          <a:prstGeom prst="rect">
            <a:avLst/>
          </a:prstGeom>
          <a:noFill/>
          <a:ln w="9525">
            <a:noFill/>
            <a:miter lim="800000"/>
            <a:headEnd/>
            <a:tailEnd/>
          </a:ln>
        </p:spPr>
      </p:pic>
      <p:pic>
        <p:nvPicPr>
          <p:cNvPr id="5" name="Picture 2" descr="C:\Users\Анжела\Desktop\Флешки\Флешка 1\методички и фото\S3010162.JPG"/>
          <p:cNvPicPr>
            <a:picLocks noChangeAspect="1" noChangeArrowheads="1"/>
          </p:cNvPicPr>
          <p:nvPr/>
        </p:nvPicPr>
        <p:blipFill>
          <a:blip r:embed="rId3" cstate="print"/>
          <a:srcRect/>
          <a:stretch>
            <a:fillRect/>
          </a:stretch>
        </p:blipFill>
        <p:spPr>
          <a:xfrm>
            <a:off x="1071538" y="3929066"/>
            <a:ext cx="2914641" cy="2185981"/>
          </a:xfrm>
          <a:prstGeom prst="rect">
            <a:avLst/>
          </a:prstGeom>
          <a:noFill/>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2400" dirty="0" smtClean="0"/>
              <a:t>Признаки, отличающие </a:t>
            </a:r>
            <a:r>
              <a:rPr lang="ru-RU" sz="2400" dirty="0" err="1" smtClean="0"/>
              <a:t>одонтогенную</a:t>
            </a:r>
            <a:r>
              <a:rPr lang="ru-RU" sz="2400" dirty="0" smtClean="0"/>
              <a:t> подкожную грануле-</a:t>
            </a:r>
            <a:br>
              <a:rPr lang="ru-RU" sz="2400" dirty="0" smtClean="0"/>
            </a:br>
            <a:r>
              <a:rPr lang="ru-RU" sz="2400" dirty="0" err="1" smtClean="0"/>
              <a:t>му</a:t>
            </a:r>
            <a:r>
              <a:rPr lang="ru-RU" sz="2400" dirty="0" smtClean="0"/>
              <a:t> лица от </a:t>
            </a:r>
            <a:r>
              <a:rPr lang="ru-RU" sz="2400" dirty="0" err="1" smtClean="0"/>
              <a:t>одонтогенного</a:t>
            </a:r>
            <a:r>
              <a:rPr lang="ru-RU" sz="2400" dirty="0" smtClean="0"/>
              <a:t> хронического остеомиелита челюсти:</a:t>
            </a:r>
            <a:endParaRPr lang="ru-RU" sz="2400" dirty="0"/>
          </a:p>
        </p:txBody>
      </p:sp>
      <p:sp>
        <p:nvSpPr>
          <p:cNvPr id="3" name="Содержимое 2"/>
          <p:cNvSpPr>
            <a:spLocks noGrp="1"/>
          </p:cNvSpPr>
          <p:nvPr>
            <p:ph idx="1"/>
          </p:nvPr>
        </p:nvSpPr>
        <p:spPr/>
        <p:txBody>
          <a:bodyPr>
            <a:normAutofit fontScale="70000" lnSpcReduction="20000"/>
          </a:bodyPr>
          <a:lstStyle/>
          <a:p>
            <a:r>
              <a:rPr lang="ru-RU" dirty="0" err="1" smtClean="0"/>
              <a:t>одонтогенная</a:t>
            </a:r>
            <a:r>
              <a:rPr lang="ru-RU" dirty="0" smtClean="0"/>
              <a:t> подкожная гранулема лица развивается без</a:t>
            </a:r>
          </a:p>
          <a:p>
            <a:r>
              <a:rPr lang="ru-RU" dirty="0" smtClean="0"/>
              <a:t>предшествующей острой фазы; </a:t>
            </a:r>
          </a:p>
          <a:p>
            <a:r>
              <a:rPr lang="ru-RU" dirty="0" smtClean="0"/>
              <a:t>асимметрии лица не наблюдается; </a:t>
            </a:r>
          </a:p>
          <a:p>
            <a:r>
              <a:rPr lang="ru-RU" dirty="0" smtClean="0"/>
              <a:t>расположенная в очаге грануляционная ткань состоит из вялых грануляций; </a:t>
            </a:r>
          </a:p>
          <a:p>
            <a:r>
              <a:rPr lang="ru-RU" dirty="0" smtClean="0"/>
              <a:t>из свища выделяется небольшое количество кровянисто-гнойной жидкости; </a:t>
            </a:r>
          </a:p>
          <a:p>
            <a:r>
              <a:rPr lang="ru-RU" dirty="0" smtClean="0"/>
              <a:t>при зондировании свища зонд не проникает до кости. </a:t>
            </a:r>
          </a:p>
          <a:p>
            <a:r>
              <a:rPr lang="ru-RU" dirty="0" smtClean="0"/>
              <a:t>При рентгеновском исследовании обнаруживается гранулирующий периодонтит. </a:t>
            </a:r>
          </a:p>
          <a:p>
            <a:r>
              <a:rPr lang="ru-RU" dirty="0" smtClean="0"/>
              <a:t>При пальпации со стороны полости рта под слизистой оболочкой определяется тяж, идущий от лунки зуба с периодонтитом к </a:t>
            </a:r>
            <a:r>
              <a:rPr lang="ru-RU" dirty="0" err="1" smtClean="0"/>
              <a:t>одонтогенной</a:t>
            </a:r>
            <a:r>
              <a:rPr lang="ru-RU" dirty="0" smtClean="0"/>
              <a:t> подкожной гранулеме.</a:t>
            </a:r>
            <a:endParaRPr lang="ru-RU" dirty="0"/>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939784"/>
          </a:xfrm>
        </p:spPr>
        <p:txBody>
          <a:bodyPr>
            <a:noAutofit/>
          </a:bodyPr>
          <a:lstStyle/>
          <a:p>
            <a:r>
              <a:rPr lang="ru-RU" sz="2400" b="1" dirty="0" smtClean="0">
                <a:solidFill>
                  <a:srgbClr val="002060"/>
                </a:solidFill>
              </a:rPr>
              <a:t>Признаки, отличающие </a:t>
            </a:r>
            <a:r>
              <a:rPr lang="ru-RU" sz="2400" b="1" dirty="0" err="1" smtClean="0">
                <a:solidFill>
                  <a:srgbClr val="002060"/>
                </a:solidFill>
              </a:rPr>
              <a:t>одонтогенную</a:t>
            </a:r>
            <a:r>
              <a:rPr lang="ru-RU" sz="2400" b="1" dirty="0" smtClean="0">
                <a:solidFill>
                  <a:srgbClr val="002060"/>
                </a:solidFill>
              </a:rPr>
              <a:t> подкожную грануле-</a:t>
            </a:r>
            <a:br>
              <a:rPr lang="ru-RU" sz="2400" b="1" dirty="0" smtClean="0">
                <a:solidFill>
                  <a:srgbClr val="002060"/>
                </a:solidFill>
              </a:rPr>
            </a:br>
            <a:r>
              <a:rPr lang="ru-RU" sz="2400" b="1" dirty="0" err="1" smtClean="0">
                <a:solidFill>
                  <a:srgbClr val="002060"/>
                </a:solidFill>
              </a:rPr>
              <a:t>му</a:t>
            </a:r>
            <a:r>
              <a:rPr lang="ru-RU" sz="2400" b="1" dirty="0" smtClean="0">
                <a:solidFill>
                  <a:srgbClr val="002060"/>
                </a:solidFill>
              </a:rPr>
              <a:t> лица от </a:t>
            </a:r>
            <a:r>
              <a:rPr lang="ru-RU" sz="2400" b="1" dirty="0" err="1" smtClean="0">
                <a:solidFill>
                  <a:srgbClr val="002060"/>
                </a:solidFill>
              </a:rPr>
              <a:t>одонтогенного</a:t>
            </a:r>
            <a:r>
              <a:rPr lang="ru-RU" sz="2400" b="1" dirty="0" smtClean="0">
                <a:solidFill>
                  <a:srgbClr val="002060"/>
                </a:solidFill>
              </a:rPr>
              <a:t> хронического остеомиелита челюсти:</a:t>
            </a:r>
            <a:endParaRPr lang="ru-RU" sz="2400" b="1" dirty="0">
              <a:solidFill>
                <a:srgbClr val="002060"/>
              </a:solidFill>
            </a:endParaRPr>
          </a:p>
        </p:txBody>
      </p:sp>
      <p:sp>
        <p:nvSpPr>
          <p:cNvPr id="3" name="Содержимое 2"/>
          <p:cNvSpPr>
            <a:spLocks noGrp="1"/>
          </p:cNvSpPr>
          <p:nvPr>
            <p:ph idx="1"/>
          </p:nvPr>
        </p:nvSpPr>
        <p:spPr>
          <a:xfrm>
            <a:off x="457200" y="1428736"/>
            <a:ext cx="8229600" cy="4697427"/>
          </a:xfrm>
        </p:spPr>
        <p:txBody>
          <a:bodyPr>
            <a:normAutofit/>
          </a:bodyPr>
          <a:lstStyle/>
          <a:p>
            <a:r>
              <a:rPr lang="ru-RU" sz="2000" dirty="0" err="1" smtClean="0"/>
              <a:t>Одонтогенному</a:t>
            </a:r>
            <a:r>
              <a:rPr lang="ru-RU" sz="2000" dirty="0" smtClean="0"/>
              <a:t> хроническому остеомиелиту всегда предшествует острый процесс, характеризующийся как местными, так и общими симптомами. </a:t>
            </a:r>
          </a:p>
          <a:p>
            <a:r>
              <a:rPr lang="ru-RU" sz="2000" dirty="0" smtClean="0"/>
              <a:t>Отмечается выраженная асимметрия лица. </a:t>
            </a:r>
          </a:p>
          <a:p>
            <a:r>
              <a:rPr lang="ru-RU" sz="2000" dirty="0" smtClean="0"/>
              <a:t>Из свищей выступают пышные грануляции и выделяется густой, желтого цвета гной. </a:t>
            </a:r>
          </a:p>
          <a:p>
            <a:r>
              <a:rPr lang="ru-RU" sz="2000" dirty="0" smtClean="0"/>
              <a:t>При зондировании свища удается проникнуть к кости.</a:t>
            </a:r>
          </a:p>
          <a:p>
            <a:r>
              <a:rPr lang="ru-RU" sz="2000" dirty="0" smtClean="0"/>
              <a:t> Осмотр полости рта выявляет наличие группы резко подвижных зубов. </a:t>
            </a:r>
          </a:p>
          <a:p>
            <a:r>
              <a:rPr lang="ru-RU" sz="2000" dirty="0" smtClean="0"/>
              <a:t>При рентгенологическом исследовании </a:t>
            </a:r>
          </a:p>
          <a:p>
            <a:pPr>
              <a:buNone/>
            </a:pPr>
            <a:r>
              <a:rPr lang="ru-RU" sz="2000" dirty="0" smtClean="0"/>
              <a:t>определяется деструкция костной ткани </a:t>
            </a:r>
          </a:p>
          <a:p>
            <a:pPr>
              <a:buNone/>
            </a:pPr>
            <a:r>
              <a:rPr lang="ru-RU" sz="2000" dirty="0" smtClean="0"/>
              <a:t>с наличием секвестров.</a:t>
            </a:r>
            <a:endParaRPr lang="ru-RU" sz="2000" dirty="0"/>
          </a:p>
        </p:txBody>
      </p:sp>
      <p:pic>
        <p:nvPicPr>
          <p:cNvPr id="5" name="Picture 2" descr="C:\Users\Анжела\Desktop\Флешки\Флешка 1\методички и фото\S3010162.JPG"/>
          <p:cNvPicPr>
            <a:picLocks noChangeAspect="1" noChangeArrowheads="1"/>
          </p:cNvPicPr>
          <p:nvPr/>
        </p:nvPicPr>
        <p:blipFill>
          <a:blip r:embed="rId2" cstate="print"/>
          <a:srcRect/>
          <a:stretch>
            <a:fillRect/>
          </a:stretch>
        </p:blipFill>
        <p:spPr>
          <a:xfrm>
            <a:off x="5572132" y="4500570"/>
            <a:ext cx="2914641" cy="2185981"/>
          </a:xfrm>
          <a:prstGeom prst="rect">
            <a:avLst/>
          </a:prstGeom>
          <a:noFill/>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Заголовок 1"/>
          <p:cNvSpPr>
            <a:spLocks noGrp="1"/>
          </p:cNvSpPr>
          <p:nvPr>
            <p:ph type="title"/>
          </p:nvPr>
        </p:nvSpPr>
        <p:spPr/>
        <p:txBody>
          <a:bodyPr/>
          <a:lstStyle/>
          <a:p>
            <a:r>
              <a:rPr lang="ru-RU" dirty="0" smtClean="0"/>
              <a:t>Литература:</a:t>
            </a:r>
          </a:p>
        </p:txBody>
      </p:sp>
      <p:sp>
        <p:nvSpPr>
          <p:cNvPr id="59395" name="Содержимое 2"/>
          <p:cNvSpPr>
            <a:spLocks noGrp="1"/>
          </p:cNvSpPr>
          <p:nvPr>
            <p:ph idx="1"/>
          </p:nvPr>
        </p:nvSpPr>
        <p:spPr/>
        <p:txBody>
          <a:bodyPr/>
          <a:lstStyle/>
          <a:p>
            <a:r>
              <a:rPr lang="ru-RU" sz="2000" dirty="0" smtClean="0">
                <a:latin typeface="Times New Roman" pitchFamily="18" charset="0"/>
                <a:cs typeface="Times New Roman" pitchFamily="18" charset="0"/>
              </a:rPr>
              <a:t>1.Клинические рекомендации (протоколы лечения) При диагнозе периостит. </a:t>
            </a:r>
            <a:r>
              <a:rPr lang="ru-RU" sz="2000" i="1" dirty="0" smtClean="0">
                <a:latin typeface="Times New Roman" pitchFamily="18" charset="0"/>
                <a:cs typeface="Times New Roman" pitchFamily="18" charset="0"/>
              </a:rPr>
              <a:t>Утверждены Постановлением № 14 Совета Ассоциации общественных объединений «Стоматологическая ассоциация России» от 24 апреля 2018 года.</a:t>
            </a:r>
          </a:p>
          <a:p>
            <a:endParaRPr lang="ru-RU" sz="2000" i="1" dirty="0" smtClean="0">
              <a:latin typeface="Times New Roman" pitchFamily="18" charset="0"/>
              <a:cs typeface="Times New Roman" pitchFamily="18" charset="0"/>
            </a:endParaRPr>
          </a:p>
          <a:p>
            <a:r>
              <a:rPr lang="ru-RU" sz="2000" dirty="0" smtClean="0">
                <a:latin typeface="Times New Roman" pitchFamily="18" charset="0"/>
                <a:cs typeface="Times New Roman" pitchFamily="18" charset="0"/>
              </a:rPr>
              <a:t>2.Кулаков А.А., Робустова Т.Г., </a:t>
            </a:r>
            <a:r>
              <a:rPr lang="ru-RU" sz="2000" dirty="0" err="1" smtClean="0">
                <a:latin typeface="Times New Roman" pitchFamily="18" charset="0"/>
                <a:cs typeface="Times New Roman" pitchFamily="18" charset="0"/>
              </a:rPr>
              <a:t>Неробеев</a:t>
            </a:r>
            <a:r>
              <a:rPr lang="ru-RU" sz="2000" dirty="0" smtClean="0">
                <a:latin typeface="Times New Roman" pitchFamily="18" charset="0"/>
                <a:cs typeface="Times New Roman" pitchFamily="18" charset="0"/>
              </a:rPr>
              <a:t> А.И. Хирургическая стоматология и челюстно-лицевая хирургия: национальное руководство.-2010.</a:t>
            </a:r>
          </a:p>
          <a:p>
            <a:endParaRPr lang="ru-RU" sz="2000" dirty="0" smtClean="0">
              <a:latin typeface="Times New Roman" pitchFamily="18" charset="0"/>
              <a:cs typeface="Times New Roman" pitchFamily="18" charset="0"/>
            </a:endParaRPr>
          </a:p>
          <a:p>
            <a:r>
              <a:rPr lang="ru-RU" sz="2000" dirty="0" smtClean="0">
                <a:latin typeface="Times New Roman" pitchFamily="18" charset="0"/>
                <a:cs typeface="Times New Roman" pitchFamily="18" charset="0"/>
              </a:rPr>
              <a:t>3.Приказ </a:t>
            </a:r>
            <a:r>
              <a:rPr lang="ru-RU" sz="2000" dirty="0" err="1" smtClean="0">
                <a:latin typeface="Times New Roman" pitchFamily="18" charset="0"/>
                <a:cs typeface="Times New Roman" pitchFamily="18" charset="0"/>
              </a:rPr>
              <a:t>Минздравсоцразвития</a:t>
            </a:r>
            <a:r>
              <a:rPr lang="ru-RU" sz="2000" dirty="0" smtClean="0">
                <a:latin typeface="Times New Roman" pitchFamily="18" charset="0"/>
                <a:cs typeface="Times New Roman" pitchFamily="18" charset="0"/>
              </a:rPr>
              <a:t> России «Об утверждении Порядка оказания медицинской помощи взрослому населению при стоматологических заболеваниях» от 07.12.2011 г.№1496н.</a:t>
            </a:r>
          </a:p>
          <a:p>
            <a:endParaRPr lang="ru-RU" sz="2000" dirty="0" smtClean="0">
              <a:latin typeface="Times New Roman" pitchFamily="18" charset="0"/>
              <a:cs typeface="Times New Roman" pitchFamily="18" charset="0"/>
            </a:endParaRPr>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285</TotalTime>
  <Words>5236</Words>
  <PresentationFormat>Экран (4:3)</PresentationFormat>
  <Paragraphs>398</Paragraphs>
  <Slides>70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70</vt:i4>
      </vt:variant>
    </vt:vector>
  </HeadingPairs>
  <TitlesOfParts>
    <vt:vector size="71" baseType="lpstr">
      <vt:lpstr>Тема Office</vt:lpstr>
      <vt:lpstr>Тема лекции: </vt:lpstr>
      <vt:lpstr>Актуальность: Обширная группа одонтогенных воспалительных заболеваний, включающая периодонтиты, периоститы, остеомиелиты, характеризуется рядом общих симптомов. </vt:lpstr>
      <vt:lpstr>Цель лекции</vt:lpstr>
      <vt:lpstr>Компетенция  ОПК-9: Способностью к оценке морфофункциональных, физиологических состояний и патологических процессов в организме человека для решения профессиональных задач. </vt:lpstr>
      <vt:lpstr> Компетенция ПК-5: готовностью к сбору и анализу жалоб пациента, данных его анамнеза, результатов осмотра, лабораторных, инструментальных, патолого-анатомических и иных исследований в целях распознавания состояния или установления факта наличия или отсутствия стоматологического заболевания  </vt:lpstr>
      <vt:lpstr> Компетенция ПК-6: способностью к определению у пациентов основных патологических состояний, симптомов, синдромов стоматологических заболеваний, нозологических форм в соответствии с Международной статистической классификацией болезней и проблем, связанных со здоровьем, X просмотра.  </vt:lpstr>
      <vt:lpstr>Задачи лекции</vt:lpstr>
      <vt:lpstr>План лекции</vt:lpstr>
      <vt:lpstr>БОЛЕЗНИ ПЕРИАПИКАЛЬНЫХ ТКАНЕЙ </vt:lpstr>
      <vt:lpstr>ЭТИОЛОГИЯ И ПАТОГЕНЕЗ </vt:lpstr>
      <vt:lpstr>КЛАССИФИКАЦИЯ   ПЕРИОДОНТИТА </vt:lpstr>
      <vt:lpstr>КЛИНИЧЕСКАЯ КАРТИНА   ПЕРИОДОНТИТА </vt:lpstr>
      <vt:lpstr>К 04.4   – острый апикальный периодонтит </vt:lpstr>
      <vt:lpstr>ОБЩИЕ ПОДХОДЫ К ДИАГНОСТИКЕ ПЕРИОДОНТИТА </vt:lpstr>
      <vt:lpstr>ДИФФЕРЕНЦИАЛЬНАЯ ДИАГНОСТИКА ОСТРЫХ И ОБОСТРИВШИХСЯ ХРОНИЧЕСКИХ ПЕРИОДОНТИТОВ</vt:lpstr>
      <vt:lpstr>Острый диффузный пульпит с острым или обострившимся гнойным периодонтитом</vt:lpstr>
      <vt:lpstr>Отличительные признаки пульпита </vt:lpstr>
      <vt:lpstr>Невралгия тройничного нерва с острым гнойным или обострившимся гнойным периодонтитом</vt:lpstr>
      <vt:lpstr>Необходимость дифференциальной диагностики острого гнойного одонтогенного воспаления верхнечелюстной пазухи с острым гнойным или обострившимся гнойным периодонтитом зубов верхней челюсти определяется общностью таких симптомов </vt:lpstr>
      <vt:lpstr>Отличия острого гнойного одонтогенного воспаления верхнечелюстной пазухи от острого гнойного или обострившегося гнойного периодонтита верхних малых или больших коренных зубов</vt:lpstr>
      <vt:lpstr>Отличия острого гнойного одонтогенного воспаления верхнечелюстной пазухи от острого гнойного или обострившегося гнойного периодонтита верхних малых или больших коренных зубов</vt:lpstr>
      <vt:lpstr>Острый или обострившийся гнойный периодонтит имеет следующие общие симптомы с острым гнойным периоститом: </vt:lpstr>
      <vt:lpstr>Отличия острого или обострившегося гнойного периодонтита от острого гнойного периостита </vt:lpstr>
      <vt:lpstr>Отличия острого или обострившегося гнойного периодонтита от острого гнойного периостита </vt:lpstr>
      <vt:lpstr>Отличия острого или обострившегося гнойного периодонтита от острого гнойного периостита </vt:lpstr>
      <vt:lpstr>Отличия острого или обострившегося гнойного периодонтита от острого гнойного периостита </vt:lpstr>
      <vt:lpstr>Патологическая реактивность подразделяется на врожденную и приобретенную. </vt:lpstr>
      <vt:lpstr>При нормоэргическом типе воспалительной реакции время, прошедшее от момента появления первых клинических симптомов до развития выраженного гнойного воспалительного процесса, составляет в среднем 1,5—3 сут. </vt:lpstr>
      <vt:lpstr>При гипоэргическом типе воспалительной реакции время, прошедшее с момента появления первых клинических симптомов до развития выраженной картины воспаления, составляет более 3 сут. </vt:lpstr>
      <vt:lpstr>При гиперэргическом типе воспалительной реакции заболевание развивается быстро, порой молниеносно, в течение 0,5—1 сут. </vt:lpstr>
      <vt:lpstr>Острый (или обострившийся хронический) гнойный пери- одонтит с острым одонтогенным остеомиелитом имеют следующие одинаковые симптомы</vt:lpstr>
      <vt:lpstr>Отличительными симптомами острого (или обострившегося хронического) гнойного периодонтита от острого остеомиелита являются следующие:</vt:lpstr>
      <vt:lpstr>Отличительными симптомами острого (или обострившегося хронического) гнойного периодонтита от острого остеомиелита являются следующие:</vt:lpstr>
      <vt:lpstr>К 04.5           – хронический апикальный периодонтит </vt:lpstr>
      <vt:lpstr>К 04.6           – периапикальный абсцесс со свищом</vt:lpstr>
      <vt:lpstr>К 04.7           – периапикальный абсцесс без свища </vt:lpstr>
      <vt:lpstr>Дифференциальная диагностика хронических форм периодонтитов с хроническим гангренозным пульпитом.</vt:lpstr>
      <vt:lpstr>Отличительные признаки хронических форм периодонтитов от хронического гангренозного пульпита.</vt:lpstr>
      <vt:lpstr>Периостит (острый – К10.22, хронический - К10.23).    </vt:lpstr>
      <vt:lpstr>Клинико-анатомическая классификация периоститов:   </vt:lpstr>
      <vt:lpstr>К10.22 Острый периостит челюсти  </vt:lpstr>
      <vt:lpstr>К10.23 Хронический периостит челюсти  </vt:lpstr>
      <vt:lpstr>Острый гнойный периостит имеет общие симптомы с </vt:lpstr>
      <vt:lpstr>Хронический периостит следует дифференцировать с </vt:lpstr>
      <vt:lpstr>Острый гнойный периостит с острым остеомиелитом имеют следующие общие симптомы.</vt:lpstr>
      <vt:lpstr>Острый гнойный периостит с острым остеомиелитом имеют следующие общие симптомы.</vt:lpstr>
      <vt:lpstr>Отличия гнойного периостита от острого остеомиелита : </vt:lpstr>
      <vt:lpstr>Критериями неосложненного течения гнойно-воспалительной патологии мягких тканей челюстно-лицевой области являются:  </vt:lpstr>
      <vt:lpstr>Отличия гнойного периостита от острого остеомиелита : </vt:lpstr>
      <vt:lpstr>Отличия гнойного периостита от острого остеомиелита : </vt:lpstr>
      <vt:lpstr>Критериями осложненного течения гнойно-воспалительной патологии мягких тканей челюстно-лицевой области являются:  </vt:lpstr>
      <vt:lpstr>Отличия гнойного периостита от острого остеомиелита : </vt:lpstr>
      <vt:lpstr>С острым гнойным периоститом одонтогенные абсцессы имеют следующие общие симптомы в начале заболевания</vt:lpstr>
      <vt:lpstr>Различия заключаются в локализации гнойных очагов. </vt:lpstr>
      <vt:lpstr>Необходимость дифференциальной диагностики острого гнойного одонтогенного воспаления верхнечелюстной пазухи с острым гнойным периоститом верхней челюсти</vt:lpstr>
      <vt:lpstr>Отличия острого гнойного одонтогенного воспаления верх- нечелюстной пазухи от острого гнойного периостита: </vt:lpstr>
      <vt:lpstr>При остром гнойном одонтогенном воспалении на рентгенограмме отмечается затенение верхнечелюстной пазухи, чего не наблюдается при остром гнойном периостите</vt:lpstr>
      <vt:lpstr>Отличие острого гнойного периостита от нагноившегося лимфаденита</vt:lpstr>
      <vt:lpstr>Дифференциальная диагностика острых перикоронаритов и острых гнойных ретромолярных периоститов</vt:lpstr>
      <vt:lpstr>Дифференциальная диагностика острых перикоронаритов и острых гнойных ретромолярных периоститов</vt:lpstr>
      <vt:lpstr>Дифференциальная диагностика острых перикоронаритов и острых гнойных ретромолярных периоститов</vt:lpstr>
      <vt:lpstr>Остеомиелит челюсти - К10.21.  Остеомиелит челюсти — гнойно-некротическое воспалительное заболевание костной ткани челюстной кости (одновременно всех ее структурных компонентов) инфекционно-аллергической природы.   </vt:lpstr>
      <vt:lpstr>Формы хронического остеомиелита:  </vt:lpstr>
      <vt:lpstr>Острый одонтогенный остеомиелит необходимо дифференцировать от</vt:lpstr>
      <vt:lpstr>Хронический одонтогенный остеомиелит дифференцируют: </vt:lpstr>
      <vt:lpstr>Одонтогенная подкожная гранулема лица представляет со- бой своеобразное вяло протекающее воспаление подкожной клетчатки, возникшее в результате распространения инфекции из одонтогенного очага.</vt:lpstr>
      <vt:lpstr>Одонтогенная подкожная гранулема лица с одонтогенным хроническим остеомиелитом челюсти имеют следующие общие симптомы:</vt:lpstr>
      <vt:lpstr>Признаки, отличающие одонтогенную подкожную грануле- му лица от одонтогенного хронического остеомиелита челюсти:</vt:lpstr>
      <vt:lpstr>Признаки, отличающие одонтогенную подкожную грануле- му лица от одонтогенного хронического остеомиелита челюсти:</vt:lpstr>
      <vt:lpstr>Литература:</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Анжела</dc:creator>
  <cp:lastModifiedBy>Анжела</cp:lastModifiedBy>
  <cp:revision>33</cp:revision>
  <dcterms:created xsi:type="dcterms:W3CDTF">2016-10-18T05:40:11Z</dcterms:created>
  <dcterms:modified xsi:type="dcterms:W3CDTF">2019-02-17T04:52:57Z</dcterms:modified>
</cp:coreProperties>
</file>