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368" r:id="rId2"/>
    <p:sldId id="308" r:id="rId3"/>
    <p:sldId id="374" r:id="rId4"/>
    <p:sldId id="371" r:id="rId5"/>
    <p:sldId id="372" r:id="rId6"/>
    <p:sldId id="259" r:id="rId7"/>
    <p:sldId id="258" r:id="rId8"/>
    <p:sldId id="257" r:id="rId9"/>
    <p:sldId id="356" r:id="rId10"/>
    <p:sldId id="312" r:id="rId11"/>
    <p:sldId id="305" r:id="rId12"/>
    <p:sldId id="269" r:id="rId13"/>
    <p:sldId id="270" r:id="rId14"/>
    <p:sldId id="271" r:id="rId15"/>
    <p:sldId id="272" r:id="rId16"/>
    <p:sldId id="276" r:id="rId17"/>
    <p:sldId id="288" r:id="rId18"/>
    <p:sldId id="296" r:id="rId19"/>
    <p:sldId id="311" r:id="rId20"/>
    <p:sldId id="310" r:id="rId21"/>
    <p:sldId id="297" r:id="rId22"/>
    <p:sldId id="298" r:id="rId23"/>
    <p:sldId id="321" r:id="rId24"/>
    <p:sldId id="353" r:id="rId25"/>
    <p:sldId id="354" r:id="rId26"/>
    <p:sldId id="355" r:id="rId27"/>
    <p:sldId id="361" r:id="rId28"/>
    <p:sldId id="364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260" r:id="rId37"/>
    <p:sldId id="267" r:id="rId38"/>
    <p:sldId id="300" r:id="rId39"/>
    <p:sldId id="301" r:id="rId40"/>
    <p:sldId id="373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B9756-8C4A-4389-8F35-64B40E4141C7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E3FAD-8B06-4AB9-921F-100FB35F1F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 userDrawn="1"/>
        </p:nvSpPr>
        <p:spPr bwMode="auto">
          <a:xfrm>
            <a:off x="571500" y="6357938"/>
            <a:ext cx="357188" cy="357187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4" name="Oval 4"/>
          <p:cNvSpPr/>
          <p:nvPr userDrawn="1"/>
        </p:nvSpPr>
        <p:spPr bwMode="auto">
          <a:xfrm>
            <a:off x="571500" y="6357938"/>
            <a:ext cx="357188" cy="357187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339752" y="188640"/>
            <a:ext cx="6696744" cy="1066477"/>
          </a:xfrm>
          <a:prstGeom prst="rect">
            <a:avLst/>
          </a:prstGeom>
          <a:ln w="3175"/>
          <a:effectLst/>
        </p:spPr>
        <p:txBody>
          <a:bodyPr/>
          <a:lstStyle>
            <a:lvl1pPr algn="l">
              <a:defRPr sz="24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Номер слайда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ctr">
              <a:defRPr sz="1200">
                <a:solidFill>
                  <a:srgbClr val="003F7E"/>
                </a:solidFill>
              </a:defRPr>
            </a:lvl1pPr>
          </a:lstStyle>
          <a:p>
            <a:pPr>
              <a:defRPr/>
            </a:pPr>
            <a:fld id="{C19C3864-B16B-45B0-AE3B-DA254ACD324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370013" y="1827213"/>
            <a:ext cx="7313612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008D4-3891-44EE-953C-47B94CC895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282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5" r:id="rId13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Тема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/>
              <a:t>Лечебная тактика при воспалительных заболеваниях челюстно-лицевой области.</a:t>
            </a:r>
          </a:p>
          <a:p>
            <a:pPr algn="ctr">
              <a:buNone/>
            </a:pPr>
            <a:r>
              <a:rPr lang="ru-RU" sz="4000" dirty="0" smtClean="0"/>
              <a:t>Принципы противомикробной терапии</a:t>
            </a:r>
            <a:endParaRPr lang="en-US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Актуальность темы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786874" cy="5038740"/>
          </a:xfrm>
        </p:spPr>
        <p:txBody>
          <a:bodyPr>
            <a:normAutofit fontScale="62500" lnSpcReduction="20000"/>
          </a:bodyPr>
          <a:lstStyle/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Острая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одонтогенная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инфекция является одной из центральных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 стоматологии. При этом наибольший интерес  представляют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острые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одонтогенные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воспалительные заболевания (периодонтит,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периостит, остеомиелит и их осложнения – абсцессы, флегмоны,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лимфадениты, верхнечелюстные синуситы и др.), составляющие около 80% всех случаев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временной утраты трудоспособности при стоматологических </a:t>
            </a:r>
          </a:p>
          <a:p>
            <a:pPr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заболеваниях.</a:t>
            </a:r>
          </a:p>
          <a:p>
            <a:pPr marL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Проблема ранней диагностики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одонтгенной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инфекции, типов воспалительной реакции 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нормоэргической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гипоэргической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гиперэргической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— в последнее время приобрела особую актуальность, так как она определяет тактику врача в выборе местного и общего лечения, позволяет прогнозировать исход и предупреждать возникновение осложнений.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Зн.3. Топографическая анатомия головы, челюстно-лицевой области, особенности кровоснабжения, иннервации и лимфатической системы, строение зубов, эмбриология зубочелюстной области, основные нарушения эмбриогенеза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Зн.5. Взаимосвязь строения и функционирования зубочелюстной системы с нарушениями со стороны носоглотки, дыхательной и пищеварительной систем, опорно-двигательного аппарата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Зн.6. Основные вопросы нормальной и патологической физиологии зубочелюстной системы, ее взаимосвязь с функциональным состоянием других систем организма и уровни их регуляции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Зн.8. Нормальное строение зубов, челюстей и нарушения строения при зубочелюстных, лицевых аномалиях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1800" dirty="0" smtClean="0"/>
              <a:t>Цель  лекции: освоение </a:t>
            </a:r>
            <a:r>
              <a:rPr lang="ru-RU" sz="1800" dirty="0" err="1" smtClean="0"/>
              <a:t>комптенции</a:t>
            </a:r>
            <a:r>
              <a:rPr lang="ru-RU" sz="1800" smtClean="0"/>
              <a:t> </a:t>
            </a:r>
            <a:br>
              <a:rPr lang="ru-RU" sz="1800" smtClean="0"/>
            </a:br>
            <a:r>
              <a:rPr lang="ru-RU" sz="1800" smtClean="0"/>
              <a:t>ОПК-9 </a:t>
            </a:r>
            <a:r>
              <a:rPr lang="ru-RU" sz="1800" dirty="0" smtClean="0"/>
              <a:t>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a:t>
            </a:r>
            <a:endParaRPr lang="ru-RU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Изучить: </a:t>
            </a:r>
          </a:p>
          <a:p>
            <a:pPr>
              <a:buNone/>
            </a:pPr>
            <a:r>
              <a:rPr lang="ru-RU" dirty="0" smtClean="0"/>
              <a:t>•	Тактика лечения </a:t>
            </a:r>
            <a:r>
              <a:rPr lang="ru-RU" dirty="0" err="1" smtClean="0"/>
              <a:t>одонтогенных</a:t>
            </a:r>
            <a:r>
              <a:rPr lang="ru-RU" dirty="0" smtClean="0"/>
              <a:t> воспалительных заболеваний челюстно-лицевой области</a:t>
            </a:r>
          </a:p>
          <a:p>
            <a:pPr>
              <a:buNone/>
            </a:pPr>
            <a:r>
              <a:rPr lang="ru-RU" dirty="0" smtClean="0"/>
              <a:t>•	Особенности противомикробной терапии воспалительных </a:t>
            </a:r>
            <a:r>
              <a:rPr lang="ru-RU" dirty="0" err="1" smtClean="0"/>
              <a:t>одонтогенных</a:t>
            </a:r>
            <a:r>
              <a:rPr lang="ru-RU" dirty="0" smtClean="0"/>
              <a:t> заболеваний.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Тактика лечения </a:t>
            </a:r>
            <a:r>
              <a:rPr lang="ru-RU" dirty="0" err="1" smtClean="0"/>
              <a:t>одонтогенных</a:t>
            </a:r>
            <a:r>
              <a:rPr lang="ru-RU" dirty="0" smtClean="0"/>
              <a:t> воспалительных заболеваний челюстно-лицевой области</a:t>
            </a:r>
          </a:p>
          <a:p>
            <a:pPr>
              <a:buNone/>
            </a:pPr>
            <a:r>
              <a:rPr lang="ru-RU" dirty="0" smtClean="0"/>
              <a:t>•	Особенности противомикробной терапии воспалительных </a:t>
            </a:r>
            <a:r>
              <a:rPr lang="ru-RU" dirty="0" err="1" smtClean="0"/>
              <a:t>одонтогенных</a:t>
            </a:r>
            <a:r>
              <a:rPr lang="ru-RU" dirty="0" smtClean="0"/>
              <a:t> заболеваний.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</a:t>
            </a:r>
            <a:r>
              <a:rPr lang="ru-RU" dirty="0" err="1" smtClean="0"/>
              <a:t>одонтогенной</a:t>
            </a:r>
            <a:r>
              <a:rPr lang="ru-RU" dirty="0" smtClean="0"/>
              <a:t> инфекции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 Преобладание местной инфекции над общей.</a:t>
            </a:r>
          </a:p>
          <a:p>
            <a:pPr>
              <a:buNone/>
            </a:pPr>
            <a:r>
              <a:rPr lang="ru-RU" dirty="0" smtClean="0"/>
              <a:t>2. Стертые формы фаз течения заболевания.</a:t>
            </a:r>
          </a:p>
          <a:p>
            <a:pPr>
              <a:buNone/>
            </a:pPr>
            <a:r>
              <a:rPr lang="ru-RU" dirty="0" smtClean="0"/>
              <a:t>3. Разнообразие клинических проявлений</a:t>
            </a:r>
          </a:p>
          <a:p>
            <a:pPr>
              <a:buNone/>
            </a:pPr>
            <a:r>
              <a:rPr lang="ru-RU" dirty="0" smtClean="0"/>
              <a:t>заболевания при </a:t>
            </a:r>
            <a:r>
              <a:rPr lang="ru-RU" dirty="0" err="1" smtClean="0"/>
              <a:t>однтотипных</a:t>
            </a:r>
            <a:r>
              <a:rPr lang="ru-RU" dirty="0" smtClean="0"/>
              <a:t> возбудителях.</a:t>
            </a:r>
          </a:p>
          <a:p>
            <a:pPr>
              <a:buNone/>
            </a:pPr>
            <a:r>
              <a:rPr lang="ru-RU" dirty="0" smtClean="0"/>
              <a:t>4. Преобладание </a:t>
            </a:r>
            <a:r>
              <a:rPr lang="ru-RU" dirty="0" err="1" smtClean="0"/>
              <a:t>гипоэргической</a:t>
            </a:r>
            <a:r>
              <a:rPr lang="ru-RU" dirty="0" smtClean="0"/>
              <a:t> формы</a:t>
            </a:r>
          </a:p>
          <a:p>
            <a:pPr>
              <a:buNone/>
            </a:pPr>
            <a:r>
              <a:rPr lang="ru-RU" dirty="0" smtClean="0"/>
              <a:t>заболевания над другими.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Характеристика общих изменений в организме при </a:t>
            </a:r>
            <a:r>
              <a:rPr lang="ru-RU" sz="2800" dirty="0" err="1" smtClean="0"/>
              <a:t>одонтогенной</a:t>
            </a:r>
            <a:r>
              <a:rPr lang="ru-RU" sz="2800" dirty="0" smtClean="0"/>
              <a:t> инфекции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Интоксикация.</a:t>
            </a:r>
          </a:p>
          <a:p>
            <a:pPr>
              <a:buNone/>
            </a:pPr>
            <a:r>
              <a:rPr lang="ru-RU" dirty="0" smtClean="0"/>
              <a:t>2. Обезвоживание.</a:t>
            </a:r>
          </a:p>
          <a:p>
            <a:pPr>
              <a:buNone/>
            </a:pPr>
            <a:r>
              <a:rPr lang="ru-RU" dirty="0" smtClean="0"/>
              <a:t>3. Накопление недоокисленных продуктов.</a:t>
            </a:r>
          </a:p>
          <a:p>
            <a:pPr>
              <a:buNone/>
            </a:pPr>
            <a:r>
              <a:rPr lang="ru-RU" dirty="0" smtClean="0"/>
              <a:t>4. Иммунологические нарушения.</a:t>
            </a:r>
          </a:p>
          <a:p>
            <a:pPr>
              <a:buNone/>
            </a:pPr>
            <a:r>
              <a:rPr lang="ru-RU" dirty="0" smtClean="0"/>
              <a:t>5. Изменение свертываемой системы крови.</a:t>
            </a:r>
          </a:p>
          <a:p>
            <a:pPr>
              <a:buNone/>
            </a:pPr>
            <a:r>
              <a:rPr lang="ru-RU" dirty="0" smtClean="0"/>
              <a:t>6. Нарушение функции внутренних органов.</a:t>
            </a:r>
          </a:p>
          <a:p>
            <a:pPr>
              <a:buNone/>
            </a:pPr>
            <a:r>
              <a:rPr lang="ru-RU" dirty="0" smtClean="0"/>
              <a:t>7. Нарушение со стороны ЦНС.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8786874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Появление устойчивых форм возбудителей </a:t>
            </a:r>
            <a:r>
              <a:rPr lang="ru-RU" sz="2800" dirty="0" err="1" smtClean="0"/>
              <a:t>одонтогенной</a:t>
            </a:r>
            <a:r>
              <a:rPr lang="ru-RU" sz="2800" dirty="0" smtClean="0"/>
              <a:t> инфекции обусловлено: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935480"/>
            <a:ext cx="9001156" cy="4779668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/>
          </a:p>
          <a:p>
            <a:pPr>
              <a:buNone/>
            </a:pPr>
            <a:r>
              <a:rPr lang="ru-RU" dirty="0" smtClean="0"/>
              <a:t>1. Поздняя обращаемость за медицинской помощью, что связано с</a:t>
            </a:r>
          </a:p>
          <a:p>
            <a:pPr>
              <a:buNone/>
            </a:pPr>
            <a:r>
              <a:rPr lang="ru-RU" dirty="0" smtClean="0"/>
              <a:t>недостаточно активным проведением </a:t>
            </a:r>
            <a:r>
              <a:rPr lang="ru-RU" dirty="0" err="1" smtClean="0"/>
              <a:t>санпросветработы</a:t>
            </a:r>
            <a:r>
              <a:rPr lang="ru-RU" dirty="0" smtClean="0"/>
              <a:t> среди</a:t>
            </a:r>
          </a:p>
          <a:p>
            <a:pPr>
              <a:buNone/>
            </a:pPr>
            <a:r>
              <a:rPr lang="ru-RU" dirty="0" smtClean="0"/>
              <a:t>населения.</a:t>
            </a:r>
          </a:p>
          <a:p>
            <a:pPr>
              <a:buNone/>
            </a:pPr>
            <a:r>
              <a:rPr lang="ru-RU" dirty="0" smtClean="0"/>
              <a:t>2. Ошибки в диагностике.</a:t>
            </a:r>
          </a:p>
          <a:p>
            <a:pPr>
              <a:buNone/>
            </a:pPr>
            <a:r>
              <a:rPr lang="ru-RU" dirty="0" smtClean="0"/>
              <a:t>3. Врачебные ошибки на этапах лечения больных.</a:t>
            </a:r>
          </a:p>
          <a:p>
            <a:pPr>
              <a:buNone/>
            </a:pPr>
            <a:r>
              <a:rPr lang="ru-RU" dirty="0" smtClean="0"/>
              <a:t>4. Недостаточное внимание к очаговой инфекции.</a:t>
            </a:r>
          </a:p>
          <a:p>
            <a:pPr>
              <a:buNone/>
            </a:pPr>
            <a:r>
              <a:rPr lang="ru-RU" dirty="0" smtClean="0"/>
              <a:t>5. Сужение объема операции (недостаточно широкие разрезы).</a:t>
            </a:r>
          </a:p>
          <a:p>
            <a:pPr>
              <a:buNone/>
            </a:pPr>
            <a:r>
              <a:rPr lang="ru-RU" dirty="0" smtClean="0"/>
              <a:t>6. Пренебрежением к асептике, антисептике.</a:t>
            </a:r>
          </a:p>
          <a:p>
            <a:pPr>
              <a:buNone/>
            </a:pPr>
            <a:r>
              <a:rPr lang="ru-RU" dirty="0" smtClean="0"/>
              <a:t>7. Применением антибиотиков (нерациональное, установившийся</a:t>
            </a:r>
          </a:p>
          <a:p>
            <a:pPr>
              <a:buNone/>
            </a:pPr>
            <a:r>
              <a:rPr lang="ru-RU" dirty="0" smtClean="0"/>
              <a:t>стереотип назначения антибиотиков).</a:t>
            </a:r>
          </a:p>
          <a:p>
            <a:pPr>
              <a:buNone/>
            </a:pPr>
            <a:r>
              <a:rPr lang="ru-RU" dirty="0" smtClean="0"/>
              <a:t>8. Изменение видового состава возбудителей заболевания.</a:t>
            </a:r>
          </a:p>
          <a:p>
            <a:pPr>
              <a:buNone/>
            </a:pPr>
            <a:r>
              <a:rPr lang="ru-RU" dirty="0" smtClean="0"/>
              <a:t>9. </a:t>
            </a:r>
            <a:r>
              <a:rPr lang="ru-RU" dirty="0" err="1" smtClean="0"/>
              <a:t>Иммунореактивные</a:t>
            </a:r>
            <a:r>
              <a:rPr lang="ru-RU" dirty="0" smtClean="0"/>
              <a:t> изменения организма.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38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Возбудители инфекционных процессов в  полости рта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0" y="1143000"/>
            <a:ext cx="6000750" cy="5715000"/>
          </a:xfrm>
        </p:spPr>
        <p:txBody>
          <a:bodyPr/>
          <a:lstStyle/>
          <a:p>
            <a:pPr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За последние годы все большее участие в развитии гнойно-воспалительных  </a:t>
            </a:r>
            <a:r>
              <a:rPr lang="ru-RU" sz="2000" dirty="0" err="1" smtClean="0">
                <a:solidFill>
                  <a:schemeClr val="tx2"/>
                </a:solidFill>
              </a:rPr>
              <a:t>одонтогенных</a:t>
            </a:r>
            <a:r>
              <a:rPr lang="ru-RU" sz="2000" dirty="0" smtClean="0">
                <a:solidFill>
                  <a:schemeClr val="tx2"/>
                </a:solidFill>
              </a:rPr>
              <a:t> процессов принимают микроорганизмы </a:t>
            </a:r>
            <a:r>
              <a:rPr lang="ru-RU" sz="2000" b="1" u="sng" dirty="0" smtClean="0">
                <a:solidFill>
                  <a:schemeClr val="tx2"/>
                </a:solidFill>
              </a:rPr>
              <a:t>с естественной или приобретенной устойчивостью</a:t>
            </a:r>
            <a:r>
              <a:rPr lang="ru-RU" sz="2000" b="1" dirty="0" smtClean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к противомикробным  препаратам</a:t>
            </a:r>
          </a:p>
          <a:p>
            <a:pPr algn="just" eaLnBrk="1" hangingPunct="1"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По данным разных авторов, количество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бактерий в ротовой полости составляет </a:t>
            </a:r>
            <a:r>
              <a:rPr lang="ru-RU" sz="2000" b="1" u="sng" dirty="0" smtClean="0">
                <a:solidFill>
                  <a:schemeClr val="tx2"/>
                </a:solidFill>
              </a:rPr>
              <a:t>от 160 до 300 видов*</a:t>
            </a:r>
            <a:r>
              <a:rPr lang="ru-RU" sz="2000" dirty="0" smtClean="0">
                <a:solidFill>
                  <a:schemeClr val="tx2"/>
                </a:solidFill>
              </a:rPr>
              <a:t>.</a:t>
            </a:r>
          </a:p>
          <a:p>
            <a:pPr algn="just" eaLnBrk="1" hangingPunct="1"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Микрофлора полости рта крайне разнообразна и </a:t>
            </a:r>
            <a:r>
              <a:rPr lang="ru-RU" sz="2000" dirty="0" err="1" smtClean="0">
                <a:solidFill>
                  <a:schemeClr val="tx2"/>
                </a:solidFill>
              </a:rPr>
              <a:t>включает:</a:t>
            </a:r>
            <a:r>
              <a:rPr lang="ru-RU" sz="2000" dirty="0" err="1" smtClean="0"/>
              <a:t>бактерии</a:t>
            </a:r>
            <a:r>
              <a:rPr lang="ru-RU" sz="2000" dirty="0" smtClean="0"/>
              <a:t> родов </a:t>
            </a:r>
            <a:r>
              <a:rPr lang="ru-RU" sz="2000" dirty="0" err="1" smtClean="0"/>
              <a:t>Streptococcus</a:t>
            </a:r>
            <a:r>
              <a:rPr lang="ru-RU" sz="2000" dirty="0" smtClean="0"/>
              <a:t>, </a:t>
            </a:r>
            <a:r>
              <a:rPr lang="ru-RU" sz="2000" dirty="0" err="1" smtClean="0"/>
              <a:t>Neisseria</a:t>
            </a:r>
            <a:r>
              <a:rPr lang="ru-RU" sz="2000" dirty="0" smtClean="0"/>
              <a:t>, </a:t>
            </a:r>
            <a:r>
              <a:rPr lang="ru-RU" sz="2000" dirty="0" err="1" smtClean="0"/>
              <a:t>Veillonella</a:t>
            </a:r>
            <a:r>
              <a:rPr lang="ru-RU" sz="2000" dirty="0" smtClean="0"/>
              <a:t>, </a:t>
            </a:r>
            <a:r>
              <a:rPr lang="ru-RU" sz="2000" dirty="0" err="1" smtClean="0"/>
              <a:t>Staphylococcus</a:t>
            </a:r>
            <a:r>
              <a:rPr lang="ru-RU" sz="2000" dirty="0" smtClean="0"/>
              <a:t>, </a:t>
            </a:r>
            <a:r>
              <a:rPr lang="ru-RU" sz="2000" dirty="0" err="1" smtClean="0"/>
              <a:t>Fusobacterium</a:t>
            </a:r>
            <a:r>
              <a:rPr lang="ru-RU" sz="2000" dirty="0" smtClean="0"/>
              <a:t>, </a:t>
            </a:r>
            <a:r>
              <a:rPr lang="ru-RU" sz="2000" dirty="0" err="1" smtClean="0"/>
              <a:t>Corynebacterium</a:t>
            </a:r>
            <a:r>
              <a:rPr lang="ru-RU" sz="2000" dirty="0" smtClean="0"/>
              <a:t>, </a:t>
            </a:r>
            <a:r>
              <a:rPr lang="ru-RU" sz="2000" dirty="0" err="1" smtClean="0"/>
              <a:t>Haemophilus</a:t>
            </a:r>
            <a:r>
              <a:rPr lang="ru-RU" sz="2000" dirty="0" smtClean="0"/>
              <a:t>, </a:t>
            </a:r>
            <a:r>
              <a:rPr lang="ru-RU" sz="2000" dirty="0" err="1" smtClean="0"/>
              <a:t>Lacto-bacillus</a:t>
            </a:r>
            <a:r>
              <a:rPr lang="ru-RU" sz="2000" dirty="0" smtClean="0"/>
              <a:t> и </a:t>
            </a:r>
            <a:r>
              <a:rPr lang="ru-RU" sz="2000" dirty="0" err="1" smtClean="0"/>
              <a:t>Bacteroides</a:t>
            </a:r>
            <a:r>
              <a:rPr lang="ru-RU" sz="2000" dirty="0" smtClean="0"/>
              <a:t>. Здесь также встречаются грибы </a:t>
            </a:r>
            <a:r>
              <a:rPr lang="ru-RU" sz="2000" dirty="0" err="1" smtClean="0"/>
              <a:t>Actinomyces</a:t>
            </a:r>
            <a:r>
              <a:rPr lang="ru-RU" sz="2000" dirty="0" smtClean="0"/>
              <a:t> (</a:t>
            </a:r>
            <a:r>
              <a:rPr lang="ru-RU" sz="2000" dirty="0" err="1" smtClean="0"/>
              <a:t>Candida</a:t>
            </a:r>
            <a:r>
              <a:rPr lang="ru-RU" sz="2000" dirty="0" smtClean="0"/>
              <a:t> </a:t>
            </a:r>
            <a:r>
              <a:rPr lang="ru-RU" sz="2000" dirty="0" err="1" smtClean="0"/>
              <a:t>albicans</a:t>
            </a:r>
            <a:r>
              <a:rPr lang="ru-RU" sz="2000" dirty="0" smtClean="0"/>
              <a:t>) и простейшие (</a:t>
            </a:r>
            <a:r>
              <a:rPr lang="ru-RU" sz="2000" dirty="0" err="1" smtClean="0"/>
              <a:t>Entamoeba</a:t>
            </a:r>
            <a:r>
              <a:rPr lang="ru-RU" sz="2000" dirty="0" smtClean="0"/>
              <a:t> </a:t>
            </a:r>
            <a:r>
              <a:rPr lang="ru-RU" sz="2000" dirty="0" err="1" smtClean="0"/>
              <a:t>gingivalis</a:t>
            </a:r>
            <a:r>
              <a:rPr lang="ru-RU" sz="2000" dirty="0" smtClean="0"/>
              <a:t>)</a:t>
            </a:r>
          </a:p>
          <a:p>
            <a:pPr>
              <a:defRPr/>
            </a:pPr>
            <a:endParaRPr lang="ru-RU" sz="2400" dirty="0" smtClean="0">
              <a:solidFill>
                <a:schemeClr val="tx2"/>
              </a:solidFill>
            </a:endParaRPr>
          </a:p>
        </p:txBody>
      </p:sp>
      <p:pic>
        <p:nvPicPr>
          <p:cNvPr id="61444" name="Picture 6" descr="C:\Users\Инга\Desktop\Стоматологи АТИБИОТИКИ\mikrob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50" y="1600200"/>
            <a:ext cx="31432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i="1" dirty="0" err="1" smtClean="0"/>
              <a:t>Одонтогенные</a:t>
            </a:r>
            <a:r>
              <a:rPr lang="ru-RU" sz="3200" b="1" i="1" dirty="0" smtClean="0"/>
              <a:t> инфекции делятся на 3 основные категории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40386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200" dirty="0" smtClean="0"/>
              <a:t>Локализованные (</a:t>
            </a:r>
            <a:r>
              <a:rPr lang="ru-RU" sz="3200" dirty="0" err="1" smtClean="0"/>
              <a:t>периодонтальный</a:t>
            </a:r>
            <a:r>
              <a:rPr lang="ru-RU" sz="3200" dirty="0" smtClean="0"/>
              <a:t> абсцесс, </a:t>
            </a:r>
            <a:r>
              <a:rPr lang="ru-RU" sz="3200" dirty="0" err="1" smtClean="0"/>
              <a:t>периимплантит</a:t>
            </a:r>
            <a:r>
              <a:rPr lang="ru-RU" sz="3200" dirty="0" smtClean="0"/>
              <a:t>);</a:t>
            </a:r>
          </a:p>
          <a:p>
            <a:pPr>
              <a:buNone/>
            </a:pP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Распространенные (инфекции клетчаточных пространств);</a:t>
            </a:r>
          </a:p>
          <a:p>
            <a:pPr>
              <a:buNone/>
            </a:pPr>
            <a:endParaRPr lang="ru-RU" sz="3200" dirty="0" smtClean="0"/>
          </a:p>
          <a:p>
            <a:pPr>
              <a:buNone/>
            </a:pPr>
            <a:r>
              <a:rPr lang="ru-RU" sz="3200" dirty="0" err="1" smtClean="0"/>
              <a:t>Жизнеугрожающие</a:t>
            </a:r>
            <a:r>
              <a:rPr lang="ru-RU" sz="3200" dirty="0" smtClean="0"/>
              <a:t> (</a:t>
            </a:r>
            <a:r>
              <a:rPr lang="ru-RU" sz="3200" dirty="0" err="1" smtClean="0"/>
              <a:t>некротизирующие</a:t>
            </a:r>
            <a:r>
              <a:rPr lang="ru-RU" sz="3200" dirty="0" smtClean="0"/>
              <a:t> флегмоны, генерализация)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/>
              <a:t>Причины прогрессирования </a:t>
            </a:r>
            <a:r>
              <a:rPr lang="ru-RU" sz="2800" b="1" i="1" dirty="0" err="1" smtClean="0"/>
              <a:t>одонтогенной</a:t>
            </a:r>
            <a:r>
              <a:rPr lang="ru-RU" sz="2800" b="1" i="1" dirty="0" smtClean="0"/>
              <a:t> инфекции</a:t>
            </a:r>
            <a:endParaRPr lang="ru-RU" sz="2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571501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i="1" dirty="0" smtClean="0"/>
              <a:t>Наличие первичного иммунодефицита, который отмечается </a:t>
            </a:r>
            <a:r>
              <a:rPr lang="ru-RU" dirty="0" smtClean="0"/>
              <a:t>у большинства больных острыми </a:t>
            </a:r>
            <a:r>
              <a:rPr lang="ru-RU" dirty="0" err="1" smtClean="0"/>
              <a:t>одонтогенными</a:t>
            </a:r>
            <a:r>
              <a:rPr lang="ru-RU" dirty="0" smtClean="0"/>
              <a:t> воспалительными заболеваниями, особенно у представителей низших социальных слоев (хронические алкоголики, люди без определенного места </a:t>
            </a:r>
            <a:r>
              <a:rPr lang="ru-RU" dirty="0" err="1" smtClean="0"/>
              <a:t>жи</a:t>
            </a:r>
            <a:r>
              <a:rPr lang="ru-RU" dirty="0" smtClean="0"/>
              <a:t>-</a:t>
            </a:r>
          </a:p>
          <a:p>
            <a:pPr>
              <a:buNone/>
            </a:pPr>
            <a:r>
              <a:rPr lang="ru-RU" dirty="0" smtClean="0"/>
              <a:t>      </a:t>
            </a:r>
            <a:r>
              <a:rPr lang="ru-RU" dirty="0" err="1" smtClean="0"/>
              <a:t>тельства</a:t>
            </a:r>
            <a:r>
              <a:rPr lang="ru-RU" dirty="0" smtClean="0"/>
              <a:t> и т.д.).</a:t>
            </a:r>
          </a:p>
          <a:p>
            <a:pPr>
              <a:buNone/>
            </a:pPr>
            <a:r>
              <a:rPr lang="ru-RU" i="1" dirty="0" smtClean="0"/>
              <a:t>Заметное увеличение группы больных пожилого возраста, ко</a:t>
            </a:r>
            <a:r>
              <a:rPr lang="ru-RU" dirty="0" smtClean="0"/>
              <a:t>торые, как правило, имеют «фоновые» заболевания, нарушения регионарного кровообращения и другие факторы, осложняющие течение заболевания.</a:t>
            </a:r>
          </a:p>
          <a:p>
            <a:pPr>
              <a:buNone/>
            </a:pPr>
            <a:r>
              <a:rPr lang="ru-RU" i="1" dirty="0" smtClean="0"/>
              <a:t>Низкий культурно-образовательный уровень населения, что </a:t>
            </a:r>
            <a:r>
              <a:rPr lang="ru-RU" dirty="0" smtClean="0"/>
              <a:t>особенно актуально, так как значительная часть населения, </a:t>
            </a:r>
            <a:r>
              <a:rPr lang="ru-RU" dirty="0" err="1" smtClean="0"/>
              <a:t>имеяочаги</a:t>
            </a:r>
            <a:r>
              <a:rPr lang="ru-RU" dirty="0" smtClean="0"/>
              <a:t> хронической </a:t>
            </a:r>
            <a:r>
              <a:rPr lang="ru-RU" dirty="0" err="1" smtClean="0"/>
              <a:t>одонтогенной</a:t>
            </a:r>
            <a:r>
              <a:rPr lang="ru-RU" dirty="0" smtClean="0"/>
              <a:t> инфекции, не обращается своевременно за стоматологической помощью.</a:t>
            </a:r>
          </a:p>
          <a:p>
            <a:pPr>
              <a:buNone/>
            </a:pPr>
            <a:r>
              <a:rPr lang="ru-RU" i="1" dirty="0" smtClean="0"/>
              <a:t>Некачественное </a:t>
            </a:r>
            <a:r>
              <a:rPr lang="ru-RU" i="1" dirty="0" err="1" smtClean="0"/>
              <a:t>эндодонтическое</a:t>
            </a:r>
            <a:r>
              <a:rPr lang="ru-RU" i="1" dirty="0" smtClean="0"/>
              <a:t> лечение, что </a:t>
            </a:r>
            <a:r>
              <a:rPr lang="ru-RU" i="1" dirty="0" err="1" smtClean="0"/>
              <a:t>приводит</a:t>
            </a:r>
            <a:r>
              <a:rPr lang="ru-RU" dirty="0" err="1" smtClean="0"/>
              <a:t>к</a:t>
            </a:r>
            <a:r>
              <a:rPr lang="ru-RU" dirty="0" smtClean="0"/>
              <a:t> возникновению либо прогрессированию деструктивных форм хронического периодонтита.</a:t>
            </a:r>
          </a:p>
          <a:p>
            <a:pPr>
              <a:buNone/>
            </a:pPr>
            <a:r>
              <a:rPr lang="ru-RU" dirty="0" smtClean="0"/>
              <a:t> Стресс различного происхождения, вследствие чего в кровеносное русло, под влиянием катехоламинов и кортикостероидов, поступают в избытке жирные кислоты и кислород;</a:t>
            </a:r>
          </a:p>
          <a:p>
            <a:pPr>
              <a:buNone/>
            </a:pPr>
            <a:r>
              <a:rPr lang="ru-RU" dirty="0" smtClean="0"/>
              <a:t>Поступление в организм </a:t>
            </a:r>
            <a:r>
              <a:rPr lang="ru-RU" dirty="0" err="1" smtClean="0"/>
              <a:t>прооксидантов</a:t>
            </a:r>
            <a:r>
              <a:rPr lang="ru-RU" dirty="0" smtClean="0"/>
              <a:t> (пестициды, лекарства, окислители, компоненты загрязнения биосферы);</a:t>
            </a:r>
          </a:p>
          <a:p>
            <a:pPr>
              <a:buNone/>
            </a:pPr>
            <a:r>
              <a:rPr lang="ru-RU" dirty="0" smtClean="0"/>
              <a:t>Избыточное потребление жиров и углеводов;</a:t>
            </a:r>
          </a:p>
          <a:p>
            <a:pPr>
              <a:buNone/>
            </a:pPr>
            <a:r>
              <a:rPr lang="ru-RU" dirty="0" err="1" smtClean="0"/>
              <a:t>Гипокинезиия</a:t>
            </a:r>
            <a:r>
              <a:rPr lang="ru-RU" dirty="0" smtClean="0"/>
              <a:t> с низким уровнем биологического окисления ферментов;</a:t>
            </a:r>
          </a:p>
          <a:p>
            <a:pPr>
              <a:buNone/>
            </a:pPr>
            <a:r>
              <a:rPr lang="ru-RU" dirty="0" smtClean="0"/>
              <a:t>Неблагоприятные физические факторы внешней среды (радиоактивный фон, ультрафиолетовое облучение, электромагнитное поле);</a:t>
            </a:r>
          </a:p>
          <a:p>
            <a:pPr>
              <a:buNone/>
            </a:pPr>
            <a:r>
              <a:rPr lang="ru-RU" dirty="0" smtClean="0"/>
              <a:t> Возрастное падение активности </a:t>
            </a:r>
            <a:r>
              <a:rPr lang="ru-RU" dirty="0" err="1" smtClean="0"/>
              <a:t>антиоксидантных</a:t>
            </a:r>
            <a:r>
              <a:rPr lang="ru-RU" dirty="0" smtClean="0"/>
              <a:t> ферментов;</a:t>
            </a:r>
          </a:p>
          <a:p>
            <a:pPr>
              <a:buNone/>
            </a:pPr>
            <a:r>
              <a:rPr lang="ru-RU" dirty="0" smtClean="0"/>
              <a:t>Врожденные энзимопатии </a:t>
            </a:r>
            <a:r>
              <a:rPr lang="ru-RU" dirty="0" err="1" smtClean="0"/>
              <a:t>антиоксидантных</a:t>
            </a:r>
            <a:r>
              <a:rPr lang="ru-RU" dirty="0" smtClean="0"/>
              <a:t> ферментов  и  др.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57174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Конституциональный статус организма на разных уровнях его интеграции — от системного до субклеточного, опосредованный генетическими особенностями, также влияет на устойчивость организма к тем или иным патогенным факторам. </a:t>
            </a:r>
            <a:br>
              <a:rPr lang="ru-RU" sz="2800" dirty="0" smtClean="0">
                <a:solidFill>
                  <a:schemeClr val="tx1"/>
                </a:solidFill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500306"/>
            <a:ext cx="9144000" cy="43576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dirty="0" smtClean="0"/>
              <a:t>       </a:t>
            </a:r>
            <a:r>
              <a:rPr lang="ru-RU" sz="1800" dirty="0" smtClean="0"/>
              <a:t>Развитие воспалительной реакции зависит и от возраста. На внутриутробном этапе жизни человека все признаки воспаления начинают формироваться только на 4—5-м месяце. В постнатальном периоде, особенно в первые месяцы жизни, устойчивость организма к воздействию различных патогенных факторов и способность к созданию полноценных барьеров еще снижена. </a:t>
            </a:r>
            <a:br>
              <a:rPr lang="ru-RU" sz="1800" dirty="0" smtClean="0"/>
            </a:br>
            <a:r>
              <a:rPr lang="ru-RU" sz="1800" dirty="0" smtClean="0"/>
              <a:t>В дальнейшем, при нормальном развитии организма, его </a:t>
            </a:r>
            <a:r>
              <a:rPr lang="ru-RU" sz="1800" dirty="0" err="1" smtClean="0"/>
              <a:t>резистентность</a:t>
            </a:r>
            <a:r>
              <a:rPr lang="ru-RU" sz="1800" dirty="0" smtClean="0"/>
              <a:t> к неблагоприятным воздействиям возрастает, остается на высоком уровне в течение длительного времени и только в старости вновь уменьшается. Следует помнить, что условия действия патогенного фактора на человека зависят не только от его биологической природы. Человек — существо социальное и поэтому, в отличие от животных, на него действуют такие факторы, как условия труда, быта и т. д., которые опосредуют свое влияние на ткани через нейрогуморальную систему. 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42844" y="0"/>
            <a:ext cx="9001156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</a:rPr>
              <a:t>Особенности иммунитета слизистой оболочки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</a:rPr>
              <a:t>в различные возрастные периоды</a:t>
            </a:r>
            <a:endParaRPr lang="en-US" sz="2800" dirty="0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357313"/>
            <a:ext cx="9144000" cy="550068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ru-RU" sz="2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Защитная функция слизистой оболочки находится в стадии формирования: возраст до 3-х лет - бактерицидные свойства слюны у детей так же находятся в стадии формирования; возраст 4-12 лет защитные функции эпителиального покрова еще не полностью обособленны, но у же функционируют более локализовано</a:t>
            </a:r>
          </a:p>
          <a:p>
            <a:pPr>
              <a:defRPr/>
            </a:pPr>
            <a:r>
              <a:rPr lang="ru-RU" sz="2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В детском возрасте очень высока активность слизистой оболочки к всасыванию различных веществ с поверхности.</a:t>
            </a:r>
          </a:p>
          <a:p>
            <a:pPr>
              <a:defRPr/>
            </a:pPr>
            <a:r>
              <a:rPr lang="ru-RU" sz="2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Снижение активности </a:t>
            </a:r>
            <a:r>
              <a:rPr lang="ru-RU" sz="2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иммунокомпетентных</a:t>
            </a:r>
            <a:r>
              <a:rPr lang="ru-RU" sz="2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органов с возрастом, снижение секреции слюны, уровня концентрации функции факторов неспецифической защиты ротовой жидкости и слизистой оболочки полости рта.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8858312" cy="178595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Реактивностью называется свойство организма отвечать изменением жизнедеятельности на различные воздействия окружающей среды.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85992"/>
            <a:ext cx="9144000" cy="442915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1800" dirty="0" smtClean="0"/>
              <a:t>       </a:t>
            </a:r>
            <a:r>
              <a:rPr lang="ru-RU" sz="3100" dirty="0" smtClean="0"/>
              <a:t>Реактивность отражает защитно-приспособительные способности организма и обусловлена наследственными и приобретенными факторами. В значительной степени она зависит от пола, возраста, условий и среды проживания и т.д. </a:t>
            </a:r>
            <a:br>
              <a:rPr lang="ru-RU" sz="3100" dirty="0" smtClean="0"/>
            </a:br>
            <a:r>
              <a:rPr lang="ru-RU" sz="3100" dirty="0" smtClean="0"/>
              <a:t>Различают неспецифическую и иммунологическую (специфическую) реактивность. Она также подразделяется на физиологическую и патологическую. физиологическая реактивность отражает характер и особенности защитно-приспособительных реакций практически здорового организма, находящегося в преимущественно благоприятных условиях существования. </a:t>
            </a:r>
            <a:br>
              <a:rPr lang="ru-RU" sz="3100" dirty="0" smtClean="0"/>
            </a:br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В сложной системе взаимоотношений «микроорганизм—</a:t>
            </a:r>
            <a:r>
              <a:rPr lang="ru-RU" sz="3600" dirty="0" err="1" smtClean="0">
                <a:solidFill>
                  <a:schemeClr val="tx1"/>
                </a:solidFill>
              </a:rPr>
              <a:t>макроорганизм</a:t>
            </a:r>
            <a:r>
              <a:rPr lang="ru-RU" sz="3600" dirty="0" smtClean="0">
                <a:solidFill>
                  <a:schemeClr val="tx1"/>
                </a:solidFill>
              </a:rPr>
              <a:t>» очевидна двусторонняя связь. 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663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Развитие </a:t>
            </a:r>
            <a:r>
              <a:rPr lang="ru-RU" dirty="0" err="1" smtClean="0"/>
              <a:t>атипично</a:t>
            </a:r>
            <a:r>
              <a:rPr lang="ru-RU" dirty="0" smtClean="0"/>
              <a:t> протекающих гнойно-воспалительных процессов с некрозами и склонностью к распространению зависит не только и не столько от видового и количественного состава микрофлоры, сколько от нарушений неспецифического и иммунного ответа </a:t>
            </a:r>
            <a:r>
              <a:rPr lang="ru-RU" dirty="0" err="1" smtClean="0"/>
              <a:t>макроорганизма</a:t>
            </a:r>
            <a:r>
              <a:rPr lang="ru-RU" dirty="0" smtClean="0"/>
              <a:t>. </a:t>
            </a:r>
            <a:r>
              <a:rPr lang="en-US" dirty="0" smtClean="0"/>
              <a:t>   </a:t>
            </a:r>
          </a:p>
          <a:p>
            <a:pPr>
              <a:buNone/>
            </a:pPr>
            <a:r>
              <a:rPr lang="ru-RU" dirty="0" smtClean="0"/>
              <a:t>[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001156" cy="127478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Патологическая реактивность подразделяется на врожденную и приобретенную. 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11494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800" dirty="0" smtClean="0"/>
              <a:t>       </a:t>
            </a:r>
            <a:r>
              <a:rPr lang="ru-RU" sz="2400" dirty="0" smtClean="0"/>
              <a:t>Приобретенная патологическая реактивность формируется в результате однократного действия на организм сильного болезнетворного агента, либо в результате многократного, а зачастую систематического его влияния. При этом изменяются характер и выраженность неспецифического и(или) специфического ответа на патологические воздействия, что находит свое отражение в снижении защитно-приспособительных возможностей организма. </a:t>
            </a:r>
            <a:br>
              <a:rPr lang="ru-RU" sz="2400" dirty="0" smtClean="0"/>
            </a:br>
            <a:r>
              <a:rPr lang="ru-RU" sz="2400" dirty="0" smtClean="0"/>
              <a:t>По формам проявления различают нормальную (</a:t>
            </a:r>
            <a:r>
              <a:rPr lang="ru-RU" sz="2400" dirty="0" err="1" smtClean="0"/>
              <a:t>нормоэргическую</a:t>
            </a:r>
            <a:r>
              <a:rPr lang="ru-RU" sz="2400" dirty="0" smtClean="0"/>
              <a:t>), повышенную (</a:t>
            </a:r>
            <a:r>
              <a:rPr lang="ru-RU" sz="2400" dirty="0" err="1" smtClean="0"/>
              <a:t>гиперэргическую</a:t>
            </a:r>
            <a:r>
              <a:rPr lang="ru-RU" sz="2400" dirty="0" smtClean="0"/>
              <a:t>) и пониженную (</a:t>
            </a:r>
            <a:r>
              <a:rPr lang="ru-RU" sz="2400" dirty="0" err="1" smtClean="0"/>
              <a:t>гипоэргическую</a:t>
            </a:r>
            <a:r>
              <a:rPr lang="ru-RU" sz="2400" dirty="0" smtClean="0"/>
              <a:t>) реактивность. Существует также понятие извращенной (</a:t>
            </a:r>
            <a:r>
              <a:rPr lang="ru-RU" sz="2400" dirty="0" err="1" smtClean="0"/>
              <a:t>дизэргической</a:t>
            </a:r>
            <a:r>
              <a:rPr lang="ru-RU" sz="2400" dirty="0" smtClean="0"/>
              <a:t>) реактивности. Наиболее отчетливо данные типы реактивности проявляются при неспецифических инфекционно-воспалительных заболеваниях. В этом случае принято говорить о типах воспалительной реакции.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000240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Планирование комплексного лечения больных с абсцессами, флегмонами головы и шеи, большую часть которых составляют пациенты с острой </a:t>
            </a:r>
            <a:r>
              <a:rPr lang="ru-RU" sz="2400" dirty="0" err="1" smtClean="0"/>
              <a:t>одонтогенной</a:t>
            </a:r>
            <a:r>
              <a:rPr lang="ru-RU" sz="2400" dirty="0" smtClean="0"/>
              <a:t> инфекцией, заключается в выработке обоснованного ответа на следующие вопросы.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57364"/>
            <a:ext cx="9144000" cy="50006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1. Каков должен быть уровень интенсивности проводимого лечения?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2. Где должно проводиться лечение больного: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а) в порядке оказания амбулаторной помощи в поликлинике, </a:t>
            </a:r>
            <a:br>
              <a:rPr lang="ru-RU" sz="1600" dirty="0" smtClean="0"/>
            </a:br>
            <a:r>
              <a:rPr lang="ru-RU" sz="1600" dirty="0" smtClean="0"/>
              <a:t>б) в специализированном челюстно-лицевом стационаре или в отделении интенсивной терапии?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3. Какой оперативный доступ следует использовать для вскрытия (дренирования) гнойно-воспалительного очага?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4. Какому методу обезболивания следует отдать предпочтение при проведении оперативного вмешательства?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При таком подходе к планированию лечения следует учитывать следующие факторы: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прогноз заболевания (благоприятный, сомнительный, неблагоприятный), определяемый на основании данных обследования больного; </a:t>
            </a:r>
            <a:br>
              <a:rPr lang="ru-RU" sz="1600" dirty="0" smtClean="0"/>
            </a:br>
            <a:r>
              <a:rPr lang="ru-RU" sz="1600" dirty="0" smtClean="0"/>
              <a:t>возраст больного, его социальное положение и сопутствующую патологию; </a:t>
            </a:r>
            <a:br>
              <a:rPr lang="ru-RU" sz="1600" dirty="0" smtClean="0"/>
            </a:br>
            <a:r>
              <a:rPr lang="ru-RU" sz="1600" dirty="0" smtClean="0"/>
              <a:t>характер планируемого оперативного вмешательства; </a:t>
            </a:r>
            <a:br>
              <a:rPr lang="ru-RU" sz="1600" dirty="0" smtClean="0"/>
            </a:br>
            <a:r>
              <a:rPr lang="ru-RU" sz="1600" dirty="0" smtClean="0"/>
              <a:t>уровень оказания амбулаторной помощи в регионе проживания больного и возможность воспользоваться этой помощью.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28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52"/>
            <a:ext cx="9144000" cy="671514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       План комплексного лечения больных с гнойно-воспалительными заболеваниями лица и шеи зависит от: возраста больного, общего и иммунологического состояния </a:t>
            </a:r>
            <a:r>
              <a:rPr lang="ru-RU" dirty="0" err="1" smtClean="0"/>
              <a:t>состояния</a:t>
            </a:r>
            <a:r>
              <a:rPr lang="ru-RU" dirty="0" smtClean="0"/>
              <a:t> организма, характера и тяжести местного патологического процесса (острота начала болезни, гипертермия, боль в области очага поражения, реакция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системы, диурез), вида инфекции и ее патогенности, чувствительности возбудителей гнойного и гнилостно-некротического процесса к антибиотикам, а также лабораторных показателей (лейкоцитоз, </a:t>
            </a:r>
            <a:r>
              <a:rPr lang="ru-RU" dirty="0" err="1" smtClean="0"/>
              <a:t>лейкограмма</a:t>
            </a:r>
            <a:r>
              <a:rPr lang="ru-RU" dirty="0" smtClean="0"/>
              <a:t>, лейкоцитарный индекс интоксикации, СОЭ, уровень общего белка, соотношение белковых фракций и др.)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Лечение больных основывается  на комплексном проведении оперативных вмешательств и консервативных мероприятий. Терапевтический комплекс может быть условно подразделен на воздействия общего и местного характера.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Комплексное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1.Срочное безотлагательное вскрытие абсцесса,</a:t>
            </a:r>
          </a:p>
          <a:p>
            <a:pPr>
              <a:buNone/>
            </a:pPr>
            <a:r>
              <a:rPr lang="ru-RU" dirty="0" smtClean="0"/>
              <a:t>флегмоны;</a:t>
            </a:r>
          </a:p>
          <a:p>
            <a:pPr>
              <a:buNone/>
            </a:pPr>
            <a:r>
              <a:rPr lang="ru-RU" dirty="0" smtClean="0"/>
              <a:t>2. </a:t>
            </a:r>
            <a:r>
              <a:rPr lang="ru-RU" dirty="0" err="1" smtClean="0"/>
              <a:t>Дезинтоксикационная</a:t>
            </a:r>
            <a:r>
              <a:rPr lang="ru-RU" dirty="0" smtClean="0"/>
              <a:t> терапия;</a:t>
            </a:r>
          </a:p>
          <a:p>
            <a:pPr>
              <a:buNone/>
            </a:pPr>
            <a:r>
              <a:rPr lang="ru-RU" dirty="0" smtClean="0"/>
              <a:t>3. Антибактериальное лечение;</a:t>
            </a:r>
          </a:p>
          <a:p>
            <a:pPr>
              <a:buNone/>
            </a:pPr>
            <a:r>
              <a:rPr lang="ru-RU" dirty="0" smtClean="0"/>
              <a:t>4. Десенсибилизирующая терапия;</a:t>
            </a:r>
          </a:p>
          <a:p>
            <a:pPr>
              <a:buNone/>
            </a:pPr>
            <a:r>
              <a:rPr lang="ru-RU" dirty="0" smtClean="0"/>
              <a:t>5. </a:t>
            </a:r>
            <a:r>
              <a:rPr lang="ru-RU" dirty="0" err="1" smtClean="0"/>
              <a:t>Иммунокоррегирующее</a:t>
            </a:r>
            <a:r>
              <a:rPr lang="ru-RU" dirty="0" smtClean="0"/>
              <a:t> лечение;</a:t>
            </a:r>
          </a:p>
          <a:p>
            <a:pPr>
              <a:buNone/>
            </a:pPr>
            <a:r>
              <a:rPr lang="ru-RU" dirty="0" smtClean="0"/>
              <a:t>6. Нормализация свертывающей системы крови;</a:t>
            </a:r>
          </a:p>
          <a:p>
            <a:pPr>
              <a:buNone/>
            </a:pPr>
            <a:r>
              <a:rPr lang="ru-RU" dirty="0" smtClean="0"/>
              <a:t>7. Нормализация водно-солевого баланса;</a:t>
            </a:r>
          </a:p>
          <a:p>
            <a:pPr>
              <a:buNone/>
            </a:pPr>
            <a:r>
              <a:rPr lang="ru-RU" dirty="0" smtClean="0"/>
              <a:t>8. Нормализация РН.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лечения зависит от: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1) характера и тяжести местного процесса;</a:t>
            </a:r>
          </a:p>
          <a:p>
            <a:pPr>
              <a:buNone/>
            </a:pPr>
            <a:r>
              <a:rPr lang="ru-RU" dirty="0" smtClean="0"/>
              <a:t>2) общего статуса больного;</a:t>
            </a:r>
          </a:p>
          <a:p>
            <a:pPr>
              <a:buNone/>
            </a:pPr>
            <a:r>
              <a:rPr lang="ru-RU" dirty="0" smtClean="0"/>
              <a:t>3) возраста;</a:t>
            </a:r>
          </a:p>
          <a:p>
            <a:pPr>
              <a:buNone/>
            </a:pPr>
            <a:r>
              <a:rPr lang="ru-RU" dirty="0" smtClean="0"/>
              <a:t>4) иммунологического статуса;</a:t>
            </a:r>
          </a:p>
          <a:p>
            <a:pPr>
              <a:buNone/>
            </a:pPr>
            <a:r>
              <a:rPr lang="ru-RU" dirty="0" smtClean="0"/>
              <a:t>5) вирулентности возбудителя;</a:t>
            </a:r>
          </a:p>
          <a:p>
            <a:pPr>
              <a:buNone/>
            </a:pPr>
            <a:r>
              <a:rPr lang="ru-RU" dirty="0" smtClean="0"/>
              <a:t>6) чувствительность микрофлоры к антибактериальным препаратам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Общая терапия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9001156" cy="621508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     </a:t>
            </a:r>
            <a:r>
              <a:rPr lang="ru-RU" dirty="0" smtClean="0"/>
              <a:t>обеспечивает борьбу с инфекцией и интоксикацией, восстановление нарушенного равновесия между организмом и средой, активирует </a:t>
            </a:r>
            <a:r>
              <a:rPr lang="ru-RU" dirty="0" err="1" smtClean="0"/>
              <a:t>неспецифическе</a:t>
            </a:r>
            <a:r>
              <a:rPr lang="ru-RU" dirty="0" smtClean="0"/>
              <a:t> и специфические защитные силы организма, нормализует нарушенные функции органов и систем, усиливает регенеративные процессы тканей очага воспаления. </a:t>
            </a:r>
            <a:r>
              <a:rPr lang="ru-RU" dirty="0" err="1" smtClean="0"/>
              <a:t>Вряде</a:t>
            </a:r>
            <a:r>
              <a:rPr lang="ru-RU" dirty="0" smtClean="0"/>
              <a:t> случаев — коррекцию метаболизма, включающую </a:t>
            </a:r>
            <a:r>
              <a:rPr lang="ru-RU" i="1" dirty="0" err="1" smtClean="0"/>
              <a:t>антигипоксическую</a:t>
            </a:r>
            <a:r>
              <a:rPr lang="ru-RU" i="1" dirty="0" smtClean="0"/>
              <a:t> медикаментозную терапию</a:t>
            </a:r>
            <a:r>
              <a:rPr lang="ru-RU" dirty="0" smtClean="0"/>
              <a:t> (улучшение тканевого дыхания, удаление из тканей конечных продуктов метаболизма), </a:t>
            </a:r>
            <a:r>
              <a:rPr lang="ru-RU" i="1" dirty="0" smtClean="0"/>
              <a:t>восстановление нарушенного энергетического баланса</a:t>
            </a:r>
            <a:r>
              <a:rPr lang="ru-RU" dirty="0" smtClean="0"/>
              <a:t> (ослабление </a:t>
            </a:r>
            <a:r>
              <a:rPr lang="ru-RU" dirty="0" err="1" smtClean="0"/>
              <a:t>катаболической</a:t>
            </a:r>
            <a:r>
              <a:rPr lang="ru-RU" dirty="0" smtClean="0"/>
              <a:t> реакции, возмещение энергетических потерь), </a:t>
            </a:r>
            <a:r>
              <a:rPr lang="ru-RU" i="1" dirty="0" smtClean="0"/>
              <a:t>коррекцию кислотно-щелочного состояния</a:t>
            </a:r>
            <a:r>
              <a:rPr lang="ru-RU" dirty="0" smtClean="0"/>
              <a:t> (респираторный и метаболический ацидоз или алкалоз) и </a:t>
            </a:r>
            <a:r>
              <a:rPr lang="ru-RU" i="1" dirty="0" smtClean="0"/>
              <a:t>водно-электролитного равновесия</a:t>
            </a:r>
            <a:r>
              <a:rPr lang="ru-RU" dirty="0" smtClean="0"/>
              <a:t> (регулирование избытка или дефицита воды). Коррекция метаболических расстройств проводится комплексно при обязательном объективном контроле за клиническими, </a:t>
            </a:r>
            <a:r>
              <a:rPr lang="ru-RU" dirty="0" err="1" smtClean="0"/>
              <a:t>параклиническими</a:t>
            </a:r>
            <a:r>
              <a:rPr lang="ru-RU" dirty="0" smtClean="0"/>
              <a:t> и лабораторными показателями.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Местное лечение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28604"/>
            <a:ext cx="9144000" cy="642939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i="1" u="sng" dirty="0" smtClean="0"/>
              <a:t>острой фазе</a:t>
            </a:r>
            <a:r>
              <a:rPr lang="ru-RU" dirty="0" smtClean="0"/>
              <a:t> проводится для создания оттока гноя и экссудата из гнойного очага в челюстях и </a:t>
            </a:r>
            <a:r>
              <a:rPr lang="ru-RU" dirty="0" err="1" smtClean="0"/>
              <a:t>околочелюстных</a:t>
            </a:r>
            <a:r>
              <a:rPr lang="ru-RU" dirty="0" smtClean="0"/>
              <a:t> тканях, ускорения </a:t>
            </a:r>
            <a:r>
              <a:rPr lang="ru-RU" dirty="0" err="1" smtClean="0"/>
              <a:t>некролиза</a:t>
            </a:r>
            <a:r>
              <a:rPr lang="ru-RU" dirty="0" smtClean="0"/>
              <a:t>, ограничения зоны распространения воспаления, уменьшения внутритканевого давления, резорбции продуктов распада, а также для нормализации </a:t>
            </a:r>
            <a:r>
              <a:rPr lang="ru-RU" dirty="0" err="1" smtClean="0"/>
              <a:t>микроциркуляции</a:t>
            </a:r>
            <a:r>
              <a:rPr lang="ru-RU" dirty="0" smtClean="0"/>
              <a:t>, улучшения регенерации и создания неблагоприятных условий для жизнедеятельности микроорганизмов.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i="1" u="sng" dirty="0" err="1" smtClean="0"/>
              <a:t>подострой</a:t>
            </a:r>
            <a:r>
              <a:rPr lang="ru-RU" i="1" u="sng" dirty="0" smtClean="0"/>
              <a:t> фазе</a:t>
            </a:r>
            <a:r>
              <a:rPr lang="ru-RU" dirty="0" smtClean="0"/>
              <a:t> проводится для устранения воспалительного очага, ускорения заживления послеоперационной раны мягких тканей лица, предупреждения функциональных нарушений (рубцовая контрактура).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i="1" u="sng" dirty="0" smtClean="0"/>
              <a:t>хронической фазе</a:t>
            </a:r>
            <a:r>
              <a:rPr lang="ru-RU" dirty="0" smtClean="0"/>
              <a:t> направлено на устранение </a:t>
            </a:r>
            <a:r>
              <a:rPr lang="ru-RU" dirty="0" err="1" smtClean="0"/>
              <a:t>некротизированной</a:t>
            </a:r>
            <a:r>
              <a:rPr lang="ru-RU" dirty="0" smtClean="0"/>
              <a:t> костной ткани, активизацию ее регенерации, предупреждение рецидивов заболевания, переломов и деформации челюстей (касается </a:t>
            </a:r>
            <a:r>
              <a:rPr lang="ru-RU" dirty="0" err="1" smtClean="0"/>
              <a:t>одонтогенного</a:t>
            </a:r>
            <a:r>
              <a:rPr lang="ru-RU" dirty="0" smtClean="0"/>
              <a:t> остеомиелита челюсти).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800" smtClean="0"/>
              <a:t>Противомикробные препараты (ПМП)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- вещества, избирательно угнетающие жизнедеятельность микроорганизмов. Под избирательностью действия понимают активность только в отношении микроорганизмов при сохранении жизнеспособности клеток хозяина и действие не на все, а на определенные роды и виды микроорганизмов.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i="1" smtClean="0"/>
              <a:t>Принципы противомикробной терапии в хирургической стоматологии</a:t>
            </a:r>
            <a:r>
              <a:rPr lang="ru-RU" sz="2800" smtClean="0"/>
              <a:t/>
            </a:r>
            <a:br>
              <a:rPr lang="ru-RU" sz="2800" smtClean="0"/>
            </a:br>
            <a:endParaRPr lang="ru-RU" sz="280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60213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1.Оптимальным условием для проведения противомикробной терапии следует считать установление инфекционной этиологии процесса на основании соответствующих клинико-лабораторных данных или на эмпирической основе.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2.Препараты следует назначать с учетом взаимодействия с другими, одновременно  используемыми лекарствами, следует учитывать взаимодейтсвие и совместимость ПМП.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3.При отсутствии клинической эффективности  при парентеральном применении в течение 48 часов и при пероральном – 96 часов ПМП следует заменять.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4.Сроки применения ПМП – не менее 5 – 7 дней, а также в зависимости от патологического процесса.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188913"/>
            <a:ext cx="8229600" cy="889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ru-RU" sz="3800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63817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5.При назначении ПМП (особенно в условиях стационара) необходимо стремиться использовать принцип ступенчатой терапии.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6.При определении дозы и частоты приема ПМП следует учитывать не только величину минимальной подавляющей концентрации, но и способность каждого из них накапливаться в определенных органах и тканях.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7.Следует проводить профилактику возможных побочных действий и осложнений.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8.При заболеваниях с хроническим течением или атипично протекающих необходимо следить за состоянием иммунной системы.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smtClean="0"/>
              <a:t>Определяющим фактором при выборе препаратов или препарата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6121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smtClean="0"/>
              <a:t>   При проведении противомикробной терапии при стоматологической патологии необходимо учитывать ряд особенностей, знание которых является. К ним можно отнести следующие: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smtClean="0"/>
              <a:t>1.В подавляющем большинстве случае5в в развитии воспалительных процессов ЧЛО принимает участие резидентная микрофлора полости рта, которая, имея контакт с внешней средой, обладает большой резистентностью к ПМП.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smtClean="0"/>
              <a:t>2.Доминирующее значение строгой анаэробной неспорообразующей микрофлоры.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smtClean="0"/>
              <a:t>3.Возможная последовательная замена (или доминирование в микробной ассоциации) одних видов над другими.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smtClean="0"/>
              <a:t>4. Полиэтиологический характер стоматологической патологии (ассоциации факультативно-анаэробных и анаэробных видов и другие комбинации).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0002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Выбор антибактериальных препаратов при </a:t>
            </a:r>
            <a:br>
              <a:rPr lang="ru-RU" sz="2800" dirty="0" smtClean="0"/>
            </a:br>
            <a:r>
              <a:rPr lang="ru-RU" sz="2800" dirty="0" err="1" smtClean="0"/>
              <a:t>одонтогенном</a:t>
            </a:r>
            <a:r>
              <a:rPr lang="ru-RU" sz="2800" dirty="0" smtClean="0"/>
              <a:t> и травматическом остеомиелите челюстей</a:t>
            </a:r>
            <a:br>
              <a:rPr lang="ru-RU" sz="2800" dirty="0" smtClean="0"/>
            </a:br>
            <a:r>
              <a:rPr lang="ru-RU" sz="2800" dirty="0" smtClean="0"/>
              <a:t>Альтернативные препараты</a:t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71688"/>
            <a:ext cx="9144000" cy="47863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Ампициллин</a:t>
            </a:r>
            <a:r>
              <a:rPr lang="ru-RU" sz="2000" b="1" i="1" dirty="0" smtClean="0"/>
              <a:t>/</a:t>
            </a:r>
            <a:r>
              <a:rPr lang="ru-RU" sz="2000" b="1" i="1" dirty="0" err="1" smtClean="0"/>
              <a:t>сульбактам</a:t>
            </a:r>
            <a:r>
              <a:rPr lang="ru-RU" sz="2000" b="1" i="1" dirty="0" smtClean="0"/>
              <a:t> - </a:t>
            </a:r>
            <a:r>
              <a:rPr lang="ru-RU" sz="2000" i="1" dirty="0" err="1" smtClean="0"/>
              <a:t>Парентерально</a:t>
            </a:r>
            <a:r>
              <a:rPr lang="ru-RU" sz="2000" i="1" dirty="0" smtClean="0"/>
              <a:t> </a:t>
            </a:r>
            <a:r>
              <a:rPr lang="ru-RU" sz="2000" dirty="0" smtClean="0"/>
              <a:t>1,5 – 3 – 12 г в 3 – 4 введения. </a:t>
            </a:r>
            <a:r>
              <a:rPr lang="ru-RU" sz="2000" i="1" dirty="0" smtClean="0"/>
              <a:t>Внутрь</a:t>
            </a:r>
            <a:r>
              <a:rPr lang="ru-RU" sz="2000" dirty="0" smtClean="0"/>
              <a:t> 0,375 – 0,75 г каждые 12 ч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 </a:t>
            </a:r>
            <a:r>
              <a:rPr lang="ru-RU" sz="2000" b="1" i="1" dirty="0" err="1" smtClean="0"/>
              <a:t>Амоксициллин</a:t>
            </a:r>
            <a:r>
              <a:rPr lang="ru-RU" sz="2000" b="1" i="1" dirty="0" smtClean="0"/>
              <a:t>/</a:t>
            </a:r>
            <a:r>
              <a:rPr lang="ru-RU" sz="2000" b="1" i="1" dirty="0" err="1" smtClean="0"/>
              <a:t>клавулановая</a:t>
            </a:r>
            <a:r>
              <a:rPr lang="ru-RU" sz="2000" b="1" i="1" dirty="0" smtClean="0"/>
              <a:t> кислота</a:t>
            </a:r>
            <a:r>
              <a:rPr lang="ru-RU" sz="2000" dirty="0" smtClean="0"/>
              <a:t> 1,2 – 2,4 г каждые 6 – 8 ч в/</a:t>
            </a:r>
            <a:r>
              <a:rPr lang="ru-RU" sz="2000" dirty="0" err="1" smtClean="0"/>
              <a:t>в</a:t>
            </a:r>
            <a:r>
              <a:rPr lang="ru-RU" sz="2000" dirty="0" smtClean="0"/>
              <a:t>  </a:t>
            </a:r>
            <a:r>
              <a:rPr lang="ru-RU" sz="2000" i="1" dirty="0" smtClean="0"/>
              <a:t>Внутрь</a:t>
            </a:r>
            <a:r>
              <a:rPr lang="ru-RU" sz="2000" dirty="0" smtClean="0"/>
              <a:t> 0, 375 – 0,625 г каждые 8 часов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Цефуроксим</a:t>
            </a:r>
            <a:r>
              <a:rPr lang="ru-RU" sz="2000" b="1" i="1" dirty="0" smtClean="0"/>
              <a:t> - </a:t>
            </a:r>
            <a:r>
              <a:rPr lang="ru-RU" sz="2000" i="1" dirty="0" err="1" smtClean="0"/>
              <a:t>Парентерально</a:t>
            </a:r>
            <a:r>
              <a:rPr lang="ru-RU" sz="2000" i="1" dirty="0" smtClean="0"/>
              <a:t> </a:t>
            </a:r>
            <a:r>
              <a:rPr lang="ru-RU" sz="2000" dirty="0" smtClean="0"/>
              <a:t>0,75 – 1,5 г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каждые 8 часов </a:t>
            </a:r>
            <a:r>
              <a:rPr lang="ru-RU" sz="2000" i="1" dirty="0" smtClean="0"/>
              <a:t>Внутрь </a:t>
            </a:r>
            <a:r>
              <a:rPr lang="ru-RU" sz="2000" dirty="0" smtClean="0"/>
              <a:t>0,25 – 0,5 г каждые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12 ч во время еды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Линкомицин</a:t>
            </a:r>
            <a:r>
              <a:rPr lang="ru-RU" sz="2000" b="1" i="1" dirty="0" smtClean="0"/>
              <a:t> - </a:t>
            </a:r>
            <a:r>
              <a:rPr lang="ru-RU" sz="2000" i="1" dirty="0" err="1" smtClean="0"/>
              <a:t>Парентерально</a:t>
            </a:r>
            <a:r>
              <a:rPr lang="ru-RU" sz="2000" dirty="0" smtClean="0"/>
              <a:t> 0,6 – 1,2 г каждые 12 ч. </a:t>
            </a:r>
            <a:r>
              <a:rPr lang="ru-RU" sz="2000" i="1" dirty="0" smtClean="0"/>
              <a:t>Внутрь</a:t>
            </a:r>
            <a:r>
              <a:rPr lang="ru-RU" sz="2000" dirty="0" smtClean="0"/>
              <a:t> 0,5 г каждые 8 ч до еды.</a:t>
            </a:r>
            <a:endParaRPr lang="ru-RU" sz="2000" b="1" i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Клиндамицин</a:t>
            </a:r>
            <a:r>
              <a:rPr lang="ru-RU" sz="2000" b="1" i="1" dirty="0" smtClean="0"/>
              <a:t> - </a:t>
            </a:r>
            <a:r>
              <a:rPr lang="ru-RU" sz="2000" i="1" dirty="0" err="1" smtClean="0"/>
              <a:t>Парентерально</a:t>
            </a:r>
            <a:r>
              <a:rPr lang="ru-RU" sz="2000" i="1" dirty="0" smtClean="0"/>
              <a:t> </a:t>
            </a:r>
            <a:r>
              <a:rPr lang="ru-RU" sz="2000" dirty="0" smtClean="0"/>
              <a:t>0,3 – 0,9 г каждые 8 ч. </a:t>
            </a:r>
            <a:r>
              <a:rPr lang="ru-RU" sz="2000" i="1" dirty="0" smtClean="0"/>
              <a:t>Внутрь</a:t>
            </a:r>
            <a:r>
              <a:rPr lang="ru-RU" sz="2000" dirty="0" smtClean="0"/>
              <a:t> 0,4 0 0,45 г каждые 6 ч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Пиперациллин</a:t>
            </a:r>
            <a:r>
              <a:rPr lang="ru-RU" sz="2000" b="1" i="1" dirty="0" smtClean="0"/>
              <a:t>/</a:t>
            </a:r>
            <a:r>
              <a:rPr lang="ru-RU" sz="2000" b="1" i="1" dirty="0" err="1" smtClean="0"/>
              <a:t>тазобактам</a:t>
            </a:r>
            <a:r>
              <a:rPr lang="ru-RU" sz="2000" b="1" i="1" dirty="0" smtClean="0"/>
              <a:t> - </a:t>
            </a:r>
            <a:r>
              <a:rPr lang="ru-RU" sz="2000" dirty="0" smtClean="0"/>
              <a:t>2,25 – 4,5 г каждые 6 – 8 ч в/</a:t>
            </a:r>
            <a:r>
              <a:rPr lang="ru-RU" sz="2000" dirty="0" err="1" smtClean="0"/>
              <a:t>в</a:t>
            </a:r>
            <a:r>
              <a:rPr lang="ru-RU" sz="2000" dirty="0" smtClean="0"/>
              <a:t> </a:t>
            </a:r>
            <a:r>
              <a:rPr lang="ru-RU" sz="2000" dirty="0" err="1" smtClean="0"/>
              <a:t>капельно</a:t>
            </a:r>
            <a:r>
              <a:rPr lang="ru-RU" sz="2000" dirty="0" smtClean="0"/>
              <a:t>.</a:t>
            </a:r>
            <a:endParaRPr lang="ru-RU" sz="2000" b="1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b="1" i="1" dirty="0" err="1" smtClean="0"/>
              <a:t>Имипенем</a:t>
            </a:r>
            <a:r>
              <a:rPr lang="ru-RU" sz="2000" b="1" i="1" dirty="0" smtClean="0"/>
              <a:t>/</a:t>
            </a:r>
            <a:r>
              <a:rPr lang="ru-RU" sz="2000" b="1" i="1" dirty="0" err="1" smtClean="0"/>
              <a:t>циластатин</a:t>
            </a:r>
            <a:r>
              <a:rPr lang="ru-RU" sz="2000" dirty="0" smtClean="0"/>
              <a:t> 0,5 г каждые 6 ч в/</a:t>
            </a:r>
            <a:r>
              <a:rPr lang="ru-RU" sz="2000" dirty="0" err="1" smtClean="0"/>
              <a:t>в</a:t>
            </a:r>
            <a:r>
              <a:rPr lang="ru-RU" sz="2000" dirty="0" smtClean="0"/>
              <a:t> </a:t>
            </a:r>
            <a:r>
              <a:rPr lang="ru-RU" sz="2000" dirty="0" err="1" smtClean="0"/>
              <a:t>капельно</a:t>
            </a:r>
            <a:r>
              <a:rPr lang="ru-RU" sz="2000" dirty="0" smtClean="0"/>
              <a:t> (У пациентов с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dirty="0" err="1" smtClean="0"/>
              <a:t>иммунодифицитом</a:t>
            </a:r>
            <a:r>
              <a:rPr lang="ru-RU" sz="2000" dirty="0" smtClean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i="1" dirty="0" err="1" smtClean="0"/>
              <a:t>Ципрофлоксацин</a:t>
            </a:r>
            <a:r>
              <a:rPr lang="ru-RU" sz="2000" b="1" i="1" dirty="0" smtClean="0"/>
              <a:t> </a:t>
            </a:r>
            <a:r>
              <a:rPr lang="ru-RU" sz="2000" dirty="0" smtClean="0"/>
              <a:t>недостаточно активен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Альтернативные препараты 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 eaLnBrk="1" hangingPunct="1">
              <a:defRPr/>
            </a:pPr>
            <a:endParaRPr lang="ru-RU" b="1" i="1" dirty="0" smtClean="0"/>
          </a:p>
          <a:p>
            <a:pPr eaLnBrk="1" hangingPunct="1">
              <a:defRPr/>
            </a:pPr>
            <a:endParaRPr lang="ru-RU" b="1" i="1" dirty="0" smtClean="0"/>
          </a:p>
          <a:p>
            <a:pPr eaLnBrk="1" hangingPunct="1">
              <a:defRPr/>
            </a:pPr>
            <a:r>
              <a:rPr lang="ru-RU" b="1" i="1" dirty="0" err="1" smtClean="0"/>
              <a:t>Цефотаксим</a:t>
            </a:r>
            <a:r>
              <a:rPr lang="ru-RU" b="1" i="1" dirty="0" smtClean="0"/>
              <a:t> </a:t>
            </a:r>
            <a:r>
              <a:rPr lang="ru-RU" dirty="0" smtClean="0"/>
              <a:t>3 – 8 г/</a:t>
            </a:r>
            <a:r>
              <a:rPr lang="ru-RU" dirty="0" err="1" smtClean="0"/>
              <a:t>сут</a:t>
            </a:r>
            <a:r>
              <a:rPr lang="ru-RU" dirty="0" smtClean="0"/>
              <a:t> в 2 – 3 введения</a:t>
            </a:r>
          </a:p>
          <a:p>
            <a:pPr eaLnBrk="1" hangingPunct="1">
              <a:defRPr/>
            </a:pPr>
            <a:r>
              <a:rPr lang="ru-RU" b="1" i="1" dirty="0" err="1" smtClean="0"/>
              <a:t>Цефуроксим</a:t>
            </a:r>
            <a:r>
              <a:rPr lang="ru-RU" b="1" i="1" dirty="0" smtClean="0"/>
              <a:t>  - </a:t>
            </a:r>
            <a:r>
              <a:rPr lang="ru-RU" b="1" i="1" dirty="0" err="1" smtClean="0"/>
              <a:t>п</a:t>
            </a:r>
            <a:r>
              <a:rPr lang="ru-RU" i="1" dirty="0" err="1" smtClean="0"/>
              <a:t>арентерально</a:t>
            </a:r>
            <a:r>
              <a:rPr lang="ru-RU" dirty="0" smtClean="0"/>
              <a:t> 0,75 – 1,5 г каждые  8 ч и </a:t>
            </a:r>
            <a:r>
              <a:rPr lang="ru-RU" b="1" i="1" dirty="0" err="1" smtClean="0"/>
              <a:t>Цефуроксим</a:t>
            </a:r>
            <a:r>
              <a:rPr lang="ru-RU" b="1" i="1" dirty="0" smtClean="0"/>
              <a:t>  </a:t>
            </a:r>
            <a:r>
              <a:rPr lang="ru-RU" i="1" dirty="0" smtClean="0"/>
              <a:t>Внутрь </a:t>
            </a:r>
            <a:r>
              <a:rPr lang="ru-RU" dirty="0" smtClean="0"/>
              <a:t>0,25 – 0, 5 г каждые 12 ч во время еды  (ступенчатая терапия)</a:t>
            </a:r>
          </a:p>
          <a:p>
            <a:pPr eaLnBrk="1" hangingPunct="1">
              <a:defRPr/>
            </a:pPr>
            <a:r>
              <a:rPr lang="ru-RU" b="1" i="1" dirty="0" err="1" smtClean="0"/>
              <a:t>Цефтриаксон</a:t>
            </a:r>
            <a:r>
              <a:rPr lang="ru-RU" b="1" i="1" dirty="0" smtClean="0"/>
              <a:t>  </a:t>
            </a:r>
            <a:r>
              <a:rPr lang="ru-RU" dirty="0" smtClean="0"/>
              <a:t>1 – 2 г/</a:t>
            </a:r>
            <a:r>
              <a:rPr lang="ru-RU" dirty="0" err="1" smtClean="0"/>
              <a:t>сут</a:t>
            </a:r>
            <a:r>
              <a:rPr lang="ru-RU" dirty="0" smtClean="0"/>
              <a:t>  в 1  введение </a:t>
            </a:r>
          </a:p>
          <a:p>
            <a:pPr eaLnBrk="1" hangingPunct="1">
              <a:defRPr/>
            </a:pPr>
            <a:r>
              <a:rPr lang="ru-RU" b="1" i="1" dirty="0" err="1" smtClean="0"/>
              <a:t>Ванкомицин</a:t>
            </a:r>
            <a:r>
              <a:rPr lang="ru-RU" b="1" i="1" dirty="0" smtClean="0"/>
              <a:t> </a:t>
            </a:r>
            <a:r>
              <a:rPr lang="ru-RU" dirty="0" smtClean="0"/>
              <a:t>1 г каждые 12 ч (при аллергии на </a:t>
            </a:r>
            <a:r>
              <a:rPr lang="ru-RU" dirty="0" smtClean="0">
                <a:sym typeface="Symbol" pitchFamily="18" charset="2"/>
              </a:rPr>
              <a:t></a:t>
            </a:r>
            <a:r>
              <a:rPr lang="ru-RU" dirty="0" smtClean="0"/>
              <a:t>-</a:t>
            </a:r>
            <a:r>
              <a:rPr lang="ru-RU" dirty="0" err="1" smtClean="0"/>
              <a:t>лактамные</a:t>
            </a:r>
            <a:r>
              <a:rPr lang="ru-RU" dirty="0" smtClean="0"/>
              <a:t> антибиотики)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7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576262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3600" dirty="0" err="1" smtClean="0">
                <a:latin typeface="Arial Black" pitchFamily="34" charset="0"/>
              </a:rPr>
              <a:t>Блокаторы</a:t>
            </a:r>
            <a:r>
              <a:rPr lang="ru-RU" altLang="ru-RU" sz="3600" dirty="0" smtClean="0">
                <a:latin typeface="Arial Black" pitchFamily="34" charset="0"/>
              </a:rPr>
              <a:t> Н</a:t>
            </a:r>
            <a:r>
              <a:rPr lang="ru-RU" altLang="ru-RU" sz="3600" baseline="-25000" dirty="0" smtClean="0">
                <a:latin typeface="Arial Black" pitchFamily="34" charset="0"/>
              </a:rPr>
              <a:t>1</a:t>
            </a:r>
            <a:r>
              <a:rPr lang="ru-RU" altLang="ru-RU" sz="3600" dirty="0" smtClean="0">
                <a:latin typeface="Arial Black" pitchFamily="34" charset="0"/>
              </a:rPr>
              <a:t>- рецепторов</a:t>
            </a:r>
          </a:p>
        </p:txBody>
      </p:sp>
      <p:graphicFrame>
        <p:nvGraphicFramePr>
          <p:cNvPr id="7323" name="Group 15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22330795"/>
              </p:ext>
            </p:extLst>
          </p:nvPr>
        </p:nvGraphicFramePr>
        <p:xfrm>
          <a:off x="428625" y="1143000"/>
          <a:ext cx="8569325" cy="4672430"/>
        </p:xfrm>
        <a:graphic>
          <a:graphicData uri="http://schemas.openxmlformats.org/drawingml/2006/table">
            <a:tbl>
              <a:tblPr/>
              <a:tblGrid>
                <a:gridCol w="3671887"/>
                <a:gridCol w="2089150"/>
                <a:gridCol w="2808288"/>
              </a:tblGrid>
              <a:tr h="7314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1-е поколение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2-е поколение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3-е поколение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Дифенгидрамин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Димедрол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Лоратадин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(Кларитин)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Дескарбоэтокси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лоратадин (Эриус)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Клемастин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Тавегил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Диметиден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Фенистил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Терфенадин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(Трексил)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Фексофенадин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(Телфаст)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Прометазин</a:t>
                      </a: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Дипразин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, 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пиполфен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Астемизол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Гисманал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Хлоропирамин</a:t>
                      </a: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Супрастин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Эбастин </a:t>
                      </a:r>
                      <a:r>
                        <a:rPr kumimoji="0" lang="ru-RU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(Кестин)</a:t>
                      </a:r>
                      <a:endParaRPr kumimoji="0" lang="ru-RU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Мебгидролин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</a:t>
                      </a:r>
                      <a:r>
                        <a:rPr kumimoji="0" lang="ru-RU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Диазолин</a:t>
                      </a:r>
                      <a:r>
                        <a:rPr kumimoji="0" lang="ru-RU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Димебон</a:t>
                      </a:r>
                      <a:endParaRPr kumimoji="0" lang="ru-RU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Акривастин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Семпрекс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  <a:endParaRPr kumimoji="0" lang="ru-R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Хифенадин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</a:t>
                      </a:r>
                      <a:r>
                        <a:rPr kumimoji="0" lang="ru-RU" sz="21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Фенкарол</a:t>
                      </a:r>
                      <a:r>
                        <a:rPr kumimoji="0" lang="ru-RU" sz="21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</a:txBody>
                  <a:tcPr marT="45714" marB="4571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Цетиризин </a:t>
                      </a:r>
                      <a:r>
                        <a:rPr kumimoji="0" lang="ru-RU" sz="21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(Зиртек)</a:t>
                      </a:r>
                      <a:endParaRPr kumimoji="0" lang="ru-RU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Левоцетиризин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(</a:t>
                      </a:r>
                      <a:r>
                        <a:rPr kumimoji="0" lang="ru-R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Ксизал</a:t>
                      </a:r>
                      <a:r>
                        <a:rPr kumimoji="0" lang="ru-R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)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3-tub-ru.yandex.net/i?id=187318486-25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85794"/>
            <a:ext cx="2699792" cy="121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14313"/>
            <a:ext cx="8313767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err="1" smtClean="0">
                <a:latin typeface="Arial Black" pitchFamily="34" charset="0"/>
              </a:rPr>
              <a:t>Фармакодинамика</a:t>
            </a:r>
            <a:r>
              <a:rPr lang="ru-RU" altLang="ru-RU" dirty="0" smtClean="0">
                <a:latin typeface="Arial Black" pitchFamily="34" charset="0"/>
              </a:rPr>
              <a:t> </a:t>
            </a:r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3200" dirty="0" smtClean="0"/>
              <a:t>препаратов 1-го поколения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500188"/>
            <a:ext cx="8464550" cy="509746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0" algn="l"/>
              </a:tabLst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Центральные эффекты</a:t>
            </a:r>
            <a:r>
              <a:rPr lang="ru-RU" b="1" dirty="0" smtClean="0"/>
              <a:t>: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rgbClr val="002060"/>
                </a:solidFill>
              </a:rPr>
              <a:t>Седативное действие</a:t>
            </a:r>
            <a:r>
              <a:rPr lang="ru-RU" sz="2400" dirty="0" smtClean="0"/>
              <a:t>, сонливость, </a:t>
            </a:r>
            <a:r>
              <a:rPr lang="ru-RU" sz="2400" dirty="0" smtClean="0">
                <a:latin typeface="Calibri"/>
              </a:rPr>
              <a:t>↓</a:t>
            </a:r>
            <a:r>
              <a:rPr lang="ru-RU" sz="2400" dirty="0" smtClean="0"/>
              <a:t>психомоторной активности, </a:t>
            </a:r>
            <a:r>
              <a:rPr lang="ru-RU" sz="2400" dirty="0" smtClean="0">
                <a:latin typeface="Calibri"/>
              </a:rPr>
              <a:t>↑ </a:t>
            </a:r>
            <a:r>
              <a:rPr lang="ru-RU" sz="2400" dirty="0" smtClean="0"/>
              <a:t>аппетита, </a:t>
            </a:r>
            <a:r>
              <a:rPr lang="ru-RU" sz="2400" dirty="0" smtClean="0">
                <a:latin typeface="Calibri"/>
              </a:rPr>
              <a:t>↑</a:t>
            </a:r>
            <a:r>
              <a:rPr lang="ru-RU" sz="2400" dirty="0" smtClean="0"/>
              <a:t>эффекта препаратов, угнетающих ЦНС и др. (исключение – </a:t>
            </a:r>
            <a:r>
              <a:rPr lang="ru-RU" sz="2400" dirty="0" err="1" smtClean="0"/>
              <a:t>мебгидролин=диазолин</a:t>
            </a:r>
            <a:r>
              <a:rPr lang="ru-RU" sz="2400" dirty="0" smtClean="0"/>
              <a:t>,</a:t>
            </a:r>
            <a:r>
              <a:rPr lang="en-US" sz="2400" dirty="0" smtClean="0"/>
              <a:t> </a:t>
            </a:r>
            <a:r>
              <a:rPr lang="ru-RU" sz="2400" dirty="0" err="1" smtClean="0"/>
              <a:t>хифенадин=</a:t>
            </a:r>
            <a:r>
              <a:rPr lang="ru-RU" sz="2400" dirty="0" smtClean="0"/>
              <a:t> </a:t>
            </a:r>
            <a:r>
              <a:rPr lang="ru-RU" sz="2400" dirty="0" err="1" smtClean="0"/>
              <a:t>фенкарол</a:t>
            </a:r>
            <a:r>
              <a:rPr lang="ru-RU" sz="2400" dirty="0" smtClean="0"/>
              <a:t>).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0" algn="l"/>
              </a:tabLst>
              <a:defRPr/>
            </a:pPr>
            <a:endParaRPr lang="ru-RU" sz="3200" b="1" dirty="0" smtClean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0" algn="l"/>
              </a:tabLst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Периферические эффекты:</a:t>
            </a:r>
          </a:p>
          <a:p>
            <a:pPr marL="261938" indent="-261938" eaLnBrk="1" hangingPunct="1">
              <a:lnSpc>
                <a:spcPct val="90000"/>
              </a:lnSpc>
              <a:tabLst>
                <a:tab pos="0" algn="l"/>
              </a:tabLst>
              <a:defRPr/>
            </a:pPr>
            <a:r>
              <a:rPr lang="ru-RU" sz="2400" dirty="0" smtClean="0"/>
              <a:t>Устранение эффектов гистамина</a:t>
            </a:r>
          </a:p>
          <a:p>
            <a:pPr marL="261938" indent="-261938" eaLnBrk="1" hangingPunct="1">
              <a:lnSpc>
                <a:spcPct val="90000"/>
              </a:lnSpc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rgbClr val="002060"/>
                </a:solidFill>
              </a:rPr>
              <a:t>Антихолинергическая активность </a:t>
            </a:r>
            <a:r>
              <a:rPr lang="ru-RU" sz="2400" dirty="0" smtClean="0"/>
              <a:t>(</a:t>
            </a:r>
            <a:r>
              <a:rPr lang="ru-RU" sz="2000" dirty="0" smtClean="0"/>
              <a:t>сухость, нарушение мочеиспускания, запор, зрительные расстройства, тахикардия, дрожь и др</a:t>
            </a:r>
            <a:r>
              <a:rPr lang="ru-RU" sz="2400" dirty="0" smtClean="0"/>
              <a:t>.)</a:t>
            </a:r>
          </a:p>
          <a:p>
            <a:pPr marL="261938" indent="-261938" eaLnBrk="1" hangingPunct="1">
              <a:lnSpc>
                <a:spcPct val="90000"/>
              </a:lnSpc>
              <a:tabLst>
                <a:tab pos="0" algn="l"/>
              </a:tabLst>
              <a:defRPr/>
            </a:pPr>
            <a:r>
              <a:rPr lang="ru-RU" sz="2400" dirty="0" err="1" smtClean="0">
                <a:solidFill>
                  <a:srgbClr val="002060"/>
                </a:solidFill>
              </a:rPr>
              <a:t>Местноанестезирующее</a:t>
            </a:r>
            <a:r>
              <a:rPr lang="ru-RU" sz="2400" dirty="0" smtClean="0">
                <a:solidFill>
                  <a:srgbClr val="002060"/>
                </a:solidFill>
              </a:rPr>
              <a:t> действие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tabLst>
                <a:tab pos="0" algn="l"/>
              </a:tabLst>
              <a:defRPr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313" y="0"/>
            <a:ext cx="7313612" cy="1143000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latin typeface="Arial Black" pitchFamily="34" charset="0"/>
              </a:rPr>
              <a:t>Фармакологические особенности</a:t>
            </a:r>
            <a:r>
              <a:rPr lang="ru-RU" altLang="ru-RU" sz="3200" smtClean="0">
                <a:latin typeface="Arial Black" pitchFamily="34" charset="0"/>
              </a:rPr>
              <a:t/>
            </a:r>
            <a:br>
              <a:rPr lang="ru-RU" altLang="ru-RU" sz="3200" smtClean="0">
                <a:latin typeface="Arial Black" pitchFamily="34" charset="0"/>
              </a:rPr>
            </a:br>
            <a:r>
              <a:rPr lang="ru-RU" altLang="ru-RU" sz="3200" smtClean="0"/>
              <a:t>препаратов 1-го поколения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214438"/>
            <a:ext cx="8643937" cy="5383212"/>
          </a:xfrm>
        </p:spPr>
        <p:txBody>
          <a:bodyPr/>
          <a:lstStyle/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ru-RU" altLang="ru-RU" sz="2300" smtClean="0">
                <a:solidFill>
                  <a:srgbClr val="FF0000"/>
                </a:solidFill>
              </a:rPr>
              <a:t>Положительный момент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Наличие ЛФ для </a:t>
            </a:r>
            <a:r>
              <a:rPr lang="ru-RU" altLang="ru-RU" sz="2300" smtClean="0">
                <a:solidFill>
                  <a:srgbClr val="0000FF"/>
                </a:solidFill>
              </a:rPr>
              <a:t>парентерального</a:t>
            </a:r>
            <a:r>
              <a:rPr lang="ru-RU" altLang="ru-RU" sz="2300" smtClean="0"/>
              <a:t> введения и </a:t>
            </a:r>
            <a:r>
              <a:rPr lang="ru-RU" altLang="ru-RU" sz="2300" smtClean="0">
                <a:solidFill>
                  <a:srgbClr val="0000FF"/>
                </a:solidFill>
              </a:rPr>
              <a:t>местного</a:t>
            </a:r>
            <a:r>
              <a:rPr lang="ru-RU" altLang="ru-RU" sz="2300" smtClean="0"/>
              <a:t> применения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Быстрое развитие эффекта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  <a:buFont typeface="Wingdings" pitchFamily="2" charset="2"/>
              <a:buNone/>
            </a:pPr>
            <a:endParaRPr lang="ru-RU" altLang="ru-RU" sz="2300" smtClean="0">
              <a:solidFill>
                <a:srgbClr val="FF0000"/>
              </a:solidFill>
            </a:endParaRP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ru-RU" altLang="ru-RU" sz="2300" smtClean="0">
                <a:solidFill>
                  <a:srgbClr val="FF0000"/>
                </a:solidFill>
              </a:rPr>
              <a:t>Отрицательный 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Быстрообратимое связывание с рецепторами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Кратковременность действия – 4-12 ч,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Неселективность действия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Индукция микросомальных ферментов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  <a:buFont typeface="Wingdings" pitchFamily="2" charset="2"/>
              <a:buNone/>
            </a:pPr>
            <a:endParaRPr lang="ru-RU" altLang="ru-RU" sz="2300" smtClean="0">
              <a:solidFill>
                <a:srgbClr val="FF0000"/>
              </a:solidFill>
            </a:endParaRP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ru-RU" altLang="ru-RU" sz="2300" smtClean="0">
                <a:solidFill>
                  <a:srgbClr val="FF0000"/>
                </a:solidFill>
              </a:rPr>
              <a:t>Эффективность препаратов в процессе лечения?</a:t>
            </a:r>
            <a:endParaRPr lang="ru-RU" altLang="ru-RU" sz="2300" smtClean="0"/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Терапевтический эффект – в первые 7 дней применения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Толерантность - после 7 дней применения</a:t>
            </a:r>
          </a:p>
          <a:p>
            <a:pPr marL="357188" indent="-266700" eaLnBrk="1" hangingPunct="1">
              <a:lnSpc>
                <a:spcPct val="80000"/>
              </a:lnSpc>
              <a:spcBef>
                <a:spcPct val="15000"/>
              </a:spcBef>
            </a:pPr>
            <a:r>
              <a:rPr lang="ru-RU" altLang="ru-RU" sz="2300" smtClean="0"/>
              <a:t>На 3-ей неделе - фаза побочного действия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avourdoctor.ru/sites/default/files/imagecache/product_full/cc5edb9e0495ae4982bfb9a74c1b39f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140" y="4643446"/>
            <a:ext cx="2428860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9" descr="http://www.farmshop.ru/imgprod/f01546_fu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0826" y="0"/>
            <a:ext cx="2643174" cy="15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313"/>
            <a:ext cx="788511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err="1" smtClean="0">
                <a:latin typeface="Arial Black" pitchFamily="34" charset="0"/>
              </a:rPr>
              <a:t>Фармакодинамика</a:t>
            </a:r>
            <a:r>
              <a:rPr lang="ru-RU" altLang="ru-RU" dirty="0" smtClean="0">
                <a:latin typeface="Arial Black" pitchFamily="34" charset="0"/>
              </a:rPr>
              <a:t/>
            </a:r>
            <a:br>
              <a:rPr lang="ru-RU" altLang="ru-RU" dirty="0" smtClean="0">
                <a:latin typeface="Arial Black" pitchFamily="34" charset="0"/>
              </a:rPr>
            </a:br>
            <a:r>
              <a:rPr lang="ru-RU" altLang="ru-RU" sz="3200" dirty="0" smtClean="0"/>
              <a:t>препаратов 2 и 3-го поколений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557338"/>
            <a:ext cx="8535988" cy="5040312"/>
          </a:xfrm>
        </p:spPr>
        <p:txBody>
          <a:bodyPr/>
          <a:lstStyle/>
          <a:p>
            <a:pPr marL="263525" indent="-263525" eaLnBrk="1" hangingPunct="1"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Центральные эффекты</a:t>
            </a:r>
            <a:r>
              <a:rPr lang="ru-RU" sz="2800" dirty="0" smtClean="0"/>
              <a:t> – </a:t>
            </a:r>
            <a:r>
              <a:rPr lang="ru-RU" sz="2800" i="1" dirty="0" smtClean="0"/>
              <a:t>практически</a:t>
            </a:r>
            <a:r>
              <a:rPr lang="ru-RU" sz="2800" dirty="0" smtClean="0"/>
              <a:t> отсутствуют, </a:t>
            </a:r>
            <a:r>
              <a:rPr lang="ru-RU" sz="2800" dirty="0" smtClean="0">
                <a:solidFill>
                  <a:srgbClr val="6600FF"/>
                </a:solidFill>
              </a:rPr>
              <a:t>кроме </a:t>
            </a:r>
            <a:r>
              <a:rPr lang="ru-RU" sz="2800" dirty="0" err="1" smtClean="0">
                <a:solidFill>
                  <a:srgbClr val="6600FF"/>
                </a:solidFill>
              </a:rPr>
              <a:t>цетиризина</a:t>
            </a:r>
            <a:r>
              <a:rPr lang="ru-RU" sz="2800" dirty="0" smtClean="0">
                <a:solidFill>
                  <a:srgbClr val="6600FF"/>
                </a:solidFill>
              </a:rPr>
              <a:t>, </a:t>
            </a:r>
            <a:r>
              <a:rPr lang="ru-RU" sz="2800" dirty="0" err="1" smtClean="0">
                <a:solidFill>
                  <a:srgbClr val="6600FF"/>
                </a:solidFill>
              </a:rPr>
              <a:t>терфенадина</a:t>
            </a:r>
            <a:r>
              <a:rPr lang="ru-RU" sz="2800" dirty="0" smtClean="0">
                <a:solidFill>
                  <a:srgbClr val="6600FF"/>
                </a:solidFill>
              </a:rPr>
              <a:t>, </a:t>
            </a:r>
            <a:r>
              <a:rPr lang="ru-RU" sz="2800" dirty="0" err="1" smtClean="0">
                <a:solidFill>
                  <a:srgbClr val="6600FF"/>
                </a:solidFill>
              </a:rPr>
              <a:t>эбастина</a:t>
            </a:r>
            <a:r>
              <a:rPr lang="ru-RU" sz="2800" dirty="0" smtClean="0">
                <a:solidFill>
                  <a:srgbClr val="6600FF"/>
                </a:solidFill>
              </a:rPr>
              <a:t>, </a:t>
            </a:r>
            <a:r>
              <a:rPr lang="ru-RU" sz="2800" dirty="0" err="1" smtClean="0">
                <a:solidFill>
                  <a:srgbClr val="6600FF"/>
                </a:solidFill>
                <a:latin typeface="Verdana" pitchFamily="34" charset="0"/>
              </a:rPr>
              <a:t>астемизола</a:t>
            </a:r>
            <a:endParaRPr lang="ru-RU" sz="2800" dirty="0" smtClean="0">
              <a:solidFill>
                <a:srgbClr val="6600FF"/>
              </a:solidFill>
            </a:endParaRPr>
          </a:p>
          <a:p>
            <a:pPr marL="263525" indent="-263525"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Периферические эффекты</a:t>
            </a:r>
            <a:r>
              <a:rPr lang="ru-RU" sz="2800" dirty="0" smtClean="0"/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Высокая </a:t>
            </a:r>
            <a:r>
              <a:rPr lang="ru-RU" sz="2800" dirty="0" err="1" smtClean="0"/>
              <a:t>аффинность</a:t>
            </a:r>
            <a:r>
              <a:rPr lang="ru-RU" sz="2800" dirty="0" smtClean="0"/>
              <a:t> к </a:t>
            </a:r>
            <a:r>
              <a:rPr lang="ru-RU" sz="2800" dirty="0" err="1" smtClean="0"/>
              <a:t>гистаминовым</a:t>
            </a:r>
            <a:r>
              <a:rPr lang="ru-RU" sz="2800" dirty="0" smtClean="0"/>
              <a:t> рецепторам;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Отсутствие влияния на холиновые и </a:t>
            </a:r>
            <a:r>
              <a:rPr lang="ru-RU" sz="2800" dirty="0" err="1" smtClean="0"/>
              <a:t>серотониновые</a:t>
            </a:r>
            <a:r>
              <a:rPr lang="ru-RU" sz="2800" dirty="0" smtClean="0"/>
              <a:t>  </a:t>
            </a:r>
            <a:r>
              <a:rPr lang="ru-RU" sz="2800" dirty="0" err="1" smtClean="0"/>
              <a:t>и</a:t>
            </a:r>
            <a:r>
              <a:rPr lang="ru-RU" sz="2800" dirty="0" smtClean="0"/>
              <a:t> др. рецепторы;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Отсутствие толерантности.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gippokrat.kz/Content/images/Products/Small/%D0%93%D0%B8%D1%81%D1%82%D0%B0%D0%BB%D0%BE%D0%BD%D0%B3%2010%D0%BC%D0%B3%20%D1%82%D0%B1%20%E2%84%96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628"/>
            <a:ext cx="3143624" cy="235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332656"/>
            <a:ext cx="702558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err="1" smtClean="0">
                <a:latin typeface="Arial Black" pitchFamily="34" charset="0"/>
              </a:rPr>
              <a:t>Фармакодинамика</a:t>
            </a:r>
            <a:r>
              <a:rPr lang="ru-RU" altLang="ru-RU" sz="3200" dirty="0" smtClean="0">
                <a:latin typeface="Arial Black" pitchFamily="34" charset="0"/>
              </a:rPr>
              <a:t/>
            </a:r>
            <a:br>
              <a:rPr lang="ru-RU" altLang="ru-RU" sz="3200" dirty="0" smtClean="0">
                <a:latin typeface="Arial Black" pitchFamily="34" charset="0"/>
              </a:rPr>
            </a:br>
            <a:r>
              <a:rPr lang="ru-RU" altLang="ru-RU" sz="3200" b="1" dirty="0" smtClean="0"/>
              <a:t>(продолжение)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804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500" b="1" dirty="0" smtClean="0">
                <a:solidFill>
                  <a:srgbClr val="FF0000"/>
                </a:solidFill>
              </a:rPr>
              <a:t>Дополнительные противоаллергические эффекты: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smtClean="0"/>
              <a:t>Стабилизируют мембраны тучных клеток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smtClean="0"/>
              <a:t>Уменьшают </a:t>
            </a:r>
            <a:r>
              <a:rPr lang="ru-RU" altLang="ru-RU" sz="2000" dirty="0"/>
              <a:t>экспрессию молекул адгезии, подавляют хемотаксис и активацию эозинофилов, снижают гиперреактивность бронхов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smtClean="0"/>
              <a:t>Тормозят </a:t>
            </a:r>
            <a:r>
              <a:rPr lang="ru-RU" altLang="ru-RU" sz="2000" dirty="0"/>
              <a:t>выделение медиаторов системного аллергического воспаления, включая цитокины и </a:t>
            </a:r>
            <a:r>
              <a:rPr lang="ru-RU" altLang="ru-RU" sz="2000" dirty="0" err="1"/>
              <a:t>хемокины</a:t>
            </a:r>
            <a:endParaRPr lang="ru-RU" altLang="ru-RU" sz="20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500" b="1" dirty="0" smtClean="0">
                <a:solidFill>
                  <a:srgbClr val="FF0000"/>
                </a:solidFill>
              </a:rPr>
              <a:t>Нежелательные реакции </a:t>
            </a:r>
            <a:r>
              <a:rPr lang="ru-RU" altLang="ru-RU" sz="2500" dirty="0" smtClean="0">
                <a:solidFill>
                  <a:srgbClr val="FF0000"/>
                </a:solidFill>
              </a:rPr>
              <a:t>(2-е поколение)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smtClean="0"/>
              <a:t>аритмии и удлинение интервала </a:t>
            </a:r>
            <a:r>
              <a:rPr lang="en-US" altLang="ru-RU" sz="2000" dirty="0" smtClean="0"/>
              <a:t>QT</a:t>
            </a:r>
            <a:r>
              <a:rPr lang="ru-RU" altLang="ru-RU" sz="2000" dirty="0" smtClean="0"/>
              <a:t> (</a:t>
            </a:r>
            <a:r>
              <a:rPr lang="ru-RU" altLang="ru-RU" sz="2000" dirty="0" err="1" smtClean="0"/>
              <a:t>астемизол</a:t>
            </a:r>
            <a:r>
              <a:rPr lang="ru-RU" altLang="ru-RU" sz="2000" dirty="0" smtClean="0"/>
              <a:t>, </a:t>
            </a:r>
            <a:r>
              <a:rPr lang="ru-RU" altLang="ru-RU" sz="2000" dirty="0" err="1" smtClean="0"/>
              <a:t>терфенадин</a:t>
            </a:r>
            <a:r>
              <a:rPr lang="ru-RU" altLang="ru-RU" sz="2000" dirty="0" smtClean="0"/>
              <a:t>, </a:t>
            </a:r>
            <a:r>
              <a:rPr lang="ru-RU" altLang="ru-RU" sz="2000" dirty="0" err="1" smtClean="0"/>
              <a:t>эбастин</a:t>
            </a:r>
            <a:r>
              <a:rPr lang="ru-RU" altLang="ru-RU" sz="2000" dirty="0" smtClean="0"/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smtClean="0"/>
              <a:t>Ф/к </a:t>
            </a:r>
            <a:r>
              <a:rPr lang="ru-RU" altLang="ru-RU" sz="2000" dirty="0" err="1" smtClean="0"/>
              <a:t>межлекарственные</a:t>
            </a:r>
            <a:r>
              <a:rPr lang="ru-RU" altLang="ru-RU" sz="2000" dirty="0" smtClean="0"/>
              <a:t> взаимодействия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 err="1" smtClean="0"/>
              <a:t>Малопрогнозируемая</a:t>
            </a:r>
            <a:r>
              <a:rPr lang="ru-RU" altLang="ru-RU" sz="2000" dirty="0" smtClean="0"/>
              <a:t> терапевтическая эффективность (исключение </a:t>
            </a:r>
            <a:r>
              <a:rPr lang="ru-RU" altLang="ru-RU" sz="2000" dirty="0" err="1" smtClean="0"/>
              <a:t>цетиризин</a:t>
            </a:r>
            <a:r>
              <a:rPr lang="ru-RU" altLang="ru-RU" sz="20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188913"/>
            <a:ext cx="7848600" cy="1368425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75000"/>
              </a:lnSpc>
            </a:pPr>
            <a:r>
              <a:rPr lang="ru-RU" altLang="ru-RU" smtClean="0">
                <a:latin typeface="Arial Black" pitchFamily="34" charset="0"/>
              </a:rPr>
              <a:t>Фармакокинетические особенности</a:t>
            </a:r>
            <a:br>
              <a:rPr lang="ru-RU" altLang="ru-RU" smtClean="0">
                <a:latin typeface="Arial Black" pitchFamily="34" charset="0"/>
              </a:rPr>
            </a:br>
            <a:r>
              <a:rPr lang="ru-RU" altLang="ru-RU" sz="3200" smtClean="0"/>
              <a:t>препаратов 2-го поколения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8280400" cy="4895850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Препараты в подавляющем большинстве - «пролекарства»</a:t>
            </a:r>
          </a:p>
          <a:p>
            <a:pPr eaLnBrk="1" hangingPunct="1"/>
            <a:r>
              <a:rPr lang="ru-RU" altLang="ru-RU" smtClean="0"/>
              <a:t>Длительность действия – 12-48 ч (неконкурентное связывание с рецепторами, образование активного метаболита)</a:t>
            </a:r>
          </a:p>
          <a:p>
            <a:pPr eaLnBrk="1" hangingPunct="1"/>
            <a:r>
              <a:rPr lang="ru-RU" altLang="ru-RU" smtClean="0"/>
              <a:t>Время достижения максимальной концентрации 1,3-2,5 ч </a:t>
            </a:r>
          </a:p>
          <a:p>
            <a:pPr eaLnBrk="1" hangingPunct="1"/>
            <a:r>
              <a:rPr lang="ru-RU" altLang="ru-RU" smtClean="0"/>
              <a:t>Кратность назначения – 1-2 раза в день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Кальция хлорид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28775"/>
            <a:ext cx="7993063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400" smtClean="0">
                <a:solidFill>
                  <a:schemeClr val="hlink"/>
                </a:solidFill>
              </a:rPr>
              <a:t>Фармакологические свойства: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Снижает высвобождение гистамина;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Уменьшает мембранную проницаемость;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П/воспалительное, п/эксудативное д-я;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Десенсебилизирующее действие;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Усиливает функцию мозгового слоя надпочечников, повышает содержание адреналина в крови; 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Усиливает сердечную деятельность;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Повышает АД;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Уменьшает спазмы гл.мускулатуры бронхов, ЖКТ;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Тонизирует матку;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Тормозящее влияние на ЦНС;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ru-RU" altLang="ru-RU" sz="2400" smtClean="0"/>
              <a:t>Подавляет н/мышечную передачу.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2881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Нестероидные противовоспалительные средства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928813"/>
            <a:ext cx="9144000" cy="4929187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dirty="0" smtClean="0"/>
              <a:t>Лекарственные препараты с различной химической структурой, в основном производные слабых органических кислот, обладающие  уникальным сочетанием противовоспалительного, болеутоляющего и жаропонижающего эффектов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75"/>
          </a:xfrm>
        </p:spPr>
        <p:txBody>
          <a:bodyPr/>
          <a:lstStyle/>
          <a:p>
            <a:pPr>
              <a:defRPr/>
            </a:pPr>
            <a:r>
              <a:rPr lang="ru-RU" sz="3200" dirty="0" smtClean="0"/>
              <a:t>Классификация НПВС по механизму действия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63"/>
            <a:ext cx="9144000" cy="6357937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ru-RU" sz="2400" b="1" i="1" dirty="0" smtClean="0"/>
              <a:t>Селективные ингибиторы ЦОГ-1: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smtClean="0"/>
              <a:t>Ацетилсалициловая кислота в низких дозах (0,1 – 0,2 в сутки)4;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b="1" i="1" dirty="0" smtClean="0"/>
              <a:t>Неселективные ингибиторы ЦОГ-1 и ЦГО-2: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smtClean="0"/>
              <a:t>Ацетилсалициловая кислота в высоких дозах (1,0 – 3,0 в сутки)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err="1" smtClean="0"/>
              <a:t>фенилбутазон</a:t>
            </a:r>
            <a:r>
              <a:rPr lang="ru-RU" sz="2400" dirty="0" smtClean="0"/>
              <a:t>, ибупрофен, </a:t>
            </a:r>
            <a:r>
              <a:rPr lang="ru-RU" sz="2400" dirty="0" err="1" smtClean="0"/>
              <a:t>кетопрофен</a:t>
            </a:r>
            <a:r>
              <a:rPr lang="ru-RU" sz="2400" dirty="0" smtClean="0"/>
              <a:t>, </a:t>
            </a:r>
            <a:r>
              <a:rPr lang="ru-RU" sz="2400" dirty="0" err="1" smtClean="0"/>
              <a:t>напроксен</a:t>
            </a:r>
            <a:r>
              <a:rPr lang="ru-RU" sz="2400" dirty="0" smtClean="0"/>
              <a:t>, </a:t>
            </a:r>
            <a:r>
              <a:rPr lang="ru-RU" sz="2400" dirty="0" err="1" smtClean="0"/>
              <a:t>нифлумовая</a:t>
            </a:r>
            <a:r>
              <a:rPr lang="ru-RU" sz="2400" dirty="0" smtClean="0"/>
              <a:t> кислота, </a:t>
            </a:r>
            <a:r>
              <a:rPr lang="ru-RU" sz="2400" dirty="0" err="1" smtClean="0"/>
              <a:t>пироксикам</a:t>
            </a:r>
            <a:r>
              <a:rPr lang="ru-RU" sz="2400" dirty="0" smtClean="0"/>
              <a:t>, </a:t>
            </a:r>
            <a:r>
              <a:rPr lang="ru-RU" sz="2400" dirty="0" err="1" smtClean="0"/>
              <a:t>лорноксикам</a:t>
            </a:r>
            <a:r>
              <a:rPr lang="ru-RU" sz="2400" dirty="0" smtClean="0"/>
              <a:t>, </a:t>
            </a:r>
            <a:r>
              <a:rPr lang="ru-RU" sz="2400" dirty="0" err="1" smtClean="0"/>
              <a:t>диклофенак</a:t>
            </a:r>
            <a:r>
              <a:rPr lang="ru-RU" sz="2400" dirty="0" smtClean="0"/>
              <a:t>, </a:t>
            </a:r>
            <a:r>
              <a:rPr lang="ru-RU" sz="2400" dirty="0" err="1" smtClean="0"/>
              <a:t>индометацин</a:t>
            </a:r>
            <a:r>
              <a:rPr lang="ru-RU" sz="2400" dirty="0" smtClean="0"/>
              <a:t>.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b="1" i="1" dirty="0" smtClean="0"/>
              <a:t>Селективные ингибиторы ЦОГ-2: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err="1" smtClean="0"/>
              <a:t>Мелоксикам</a:t>
            </a:r>
            <a:r>
              <a:rPr lang="ru-RU" sz="2400" dirty="0" smtClean="0"/>
              <a:t>, </a:t>
            </a:r>
            <a:r>
              <a:rPr lang="ru-RU" sz="2400" dirty="0" err="1" smtClean="0"/>
              <a:t>нимесулид</a:t>
            </a:r>
            <a:r>
              <a:rPr lang="ru-RU" sz="2400" dirty="0" smtClean="0"/>
              <a:t>, </a:t>
            </a:r>
            <a:r>
              <a:rPr lang="ru-RU" sz="2400" dirty="0" err="1" smtClean="0"/>
              <a:t>набуметон</a:t>
            </a:r>
            <a:r>
              <a:rPr lang="ru-RU" sz="2400" dirty="0" smtClean="0"/>
              <a:t>.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b="1" i="1" dirty="0" smtClean="0"/>
              <a:t>Высокоселективные </a:t>
            </a:r>
            <a:r>
              <a:rPr lang="ru-RU" sz="2400" b="1" i="1" dirty="0" err="1" smtClean="0"/>
              <a:t>ингибторы</a:t>
            </a:r>
            <a:r>
              <a:rPr lang="ru-RU" sz="2400" b="1" i="1" dirty="0" smtClean="0"/>
              <a:t> ЦОГ-2</a:t>
            </a:r>
            <a:r>
              <a:rPr lang="ru-RU" sz="2400" dirty="0" smtClean="0"/>
              <a:t>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err="1" smtClean="0"/>
              <a:t>Целеккоксиб</a:t>
            </a:r>
            <a:r>
              <a:rPr lang="ru-RU" sz="2400" dirty="0" smtClean="0"/>
              <a:t>, </a:t>
            </a:r>
            <a:r>
              <a:rPr lang="ru-RU" sz="2400" dirty="0" err="1" smtClean="0"/>
              <a:t>рофекоксиб</a:t>
            </a:r>
            <a:r>
              <a:rPr lang="ru-RU" sz="2400" dirty="0" smtClean="0"/>
              <a:t>, </a:t>
            </a:r>
            <a:r>
              <a:rPr lang="ru-RU" sz="2400" dirty="0" err="1" smtClean="0"/>
              <a:t>парекокксиб</a:t>
            </a:r>
            <a:r>
              <a:rPr lang="ru-RU" sz="2400" dirty="0" smtClean="0"/>
              <a:t>.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b="1" i="1" dirty="0" smtClean="0"/>
              <a:t>Селективные ингибиторы ЦОГ-3: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err="1" smtClean="0"/>
              <a:t>Ацетаминофен</a:t>
            </a:r>
            <a:r>
              <a:rPr lang="ru-RU" sz="2400" dirty="0" smtClean="0"/>
              <a:t>, </a:t>
            </a:r>
            <a:r>
              <a:rPr lang="ru-RU" sz="2400" dirty="0" err="1" smtClean="0"/>
              <a:t>метамизол</a:t>
            </a:r>
            <a:r>
              <a:rPr lang="ru-RU" sz="2400" dirty="0" smtClean="0"/>
              <a:t> натрия.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86874" cy="15716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/>
              <a:t>Системная </a:t>
            </a:r>
            <a:r>
              <a:rPr lang="ru-RU" sz="2800" b="1" i="1" dirty="0" err="1" smtClean="0"/>
              <a:t>энзимотерапия</a:t>
            </a:r>
            <a:r>
              <a:rPr lang="ru-RU" sz="2800" b="1" i="1" dirty="0" smtClean="0"/>
              <a:t> — современный метод лечения, основанный на кооперативном воздействии целенаправленно составленных смесей</a:t>
            </a:r>
            <a:br>
              <a:rPr lang="ru-RU" sz="2800" b="1" i="1" dirty="0" smtClean="0"/>
            </a:br>
            <a:r>
              <a:rPr lang="ru-RU" sz="2800" b="1" i="1" dirty="0" smtClean="0"/>
              <a:t>протеолитических ферментов.</a:t>
            </a:r>
            <a:endParaRPr lang="ru-RU" sz="2800" b="1" i="1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14282" y="2071678"/>
            <a:ext cx="8715436" cy="45720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Важным свойством экзогенных </a:t>
            </a:r>
            <a:r>
              <a:rPr lang="ru-RU" dirty="0" err="1" smtClean="0"/>
              <a:t>протеиназ</a:t>
            </a:r>
            <a:r>
              <a:rPr lang="ru-RU" dirty="0" smtClean="0"/>
              <a:t>, определяющим их эффективность при</a:t>
            </a:r>
          </a:p>
          <a:p>
            <a:pPr>
              <a:buNone/>
            </a:pPr>
            <a:r>
              <a:rPr lang="ru-RU" dirty="0" smtClean="0"/>
              <a:t>лечении гнойной инфекции, является их способность потенцировать действие</a:t>
            </a:r>
          </a:p>
          <a:p>
            <a:pPr>
              <a:buNone/>
            </a:pPr>
            <a:r>
              <a:rPr lang="ru-RU" dirty="0" smtClean="0"/>
              <a:t>антибактериальных препаратов — повышать концентрацию антибиотиков</a:t>
            </a:r>
          </a:p>
          <a:p>
            <a:pPr>
              <a:buNone/>
            </a:pPr>
            <a:r>
              <a:rPr lang="ru-RU" dirty="0" smtClean="0"/>
              <a:t>в крови и органах, повышать чувствительность микрофлоры к антибиотикам</a:t>
            </a:r>
          </a:p>
          <a:p>
            <a:pPr>
              <a:buNone/>
            </a:pPr>
            <a:r>
              <a:rPr lang="ru-RU" dirty="0" smtClean="0"/>
              <a:t>и уменьшать возможные побочные эффекты антибактериальной терапии. </a:t>
            </a:r>
          </a:p>
          <a:p>
            <a:pPr>
              <a:buNone/>
            </a:pPr>
            <a:r>
              <a:rPr lang="ru-RU" dirty="0" smtClean="0"/>
              <a:t>В работах последних лет показано влияние протеаз на свойства микроорганизмов</a:t>
            </a:r>
          </a:p>
          <a:p>
            <a:pPr>
              <a:buNone/>
            </a:pPr>
            <a:r>
              <a:rPr lang="ru-RU" dirty="0" smtClean="0"/>
              <a:t>— изменение микробных </a:t>
            </a:r>
            <a:r>
              <a:rPr lang="ru-RU" dirty="0" err="1" smtClean="0"/>
              <a:t>биопленок</a:t>
            </a:r>
            <a:r>
              <a:rPr lang="ru-RU" dirty="0" smtClean="0"/>
              <a:t> в присутствии протеолитических </a:t>
            </a:r>
            <a:r>
              <a:rPr lang="ru-RU" dirty="0" err="1" smtClean="0"/>
              <a:t>фермен-тов</a:t>
            </a:r>
            <a:r>
              <a:rPr lang="ru-RU" dirty="0" smtClean="0"/>
              <a:t> (формирование поверхностной мембраны, межклеточные взаимодействия, транспорт и метаболизм питательных веществ, передача генетического материала, в т.ч. факторов </a:t>
            </a:r>
            <a:r>
              <a:rPr lang="ru-RU" dirty="0" err="1" smtClean="0"/>
              <a:t>резистентности</a:t>
            </a:r>
            <a:r>
              <a:rPr lang="ru-RU" dirty="0" smtClean="0"/>
              <a:t>), что существенно улучшает проникновение антибиотиков внутрь сообществ с повышением эффективности их действия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8543956" cy="3674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/>
              <a:t>Применение ферментных препаратов</a:t>
            </a:r>
            <a:r>
              <a:rPr lang="en-US" sz="2800" b="1" i="1" dirty="0" smtClean="0"/>
              <a:t> </a:t>
            </a:r>
            <a:r>
              <a:rPr lang="ru-RU" sz="2800" b="1" i="1" dirty="0" smtClean="0"/>
              <a:t>позволяет:</a:t>
            </a:r>
            <a:r>
              <a:rPr lang="en-US" sz="2800" b="1" i="1" dirty="0" smtClean="0"/>
              <a:t> </a:t>
            </a:r>
            <a:endParaRPr lang="ru-RU" sz="2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858312" cy="578645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dirty="0" smtClean="0"/>
              <a:t>быстро уменьшить явления общей интоксикации;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увеличить эффективность применения антибиотиков;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обеспечить быстрый эффект стартового курса антибиотиков без необходимости смены на препарат резерва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ускорить процессы очищения и </a:t>
            </a:r>
            <a:r>
              <a:rPr lang="ru-RU" sz="1600" dirty="0" err="1" smtClean="0"/>
              <a:t>ре-генерации</a:t>
            </a:r>
            <a:r>
              <a:rPr lang="ru-RU" sz="1600" dirty="0" smtClean="0"/>
              <a:t> в ране, тем самым значительно уменьшить срок пребывания больных в стационаре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обеспечить экономический эффект снижения общей стоимости лечения на 25%.</a:t>
            </a:r>
          </a:p>
          <a:p>
            <a:pPr>
              <a:buNone/>
            </a:pPr>
            <a:r>
              <a:rPr lang="ru-RU" sz="1600" dirty="0" smtClean="0"/>
              <a:t>     Применение препарата </a:t>
            </a:r>
            <a:r>
              <a:rPr lang="ru-RU" sz="1600" dirty="0" err="1" smtClean="0"/>
              <a:t>Флогэнзим</a:t>
            </a:r>
            <a:r>
              <a:rPr lang="ru-RU" sz="1600" dirty="0" smtClean="0"/>
              <a:t> </a:t>
            </a:r>
            <a:r>
              <a:rPr lang="ru-RU" sz="1600" dirty="0" err="1" smtClean="0"/>
              <a:t>патогенетически</a:t>
            </a:r>
            <a:r>
              <a:rPr lang="ru-RU" sz="1600" dirty="0" smtClean="0"/>
              <a:t> обосновано как при</a:t>
            </a:r>
          </a:p>
          <a:p>
            <a:pPr>
              <a:buNone/>
            </a:pPr>
            <a:r>
              <a:rPr lang="ru-RU" sz="1600" dirty="0" smtClean="0"/>
              <a:t>гнойно-воспалительных заболеваниях челюстно-лицевой области, так и при</a:t>
            </a:r>
          </a:p>
          <a:p>
            <a:pPr>
              <a:buNone/>
            </a:pPr>
            <a:r>
              <a:rPr lang="ru-RU" sz="1600" dirty="0" smtClean="0"/>
              <a:t>оперативных вмешательствах в стоматологии, при дентальных имплантациях, а также в </a:t>
            </a:r>
            <a:r>
              <a:rPr lang="ru-RU" sz="1600" dirty="0" err="1" smtClean="0"/>
              <a:t>пародонтологии</a:t>
            </a:r>
            <a:r>
              <a:rPr lang="ru-RU" sz="1600" dirty="0" smtClean="0"/>
              <a:t>.</a:t>
            </a:r>
          </a:p>
          <a:p>
            <a:pPr>
              <a:buNone/>
            </a:pPr>
            <a:r>
              <a:rPr lang="ru-RU" sz="1600" dirty="0" smtClean="0"/>
              <a:t>    Для профилактики осложнений послеоперационного периода в хирургической</a:t>
            </a:r>
          </a:p>
          <a:p>
            <a:pPr>
              <a:buNone/>
            </a:pPr>
            <a:r>
              <a:rPr lang="ru-RU" sz="1600" dirty="0" smtClean="0"/>
              <a:t>стоматологии и челюстно-лицевой хирургии </a:t>
            </a:r>
            <a:r>
              <a:rPr lang="ru-RU" sz="1600" dirty="0" err="1" smtClean="0"/>
              <a:t>Флогэнзим</a:t>
            </a:r>
            <a:r>
              <a:rPr lang="ru-RU" sz="1600" dirty="0" smtClean="0"/>
              <a:t> назначают через 2-3 часа</a:t>
            </a:r>
          </a:p>
          <a:p>
            <a:pPr>
              <a:buNone/>
            </a:pPr>
            <a:r>
              <a:rPr lang="ru-RU" sz="1600" dirty="0" smtClean="0"/>
              <a:t>после операции в дозе по 2 драже 3 раза в день, в течение 5-7 дней после операции.</a:t>
            </a:r>
          </a:p>
          <a:p>
            <a:pPr>
              <a:buNone/>
            </a:pPr>
            <a:r>
              <a:rPr lang="ru-RU" sz="1600" dirty="0" smtClean="0"/>
              <a:t>    В комплексном лечении флегмон челюстно-лицевой области </a:t>
            </a:r>
            <a:r>
              <a:rPr lang="ru-RU" sz="1600" dirty="0" err="1" smtClean="0"/>
              <a:t>Флогэнзим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назначают на фоне общепринятой терапии в дозе от 2 до 4 драже 2-3 раза в</a:t>
            </a:r>
          </a:p>
          <a:p>
            <a:pPr>
              <a:buNone/>
            </a:pPr>
            <a:r>
              <a:rPr lang="ru-RU" sz="1600" dirty="0" smtClean="0"/>
              <a:t>сутки, в зависимости от тяжести течения процесса. Лечение начинают после</a:t>
            </a:r>
          </a:p>
          <a:p>
            <a:pPr>
              <a:buNone/>
            </a:pPr>
            <a:r>
              <a:rPr lang="ru-RU" sz="1600" dirty="0" smtClean="0"/>
              <a:t>дренирования флегмоны и продолжают 7-10 дней, обязательно комбинируя с</a:t>
            </a:r>
          </a:p>
          <a:p>
            <a:pPr>
              <a:buNone/>
            </a:pPr>
            <a:r>
              <a:rPr lang="ru-RU" sz="1600" dirty="0" smtClean="0"/>
              <a:t>антибактериальными препаратами.</a:t>
            </a:r>
            <a:endParaRPr lang="ru-RU" sz="16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Список литературы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Кулаков А.А., Робустова Т.Г.,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Неробеев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А.И. Хирургическая стоматология и челюстно-лицевая хирургия: национальное руководство.-2010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Хирургическая анатомия головы и шеи / </a:t>
            </a:r>
            <a:r>
              <a:rPr lang="ru-RU" dirty="0" err="1" smtClean="0"/>
              <a:t>А.А.Лойт</a:t>
            </a:r>
            <a:r>
              <a:rPr lang="ru-RU" dirty="0" smtClean="0"/>
              <a:t>, А.В.Каюков</a:t>
            </a:r>
            <a:r>
              <a:rPr lang="ru-RU" dirty="0" smtClean="0"/>
              <a:t>, — М.: </a:t>
            </a:r>
            <a:r>
              <a:rPr lang="ru-RU" dirty="0" err="1" smtClean="0"/>
              <a:t>МЕДпресоинформ</a:t>
            </a:r>
            <a:r>
              <a:rPr lang="ru-RU" dirty="0" smtClean="0"/>
              <a:t>, 2006. — 128 с.: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164</TotalTime>
  <Words>2638</Words>
  <PresentationFormat>Экран (4:3)</PresentationFormat>
  <Paragraphs>275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Поток</vt:lpstr>
      <vt:lpstr>Тема лекции</vt:lpstr>
      <vt:lpstr>Актуальность темы</vt:lpstr>
      <vt:lpstr>Цель  лекции: освоение комптенции  ОПК-9 Способностью к оценке морфофункциональных, физиологических состояний и патологических процессов в организме человека для решения профессиональных задач</vt:lpstr>
      <vt:lpstr>Задачи лекции</vt:lpstr>
      <vt:lpstr>План лекции</vt:lpstr>
      <vt:lpstr>Особенности одонтогенной инфекции</vt:lpstr>
      <vt:lpstr>Характеристика общих изменений в организме при одонтогенной инфекции</vt:lpstr>
      <vt:lpstr>Появление устойчивых форм возбудителей одонтогенной инфекции обусловлено: </vt:lpstr>
      <vt:lpstr>Возбудители инфекционных процессов в  полости рта</vt:lpstr>
      <vt:lpstr>Одонтогенные инфекции делятся на 3 основные категории</vt:lpstr>
      <vt:lpstr>Причины прогрессирования одонтогенной инфекции</vt:lpstr>
      <vt:lpstr>Конституциональный статус организма на разных уровнях его интеграции — от системного до субклеточного, опосредованный генетическими особенностями, также влияет на устойчивость организма к тем или иным патогенным факторам.  </vt:lpstr>
      <vt:lpstr>Особенности иммунитета слизистой оболочки  в различные возрастные периоды</vt:lpstr>
      <vt:lpstr>Реактивностью называется свойство организма отвечать изменением жизнедеятельности на различные воздействия окружающей среды. </vt:lpstr>
      <vt:lpstr>В сложной системе взаимоотношений «микроорганизм—макроорганизм» очевидна двусторонняя связь. </vt:lpstr>
      <vt:lpstr>Патологическая реактивность подразделяется на врожденную и приобретенную. </vt:lpstr>
      <vt:lpstr>Планирование комплексного лечения больных с абсцессами, флегмонами головы и шеи, большую часть которых составляют пациенты с острой одонтогенной инфекцией, заключается в выработке обоснованного ответа на следующие вопросы. </vt:lpstr>
      <vt:lpstr>Слайд 18</vt:lpstr>
      <vt:lpstr>Комплексное лечение</vt:lpstr>
      <vt:lpstr>План лечения зависит от:</vt:lpstr>
      <vt:lpstr>Общая терапия </vt:lpstr>
      <vt:lpstr>Местное лечение  </vt:lpstr>
      <vt:lpstr>Противомикробные препараты (ПМП)</vt:lpstr>
      <vt:lpstr>Принципы противомикробной терапии в хирургической стоматологии </vt:lpstr>
      <vt:lpstr>Слайд 25</vt:lpstr>
      <vt:lpstr>Определяющим фактором при выборе препаратов или препарата</vt:lpstr>
      <vt:lpstr>Выбор антибактериальных препаратов при  одонтогенном и травматическом остеомиелите челюстей Альтернативные препараты </vt:lpstr>
      <vt:lpstr>Альтернативные препараты </vt:lpstr>
      <vt:lpstr>Блокаторы Н1- рецепторов</vt:lpstr>
      <vt:lpstr>Фармакодинамика  препаратов 1-го поколения</vt:lpstr>
      <vt:lpstr>Фармакологические особенности препаратов 1-го поколения</vt:lpstr>
      <vt:lpstr>Фармакодинамика препаратов 2 и 3-го поколений</vt:lpstr>
      <vt:lpstr>Фармакодинамика (продолжение)</vt:lpstr>
      <vt:lpstr>Фармакокинетические особенности препаратов 2-го поколения</vt:lpstr>
      <vt:lpstr>Кальция хлорид</vt:lpstr>
      <vt:lpstr>Нестероидные противовоспалительные средства</vt:lpstr>
      <vt:lpstr>Классификация НПВС по механизму действия</vt:lpstr>
      <vt:lpstr>Системная энзимотерапия — современный метод лечения, основанный на кооперативном воздействии целенаправленно составленных смесей протеолитических ферментов.</vt:lpstr>
      <vt:lpstr>Применение ферментных препаратов позволяет: 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23</cp:revision>
  <dcterms:created xsi:type="dcterms:W3CDTF">2014-02-15T13:23:41Z</dcterms:created>
  <dcterms:modified xsi:type="dcterms:W3CDTF">2019-03-22T11:04:16Z</dcterms:modified>
</cp:coreProperties>
</file>