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364" r:id="rId3"/>
    <p:sldId id="260" r:id="rId4"/>
    <p:sldId id="363" r:id="rId5"/>
    <p:sldId id="295" r:id="rId6"/>
    <p:sldId id="296" r:id="rId7"/>
    <p:sldId id="297" r:id="rId8"/>
    <p:sldId id="298" r:id="rId9"/>
    <p:sldId id="299" r:id="rId10"/>
    <p:sldId id="300" r:id="rId11"/>
    <p:sldId id="302" r:id="rId12"/>
    <p:sldId id="303" r:id="rId13"/>
    <p:sldId id="304" r:id="rId14"/>
    <p:sldId id="305" r:id="rId15"/>
    <p:sldId id="307" r:id="rId16"/>
    <p:sldId id="309" r:id="rId17"/>
    <p:sldId id="306" r:id="rId18"/>
    <p:sldId id="274" r:id="rId19"/>
    <p:sldId id="362" r:id="rId20"/>
    <p:sldId id="313" r:id="rId21"/>
    <p:sldId id="315" r:id="rId22"/>
    <p:sldId id="276" r:id="rId23"/>
    <p:sldId id="314" r:id="rId24"/>
    <p:sldId id="278" r:id="rId25"/>
    <p:sldId id="316" r:id="rId26"/>
    <p:sldId id="279" r:id="rId27"/>
    <p:sldId id="281" r:id="rId28"/>
    <p:sldId id="360" r:id="rId29"/>
    <p:sldId id="280" r:id="rId30"/>
    <p:sldId id="358" r:id="rId31"/>
    <p:sldId id="282" r:id="rId32"/>
    <p:sldId id="317" r:id="rId33"/>
    <p:sldId id="327" r:id="rId34"/>
    <p:sldId id="328" r:id="rId35"/>
    <p:sldId id="329" r:id="rId36"/>
    <p:sldId id="330" r:id="rId37"/>
    <p:sldId id="357" r:id="rId38"/>
    <p:sldId id="325" r:id="rId39"/>
    <p:sldId id="319" r:id="rId40"/>
    <p:sldId id="322" r:id="rId41"/>
    <p:sldId id="323" r:id="rId42"/>
    <p:sldId id="283" r:id="rId43"/>
    <p:sldId id="290" r:id="rId44"/>
    <p:sldId id="291" r:id="rId45"/>
    <p:sldId id="333" r:id="rId46"/>
    <p:sldId id="354" r:id="rId47"/>
    <p:sldId id="334" r:id="rId48"/>
    <p:sldId id="262" r:id="rId49"/>
    <p:sldId id="264" r:id="rId50"/>
    <p:sldId id="352" r:id="rId51"/>
    <p:sldId id="265" r:id="rId52"/>
    <p:sldId id="266" r:id="rId53"/>
    <p:sldId id="268" r:id="rId54"/>
    <p:sldId id="292" r:id="rId55"/>
    <p:sldId id="270" r:id="rId56"/>
    <p:sldId id="293" r:id="rId57"/>
    <p:sldId id="287" r:id="rId58"/>
    <p:sldId id="336" r:id="rId59"/>
    <p:sldId id="349" r:id="rId60"/>
    <p:sldId id="347" r:id="rId61"/>
    <p:sldId id="340" r:id="rId62"/>
    <p:sldId id="346" r:id="rId63"/>
    <p:sldId id="366" r:id="rId6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02" d="100"/>
          <a:sy n="102" d="100"/>
        </p:scale>
        <p:origin x="-116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24.03.2019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24.03.2019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24.03.2019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24.03.2019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24.03.2019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24.03.2019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24.03.2019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24.03.2019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24.03.2019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24.03.2019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24.03.2019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24.03.2019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4.jpe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457200" y="274638"/>
            <a:ext cx="8229600" cy="1296974"/>
          </a:xfrm>
        </p:spPr>
        <p:txBody>
          <a:bodyPr>
            <a:normAutofit/>
          </a:bodyPr>
          <a:lstStyle/>
          <a:p>
            <a:r>
              <a:rPr lang="ru-RU" dirty="0" smtClean="0"/>
              <a:t>Тема лекции</a:t>
            </a:r>
            <a:endParaRPr lang="ru-RU" dirty="0"/>
          </a:p>
        </p:txBody>
      </p:sp>
      <p:sp>
        <p:nvSpPr>
          <p:cNvPr id="5" name="Содержимое 4"/>
          <p:cNvSpPr>
            <a:spLocks noGrp="1"/>
          </p:cNvSpPr>
          <p:nvPr>
            <p:ph idx="1"/>
          </p:nvPr>
        </p:nvSpPr>
        <p:spPr>
          <a:xfrm>
            <a:off x="457200" y="1285860"/>
            <a:ext cx="8229600" cy="4840303"/>
          </a:xfrm>
        </p:spPr>
        <p:txBody>
          <a:bodyPr>
            <a:normAutofit/>
          </a:bodyPr>
          <a:lstStyle/>
          <a:p>
            <a:pPr>
              <a:buNone/>
            </a:pPr>
            <a:r>
              <a:rPr lang="en-US" b="1" cap="all" dirty="0" smtClean="0"/>
              <a:t>    </a:t>
            </a:r>
          </a:p>
          <a:p>
            <a:pPr>
              <a:buNone/>
            </a:pPr>
            <a:endParaRPr lang="en-US" b="1" cap="all" dirty="0" smtClean="0"/>
          </a:p>
          <a:p>
            <a:pPr algn="ctr">
              <a:buNone/>
            </a:pPr>
            <a:r>
              <a:rPr lang="ru-RU" sz="5400" dirty="0" err="1" smtClean="0"/>
              <a:t>Одонтогенный</a:t>
            </a:r>
            <a:r>
              <a:rPr lang="ru-RU" sz="5400" dirty="0" smtClean="0"/>
              <a:t> верхнечелюстной синусит</a:t>
            </a:r>
            <a:r>
              <a:rPr lang="ru-RU" sz="5400" dirty="0" smtClean="0"/>
              <a:t>.</a:t>
            </a:r>
            <a:endParaRPr lang="ru-RU" sz="5400" dirty="0" smtClean="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Цель лекции:</a:t>
            </a:r>
            <a:endParaRPr lang="ru-RU" dirty="0"/>
          </a:p>
        </p:txBody>
      </p:sp>
      <p:sp>
        <p:nvSpPr>
          <p:cNvPr id="3" name="Содержимое 2"/>
          <p:cNvSpPr>
            <a:spLocks noGrp="1"/>
          </p:cNvSpPr>
          <p:nvPr>
            <p:ph idx="1"/>
          </p:nvPr>
        </p:nvSpPr>
        <p:spPr/>
        <p:txBody>
          <a:bodyPr/>
          <a:lstStyle/>
          <a:p>
            <a:pPr>
              <a:buNone/>
            </a:pPr>
            <a:r>
              <a:rPr lang="ru-RU" dirty="0" smtClean="0"/>
              <a:t>Знать этиологию, патогенез, клинику, современные методы диагностики и лечения </a:t>
            </a:r>
            <a:r>
              <a:rPr lang="ru-RU" dirty="0" err="1" smtClean="0"/>
              <a:t>одонтогенных</a:t>
            </a:r>
            <a:r>
              <a:rPr lang="ru-RU" dirty="0" smtClean="0"/>
              <a:t> верхнечелюстных синуситов</a:t>
            </a:r>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857232"/>
          </a:xfrm>
        </p:spPr>
        <p:txBody>
          <a:bodyPr>
            <a:normAutofit/>
          </a:bodyPr>
          <a:lstStyle/>
          <a:p>
            <a:r>
              <a:rPr lang="ru-RU" sz="3200" dirty="0" smtClean="0">
                <a:solidFill>
                  <a:schemeClr val="tx1"/>
                </a:solidFill>
              </a:rPr>
              <a:t>Актуальность темы</a:t>
            </a:r>
            <a:endParaRPr lang="ru-RU" sz="3200" dirty="0">
              <a:solidFill>
                <a:schemeClr val="tx1"/>
              </a:solidFill>
            </a:endParaRPr>
          </a:p>
        </p:txBody>
      </p:sp>
      <p:sp>
        <p:nvSpPr>
          <p:cNvPr id="3" name="Содержимое 2"/>
          <p:cNvSpPr>
            <a:spLocks noGrp="1"/>
          </p:cNvSpPr>
          <p:nvPr>
            <p:ph idx="1"/>
          </p:nvPr>
        </p:nvSpPr>
        <p:spPr>
          <a:xfrm>
            <a:off x="0" y="1142984"/>
            <a:ext cx="9001156" cy="5166376"/>
          </a:xfrm>
        </p:spPr>
        <p:txBody>
          <a:bodyPr>
            <a:normAutofit fontScale="85000" lnSpcReduction="20000"/>
          </a:bodyPr>
          <a:lstStyle/>
          <a:p>
            <a:pPr>
              <a:buNone/>
            </a:pPr>
            <a:r>
              <a:rPr lang="ru-RU" dirty="0" smtClean="0"/>
              <a:t>     На протяжении многих десятилетий проблема </a:t>
            </a:r>
            <a:r>
              <a:rPr lang="ru-RU" dirty="0" err="1" smtClean="0"/>
              <a:t>одонтогенного</a:t>
            </a:r>
            <a:r>
              <a:rPr lang="ru-RU" dirty="0" smtClean="0"/>
              <a:t> верхнечелюстного синусита (ОВЧС) вызывает активное обсуждение среди </a:t>
            </a:r>
            <a:r>
              <a:rPr lang="ru-RU" dirty="0" err="1" smtClean="0"/>
              <a:t>оториноларингологов</a:t>
            </a:r>
            <a:r>
              <a:rPr lang="ru-RU" dirty="0" smtClean="0"/>
              <a:t>, стоматологов и челюстно-лицевых хирургов. Это объясняется высокой распространенностью ОВЧС: некоторые авторы считают, что воспаление в верхнечелюстной пазухе (ВЧП) имеет </a:t>
            </a:r>
            <a:r>
              <a:rPr lang="ru-RU" dirty="0" err="1" smtClean="0"/>
              <a:t>одонтогенную</a:t>
            </a:r>
            <a:r>
              <a:rPr lang="ru-RU" dirty="0" smtClean="0"/>
              <a:t> природу в 14-24% случаев (21, 23). </a:t>
            </a:r>
          </a:p>
          <a:p>
            <a:pPr>
              <a:buNone/>
            </a:pPr>
            <a:r>
              <a:rPr lang="ru-RU" dirty="0" smtClean="0"/>
              <a:t>     За последние годы накоплен богатый клинический опыт, существенно расширились наши познания в нормальной и патологической физиологии носа и околоносовых пазух  (ОНП), предложено множество способов лечения этого заболевания, но число пациентов с ОВЧС не уменьшается, и результаты лечения оставляют желать лучшего.</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714356"/>
          </a:xfrm>
        </p:spPr>
        <p:txBody>
          <a:bodyPr>
            <a:normAutofit fontScale="90000"/>
          </a:bodyPr>
          <a:lstStyle/>
          <a:p>
            <a:r>
              <a:rPr lang="ru-RU" dirty="0" smtClean="0">
                <a:solidFill>
                  <a:schemeClr val="tx1"/>
                </a:solidFill>
              </a:rPr>
              <a:t>Задачи лекции</a:t>
            </a:r>
            <a:endParaRPr lang="ru-RU" dirty="0">
              <a:solidFill>
                <a:schemeClr val="tx1"/>
              </a:solidFill>
            </a:endParaRPr>
          </a:p>
        </p:txBody>
      </p:sp>
      <p:sp>
        <p:nvSpPr>
          <p:cNvPr id="3" name="Содержимое 2"/>
          <p:cNvSpPr>
            <a:spLocks noGrp="1"/>
          </p:cNvSpPr>
          <p:nvPr>
            <p:ph idx="1"/>
          </p:nvPr>
        </p:nvSpPr>
        <p:spPr>
          <a:xfrm>
            <a:off x="0" y="642918"/>
            <a:ext cx="9144000" cy="6215082"/>
          </a:xfrm>
        </p:spPr>
        <p:txBody>
          <a:bodyPr>
            <a:normAutofit fontScale="92500" lnSpcReduction="10000"/>
          </a:bodyPr>
          <a:lstStyle/>
          <a:p>
            <a:pPr>
              <a:buNone/>
            </a:pPr>
            <a:r>
              <a:rPr lang="ru-RU" dirty="0" smtClean="0"/>
              <a:t>Изучить:</a:t>
            </a:r>
          </a:p>
          <a:p>
            <a:pPr lvl="0"/>
            <a:r>
              <a:rPr lang="ru-RU" dirty="0" smtClean="0"/>
              <a:t>Этиологию и патогенез </a:t>
            </a:r>
            <a:r>
              <a:rPr lang="ru-RU" dirty="0" err="1" smtClean="0"/>
              <a:t>одонтогенного</a:t>
            </a:r>
            <a:r>
              <a:rPr lang="ru-RU" dirty="0" smtClean="0"/>
              <a:t> верхнечелюстного синусита</a:t>
            </a:r>
          </a:p>
          <a:p>
            <a:pPr lvl="0"/>
            <a:r>
              <a:rPr lang="ru-RU" dirty="0" smtClean="0"/>
              <a:t>Клиническую картину </a:t>
            </a:r>
            <a:r>
              <a:rPr lang="ru-RU" dirty="0" err="1" smtClean="0"/>
              <a:t>одонтогенного</a:t>
            </a:r>
            <a:r>
              <a:rPr lang="ru-RU" dirty="0" smtClean="0"/>
              <a:t> верхнечелюстного синусита</a:t>
            </a:r>
          </a:p>
          <a:p>
            <a:pPr lvl="0"/>
            <a:r>
              <a:rPr lang="ru-RU" dirty="0" smtClean="0"/>
              <a:t>Тактика лечения </a:t>
            </a:r>
            <a:r>
              <a:rPr lang="ru-RU" dirty="0" err="1" smtClean="0"/>
              <a:t>одонтогенного</a:t>
            </a:r>
            <a:r>
              <a:rPr lang="ru-RU" dirty="0" smtClean="0"/>
              <a:t> верхнечелюстного синусита</a:t>
            </a:r>
          </a:p>
          <a:p>
            <a:pPr lvl="0"/>
            <a:r>
              <a:rPr lang="ru-RU" dirty="0" smtClean="0"/>
              <a:t>Особенности противомикробной терапии </a:t>
            </a:r>
            <a:r>
              <a:rPr lang="ru-RU" dirty="0" err="1" smtClean="0"/>
              <a:t>одонтогенного</a:t>
            </a:r>
            <a:r>
              <a:rPr lang="ru-RU" dirty="0" smtClean="0"/>
              <a:t> верхнечелюстного синусита</a:t>
            </a:r>
          </a:p>
          <a:p>
            <a:pPr lvl="0"/>
            <a:r>
              <a:rPr lang="ru-RU" dirty="0" smtClean="0"/>
              <a:t>Дифференциальную диагностику </a:t>
            </a:r>
            <a:r>
              <a:rPr lang="ru-RU" dirty="0" err="1" smtClean="0"/>
              <a:t>одонтогенного</a:t>
            </a:r>
            <a:r>
              <a:rPr lang="ru-RU" dirty="0" smtClean="0"/>
              <a:t> верхнечелюстного синусита</a:t>
            </a:r>
          </a:p>
          <a:p>
            <a:pPr lvl="0"/>
            <a:r>
              <a:rPr lang="ru-RU" dirty="0" smtClean="0"/>
              <a:t>Объем лечебных мероприятий при </a:t>
            </a:r>
            <a:r>
              <a:rPr lang="ru-RU" dirty="0" err="1" smtClean="0"/>
              <a:t>одонтогенном</a:t>
            </a:r>
            <a:r>
              <a:rPr lang="ru-RU" dirty="0" smtClean="0"/>
              <a:t> верхнечелюстном синусите</a:t>
            </a:r>
          </a:p>
          <a:p>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План лекции</a:t>
            </a:r>
            <a:endParaRPr lang="ru-RU" dirty="0"/>
          </a:p>
        </p:txBody>
      </p:sp>
      <p:sp>
        <p:nvSpPr>
          <p:cNvPr id="3" name="Содержимое 2"/>
          <p:cNvSpPr>
            <a:spLocks noGrp="1"/>
          </p:cNvSpPr>
          <p:nvPr>
            <p:ph idx="1"/>
          </p:nvPr>
        </p:nvSpPr>
        <p:spPr/>
        <p:txBody>
          <a:bodyPr>
            <a:normAutofit fontScale="85000" lnSpcReduction="20000"/>
          </a:bodyPr>
          <a:lstStyle/>
          <a:p>
            <a:pPr lvl="0">
              <a:buNone/>
            </a:pPr>
            <a:r>
              <a:rPr lang="ru-RU" dirty="0" smtClean="0"/>
              <a:t>1.Этиология и патогенез </a:t>
            </a:r>
            <a:r>
              <a:rPr lang="ru-RU" dirty="0" err="1" smtClean="0"/>
              <a:t>одонтогенного</a:t>
            </a:r>
            <a:r>
              <a:rPr lang="ru-RU" dirty="0" smtClean="0"/>
              <a:t> верхнечелюстного синусита</a:t>
            </a:r>
          </a:p>
          <a:p>
            <a:pPr lvl="0">
              <a:buNone/>
            </a:pPr>
            <a:r>
              <a:rPr lang="ru-RU" dirty="0" smtClean="0"/>
              <a:t>2.Клиническая картина </a:t>
            </a:r>
            <a:r>
              <a:rPr lang="ru-RU" dirty="0" err="1" smtClean="0"/>
              <a:t>одонтогенного</a:t>
            </a:r>
            <a:r>
              <a:rPr lang="ru-RU" dirty="0" smtClean="0"/>
              <a:t> верхнечелюстного синусита</a:t>
            </a:r>
          </a:p>
          <a:p>
            <a:pPr lvl="0">
              <a:buNone/>
            </a:pPr>
            <a:r>
              <a:rPr lang="ru-RU" dirty="0" smtClean="0"/>
              <a:t>3.Тактика лечения </a:t>
            </a:r>
            <a:r>
              <a:rPr lang="ru-RU" dirty="0" err="1" smtClean="0"/>
              <a:t>одонтогенного</a:t>
            </a:r>
            <a:r>
              <a:rPr lang="ru-RU" dirty="0" smtClean="0"/>
              <a:t> верхнечелюстного синусита</a:t>
            </a:r>
          </a:p>
          <a:p>
            <a:pPr lvl="0">
              <a:buNone/>
            </a:pPr>
            <a:r>
              <a:rPr lang="ru-RU" dirty="0" smtClean="0"/>
              <a:t>4.Особенности противомикробной терапии </a:t>
            </a:r>
            <a:r>
              <a:rPr lang="ru-RU" dirty="0" err="1" smtClean="0"/>
              <a:t>одонтогенного</a:t>
            </a:r>
            <a:r>
              <a:rPr lang="ru-RU" dirty="0" smtClean="0"/>
              <a:t> верхнечелюстного синусита</a:t>
            </a:r>
          </a:p>
          <a:p>
            <a:pPr lvl="0">
              <a:buNone/>
            </a:pPr>
            <a:r>
              <a:rPr lang="ru-RU" dirty="0" smtClean="0"/>
              <a:t>5.Дифференциальную диагностику </a:t>
            </a:r>
            <a:r>
              <a:rPr lang="ru-RU" dirty="0" err="1" smtClean="0"/>
              <a:t>одонтогенного</a:t>
            </a:r>
            <a:r>
              <a:rPr lang="ru-RU" dirty="0" smtClean="0"/>
              <a:t> верхнечелюстного синусита</a:t>
            </a:r>
          </a:p>
          <a:p>
            <a:pPr lvl="0">
              <a:buNone/>
            </a:pPr>
            <a:r>
              <a:rPr lang="ru-RU" dirty="0" smtClean="0"/>
              <a:t>6.Объем лечебных мероприятий при </a:t>
            </a:r>
            <a:r>
              <a:rPr lang="ru-RU" dirty="0" err="1" smtClean="0"/>
              <a:t>одонтогенном</a:t>
            </a:r>
            <a:r>
              <a:rPr lang="ru-RU" dirty="0" smtClean="0"/>
              <a:t> верхнечелюстном синусите</a:t>
            </a:r>
          </a:p>
          <a:p>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Этиология</a:t>
            </a:r>
            <a:endParaRPr lang="ru-RU" dirty="0"/>
          </a:p>
        </p:txBody>
      </p:sp>
      <p:sp>
        <p:nvSpPr>
          <p:cNvPr id="3" name="Содержимое 2"/>
          <p:cNvSpPr>
            <a:spLocks noGrp="1"/>
          </p:cNvSpPr>
          <p:nvPr>
            <p:ph idx="1"/>
          </p:nvPr>
        </p:nvSpPr>
        <p:spPr>
          <a:xfrm>
            <a:off x="457200" y="1214423"/>
            <a:ext cx="8229600" cy="2643206"/>
          </a:xfrm>
        </p:spPr>
        <p:txBody>
          <a:bodyPr>
            <a:normAutofit fontScale="62500" lnSpcReduction="20000"/>
          </a:bodyPr>
          <a:lstStyle/>
          <a:p>
            <a:pPr>
              <a:buNone/>
            </a:pPr>
            <a:r>
              <a:rPr lang="ru-RU" dirty="0" smtClean="0"/>
              <a:t>Возбудителями </a:t>
            </a:r>
            <a:r>
              <a:rPr lang="ru-RU" dirty="0" err="1" smtClean="0"/>
              <a:t>одонтогенного</a:t>
            </a:r>
            <a:r>
              <a:rPr lang="ru-RU" dirty="0" smtClean="0"/>
              <a:t> верхнечелюстного синусита могут выступать различные микроорганизмы, обитающие в </a:t>
            </a:r>
            <a:r>
              <a:rPr lang="ru-RU" dirty="0" err="1" smtClean="0"/>
              <a:t>одонто-генных</a:t>
            </a:r>
            <a:r>
              <a:rPr lang="ru-RU" dirty="0" smtClean="0"/>
              <a:t> и </a:t>
            </a:r>
            <a:r>
              <a:rPr lang="ru-RU" dirty="0" err="1" smtClean="0"/>
              <a:t>стоматогенных</a:t>
            </a:r>
            <a:r>
              <a:rPr lang="ru-RU" dirty="0" smtClean="0"/>
              <a:t> очагах.</a:t>
            </a:r>
            <a:endParaRPr lang="en-US" dirty="0" smtClean="0"/>
          </a:p>
          <a:p>
            <a:pPr>
              <a:buNone/>
            </a:pPr>
            <a:r>
              <a:rPr lang="ru-RU" dirty="0" smtClean="0"/>
              <a:t>Согласно последним данным отечественной и зарубежной литературы, в 50\% случаев острый </a:t>
            </a:r>
            <a:r>
              <a:rPr lang="ru-RU" dirty="0" err="1" smtClean="0"/>
              <a:t>одонтогенный</a:t>
            </a:r>
            <a:r>
              <a:rPr lang="ru-RU" dirty="0" smtClean="0"/>
              <a:t> синусит вызывают </a:t>
            </a:r>
            <a:r>
              <a:rPr lang="ru-RU" dirty="0" err="1" smtClean="0"/>
              <a:t>гемофильная</a:t>
            </a:r>
            <a:r>
              <a:rPr lang="ru-RU" dirty="0" smtClean="0"/>
              <a:t> палочка и пневмококк, реже— </a:t>
            </a:r>
            <a:r>
              <a:rPr lang="ru-RU" dirty="0" err="1" smtClean="0"/>
              <a:t>пиогенный</a:t>
            </a:r>
            <a:r>
              <a:rPr lang="ru-RU" dirty="0" smtClean="0"/>
              <a:t> стрептококк, золотистый стафилококк, </a:t>
            </a:r>
            <a:r>
              <a:rPr lang="ru-RU" dirty="0" err="1" smtClean="0"/>
              <a:t>споронеобразующие</a:t>
            </a:r>
            <a:r>
              <a:rPr lang="ru-RU" dirty="0" smtClean="0"/>
              <a:t> анаэробы. В настоящее время благодаря современным микробиологическим методам диагностики из воспалительного экссудата высевают различные ассоциации микроорганизмов (анаэробные, аэробные).</a:t>
            </a:r>
            <a:endParaRPr lang="ru-RU" dirty="0"/>
          </a:p>
        </p:txBody>
      </p:sp>
      <p:sp>
        <p:nvSpPr>
          <p:cNvPr id="4" name="Прямоугольник 3"/>
          <p:cNvSpPr/>
          <p:nvPr/>
        </p:nvSpPr>
        <p:spPr>
          <a:xfrm>
            <a:off x="357158" y="4143380"/>
            <a:ext cx="8572560" cy="2308324"/>
          </a:xfrm>
          <a:prstGeom prst="rect">
            <a:avLst/>
          </a:prstGeom>
        </p:spPr>
        <p:txBody>
          <a:bodyPr wrap="square">
            <a:spAutoFit/>
          </a:bodyPr>
          <a:lstStyle/>
          <a:p>
            <a:r>
              <a:rPr lang="ru-RU" dirty="0" smtClean="0"/>
              <a:t> При анализе причин распространенности данной патологии, в первую очередь, называют неудовлетворительную организацию стоматологической помощи населению и, как следствие, катастрофическое увеличение числа случаев осложненных форм кариеса (1). Второй причиной является пневматический тип строения (ВЧП), встречающийся примерно у 40% людей, когда корни зубов верхней челюсти отделены от просвета пазухи очень тонкой костной стенкой или только слизистой оболочкой. Нередко инфекция заносится в ВЧП в результате грубых врачебных манипуляций</a:t>
            </a:r>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Патогенез </a:t>
            </a:r>
            <a:r>
              <a:rPr lang="ru-RU" dirty="0" err="1" smtClean="0"/>
              <a:t>одонтогенного</a:t>
            </a:r>
            <a:r>
              <a:rPr lang="ru-RU" dirty="0" smtClean="0"/>
              <a:t> синусита верхней челюсти</a:t>
            </a:r>
            <a:endParaRPr lang="ru-RU" dirty="0"/>
          </a:p>
        </p:txBody>
      </p:sp>
      <p:sp>
        <p:nvSpPr>
          <p:cNvPr id="3" name="Содержимое 2"/>
          <p:cNvSpPr>
            <a:spLocks noGrp="1"/>
          </p:cNvSpPr>
          <p:nvPr>
            <p:ph idx="1"/>
          </p:nvPr>
        </p:nvSpPr>
        <p:spPr/>
        <p:txBody>
          <a:bodyPr>
            <a:normAutofit fontScale="77500" lnSpcReduction="20000"/>
          </a:bodyPr>
          <a:lstStyle/>
          <a:p>
            <a:pPr>
              <a:buNone/>
            </a:pPr>
            <a:r>
              <a:rPr lang="ru-RU" dirty="0" smtClean="0"/>
              <a:t>Особенности патогенеза воспалительных процессов пазухи верхней челюсти в значительной мере обусловлены ее топографией.</a:t>
            </a:r>
          </a:p>
          <a:p>
            <a:pPr>
              <a:buNone/>
            </a:pPr>
            <a:r>
              <a:rPr lang="ru-RU" dirty="0" smtClean="0"/>
              <a:t>Верхнечелюстная пазуха— самая большая по размерам из околоносовых пазух. Ее объем в среднем составляет 10—18 см3, варьируя от 3 до 30 см3 (</a:t>
            </a:r>
            <a:r>
              <a:rPr lang="ru-RU" dirty="0" err="1" smtClean="0"/>
              <a:t>Paatero</a:t>
            </a:r>
            <a:r>
              <a:rPr lang="ru-RU" dirty="0" smtClean="0"/>
              <a:t> Y.V., 1939). Приблизительно такие же данные через 55 лет приводит </a:t>
            </a:r>
            <a:r>
              <a:rPr lang="ru-RU" dirty="0" err="1" smtClean="0"/>
              <a:t>Kruger</a:t>
            </a:r>
            <a:r>
              <a:rPr lang="ru-RU" dirty="0" smtClean="0"/>
              <a:t> (1994). В зависимости от степени </a:t>
            </a:r>
            <a:r>
              <a:rPr lang="ru-RU" dirty="0" err="1" smtClean="0"/>
              <a:t>пнев-матизации</a:t>
            </a:r>
            <a:r>
              <a:rPr lang="ru-RU" dirty="0" smtClean="0"/>
              <a:t> различают пневматический и склеротический типы верхнечелюстной пазухи. Для пневматического типа характерны значительный объем пазухи, тонкие костные стенки. При склеротическом типе пазуха малого объема, костные стенки значительно утолщена.</a:t>
            </a:r>
          </a:p>
          <a:p>
            <a:pPr>
              <a:buNone/>
            </a:pPr>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200" dirty="0" smtClean="0"/>
              <a:t>В пазухе различают верхнюю, внутреннюю, переднебоковую, заднебоковую и нижнюю стенки.'</a:t>
            </a:r>
            <a:endParaRPr lang="ru-RU" sz="3200" dirty="0"/>
          </a:p>
        </p:txBody>
      </p:sp>
      <p:sp>
        <p:nvSpPr>
          <p:cNvPr id="3" name="Содержимое 2"/>
          <p:cNvSpPr>
            <a:spLocks noGrp="1"/>
          </p:cNvSpPr>
          <p:nvPr>
            <p:ph idx="1"/>
          </p:nvPr>
        </p:nvSpPr>
        <p:spPr>
          <a:xfrm>
            <a:off x="457200" y="1600201"/>
            <a:ext cx="8329642" cy="2614617"/>
          </a:xfrm>
        </p:spPr>
        <p:txBody>
          <a:bodyPr>
            <a:normAutofit fontScale="70000" lnSpcReduction="20000"/>
          </a:bodyPr>
          <a:lstStyle/>
          <a:p>
            <a:pPr>
              <a:buNone/>
            </a:pPr>
            <a:r>
              <a:rPr lang="ru-RU" dirty="0" smtClean="0"/>
              <a:t>Верхняя стенка верхнечелюстной пазухи</a:t>
            </a:r>
          </a:p>
          <a:p>
            <a:pPr>
              <a:buNone/>
            </a:pPr>
            <a:r>
              <a:rPr lang="ru-RU" dirty="0" smtClean="0"/>
              <a:t>Верхняя </a:t>
            </a:r>
            <a:r>
              <a:rPr lang="ru-RU" dirty="0" smtClean="0"/>
              <a:t>стенка — самая тонкая, в особенности в заднем ее отделе. Нередко в области нижней стенки подглазничного канала имеются участки, лишенные костной ткани на протяжении 2—4 мм. Такое своеобразие верхней стенки пазухи может способствовать распространению гноя в полость глазницы. Непосредственное прилегание подглазничного сосудисто-нервного пучка к слизистой оболочке верхнечелюстной пазухи объясняет характерную иррадиацию боли при синусите.</a:t>
            </a:r>
            <a:endParaRPr lang="ru-RU" dirty="0"/>
          </a:p>
        </p:txBody>
      </p:sp>
      <p:pic>
        <p:nvPicPr>
          <p:cNvPr id="4" name="Picture 2"/>
          <p:cNvPicPr>
            <a:picLocks noChangeAspect="1" noChangeArrowheads="1"/>
          </p:cNvPicPr>
          <p:nvPr/>
        </p:nvPicPr>
        <p:blipFill>
          <a:blip r:embed="rId2" cstate="print"/>
          <a:srcRect/>
          <a:stretch>
            <a:fillRect/>
          </a:stretch>
        </p:blipFill>
        <p:spPr bwMode="auto">
          <a:xfrm>
            <a:off x="1714480" y="4117842"/>
            <a:ext cx="4660401" cy="2740158"/>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Медиальная стенка верхнечелюстной пазухи</a:t>
            </a:r>
            <a:endParaRPr lang="ru-RU" dirty="0"/>
          </a:p>
        </p:txBody>
      </p:sp>
      <p:sp>
        <p:nvSpPr>
          <p:cNvPr id="3" name="Содержимое 2"/>
          <p:cNvSpPr>
            <a:spLocks noGrp="1"/>
          </p:cNvSpPr>
          <p:nvPr>
            <p:ph idx="1"/>
          </p:nvPr>
        </p:nvSpPr>
        <p:spPr/>
        <p:txBody>
          <a:bodyPr>
            <a:normAutofit fontScale="62500" lnSpcReduction="20000"/>
          </a:bodyPr>
          <a:lstStyle/>
          <a:p>
            <a:pPr>
              <a:buNone/>
            </a:pPr>
            <a:r>
              <a:rPr lang="ru-RU" dirty="0" smtClean="0"/>
              <a:t>Медиальная стенка пазухи отграничивает ее от полости носа и состоит полностью из компактного вещества. Наименьшую толщину она имеет в середине нижнего края, наибольшую — в области передненижнего угла, что следует принимать во внимание при </a:t>
            </a:r>
            <a:r>
              <a:rPr lang="ru-RU" dirty="0" err="1" smtClean="0"/>
              <a:t>пунктировании</a:t>
            </a:r>
            <a:r>
              <a:rPr lang="ru-RU" dirty="0" smtClean="0"/>
              <a:t> пазухи и формировании соустья с полостью носа.</a:t>
            </a:r>
          </a:p>
          <a:p>
            <a:pPr>
              <a:buNone/>
            </a:pPr>
            <a:endParaRPr lang="ru-RU" dirty="0" smtClean="0"/>
          </a:p>
          <a:p>
            <a:pPr>
              <a:buNone/>
            </a:pPr>
            <a:r>
              <a:rPr lang="ru-RU" dirty="0" smtClean="0"/>
              <a:t>Со стороны полости носа к медиальной стенке верхнечелюстной пазухи прикрепляется нижняя носовая раковина, которая разделяет полость носа на верхнезаднюю и </a:t>
            </a:r>
            <a:r>
              <a:rPr lang="ru-RU" dirty="0" err="1" smtClean="0"/>
              <a:t>нижнепереднюю</a:t>
            </a:r>
            <a:r>
              <a:rPr lang="ru-RU" dirty="0" smtClean="0"/>
              <a:t> части. Верхнезадняя часть ее соответствует среднему носовому ходу. Нижняя носовая раковина на значительном протяжении образована </a:t>
            </a:r>
            <a:r>
              <a:rPr lang="ru-RU" dirty="0" err="1" smtClean="0"/>
              <a:t>дубликатурой</a:t>
            </a:r>
            <a:r>
              <a:rPr lang="ru-RU" dirty="0" smtClean="0"/>
              <a:t> слизистой оболочки носа и верхнечелюстной пазухи, выводное отверстие которой расположено здесь же. </a:t>
            </a:r>
            <a:r>
              <a:rPr lang="ru-RU" dirty="0" err="1" smtClean="0"/>
              <a:t>Нижнепередняя</a:t>
            </a:r>
            <a:r>
              <a:rPr lang="ru-RU" dirty="0" smtClean="0"/>
              <a:t> часть медиальной стенки соответствует нижнему носовому ходу. Эвакуация экссудата из верхнечелюстной пазухи через естественное соустье обычно затруднена; искусственное соустье формируют в области нижнего носового хода.</a:t>
            </a:r>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Переднебоковая стенка верхнечелюстной пазухи</a:t>
            </a:r>
            <a:endParaRPr lang="ru-RU" dirty="0"/>
          </a:p>
        </p:txBody>
      </p:sp>
      <p:sp>
        <p:nvSpPr>
          <p:cNvPr id="3" name="Содержимое 2"/>
          <p:cNvSpPr>
            <a:spLocks noGrp="1"/>
          </p:cNvSpPr>
          <p:nvPr>
            <p:ph idx="1"/>
          </p:nvPr>
        </p:nvSpPr>
        <p:spPr>
          <a:xfrm>
            <a:off x="457200" y="1600200"/>
            <a:ext cx="8229600" cy="2686056"/>
          </a:xfrm>
        </p:spPr>
        <p:txBody>
          <a:bodyPr>
            <a:normAutofit fontScale="55000" lnSpcReduction="20000"/>
          </a:bodyPr>
          <a:lstStyle/>
          <a:p>
            <a:pPr>
              <a:buNone/>
            </a:pPr>
            <a:r>
              <a:rPr lang="ru-RU" dirty="0" smtClean="0"/>
              <a:t>Центральная часть переднебоковой стенки пазухи в области </a:t>
            </a:r>
            <a:r>
              <a:rPr lang="ru-RU" dirty="0" err="1" smtClean="0"/>
              <a:t>клы-ковой</a:t>
            </a:r>
            <a:r>
              <a:rPr lang="ru-RU" dirty="0" smtClean="0"/>
              <a:t> ямки вдавлена. В этом участке она особенно тонка (0,2—0,25 мм). Под нижним краем глазницы располагается подглазничное отверстие одноименного канала, из которого выходит сосудисто-нервный пучок. Проходя через подглазничную борозду и подглазничный канал верхней челюсти, подглазничный нерв отдает верхние альвеолярные нервы и передние, среднюю и задние альвеолярные ветви, идущие в толще передней стенки верхней челюсти и принимающие участие в образовании верхнего зубного сплетения. В некоторых случаях передние и средние альвеолярные ветви располагаются непосредственно под слизистой оболочкой верхнечелюстной пазухи.</a:t>
            </a:r>
            <a:endParaRPr lang="ru-RU" dirty="0"/>
          </a:p>
        </p:txBody>
      </p:sp>
      <p:sp>
        <p:nvSpPr>
          <p:cNvPr id="4" name="Прямоугольник 3"/>
          <p:cNvSpPr/>
          <p:nvPr/>
        </p:nvSpPr>
        <p:spPr>
          <a:xfrm>
            <a:off x="642910" y="4214818"/>
            <a:ext cx="8072494" cy="523220"/>
          </a:xfrm>
          <a:prstGeom prst="rect">
            <a:avLst/>
          </a:prstGeom>
        </p:spPr>
        <p:txBody>
          <a:bodyPr wrap="square">
            <a:spAutoFit/>
          </a:bodyPr>
          <a:lstStyle/>
          <a:p>
            <a:r>
              <a:rPr lang="ru-RU" sz="2800" dirty="0" smtClean="0"/>
              <a:t>Заднебоковая стенка верхнечелюстной пазухи</a:t>
            </a:r>
            <a:endParaRPr lang="ru-RU" sz="2800" dirty="0"/>
          </a:p>
        </p:txBody>
      </p:sp>
      <p:sp>
        <p:nvSpPr>
          <p:cNvPr id="5" name="Прямоугольник 4"/>
          <p:cNvSpPr/>
          <p:nvPr/>
        </p:nvSpPr>
        <p:spPr>
          <a:xfrm>
            <a:off x="714348" y="4786322"/>
            <a:ext cx="7786742" cy="923330"/>
          </a:xfrm>
          <a:prstGeom prst="rect">
            <a:avLst/>
          </a:prstGeom>
        </p:spPr>
        <p:txBody>
          <a:bodyPr wrap="square">
            <a:spAutoFit/>
          </a:bodyPr>
          <a:lstStyle/>
          <a:p>
            <a:pPr>
              <a:buNone/>
            </a:pPr>
            <a:r>
              <a:rPr lang="ru-RU" dirty="0" smtClean="0"/>
              <a:t>Заднебоковая стенка пазухи принимает участие в образовании крыловидно-небной ямки. В толще этой стенки проходят канальцы, в которых располагаются задние верхние альвеолярные ветви подглазничного нерва.</a:t>
            </a:r>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Нижняя стенка верхнечелюстной пазухи</a:t>
            </a:r>
            <a:endParaRPr lang="ru-RU" dirty="0"/>
          </a:p>
        </p:txBody>
      </p:sp>
      <p:sp>
        <p:nvSpPr>
          <p:cNvPr id="3" name="Содержимое 2"/>
          <p:cNvSpPr>
            <a:spLocks noGrp="1"/>
          </p:cNvSpPr>
          <p:nvPr>
            <p:ph idx="1"/>
          </p:nvPr>
        </p:nvSpPr>
        <p:spPr>
          <a:xfrm>
            <a:off x="457200" y="1600201"/>
            <a:ext cx="8229600" cy="2114552"/>
          </a:xfrm>
        </p:spPr>
        <p:txBody>
          <a:bodyPr>
            <a:normAutofit fontScale="85000" lnSpcReduction="10000"/>
          </a:bodyPr>
          <a:lstStyle/>
          <a:p>
            <a:pPr>
              <a:buNone/>
            </a:pPr>
            <a:r>
              <a:rPr lang="ru-RU" dirty="0" smtClean="0"/>
              <a:t>По форме нижняя стенка, или дно верхнечелюстной пазухи, имеет вид желоба, дугообразно изогнутого книзу по ходу альвеолярного отростка. Для пневматического типа строения верхнечелюстной пазухи характерно низкое расположение ее дна.</a:t>
            </a:r>
            <a:endParaRPr lang="ru-RU" dirty="0"/>
          </a:p>
        </p:txBody>
      </p:sp>
      <p:pic>
        <p:nvPicPr>
          <p:cNvPr id="4" name="Picture 3"/>
          <p:cNvPicPr>
            <a:picLocks noChangeAspect="1" noChangeArrowheads="1"/>
          </p:cNvPicPr>
          <p:nvPr/>
        </p:nvPicPr>
        <p:blipFill>
          <a:blip r:embed="rId2" cstate="print"/>
          <a:srcRect/>
          <a:stretch>
            <a:fillRect/>
          </a:stretch>
        </p:blipFill>
        <p:spPr bwMode="auto">
          <a:xfrm>
            <a:off x="357158" y="3571876"/>
            <a:ext cx="8286808" cy="3000396"/>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dirty="0" smtClean="0"/>
              <a:t>Факторы, способствующие возникновению синусита верхнечелюстной пазухи</a:t>
            </a:r>
            <a:endParaRPr lang="ru-RU" sz="2800" dirty="0"/>
          </a:p>
        </p:txBody>
      </p:sp>
      <p:sp>
        <p:nvSpPr>
          <p:cNvPr id="3" name="Содержимое 2"/>
          <p:cNvSpPr>
            <a:spLocks noGrp="1"/>
          </p:cNvSpPr>
          <p:nvPr>
            <p:ph idx="1"/>
          </p:nvPr>
        </p:nvSpPr>
        <p:spPr/>
        <p:txBody>
          <a:bodyPr>
            <a:normAutofit fontScale="77500" lnSpcReduction="20000"/>
          </a:bodyPr>
          <a:lstStyle/>
          <a:p>
            <a:pPr>
              <a:buNone/>
            </a:pPr>
            <a:r>
              <a:rPr lang="ru-RU" dirty="0" smtClean="0"/>
              <a:t>Наиболее близко к нижней стенке верхнечелюстной пазухи расположены верхушки корней первых моляров: небный корень отстоит от нижней стенки пазухи в среднем на 2,02 мм, медиально-щечный— на 4,5 мм, дистально-щечный— на 3,8 мм. Расстояние от верхушек корней зубов до наружной и внутренней поверхностей альвеолярного отростка верхней челюсти у </a:t>
            </a:r>
            <a:r>
              <a:rPr lang="ru-RU" dirty="0" err="1" smtClean="0"/>
              <a:t>премоля-ров</a:t>
            </a:r>
            <a:r>
              <a:rPr lang="ru-RU" dirty="0" smtClean="0"/>
              <a:t> колеблется от 1,1 до 6,2 мм. Такие анатомические особенности предрасполагают к инфицированию верхнечелюстных пазух из патологических очагов зубов верхней челюсти и пародонта, прилежащих к нижней стенке пазухи. Исследованиями А.И. Богатова (2000) установлено, что источником инфекции </a:t>
            </a:r>
            <a:r>
              <a:rPr lang="ru-RU" dirty="0" err="1" smtClean="0"/>
              <a:t>одонтогенных</a:t>
            </a:r>
            <a:r>
              <a:rPr lang="ru-RU" dirty="0" smtClean="0"/>
              <a:t> синуситов чаще всего (56,6\%) служит первый моляр.</a:t>
            </a:r>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dirty="0" smtClean="0"/>
              <a:t>Факторы, способствующие возникновению синусита верхнечелюстной пазухи</a:t>
            </a:r>
            <a:endParaRPr lang="ru-RU" sz="3200" dirty="0"/>
          </a:p>
        </p:txBody>
      </p:sp>
      <p:sp>
        <p:nvSpPr>
          <p:cNvPr id="3" name="Содержимое 2"/>
          <p:cNvSpPr>
            <a:spLocks noGrp="1"/>
          </p:cNvSpPr>
          <p:nvPr>
            <p:ph idx="1"/>
          </p:nvPr>
        </p:nvSpPr>
        <p:spPr/>
        <p:txBody>
          <a:bodyPr>
            <a:normAutofit fontScale="62500" lnSpcReduction="20000"/>
          </a:bodyPr>
          <a:lstStyle/>
          <a:p>
            <a:pPr>
              <a:buNone/>
            </a:pPr>
            <a:r>
              <a:rPr lang="ru-RU" dirty="0" smtClean="0"/>
              <a:t>Слизистая оболочка верхнечелюстных пазух покрывает костные стенки и состоит из мерцательного цилиндрического эпителия с редкими бокаловидными клетками. Под ней расположена </a:t>
            </a:r>
            <a:r>
              <a:rPr lang="ru-RU" dirty="0" err="1" smtClean="0"/>
              <a:t>подсли-зистая</a:t>
            </a:r>
            <a:r>
              <a:rPr lang="ru-RU" dirty="0" smtClean="0"/>
              <a:t> оболочка, включающая </a:t>
            </a:r>
            <a:r>
              <a:rPr lang="ru-RU" dirty="0" err="1" smtClean="0"/>
              <a:t>ацинозные</a:t>
            </a:r>
            <a:r>
              <a:rPr lang="ru-RU" dirty="0" smtClean="0"/>
              <a:t> слизистые железы, покрытая плотной соединительной тканью, примыкающей к кости.</a:t>
            </a:r>
          </a:p>
          <a:p>
            <a:pPr>
              <a:buNone/>
            </a:pPr>
            <a:endParaRPr lang="ru-RU" dirty="0" smtClean="0"/>
          </a:p>
          <a:p>
            <a:pPr>
              <a:buNone/>
            </a:pPr>
            <a:r>
              <a:rPr lang="ru-RU" dirty="0" smtClean="0"/>
              <a:t>Возникновению заболевания предшествует сенсибилизация слизистой оболочки пазухи к микрофлоре очагов хронической </a:t>
            </a:r>
            <a:r>
              <a:rPr lang="ru-RU" dirty="0" err="1" smtClean="0"/>
              <a:t>одонто-генной</a:t>
            </a:r>
            <a:r>
              <a:rPr lang="ru-RU" dirty="0" smtClean="0"/>
              <a:t> инфекции с последующим проникновением микробов или продуктов их распада, являющихся антигенами.</a:t>
            </a:r>
          </a:p>
          <a:p>
            <a:pPr>
              <a:buNone/>
            </a:pPr>
            <a:endParaRPr lang="ru-RU" dirty="0" smtClean="0"/>
          </a:p>
          <a:p>
            <a:pPr>
              <a:buNone/>
            </a:pPr>
            <a:r>
              <a:rPr lang="ru-RU" dirty="0" smtClean="0"/>
              <a:t>При низком расположении верхнечелюстной пазухи верхушки корней </a:t>
            </a:r>
            <a:r>
              <a:rPr lang="ru-RU" dirty="0" err="1" smtClean="0"/>
              <a:t>премоляров</a:t>
            </a:r>
            <a:r>
              <a:rPr lang="ru-RU" dirty="0" smtClean="0"/>
              <a:t> и моляров отделены от нее только тонкой костной пластинкой. В случае возникновения </a:t>
            </a:r>
            <a:r>
              <a:rPr lang="ru-RU" dirty="0" err="1" smtClean="0"/>
              <a:t>периапикальных</a:t>
            </a:r>
            <a:r>
              <a:rPr lang="ru-RU" dirty="0" smtClean="0"/>
              <a:t> очагов эта пластинка может </a:t>
            </a:r>
            <a:r>
              <a:rPr lang="ru-RU" dirty="0" err="1" smtClean="0"/>
              <a:t>резорбироваться</a:t>
            </a:r>
            <a:r>
              <a:rPr lang="ru-RU" dirty="0" smtClean="0"/>
              <a:t>.</a:t>
            </a:r>
            <a:endParaRPr lang="ru-RU"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dirty="0" smtClean="0"/>
              <a:t>Аспекты патогенеза</a:t>
            </a:r>
            <a:endParaRPr lang="ru-RU" sz="3200" dirty="0"/>
          </a:p>
        </p:txBody>
      </p:sp>
      <p:sp>
        <p:nvSpPr>
          <p:cNvPr id="3" name="Содержимое 2"/>
          <p:cNvSpPr>
            <a:spLocks noGrp="1"/>
          </p:cNvSpPr>
          <p:nvPr>
            <p:ph idx="1"/>
          </p:nvPr>
        </p:nvSpPr>
        <p:spPr/>
        <p:txBody>
          <a:bodyPr>
            <a:normAutofit fontScale="77500" lnSpcReduction="20000"/>
          </a:bodyPr>
          <a:lstStyle/>
          <a:p>
            <a:pPr>
              <a:buNone/>
            </a:pPr>
            <a:r>
              <a:rPr lang="ru-RU" dirty="0" smtClean="0"/>
              <a:t>В патогенезе острого и особенно хронического синусита существенную роль играют нарушение общего состояния больного, недавно перенесенные заболевания, истощающие организм и изменяющие его реактивность. По данным Л.В. Шевченко (2001), острый </a:t>
            </a:r>
            <a:r>
              <a:rPr lang="ru-RU" dirty="0" err="1" smtClean="0"/>
              <a:t>одонтогенный</a:t>
            </a:r>
            <a:r>
              <a:rPr lang="ru-RU" dirty="0" smtClean="0"/>
              <a:t> верхнечелюстной синусит развивается на фоне различных заболеваний внутренних органов, среди которых преобладают болезни </a:t>
            </a:r>
            <a:r>
              <a:rPr lang="ru-RU" dirty="0" err="1" smtClean="0"/>
              <a:t>сердечно-сосудистой</a:t>
            </a:r>
            <a:r>
              <a:rPr lang="ru-RU" dirty="0" smtClean="0"/>
              <a:t> и дыхательной систем. При хронических </a:t>
            </a:r>
            <a:r>
              <a:rPr lang="ru-RU" dirty="0" err="1" smtClean="0"/>
              <a:t>одонтогенных</a:t>
            </a:r>
            <a:r>
              <a:rPr lang="ru-RU" dirty="0" smtClean="0"/>
              <a:t> синуситах обилие инфильтратов из лимфоидных и плазматических клеток в слизистой оболочке верхнечелюстной пазухи, а также наличие эозинофилов свидетельствуют об иммунном характере воспаления.</a:t>
            </a:r>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Патологическая анатомия</a:t>
            </a:r>
            <a:endParaRPr lang="ru-RU" dirty="0"/>
          </a:p>
        </p:txBody>
      </p:sp>
      <p:sp>
        <p:nvSpPr>
          <p:cNvPr id="3" name="Содержимое 2"/>
          <p:cNvSpPr>
            <a:spLocks noGrp="1"/>
          </p:cNvSpPr>
          <p:nvPr>
            <p:ph idx="1"/>
          </p:nvPr>
        </p:nvSpPr>
        <p:spPr/>
        <p:txBody>
          <a:bodyPr>
            <a:normAutofit fontScale="47500" lnSpcReduction="20000"/>
          </a:bodyPr>
          <a:lstStyle/>
          <a:p>
            <a:pPr>
              <a:buNone/>
            </a:pPr>
            <a:r>
              <a:rPr lang="ru-RU" dirty="0" smtClean="0"/>
              <a:t>Острые синуситы верхней челюсти могут протекать по типу серозного или гнойного воспаления. Слизистая оболочка пазухи при серозном воспалении отечна и утолщена. При микроскопическом исследовании обнаруживают слабо выраженную лейкоцитарную инфильтрацию. В отдельных участках слизистой оболочки отмечают гиперемию сосудов и очаговые кровоизлияния. При остром гнойном воспалении слизистая оболочка покрыта гнойным экссудатом. Во всех ее слоях наблюдают обильную инфильтрацию </a:t>
            </a:r>
            <a:r>
              <a:rPr lang="ru-RU" dirty="0" err="1" smtClean="0"/>
              <a:t>полинуклеар-ными</a:t>
            </a:r>
            <a:r>
              <a:rPr lang="ru-RU" dirty="0" smtClean="0"/>
              <a:t> клетками</a:t>
            </a:r>
            <a:r>
              <a:rPr lang="ru-RU" dirty="0" smtClean="0"/>
              <a:t>.</a:t>
            </a:r>
          </a:p>
          <a:p>
            <a:pPr>
              <a:buNone/>
            </a:pPr>
            <a:r>
              <a:rPr lang="ru-RU" dirty="0" smtClean="0"/>
              <a:t>По данным А.И. Богатова (2000), патологические изменения при </a:t>
            </a:r>
            <a:r>
              <a:rPr lang="ru-RU" dirty="0" err="1" smtClean="0"/>
              <a:t>одонтогенных</a:t>
            </a:r>
            <a:r>
              <a:rPr lang="ru-RU" dirty="0" smtClean="0"/>
              <a:t> синуситах чаще всего выявляют на слизистой оболочке нижней стенки, реже — передней стенки пазухи.</a:t>
            </a:r>
          </a:p>
          <a:p>
            <a:pPr>
              <a:buNone/>
            </a:pPr>
            <a:endParaRPr lang="ru-RU" dirty="0" smtClean="0"/>
          </a:p>
          <a:p>
            <a:pPr>
              <a:buNone/>
            </a:pPr>
            <a:r>
              <a:rPr lang="ru-RU" dirty="0" smtClean="0"/>
              <a:t>Для гнойной формы характерны усиление крупноклеточной инфильтрации и фиброз тканей; слизистая оболочка резко утолщена, покрыта гнойным отделяемым. При гнойной форме может произойти изъязвление слизистой оболочки с вовлечением в процесс костных стенок пазухи. При </a:t>
            </a:r>
            <a:r>
              <a:rPr lang="ru-RU" dirty="0" err="1" smtClean="0"/>
              <a:t>полипозной</a:t>
            </a:r>
            <a:r>
              <a:rPr lang="ru-RU" dirty="0" smtClean="0"/>
              <a:t> форме на поверхности слизистой оболочки возникают </a:t>
            </a:r>
            <a:r>
              <a:rPr lang="ru-RU" dirty="0" err="1" smtClean="0"/>
              <a:t>полипозно-грануляшюнные</a:t>
            </a:r>
            <a:r>
              <a:rPr lang="ru-RU" dirty="0" smtClean="0"/>
              <a:t> разрастания. Вместе с </a:t>
            </a:r>
            <a:r>
              <a:rPr lang="ru-RU" dirty="0" err="1" smtClean="0"/>
              <a:t>полипозными</a:t>
            </a:r>
            <a:r>
              <a:rPr lang="ru-RU" dirty="0" smtClean="0"/>
              <a:t> образованиями в слизистой оболочке обнаруживают крупноклеточную инфильтрацию, мерцательный эпителий превращается в многоядерный плоский.</a:t>
            </a:r>
          </a:p>
          <a:p>
            <a:pPr>
              <a:buNone/>
            </a:pPr>
            <a:endParaRPr lang="ru-RU"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368280"/>
          </a:xfrm>
        </p:spPr>
        <p:txBody>
          <a:bodyPr>
            <a:normAutofit fontScale="90000"/>
          </a:bodyPr>
          <a:lstStyle/>
          <a:p>
            <a:r>
              <a:rPr lang="ru-RU" dirty="0" smtClean="0"/>
              <a:t>Классификация</a:t>
            </a:r>
            <a:endParaRPr lang="ru-RU" dirty="0"/>
          </a:p>
        </p:txBody>
      </p:sp>
      <p:sp>
        <p:nvSpPr>
          <p:cNvPr id="3" name="Содержимое 2"/>
          <p:cNvSpPr>
            <a:spLocks noGrp="1"/>
          </p:cNvSpPr>
          <p:nvPr>
            <p:ph idx="1"/>
          </p:nvPr>
        </p:nvSpPr>
        <p:spPr>
          <a:xfrm>
            <a:off x="457200" y="714356"/>
            <a:ext cx="8229600" cy="3071833"/>
          </a:xfrm>
        </p:spPr>
        <p:txBody>
          <a:bodyPr>
            <a:noAutofit/>
          </a:bodyPr>
          <a:lstStyle/>
          <a:p>
            <a:pPr>
              <a:buNone/>
            </a:pPr>
            <a:r>
              <a:rPr lang="ru-RU" sz="1400" dirty="0" smtClean="0"/>
              <a:t>По течению:</a:t>
            </a:r>
          </a:p>
          <a:p>
            <a:r>
              <a:rPr lang="ru-RU" sz="1400" dirty="0" smtClean="0"/>
              <a:t>Острый;</a:t>
            </a:r>
          </a:p>
          <a:p>
            <a:r>
              <a:rPr lang="ru-RU" sz="1400" dirty="0" err="1" smtClean="0"/>
              <a:t>Подострый</a:t>
            </a:r>
            <a:r>
              <a:rPr lang="ru-RU" sz="1400" dirty="0" smtClean="0"/>
              <a:t>;</a:t>
            </a:r>
          </a:p>
          <a:p>
            <a:r>
              <a:rPr lang="ru-RU" sz="1400" dirty="0" smtClean="0"/>
              <a:t>Хронический;</a:t>
            </a:r>
          </a:p>
          <a:p>
            <a:r>
              <a:rPr lang="ru-RU" sz="1400" dirty="0" smtClean="0"/>
              <a:t>Обострение хронического</a:t>
            </a:r>
            <a:r>
              <a:rPr lang="ru-RU" sz="1400" dirty="0" smtClean="0"/>
              <a:t>.</a:t>
            </a:r>
          </a:p>
          <a:p>
            <a:endParaRPr lang="ru-RU" sz="1400" dirty="0" smtClean="0"/>
          </a:p>
          <a:p>
            <a:pPr>
              <a:buNone/>
            </a:pPr>
            <a:r>
              <a:rPr lang="ru-RU" sz="1400" dirty="0" smtClean="0"/>
              <a:t>По клинической картине6</a:t>
            </a:r>
          </a:p>
          <a:p>
            <a:pPr>
              <a:buNone/>
            </a:pPr>
            <a:r>
              <a:rPr lang="ru-RU" sz="1400" dirty="0" smtClean="0"/>
              <a:t>катаральный;</a:t>
            </a:r>
            <a:br>
              <a:rPr lang="ru-RU" sz="1400" dirty="0" smtClean="0"/>
            </a:br>
            <a:r>
              <a:rPr lang="ru-RU" sz="1400" dirty="0" smtClean="0"/>
              <a:t>серозный;</a:t>
            </a:r>
            <a:br>
              <a:rPr lang="ru-RU" sz="1400" dirty="0" smtClean="0"/>
            </a:br>
            <a:r>
              <a:rPr lang="ru-RU" sz="1400" dirty="0" smtClean="0"/>
              <a:t>гнойный;</a:t>
            </a:r>
            <a:br>
              <a:rPr lang="ru-RU" sz="1400" dirty="0" smtClean="0"/>
            </a:br>
            <a:r>
              <a:rPr lang="ru-RU" sz="1400" dirty="0" smtClean="0"/>
              <a:t>гиперпластический;</a:t>
            </a:r>
          </a:p>
          <a:p>
            <a:pPr>
              <a:buNone/>
            </a:pPr>
            <a:r>
              <a:rPr lang="ru-RU" sz="1400" dirty="0" smtClean="0"/>
              <a:t>    </a:t>
            </a:r>
            <a:r>
              <a:rPr lang="ru-RU" sz="1400" dirty="0" err="1" smtClean="0"/>
              <a:t>полипозный</a:t>
            </a:r>
            <a:r>
              <a:rPr lang="ru-RU" sz="1400" dirty="0" smtClean="0"/>
              <a:t>;</a:t>
            </a:r>
          </a:p>
          <a:p>
            <a:pPr>
              <a:buNone/>
            </a:pPr>
            <a:r>
              <a:rPr lang="ru-RU" sz="1400" dirty="0" smtClean="0"/>
              <a:t>    </a:t>
            </a:r>
            <a:r>
              <a:rPr lang="ru-RU" sz="1400" dirty="0" smtClean="0"/>
              <a:t>смешанный</a:t>
            </a:r>
          </a:p>
          <a:p>
            <a:pPr>
              <a:buNone/>
            </a:pPr>
            <a:r>
              <a:rPr lang="ru-RU" sz="1400" dirty="0" smtClean="0"/>
              <a:t>По распространению воспалительного процесса:</a:t>
            </a:r>
            <a:endParaRPr lang="ru-RU" sz="1400" dirty="0" smtClean="0"/>
          </a:p>
          <a:p>
            <a:r>
              <a:rPr lang="ru-RU" sz="1400" dirty="0" smtClean="0"/>
              <a:t>Ограниченный;</a:t>
            </a:r>
          </a:p>
          <a:p>
            <a:r>
              <a:rPr lang="ru-RU" sz="1400" dirty="0" smtClean="0"/>
              <a:t>Диффузный.</a:t>
            </a:r>
          </a:p>
          <a:p>
            <a:pPr>
              <a:buNone/>
            </a:pPr>
            <a:endParaRPr lang="ru-RU" sz="1400" dirty="0" smtClean="0"/>
          </a:p>
          <a:p>
            <a:endParaRPr lang="ru-RU" sz="1400" dirty="0"/>
          </a:p>
        </p:txBody>
      </p:sp>
      <p:graphicFrame>
        <p:nvGraphicFramePr>
          <p:cNvPr id="7" name="Таблица 6"/>
          <p:cNvGraphicFramePr>
            <a:graphicFrameLocks noGrp="1"/>
          </p:cNvGraphicFramePr>
          <p:nvPr/>
        </p:nvGraphicFramePr>
        <p:xfrm>
          <a:off x="1357290" y="5000636"/>
          <a:ext cx="6095999" cy="1533554"/>
        </p:xfrm>
        <a:graphic>
          <a:graphicData uri="http://schemas.openxmlformats.org/drawingml/2006/table">
            <a:tbl>
              <a:tblPr/>
              <a:tblGrid>
                <a:gridCol w="422886"/>
                <a:gridCol w="526778"/>
                <a:gridCol w="658473"/>
                <a:gridCol w="4487862"/>
              </a:tblGrid>
              <a:tr h="243840">
                <a:tc gridSpan="4">
                  <a:txBody>
                    <a:bodyPr/>
                    <a:lstStyle/>
                    <a:p>
                      <a:pPr algn="just">
                        <a:spcAft>
                          <a:spcPts val="0"/>
                        </a:spcAft>
                      </a:pPr>
                      <a:r>
                        <a:rPr lang="ru-RU" sz="1500" dirty="0">
                          <a:latin typeface="Times New Roman"/>
                          <a:ea typeface="Times New Roman"/>
                          <a:cs typeface="Times New Roman"/>
                        </a:rPr>
                        <a:t>КЛАСС </a:t>
                      </a:r>
                      <a:r>
                        <a:rPr lang="ru-RU" sz="1500" dirty="0" smtClean="0">
                          <a:latin typeface="Times New Roman"/>
                          <a:ea typeface="Times New Roman"/>
                          <a:cs typeface="Times New Roman"/>
                        </a:rPr>
                        <a:t>X             МКБ-10</a:t>
                      </a:r>
                      <a:endParaRPr lang="ru-RU" sz="1100" dirty="0">
                        <a:latin typeface="Times New Roman"/>
                        <a:ea typeface="Times New Roman"/>
                        <a:cs typeface="Times New Roman"/>
                      </a:endParaRPr>
                    </a:p>
                  </a:txBody>
                  <a:tcPr marL="10918" marR="10918" marT="10918" marB="0" anchor="ctr">
                    <a:lnL>
                      <a:noFill/>
                    </a:lnL>
                    <a:lnR>
                      <a:noFill/>
                    </a:lnR>
                    <a:lnT>
                      <a:noFill/>
                    </a:lnT>
                    <a:lnB>
                      <a:noFill/>
                    </a:lnB>
                  </a:tcPr>
                </a:tc>
                <a:tc hMerge="1">
                  <a:txBody>
                    <a:bodyPr/>
                    <a:lstStyle/>
                    <a:p>
                      <a:endParaRPr lang="ru-RU"/>
                    </a:p>
                  </a:txBody>
                  <a:tcPr/>
                </a:tc>
                <a:tc hMerge="1">
                  <a:txBody>
                    <a:bodyPr/>
                    <a:lstStyle/>
                    <a:p>
                      <a:endParaRPr lang="ru-RU"/>
                    </a:p>
                  </a:txBody>
                  <a:tcPr/>
                </a:tc>
                <a:tc hMerge="1">
                  <a:txBody>
                    <a:bodyPr/>
                    <a:lstStyle/>
                    <a:p>
                      <a:endParaRPr lang="ru-RU"/>
                    </a:p>
                  </a:txBody>
                  <a:tcPr/>
                </a:tc>
              </a:tr>
              <a:tr h="243840">
                <a:tc gridSpan="4">
                  <a:txBody>
                    <a:bodyPr/>
                    <a:lstStyle/>
                    <a:p>
                      <a:pPr algn="just">
                        <a:spcAft>
                          <a:spcPts val="0"/>
                        </a:spcAft>
                      </a:pPr>
                      <a:r>
                        <a:rPr lang="ru-RU" sz="1500" b="1">
                          <a:latin typeface="Times New Roman"/>
                          <a:ea typeface="Times New Roman"/>
                          <a:cs typeface="Times New Roman"/>
                        </a:rPr>
                        <a:t>Болезни органов дыхания</a:t>
                      </a:r>
                      <a:endParaRPr lang="ru-RU" sz="1100">
                        <a:latin typeface="Times New Roman"/>
                        <a:ea typeface="Times New Roman"/>
                        <a:cs typeface="Times New Roman"/>
                      </a:endParaRPr>
                    </a:p>
                  </a:txBody>
                  <a:tcPr marL="10918" marR="10918" marT="10918" marB="0" anchor="ctr">
                    <a:lnL>
                      <a:noFill/>
                    </a:lnL>
                    <a:lnR>
                      <a:noFill/>
                    </a:lnR>
                    <a:lnT>
                      <a:noFill/>
                    </a:lnT>
                    <a:lnB>
                      <a:noFill/>
                    </a:lnB>
                  </a:tcPr>
                </a:tc>
                <a:tc hMerge="1">
                  <a:txBody>
                    <a:bodyPr/>
                    <a:lstStyle/>
                    <a:p>
                      <a:endParaRPr lang="ru-RU"/>
                    </a:p>
                  </a:txBody>
                  <a:tcPr/>
                </a:tc>
                <a:tc hMerge="1">
                  <a:txBody>
                    <a:bodyPr/>
                    <a:lstStyle/>
                    <a:p>
                      <a:endParaRPr lang="ru-RU"/>
                    </a:p>
                  </a:txBody>
                  <a:tcPr/>
                </a:tc>
                <a:tc hMerge="1">
                  <a:txBody>
                    <a:bodyPr/>
                    <a:lstStyle/>
                    <a:p>
                      <a:endParaRPr lang="ru-RU"/>
                    </a:p>
                  </a:txBody>
                  <a:tcPr/>
                </a:tc>
              </a:tr>
              <a:tr h="267496">
                <a:tc>
                  <a:txBody>
                    <a:bodyPr/>
                    <a:lstStyle/>
                    <a:p>
                      <a:pPr algn="just">
                        <a:spcAft>
                          <a:spcPts val="0"/>
                        </a:spcAft>
                      </a:pPr>
                      <a:endParaRPr lang="ru-RU" sz="1000">
                        <a:latin typeface="Times New Roman"/>
                        <a:ea typeface="Times New Roman"/>
                        <a:cs typeface="Times New Roman"/>
                      </a:endParaRPr>
                    </a:p>
                  </a:txBody>
                  <a:tcPr marL="10918" marR="10918" marT="10918" marB="0">
                    <a:lnL>
                      <a:noFill/>
                    </a:lnL>
                    <a:lnR>
                      <a:noFill/>
                    </a:lnR>
                    <a:lnT>
                      <a:noFill/>
                    </a:lnT>
                    <a:lnB>
                      <a:noFill/>
                    </a:lnB>
                  </a:tcPr>
                </a:tc>
                <a:tc>
                  <a:txBody>
                    <a:bodyPr/>
                    <a:lstStyle/>
                    <a:p>
                      <a:pPr algn="just">
                        <a:spcAft>
                          <a:spcPts val="0"/>
                        </a:spcAft>
                      </a:pPr>
                      <a:endParaRPr lang="ru-RU" sz="1000">
                        <a:latin typeface="Times New Roman"/>
                        <a:ea typeface="Times New Roman"/>
                        <a:cs typeface="Times New Roman"/>
                      </a:endParaRPr>
                    </a:p>
                  </a:txBody>
                  <a:tcPr marL="10918" marR="10918" marT="10918" marB="0">
                    <a:lnL>
                      <a:noFill/>
                    </a:lnL>
                    <a:lnR>
                      <a:noFill/>
                    </a:lnR>
                    <a:lnT>
                      <a:noFill/>
                    </a:lnT>
                    <a:lnB>
                      <a:noFill/>
                    </a:lnB>
                  </a:tcPr>
                </a:tc>
                <a:tc>
                  <a:txBody>
                    <a:bodyPr/>
                    <a:lstStyle/>
                    <a:p>
                      <a:pPr algn="just">
                        <a:spcAft>
                          <a:spcPts val="0"/>
                        </a:spcAft>
                      </a:pPr>
                      <a:endParaRPr lang="ru-RU" sz="1000">
                        <a:latin typeface="Times New Roman"/>
                        <a:ea typeface="Times New Roman"/>
                        <a:cs typeface="Times New Roman"/>
                      </a:endParaRPr>
                    </a:p>
                  </a:txBody>
                  <a:tcPr marL="10918" marR="10918" marT="10918" marB="0">
                    <a:lnL>
                      <a:noFill/>
                    </a:lnL>
                    <a:lnR>
                      <a:noFill/>
                    </a:lnR>
                    <a:lnT>
                      <a:noFill/>
                    </a:lnT>
                    <a:lnB>
                      <a:noFill/>
                    </a:lnB>
                  </a:tcPr>
                </a:tc>
                <a:tc>
                  <a:txBody>
                    <a:bodyPr/>
                    <a:lstStyle/>
                    <a:p>
                      <a:pPr algn="just">
                        <a:spcAft>
                          <a:spcPts val="0"/>
                        </a:spcAft>
                      </a:pPr>
                      <a:endParaRPr lang="ru-RU" sz="1000">
                        <a:latin typeface="Times New Roman"/>
                        <a:ea typeface="Times New Roman"/>
                        <a:cs typeface="Times New Roman"/>
                      </a:endParaRPr>
                    </a:p>
                  </a:txBody>
                  <a:tcPr marL="10918" marR="10918" marT="10918" marB="0">
                    <a:lnL>
                      <a:noFill/>
                    </a:lnL>
                    <a:lnR>
                      <a:noFill/>
                    </a:lnR>
                    <a:lnT>
                      <a:noFill/>
                    </a:lnT>
                    <a:lnB>
                      <a:noFill/>
                    </a:lnB>
                  </a:tcPr>
                </a:tc>
              </a:tr>
              <a:tr h="214725">
                <a:tc gridSpan="4">
                  <a:txBody>
                    <a:bodyPr/>
                    <a:lstStyle/>
                    <a:p>
                      <a:pPr marR="180340">
                        <a:spcAft>
                          <a:spcPts val="0"/>
                        </a:spcAft>
                      </a:pPr>
                      <a:r>
                        <a:rPr lang="ru-RU" sz="1300" i="1">
                          <a:latin typeface="Times New Roman"/>
                          <a:ea typeface="Times New Roman"/>
                          <a:cs typeface="Times New Roman"/>
                        </a:rPr>
                        <a:t>Острые респираторные инфекции верхних дыхательных путей (J00-J06)</a:t>
                      </a:r>
                      <a:endParaRPr lang="ru-RU" sz="1100">
                        <a:latin typeface="Times New Roman"/>
                        <a:ea typeface="Times New Roman"/>
                        <a:cs typeface="Times New Roman"/>
                      </a:endParaRPr>
                    </a:p>
                  </a:txBody>
                  <a:tcPr marL="10918" marR="10918" marT="10918" marB="0">
                    <a:lnL>
                      <a:noFill/>
                    </a:lnL>
                    <a:lnR>
                      <a:noFill/>
                    </a:lnR>
                    <a:lnT>
                      <a:noFill/>
                    </a:lnT>
                    <a:lnB>
                      <a:noFill/>
                    </a:lnB>
                  </a:tcPr>
                </a:tc>
                <a:tc hMerge="1">
                  <a:txBody>
                    <a:bodyPr/>
                    <a:lstStyle/>
                    <a:p>
                      <a:endParaRPr lang="ru-RU"/>
                    </a:p>
                  </a:txBody>
                  <a:tcPr/>
                </a:tc>
                <a:tc hMerge="1">
                  <a:txBody>
                    <a:bodyPr/>
                    <a:lstStyle/>
                    <a:p>
                      <a:endParaRPr lang="ru-RU"/>
                    </a:p>
                  </a:txBody>
                  <a:tcPr/>
                </a:tc>
                <a:tc hMerge="1">
                  <a:txBody>
                    <a:bodyPr/>
                    <a:lstStyle/>
                    <a:p>
                      <a:endParaRPr lang="ru-RU"/>
                    </a:p>
                  </a:txBody>
                  <a:tcPr/>
                </a:tc>
              </a:tr>
              <a:tr h="156494">
                <a:tc>
                  <a:txBody>
                    <a:bodyPr/>
                    <a:lstStyle/>
                    <a:p>
                      <a:pPr algn="just">
                        <a:spcAft>
                          <a:spcPts val="0"/>
                        </a:spcAft>
                      </a:pPr>
                      <a:endParaRPr lang="ru-RU" sz="1000">
                        <a:latin typeface="Times New Roman"/>
                        <a:ea typeface="Times New Roman"/>
                        <a:cs typeface="Times New Roman"/>
                      </a:endParaRPr>
                    </a:p>
                  </a:txBody>
                  <a:tcPr marL="10918" marR="10918" marT="10918" marB="0">
                    <a:lnL>
                      <a:noFill/>
                    </a:lnL>
                    <a:lnR>
                      <a:noFill/>
                    </a:lnR>
                    <a:lnT>
                      <a:noFill/>
                    </a:lnT>
                    <a:lnB>
                      <a:noFill/>
                    </a:lnB>
                  </a:tcPr>
                </a:tc>
                <a:tc>
                  <a:txBody>
                    <a:bodyPr/>
                    <a:lstStyle/>
                    <a:p>
                      <a:pPr algn="just">
                        <a:spcAft>
                          <a:spcPts val="0"/>
                        </a:spcAft>
                      </a:pPr>
                      <a:endParaRPr lang="ru-RU" sz="1000">
                        <a:latin typeface="Times New Roman"/>
                        <a:ea typeface="Times New Roman"/>
                        <a:cs typeface="Times New Roman"/>
                      </a:endParaRPr>
                    </a:p>
                  </a:txBody>
                  <a:tcPr marL="10918" marR="10918" marT="10918" marB="0">
                    <a:lnL>
                      <a:noFill/>
                    </a:lnL>
                    <a:lnR>
                      <a:noFill/>
                    </a:lnR>
                    <a:lnT>
                      <a:noFill/>
                    </a:lnT>
                    <a:lnB>
                      <a:noFill/>
                    </a:lnB>
                  </a:tcPr>
                </a:tc>
                <a:tc>
                  <a:txBody>
                    <a:bodyPr/>
                    <a:lstStyle/>
                    <a:p>
                      <a:pPr algn="just">
                        <a:spcAft>
                          <a:spcPts val="0"/>
                        </a:spcAft>
                      </a:pPr>
                      <a:endParaRPr lang="ru-RU" sz="1000">
                        <a:latin typeface="Times New Roman"/>
                        <a:ea typeface="Times New Roman"/>
                        <a:cs typeface="Times New Roman"/>
                      </a:endParaRPr>
                    </a:p>
                  </a:txBody>
                  <a:tcPr marL="10918" marR="10918" marT="10918" marB="0">
                    <a:lnL>
                      <a:noFill/>
                    </a:lnL>
                    <a:lnR>
                      <a:noFill/>
                    </a:lnR>
                    <a:lnT>
                      <a:noFill/>
                    </a:lnT>
                    <a:lnB>
                      <a:noFill/>
                    </a:lnB>
                  </a:tcPr>
                </a:tc>
                <a:tc>
                  <a:txBody>
                    <a:bodyPr/>
                    <a:lstStyle/>
                    <a:p>
                      <a:pPr algn="just">
                        <a:spcAft>
                          <a:spcPts val="0"/>
                        </a:spcAft>
                      </a:pPr>
                      <a:endParaRPr lang="ru-RU" sz="1000">
                        <a:latin typeface="Times New Roman"/>
                        <a:ea typeface="Times New Roman"/>
                        <a:cs typeface="Times New Roman"/>
                      </a:endParaRPr>
                    </a:p>
                  </a:txBody>
                  <a:tcPr marL="10918" marR="10918" marT="10918" marB="0">
                    <a:lnL>
                      <a:noFill/>
                    </a:lnL>
                    <a:lnR>
                      <a:noFill/>
                    </a:lnR>
                    <a:lnT>
                      <a:noFill/>
                    </a:lnT>
                    <a:lnB>
                      <a:noFill/>
                    </a:lnB>
                  </a:tcPr>
                </a:tc>
              </a:tr>
              <a:tr h="214725">
                <a:tc>
                  <a:txBody>
                    <a:bodyPr/>
                    <a:lstStyle/>
                    <a:p>
                      <a:pPr algn="just">
                        <a:spcAft>
                          <a:spcPts val="0"/>
                        </a:spcAft>
                      </a:pPr>
                      <a:r>
                        <a:rPr lang="ru-RU" sz="1300">
                          <a:latin typeface="Times New Roman"/>
                          <a:ea typeface="Times New Roman"/>
                          <a:cs typeface="Times New Roman"/>
                        </a:rPr>
                        <a:t>J01</a:t>
                      </a:r>
                      <a:endParaRPr lang="ru-RU" sz="1100">
                        <a:latin typeface="Times New Roman"/>
                        <a:ea typeface="Times New Roman"/>
                        <a:cs typeface="Times New Roman"/>
                      </a:endParaRPr>
                    </a:p>
                  </a:txBody>
                  <a:tcPr marL="10918" marR="10918" marT="10918" marB="0" anchor="ctr">
                    <a:lnL>
                      <a:noFill/>
                    </a:lnL>
                    <a:lnR>
                      <a:noFill/>
                    </a:lnR>
                    <a:lnT>
                      <a:noFill/>
                    </a:lnT>
                    <a:lnB>
                      <a:noFill/>
                    </a:lnB>
                  </a:tcPr>
                </a:tc>
                <a:tc gridSpan="3">
                  <a:txBody>
                    <a:bodyPr/>
                    <a:lstStyle/>
                    <a:p>
                      <a:pPr algn="just">
                        <a:spcAft>
                          <a:spcPts val="0"/>
                        </a:spcAft>
                      </a:pPr>
                      <a:r>
                        <a:rPr lang="ru-RU" sz="1300">
                          <a:latin typeface="Times New Roman"/>
                          <a:ea typeface="Times New Roman"/>
                          <a:cs typeface="Times New Roman"/>
                        </a:rPr>
                        <a:t>Острый синусит</a:t>
                      </a:r>
                      <a:endParaRPr lang="ru-RU" sz="1100">
                        <a:latin typeface="Times New Roman"/>
                        <a:ea typeface="Times New Roman"/>
                        <a:cs typeface="Times New Roman"/>
                      </a:endParaRPr>
                    </a:p>
                  </a:txBody>
                  <a:tcPr marL="10918" marR="10918" marT="10918" marB="0" anchor="ctr">
                    <a:lnL>
                      <a:noFill/>
                    </a:lnL>
                    <a:lnR>
                      <a:noFill/>
                    </a:lnR>
                    <a:lnT>
                      <a:noFill/>
                    </a:lnT>
                    <a:lnB>
                      <a:noFill/>
                    </a:lnB>
                  </a:tcPr>
                </a:tc>
                <a:tc hMerge="1">
                  <a:txBody>
                    <a:bodyPr/>
                    <a:lstStyle/>
                    <a:p>
                      <a:endParaRPr lang="ru-RU"/>
                    </a:p>
                  </a:txBody>
                  <a:tcPr/>
                </a:tc>
                <a:tc hMerge="1">
                  <a:txBody>
                    <a:bodyPr/>
                    <a:lstStyle/>
                    <a:p>
                      <a:endParaRPr lang="ru-RU"/>
                    </a:p>
                  </a:txBody>
                  <a:tcPr/>
                </a:tc>
              </a:tr>
              <a:tr h="185610">
                <a:tc>
                  <a:txBody>
                    <a:bodyPr/>
                    <a:lstStyle/>
                    <a:p>
                      <a:pPr algn="just">
                        <a:spcAft>
                          <a:spcPts val="0"/>
                        </a:spcAft>
                      </a:pPr>
                      <a:endParaRPr lang="ru-RU" sz="1100">
                        <a:latin typeface="Times New Roman"/>
                        <a:ea typeface="Times New Roman"/>
                        <a:cs typeface="Times New Roman"/>
                      </a:endParaRPr>
                    </a:p>
                  </a:txBody>
                  <a:tcPr marL="10918" marR="10918" marT="10918" marB="0" anchor="ctr">
                    <a:lnL>
                      <a:noFill/>
                    </a:lnL>
                    <a:lnR>
                      <a:noFill/>
                    </a:lnR>
                    <a:lnT>
                      <a:noFill/>
                    </a:lnT>
                    <a:lnB>
                      <a:noFill/>
                    </a:lnB>
                  </a:tcPr>
                </a:tc>
                <a:tc>
                  <a:txBody>
                    <a:bodyPr/>
                    <a:lstStyle/>
                    <a:p>
                      <a:pPr algn="just">
                        <a:spcAft>
                          <a:spcPts val="0"/>
                        </a:spcAft>
                      </a:pPr>
                      <a:r>
                        <a:rPr lang="ru-RU" sz="1100">
                          <a:latin typeface="Times New Roman"/>
                          <a:ea typeface="Times New Roman"/>
                          <a:cs typeface="Times New Roman"/>
                        </a:rPr>
                        <a:t>J01.0</a:t>
                      </a:r>
                    </a:p>
                  </a:txBody>
                  <a:tcPr marL="10918" marR="10918" marT="10918" marB="0" anchor="ctr">
                    <a:lnL>
                      <a:noFill/>
                    </a:lnL>
                    <a:lnR>
                      <a:noFill/>
                    </a:lnR>
                    <a:lnT>
                      <a:noFill/>
                    </a:lnT>
                    <a:lnB>
                      <a:noFill/>
                    </a:lnB>
                  </a:tcPr>
                </a:tc>
                <a:tc gridSpan="2">
                  <a:txBody>
                    <a:bodyPr/>
                    <a:lstStyle/>
                    <a:p>
                      <a:pPr algn="just">
                        <a:spcAft>
                          <a:spcPts val="0"/>
                        </a:spcAft>
                      </a:pPr>
                      <a:r>
                        <a:rPr lang="ru-RU" sz="1100" dirty="0">
                          <a:latin typeface="Times New Roman"/>
                          <a:ea typeface="Times New Roman"/>
                          <a:cs typeface="Times New Roman"/>
                        </a:rPr>
                        <a:t>Острый (</a:t>
                      </a:r>
                      <a:r>
                        <a:rPr lang="ru-RU" sz="1100" dirty="0" err="1">
                          <a:latin typeface="Times New Roman"/>
                          <a:ea typeface="Times New Roman"/>
                          <a:cs typeface="Times New Roman"/>
                        </a:rPr>
                        <a:t>одонтогенный</a:t>
                      </a:r>
                      <a:r>
                        <a:rPr lang="ru-RU" sz="1100" dirty="0">
                          <a:latin typeface="Times New Roman"/>
                          <a:ea typeface="Times New Roman"/>
                          <a:cs typeface="Times New Roman"/>
                        </a:rPr>
                        <a:t>) верхнечелюстной синусит</a:t>
                      </a:r>
                    </a:p>
                  </a:txBody>
                  <a:tcPr marL="10918" marR="10918" marT="10918" marB="0" anchor="ctr">
                    <a:lnL>
                      <a:noFill/>
                    </a:lnL>
                    <a:lnR>
                      <a:noFill/>
                    </a:lnR>
                    <a:lnT>
                      <a:noFill/>
                    </a:lnT>
                    <a:lnB>
                      <a:noFill/>
                    </a:lnB>
                  </a:tcPr>
                </a:tc>
                <a:tc hMerge="1">
                  <a:txBody>
                    <a:bodyPr/>
                    <a:lstStyle/>
                    <a:p>
                      <a:endParaRPr lang="ru-RU"/>
                    </a:p>
                  </a:txBody>
                  <a:tcPr/>
                </a:tc>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dirty="0" smtClean="0"/>
              <a:t>Факторы, способствующие возникновению синусита верхнечелюстной пазухи</a:t>
            </a:r>
            <a:endParaRPr lang="ru-RU" sz="2800" dirty="0"/>
          </a:p>
        </p:txBody>
      </p:sp>
      <p:sp>
        <p:nvSpPr>
          <p:cNvPr id="3" name="Содержимое 2"/>
          <p:cNvSpPr>
            <a:spLocks noGrp="1"/>
          </p:cNvSpPr>
          <p:nvPr>
            <p:ph idx="1"/>
          </p:nvPr>
        </p:nvSpPr>
        <p:spPr/>
        <p:txBody>
          <a:bodyPr>
            <a:normAutofit fontScale="70000" lnSpcReduction="20000"/>
          </a:bodyPr>
          <a:lstStyle/>
          <a:p>
            <a:pPr>
              <a:buNone/>
            </a:pPr>
            <a:r>
              <a:rPr lang="ru-RU" dirty="0" smtClean="0"/>
              <a:t>Относительно частое повреждение и инфицирование верхнечелюстной пазухи при хирургическом и консервативном лечении малых и больших коренных зубов верхней челюсти объясняют их анатомическими особенностями. </a:t>
            </a:r>
          </a:p>
          <a:p>
            <a:pPr>
              <a:buNone/>
            </a:pPr>
            <a:r>
              <a:rPr lang="ru-RU" dirty="0"/>
              <a:t>Б</a:t>
            </a:r>
            <a:r>
              <a:rPr lang="ru-RU" dirty="0" smtClean="0"/>
              <a:t>олее 50\% </a:t>
            </a:r>
            <a:r>
              <a:rPr lang="ru-RU" dirty="0" err="1" smtClean="0"/>
              <a:t>одонтогенных</a:t>
            </a:r>
            <a:r>
              <a:rPr lang="ru-RU" dirty="0" smtClean="0"/>
              <a:t> синуситов возникает вследствие перфорации верхнечелюстной пазухи во время операции удаления зуба верхней челюсти. Перфорацию дна верхнечелюстной пазухи автор объясняет не только анатомо-топографическим своеобразием этой области, но и погрешностями в технике удаления зубов. </a:t>
            </a:r>
          </a:p>
          <a:p>
            <a:pPr>
              <a:buNone/>
            </a:pPr>
            <a:r>
              <a:rPr lang="ru-RU" dirty="0" smtClean="0"/>
              <a:t>Перфорации верхнечелюстной пазухи во время удаления зуба и операции на альвеолярном отростке, включая проталкивание корней в пазуху, происходят в 15,5\% случаев. </a:t>
            </a:r>
          </a:p>
          <a:p>
            <a:pPr>
              <a:buNone/>
            </a:pPr>
            <a:r>
              <a:rPr lang="ru-RU" dirty="0" smtClean="0"/>
              <a:t>Наиболее часто (49,4\%) причиной возникновения </a:t>
            </a:r>
            <a:r>
              <a:rPr lang="ru-RU" dirty="0" err="1" smtClean="0"/>
              <a:t>одонтогенного</a:t>
            </a:r>
            <a:r>
              <a:rPr lang="ru-RU" dirty="0" smtClean="0"/>
              <a:t> синусита являются </a:t>
            </a:r>
            <a:r>
              <a:rPr lang="ru-RU" dirty="0" err="1" smtClean="0"/>
              <a:t>периапикальные</a:t>
            </a:r>
            <a:r>
              <a:rPr lang="ru-RU" dirty="0" smtClean="0"/>
              <a:t> очаги инфекции.</a:t>
            </a:r>
            <a:endParaRPr lang="ru-RU"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500042"/>
          </a:xfrm>
        </p:spPr>
        <p:txBody>
          <a:bodyPr>
            <a:normAutofit/>
          </a:bodyPr>
          <a:lstStyle/>
          <a:p>
            <a:r>
              <a:rPr lang="ru-RU" sz="2400" dirty="0" smtClean="0">
                <a:solidFill>
                  <a:schemeClr val="tx1"/>
                </a:solidFill>
              </a:rPr>
              <a:t>Острый </a:t>
            </a:r>
            <a:r>
              <a:rPr lang="ru-RU" sz="2400" dirty="0" err="1" smtClean="0">
                <a:solidFill>
                  <a:schemeClr val="tx1"/>
                </a:solidFill>
              </a:rPr>
              <a:t>одонтогенный</a:t>
            </a:r>
            <a:r>
              <a:rPr lang="ru-RU" sz="2400" dirty="0" smtClean="0">
                <a:solidFill>
                  <a:schemeClr val="tx1"/>
                </a:solidFill>
              </a:rPr>
              <a:t> верхнечелюстной синусит </a:t>
            </a:r>
            <a:endParaRPr lang="ru-RU" sz="2400" dirty="0">
              <a:solidFill>
                <a:schemeClr val="tx1"/>
              </a:solidFill>
            </a:endParaRPr>
          </a:p>
        </p:txBody>
      </p:sp>
      <p:sp>
        <p:nvSpPr>
          <p:cNvPr id="3" name="Содержимое 2"/>
          <p:cNvSpPr>
            <a:spLocks noGrp="1"/>
          </p:cNvSpPr>
          <p:nvPr>
            <p:ph idx="1"/>
          </p:nvPr>
        </p:nvSpPr>
        <p:spPr>
          <a:xfrm>
            <a:off x="0" y="500042"/>
            <a:ext cx="9001156" cy="6357958"/>
          </a:xfrm>
        </p:spPr>
        <p:txBody>
          <a:bodyPr>
            <a:normAutofit fontScale="55000" lnSpcReduction="20000"/>
          </a:bodyPr>
          <a:lstStyle/>
          <a:p>
            <a:pPr marL="108000" indent="0">
              <a:lnSpc>
                <a:spcPct val="120000"/>
              </a:lnSpc>
              <a:spcBef>
                <a:spcPts val="0"/>
              </a:spcBef>
              <a:buNone/>
            </a:pPr>
            <a:r>
              <a:rPr lang="ru-RU" dirty="0" smtClean="0"/>
              <a:t>Больных беспокоит головная боль, локализующаяся в области проекций верхнечелюстной пазухи, распространение в области лба, скуловой кости, виска, может </a:t>
            </a:r>
            <a:r>
              <a:rPr lang="ru-RU" dirty="0" err="1" smtClean="0"/>
              <a:t>иррадиировать</a:t>
            </a:r>
            <a:r>
              <a:rPr lang="ru-RU" dirty="0" smtClean="0"/>
              <a:t> и в глазничную область и в верхние зубы, т. е. практически болью охватывается вся половина лица. Характерно усиление и ощущение как бы «прилива» тяжести в соответствующей половине лица при наклоне головы кпереди. Головная боль связана со вторичной невралгией тройничного нерва и нарушением </a:t>
            </a:r>
            <a:r>
              <a:rPr lang="ru-RU" dirty="0" err="1" smtClean="0"/>
              <a:t>барофункции</a:t>
            </a:r>
            <a:r>
              <a:rPr lang="ru-RU" dirty="0" smtClean="0"/>
              <a:t> пазухи в результате отека слизистой оболочки и закупорки соустья. Возможно появление припухлости щеки на пораженной стороне. Больные отмечают заложенность носа и слизистые или гнойные выделения, а также снижение обоняния на стороне воспаления.</a:t>
            </a:r>
            <a:br>
              <a:rPr lang="ru-RU" dirty="0" smtClean="0"/>
            </a:br>
            <a:r>
              <a:rPr lang="ru-RU" dirty="0" smtClean="0"/>
              <a:t>Пальпация в области проекции пазухи усиливает болевые ощущения. Выраженный отек лица, а также век более характерен для осложненного синусита. Передняя риноскопия позволяет установить гиперемию и отек слизистой оболочки нижней и особенно средней носовой раковины. Характерно наличие серозных или гнойных выделений (гнойной дорожки) в среднем носовом ходе, что также может быть установлено и при задней риноскопии. В тех случаях, когда гнойная дорожка не обнаруживается (при выраженном отеке слизистой оболочки, перекрывающей соустье), рекомендуется также произвести </a:t>
            </a:r>
            <a:r>
              <a:rPr lang="ru-RU" dirty="0" err="1" smtClean="0"/>
              <a:t>анемизацию</a:t>
            </a:r>
            <a:r>
              <a:rPr lang="ru-RU" dirty="0" smtClean="0"/>
              <a:t> области среднего носового хода и повернуть голову пациента в здоровую сторону. При таком положении выводное отверстие пазухи оказывается внизу, и гной (при его наличии) появится в среднем носовом ходе.</a:t>
            </a:r>
            <a:br>
              <a:rPr lang="ru-RU" dirty="0" smtClean="0"/>
            </a:br>
            <a:r>
              <a:rPr lang="ru-RU" dirty="0" smtClean="0"/>
              <a:t/>
            </a:r>
            <a:br>
              <a:rPr lang="ru-RU" dirty="0" smtClean="0"/>
            </a:br>
            <a:endParaRPr lang="ru-RU"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000108"/>
          </a:xfrm>
        </p:spPr>
        <p:txBody>
          <a:bodyPr>
            <a:normAutofit/>
          </a:bodyPr>
          <a:lstStyle/>
          <a:p>
            <a:r>
              <a:rPr lang="ru-RU" sz="2800" dirty="0" smtClean="0">
                <a:solidFill>
                  <a:schemeClr val="tx1"/>
                </a:solidFill>
              </a:rPr>
              <a:t>Острый </a:t>
            </a:r>
            <a:r>
              <a:rPr lang="ru-RU" sz="2800" dirty="0" err="1" smtClean="0">
                <a:solidFill>
                  <a:schemeClr val="tx1"/>
                </a:solidFill>
              </a:rPr>
              <a:t>одонтогенный</a:t>
            </a:r>
            <a:r>
              <a:rPr lang="ru-RU" sz="2800" dirty="0" smtClean="0">
                <a:solidFill>
                  <a:schemeClr val="tx1"/>
                </a:solidFill>
              </a:rPr>
              <a:t> верхнечелюстной </a:t>
            </a:r>
            <a:r>
              <a:rPr lang="ru-RU" sz="2800" dirty="0" smtClean="0">
                <a:solidFill>
                  <a:schemeClr val="tx1"/>
                </a:solidFill>
              </a:rPr>
              <a:t>синусит</a:t>
            </a:r>
            <a:endParaRPr lang="ru-RU" sz="2800" dirty="0">
              <a:solidFill>
                <a:schemeClr val="tx1"/>
              </a:solidFill>
            </a:endParaRPr>
          </a:p>
        </p:txBody>
      </p:sp>
      <p:sp>
        <p:nvSpPr>
          <p:cNvPr id="3" name="Содержимое 2"/>
          <p:cNvSpPr>
            <a:spLocks noGrp="1"/>
          </p:cNvSpPr>
          <p:nvPr>
            <p:ph idx="1"/>
          </p:nvPr>
        </p:nvSpPr>
        <p:spPr>
          <a:xfrm>
            <a:off x="0" y="928670"/>
            <a:ext cx="9001156" cy="5929330"/>
          </a:xfrm>
        </p:spPr>
        <p:txBody>
          <a:bodyPr>
            <a:normAutofit fontScale="85000" lnSpcReduction="20000"/>
          </a:bodyPr>
          <a:lstStyle/>
          <a:p>
            <a:pPr marL="108000" indent="0">
              <a:lnSpc>
                <a:spcPct val="120000"/>
              </a:lnSpc>
              <a:spcBef>
                <a:spcPts val="0"/>
              </a:spcBef>
              <a:buNone/>
            </a:pPr>
            <a:r>
              <a:rPr lang="ru-RU" dirty="0" smtClean="0"/>
              <a:t/>
            </a:r>
            <a:br>
              <a:rPr lang="ru-RU" dirty="0" smtClean="0"/>
            </a:br>
            <a:r>
              <a:rPr lang="ru-RU" dirty="0" smtClean="0"/>
              <a:t>Диагноз острого </a:t>
            </a:r>
            <a:r>
              <a:rPr lang="ru-RU" dirty="0" err="1" smtClean="0"/>
              <a:t>одонтогенного</a:t>
            </a:r>
            <a:r>
              <a:rPr lang="ru-RU" dirty="0" smtClean="0"/>
              <a:t> синусита устанавливается на основании жалоб, анализа симптоматики и результатов лучевого обследования. Рентгеновское исследование в настоящее время продолжает оставаться ведущим среди лучевых и других </a:t>
            </a:r>
            <a:r>
              <a:rPr lang="ru-RU" dirty="0" err="1" smtClean="0"/>
              <a:t>неинвазивных</a:t>
            </a:r>
            <a:r>
              <a:rPr lang="ru-RU" dirty="0" smtClean="0"/>
              <a:t> диагностических методов. При рентгенологическом исследовании верхнечелюстных пазух применяют носолобную и </a:t>
            </a:r>
            <a:r>
              <a:rPr lang="ru-RU" dirty="0" err="1" smtClean="0"/>
              <a:t>носоподбородочную</a:t>
            </a:r>
            <a:r>
              <a:rPr lang="ru-RU" dirty="0" smtClean="0"/>
              <a:t> укладки, а также проводится </a:t>
            </a:r>
            <a:r>
              <a:rPr lang="ru-RU" dirty="0" err="1" smtClean="0"/>
              <a:t>ортопантомограмма</a:t>
            </a:r>
            <a:r>
              <a:rPr lang="ru-RU" dirty="0" smtClean="0"/>
              <a:t> и прицельные снимки зубов. Более информативным рентгенологическим исследованием является линейная томография. Еще больше информативна компьютерная томография (КТ) и магнитно-резонансная томография (МРТ).</a:t>
            </a:r>
          </a:p>
          <a:p>
            <a:endParaRPr lang="ru-RU"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Диагностика</a:t>
            </a:r>
            <a:endParaRPr lang="ru-RU" dirty="0"/>
          </a:p>
        </p:txBody>
      </p:sp>
      <p:sp>
        <p:nvSpPr>
          <p:cNvPr id="3" name="Содержимое 2"/>
          <p:cNvSpPr>
            <a:spLocks noGrp="1"/>
          </p:cNvSpPr>
          <p:nvPr>
            <p:ph idx="1"/>
          </p:nvPr>
        </p:nvSpPr>
        <p:spPr/>
        <p:txBody>
          <a:bodyPr>
            <a:normAutofit fontScale="77500" lnSpcReduction="20000"/>
          </a:bodyPr>
          <a:lstStyle/>
          <a:p>
            <a:pPr>
              <a:buNone/>
            </a:pPr>
            <a:r>
              <a:rPr lang="ru-RU" dirty="0" smtClean="0"/>
              <a:t>      Диагноз устанавливают на основании результатов клинического и рентгенологического исследований. При передней риноскопии обнаруживают отечность слизистой оболочки носа, слизисто-гнойные или гнойные выделения в среднем носовом ходу. В случае подозрения на </a:t>
            </a:r>
            <a:r>
              <a:rPr lang="ru-RU" dirty="0" err="1" smtClean="0"/>
              <a:t>одонтогенный</a:t>
            </a:r>
            <a:r>
              <a:rPr lang="ru-RU" dirty="0" smtClean="0"/>
              <a:t> синусит тщательно осматривают полость рта и зубы, проводят рентгенографию придаточных пазух носа в подбородочно-носовой проекции альвеолярного отростка в области дна верхнечелюстной пазухи, </a:t>
            </a:r>
            <a:r>
              <a:rPr lang="ru-RU" dirty="0" err="1" smtClean="0"/>
              <a:t>электроодонтометрию</a:t>
            </a:r>
            <a:r>
              <a:rPr lang="ru-RU" dirty="0" smtClean="0"/>
              <a:t>. Рентгенологически острый синусит выглядит как диффузное или пристеночное понижение воздушности (прозрачности) верхнечелюстной пазухи.</a:t>
            </a:r>
            <a:endParaRPr lang="ru-RU"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Дифференциальная диагностика</a:t>
            </a:r>
            <a:endParaRPr lang="ru-RU" dirty="0"/>
          </a:p>
        </p:txBody>
      </p:sp>
      <p:sp>
        <p:nvSpPr>
          <p:cNvPr id="3" name="Содержимое 2"/>
          <p:cNvSpPr>
            <a:spLocks noGrp="1"/>
          </p:cNvSpPr>
          <p:nvPr>
            <p:ph idx="1"/>
          </p:nvPr>
        </p:nvSpPr>
        <p:spPr/>
        <p:txBody>
          <a:bodyPr>
            <a:normAutofit fontScale="92500" lnSpcReduction="10000"/>
          </a:bodyPr>
          <a:lstStyle/>
          <a:p>
            <a:pPr>
              <a:buNone/>
            </a:pPr>
            <a:r>
              <a:rPr lang="ru-RU" dirty="0" smtClean="0"/>
              <a:t>острый </a:t>
            </a:r>
            <a:r>
              <a:rPr lang="ru-RU" dirty="0" err="1" smtClean="0"/>
              <a:t>одонтогенный</a:t>
            </a:r>
            <a:r>
              <a:rPr lang="ru-RU" dirty="0" smtClean="0"/>
              <a:t> синусит верхней челюсти следует дифференцировать от острого </a:t>
            </a:r>
            <a:r>
              <a:rPr lang="ru-RU" dirty="0" err="1" smtClean="0"/>
              <a:t>риногенного</a:t>
            </a:r>
            <a:r>
              <a:rPr lang="ru-RU" dirty="0" smtClean="0"/>
              <a:t> синусита, невралгии тройничного нерва. Для невралгии тройничного нерва нехарактерны приступообразные боли, ограниченные областью иннервации одной из ветвей тройничного нерва. Для невралгии тройничного нерва не характерны повышение температуры тела, выделение экссудата из носа.</a:t>
            </a:r>
            <a:endParaRPr lang="ru-RU"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928670"/>
          </a:xfrm>
        </p:spPr>
        <p:txBody>
          <a:bodyPr>
            <a:normAutofit/>
          </a:bodyPr>
          <a:lstStyle/>
          <a:p>
            <a:r>
              <a:rPr lang="ru-RU" sz="2800" dirty="0" smtClean="0">
                <a:solidFill>
                  <a:schemeClr val="tx1"/>
                </a:solidFill>
              </a:rPr>
              <a:t>Лечение </a:t>
            </a:r>
            <a:r>
              <a:rPr lang="ru-RU" sz="2800" dirty="0" err="1" smtClean="0">
                <a:solidFill>
                  <a:schemeClr val="tx1"/>
                </a:solidFill>
              </a:rPr>
              <a:t>одонтогенного</a:t>
            </a:r>
            <a:r>
              <a:rPr lang="ru-RU" sz="2800" dirty="0" smtClean="0">
                <a:solidFill>
                  <a:schemeClr val="tx1"/>
                </a:solidFill>
              </a:rPr>
              <a:t> верхнечелюстного синусита</a:t>
            </a:r>
            <a:endParaRPr lang="ru-RU" sz="2800" dirty="0">
              <a:solidFill>
                <a:schemeClr val="tx1"/>
              </a:solidFill>
            </a:endParaRPr>
          </a:p>
        </p:txBody>
      </p:sp>
      <p:sp>
        <p:nvSpPr>
          <p:cNvPr id="3" name="Содержимое 2"/>
          <p:cNvSpPr>
            <a:spLocks noGrp="1"/>
          </p:cNvSpPr>
          <p:nvPr>
            <p:ph idx="1"/>
          </p:nvPr>
        </p:nvSpPr>
        <p:spPr>
          <a:xfrm>
            <a:off x="0" y="1000108"/>
            <a:ext cx="9144000" cy="5857892"/>
          </a:xfrm>
        </p:spPr>
        <p:txBody>
          <a:bodyPr>
            <a:normAutofit fontScale="85000" lnSpcReduction="20000"/>
          </a:bodyPr>
          <a:lstStyle/>
          <a:p>
            <a:pPr>
              <a:buNone/>
            </a:pPr>
            <a:r>
              <a:rPr lang="ru-RU" dirty="0" smtClean="0"/>
              <a:t>      Все лечебные мероприятия направлены на лечение зубов, прилегающих к нижней стенке верхнечелюстных пазух и улучшение оттока гнойного секрета из пазух.. Наиболее распространенной манипуляцией является пункция верхнечелюстной пазухи. </a:t>
            </a:r>
          </a:p>
          <a:p>
            <a:pPr>
              <a:buNone/>
            </a:pPr>
            <a:r>
              <a:rPr lang="ru-RU" dirty="0" smtClean="0"/>
              <a:t>     Пункция производится под </a:t>
            </a:r>
            <a:r>
              <a:rPr lang="ru-RU" dirty="0" err="1" smtClean="0"/>
              <a:t>эпимукозной</a:t>
            </a:r>
            <a:r>
              <a:rPr lang="ru-RU" dirty="0" smtClean="0"/>
              <a:t> (аппликационной) анестезией 10 % раствором </a:t>
            </a:r>
            <a:r>
              <a:rPr lang="ru-RU" dirty="0" err="1" smtClean="0"/>
              <a:t>лидокаина</a:t>
            </a:r>
            <a:r>
              <a:rPr lang="ru-RU" dirty="0" smtClean="0"/>
              <a:t> Прокол пазухи производится иглой </a:t>
            </a:r>
            <a:r>
              <a:rPr lang="ru-RU" dirty="0" err="1" smtClean="0"/>
              <a:t>Куликовского</a:t>
            </a:r>
            <a:r>
              <a:rPr lang="ru-RU" dirty="0" smtClean="0"/>
              <a:t>, которая вводится под нижнюю носовую раковину, отступя 2 см от ее переднего конца в месте прикрепления раковины к латеральной стенке, где ее толщина — наименьшая. Возможные при этом осложнения (среди них попадание иглы в глазницу) описаны в монографии И. Я. Темкина (1963). Пункция может быть произведена троакаром, через который доступно введение эндоскопа для обозрения пазухи.</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Диагностика</a:t>
            </a:r>
            <a:endParaRPr lang="ru-RU" dirty="0"/>
          </a:p>
        </p:txBody>
      </p:sp>
      <p:sp>
        <p:nvSpPr>
          <p:cNvPr id="3" name="Содержимое 2"/>
          <p:cNvSpPr>
            <a:spLocks noGrp="1"/>
          </p:cNvSpPr>
          <p:nvPr>
            <p:ph idx="1"/>
          </p:nvPr>
        </p:nvSpPr>
        <p:spPr/>
        <p:txBody>
          <a:bodyPr>
            <a:normAutofit fontScale="62500" lnSpcReduction="20000"/>
          </a:bodyPr>
          <a:lstStyle/>
          <a:p>
            <a:pPr>
              <a:buNone/>
            </a:pPr>
            <a:r>
              <a:rPr lang="ru-RU" dirty="0" smtClean="0"/>
              <a:t>       Если этих данных недостаточно для установления диагноза, прибегают к пробному проколу верхнечелюстной пазухи, осуществляемому обычно через нижний носовой ход, и последующему ее промыванию. Прокол верхнечелюстной пазухи производят после аппликационной анестезии слизистой оболочки полости носа 1\% раствором дикаина с добавлением адреналина или 2\% раствором </a:t>
            </a:r>
            <a:r>
              <a:rPr lang="ru-RU" dirty="0" err="1" smtClean="0"/>
              <a:t>бумекаина</a:t>
            </a:r>
            <a:r>
              <a:rPr lang="ru-RU" dirty="0" smtClean="0"/>
              <a:t> (</a:t>
            </a:r>
            <a:r>
              <a:rPr lang="ru-RU" dirty="0" err="1" smtClean="0"/>
              <a:t>пиромекаин</a:t>
            </a:r>
            <a:r>
              <a:rPr lang="ru-RU" dirty="0" smtClean="0"/>
              <a:t>). Иглу </a:t>
            </a:r>
            <a:r>
              <a:rPr lang="ru-RU" dirty="0" err="1" smtClean="0"/>
              <a:t>Куликовского</a:t>
            </a:r>
            <a:r>
              <a:rPr lang="ru-RU" dirty="0" smtClean="0"/>
              <a:t>, специальный троакар или толстую пункционную иглу вводят в пазуху под нижней носовой раковиной, на 1—1,5 см кзади от ее переднего края. После некоторого сопротивления возникает чувство внезапного </a:t>
            </a:r>
            <a:r>
              <a:rPr lang="ru-RU" dirty="0" err="1" smtClean="0"/>
              <a:t>провали-вания</a:t>
            </a:r>
            <a:r>
              <a:rPr lang="ru-RU" dirty="0" smtClean="0"/>
              <a:t> иглы в верхнечелюстную пазуху. Легкими </a:t>
            </a:r>
            <a:r>
              <a:rPr lang="ru-RU" dirty="0" err="1" smtClean="0"/>
              <a:t>рычагообразными</a:t>
            </a:r>
            <a:r>
              <a:rPr lang="ru-RU" dirty="0" smtClean="0"/>
              <a:t> движениями проверяют, свободен ли конец иглы в пазухе, после чего пробуют отсосать ее содержимое. Не следует слишком энергично производить отсасывание и вводить воздух из шприца в пазуху. После отсасывания экссудата верхнечелюстную пазуху под слабым давлением промывают раствором антисептика в количестве 150— 200 мл. Для диагностики синусита, наряду с традиционными методами, используют ультразвуковую диагностику.</a:t>
            </a:r>
            <a:endParaRPr lang="ru-RU"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857232"/>
          </a:xfrm>
        </p:spPr>
        <p:txBody>
          <a:bodyPr>
            <a:normAutofit/>
          </a:bodyPr>
          <a:lstStyle/>
          <a:p>
            <a:r>
              <a:rPr lang="ru-RU" sz="2800" dirty="0" smtClean="0"/>
              <a:t>Пункция верхнечелюстной пазухи</a:t>
            </a:r>
            <a:endParaRPr lang="ru-RU" sz="2800" dirty="0"/>
          </a:p>
        </p:txBody>
      </p:sp>
      <p:sp>
        <p:nvSpPr>
          <p:cNvPr id="3" name="Содержимое 2"/>
          <p:cNvSpPr>
            <a:spLocks noGrp="1"/>
          </p:cNvSpPr>
          <p:nvPr>
            <p:ph idx="1"/>
          </p:nvPr>
        </p:nvSpPr>
        <p:spPr>
          <a:xfrm>
            <a:off x="0" y="642918"/>
            <a:ext cx="9286908" cy="6215082"/>
          </a:xfrm>
        </p:spPr>
        <p:txBody>
          <a:bodyPr>
            <a:normAutofit fontScale="70000" lnSpcReduction="20000"/>
          </a:bodyPr>
          <a:lstStyle/>
          <a:p>
            <a:pPr>
              <a:buNone/>
            </a:pPr>
            <a:r>
              <a:rPr lang="ru-RU" dirty="0" smtClean="0"/>
              <a:t>        Пункция верхнечелюстных пазух, несмотря на известные опасности (Темкина И. Я., 1963), продолжает оставаться одним из наиболее распространенных методов консервативного лечения и применяется как в стационарной, так и в амбулаторной практике.</a:t>
            </a:r>
            <a:br>
              <a:rPr lang="ru-RU" dirty="0" smtClean="0"/>
            </a:br>
            <a:r>
              <a:rPr lang="ru-RU" dirty="0" smtClean="0"/>
              <a:t/>
            </a:r>
            <a:br>
              <a:rPr lang="ru-RU" dirty="0" smtClean="0"/>
            </a:br>
            <a:r>
              <a:rPr lang="ru-RU" dirty="0" smtClean="0"/>
              <a:t>При необходимости повторных пункций верхнечелюстных пазух прибегают к постоянным дренажам, представляющим собой тонкие полиэтиленовые либо фторопластовые трубочки, которые вводятся в пазуху на весь период лечения, избавляя больного от малоприятных манипуляций.</a:t>
            </a:r>
            <a:br>
              <a:rPr lang="ru-RU" dirty="0" smtClean="0"/>
            </a:br>
            <a:r>
              <a:rPr lang="ru-RU" dirty="0" smtClean="0"/>
              <a:t/>
            </a:r>
            <a:br>
              <a:rPr lang="ru-RU" dirty="0" smtClean="0"/>
            </a:br>
            <a:r>
              <a:rPr lang="ru-RU" dirty="0" smtClean="0"/>
              <a:t>Через введенную дренажную трубку проводят систематическое промывание пазухи </a:t>
            </a:r>
            <a:br>
              <a:rPr lang="ru-RU" dirty="0" smtClean="0"/>
            </a:br>
            <a:r>
              <a:rPr lang="ru-RU" dirty="0" smtClean="0"/>
              <a:t> Введение лекарственных растворов в верхнечелюстные пазухи возможно по методу «перемещения» по </a:t>
            </a:r>
            <a:r>
              <a:rPr lang="ru-RU" dirty="0" err="1" smtClean="0"/>
              <a:t>Проетцу</a:t>
            </a:r>
            <a:r>
              <a:rPr lang="ru-RU" dirty="0" smtClean="0"/>
              <a:t>. При этом методе в полости носа с помощью хирургического отсоса создается разрежение. Оно позволяет удалять из пазух патологическое содержимое, и после вливания в полость носа лекарственных растворов последние устремляются в открывшиеся пазухи.</a:t>
            </a:r>
            <a:br>
              <a:rPr lang="ru-RU" dirty="0" smtClean="0"/>
            </a:br>
            <a:endParaRPr lang="ru-RU"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74638"/>
            <a:ext cx="9144000" cy="1143000"/>
          </a:xfrm>
        </p:spPr>
        <p:txBody>
          <a:bodyPr>
            <a:normAutofit/>
          </a:bodyPr>
          <a:lstStyle/>
          <a:p>
            <a:r>
              <a:rPr lang="ru-RU" sz="2800" dirty="0" smtClean="0"/>
              <a:t/>
            </a:r>
            <a:br>
              <a:rPr lang="ru-RU" sz="2800" dirty="0" smtClean="0"/>
            </a:br>
            <a:r>
              <a:rPr lang="ru-RU" sz="2800" dirty="0" smtClean="0"/>
              <a:t>Лечение </a:t>
            </a:r>
            <a:r>
              <a:rPr lang="ru-RU" sz="2800" dirty="0" smtClean="0"/>
              <a:t>антибиотиками в возрастных дозах. </a:t>
            </a:r>
            <a:endParaRPr lang="ru-RU" sz="2800" dirty="0"/>
          </a:p>
        </p:txBody>
      </p:sp>
      <p:sp>
        <p:nvSpPr>
          <p:cNvPr id="3" name="Содержимое 2"/>
          <p:cNvSpPr>
            <a:spLocks noGrp="1"/>
          </p:cNvSpPr>
          <p:nvPr>
            <p:ph idx="1"/>
          </p:nvPr>
        </p:nvSpPr>
        <p:spPr>
          <a:xfrm>
            <a:off x="142844" y="1600200"/>
            <a:ext cx="8543956" cy="5043510"/>
          </a:xfrm>
        </p:spPr>
        <p:txBody>
          <a:bodyPr>
            <a:normAutofit fontScale="92500" lnSpcReduction="20000"/>
          </a:bodyPr>
          <a:lstStyle/>
          <a:p>
            <a:r>
              <a:rPr lang="ru-RU" dirty="0" smtClean="0"/>
              <a:t>Предпочтительнее </a:t>
            </a:r>
            <a:r>
              <a:rPr lang="ru-RU" dirty="0" smtClean="0"/>
              <a:t>использовать антибиотики группы </a:t>
            </a:r>
            <a:r>
              <a:rPr lang="ru-RU" dirty="0" err="1" smtClean="0"/>
              <a:t>макролидов</a:t>
            </a:r>
            <a:r>
              <a:rPr lang="ru-RU" dirty="0" smtClean="0"/>
              <a:t> (например, </a:t>
            </a:r>
            <a:r>
              <a:rPr lang="ru-RU" dirty="0" err="1" smtClean="0"/>
              <a:t>азитромицин</a:t>
            </a:r>
            <a:r>
              <a:rPr lang="ru-RU" dirty="0" smtClean="0"/>
              <a:t>, </a:t>
            </a:r>
            <a:r>
              <a:rPr lang="ru-RU" dirty="0" err="1" smtClean="0"/>
              <a:t>мидекамицин</a:t>
            </a:r>
            <a:r>
              <a:rPr lang="ru-RU" dirty="0" smtClean="0"/>
              <a:t>) или </a:t>
            </a:r>
            <a:r>
              <a:rPr lang="ru-RU" dirty="0" err="1" smtClean="0"/>
              <a:t>ингибитор-защищенные</a:t>
            </a:r>
            <a:r>
              <a:rPr lang="ru-RU" dirty="0" smtClean="0"/>
              <a:t> пенициллины (например, </a:t>
            </a:r>
            <a:r>
              <a:rPr lang="ru-RU" dirty="0" err="1" smtClean="0"/>
              <a:t>амоксициллин+клавулановая</a:t>
            </a:r>
            <a:r>
              <a:rPr lang="ru-RU" dirty="0" smtClean="0"/>
              <a:t> кислота, </a:t>
            </a:r>
            <a:r>
              <a:rPr lang="ru-RU" dirty="0" err="1" smtClean="0"/>
              <a:t>ампи-циллин</a:t>
            </a:r>
            <a:r>
              <a:rPr lang="ru-RU" dirty="0" smtClean="0"/>
              <a:t>/</a:t>
            </a:r>
            <a:r>
              <a:rPr lang="ru-RU" dirty="0" err="1" smtClean="0"/>
              <a:t>сульбактам</a:t>
            </a:r>
            <a:r>
              <a:rPr lang="ru-RU" dirty="0" smtClean="0"/>
              <a:t>), хорошо проникающие в пазухи. Назначают также десенсибилизирующие средства [</a:t>
            </a:r>
            <a:r>
              <a:rPr lang="ru-RU" dirty="0" err="1" smtClean="0"/>
              <a:t>дифенгидрамин</a:t>
            </a:r>
            <a:r>
              <a:rPr lang="ru-RU" dirty="0" smtClean="0"/>
              <a:t> (</a:t>
            </a:r>
            <a:r>
              <a:rPr lang="ru-RU" dirty="0" err="1" smtClean="0"/>
              <a:t>димедрол</a:t>
            </a:r>
            <a:r>
              <a:rPr lang="ru-RU" dirty="0" smtClean="0"/>
              <a:t>), </a:t>
            </a:r>
            <a:r>
              <a:rPr lang="ru-RU" dirty="0" err="1" smtClean="0"/>
              <a:t>хлоропирамин</a:t>
            </a:r>
            <a:r>
              <a:rPr lang="ru-RU" dirty="0" smtClean="0"/>
              <a:t> (</a:t>
            </a:r>
            <a:r>
              <a:rPr lang="ru-RU" dirty="0" err="1" smtClean="0"/>
              <a:t>супрастин</a:t>
            </a:r>
            <a:r>
              <a:rPr lang="ru-RU" dirty="0" smtClean="0"/>
              <a:t>), </a:t>
            </a:r>
            <a:r>
              <a:rPr lang="ru-RU" dirty="0" err="1" smtClean="0"/>
              <a:t>прометазин</a:t>
            </a:r>
            <a:r>
              <a:rPr lang="ru-RU" dirty="0" smtClean="0"/>
              <a:t> (</a:t>
            </a:r>
            <a:r>
              <a:rPr lang="ru-RU" dirty="0" err="1" smtClean="0"/>
              <a:t>пипольфен</a:t>
            </a:r>
            <a:r>
              <a:rPr lang="ru-RU" dirty="0" smtClean="0"/>
              <a:t>), кальция </a:t>
            </a:r>
            <a:r>
              <a:rPr lang="ru-RU" dirty="0" err="1" smtClean="0"/>
              <a:t>глю-конат</a:t>
            </a:r>
            <a:r>
              <a:rPr lang="ru-RU" dirty="0" smtClean="0"/>
              <a:t>], жаропонижающие препараты и анальгетики, физиотерапию (электрическое поле УВЧ, СВЧ, инфракрасный лазер).</a:t>
            </a:r>
            <a:endParaRPr lang="ru-RU"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857232"/>
          </a:xfrm>
        </p:spPr>
        <p:txBody>
          <a:bodyPr>
            <a:noAutofit/>
          </a:bodyPr>
          <a:lstStyle/>
          <a:p>
            <a:r>
              <a:rPr lang="ru-RU" sz="2800" dirty="0" smtClean="0">
                <a:solidFill>
                  <a:schemeClr val="tx1"/>
                </a:solidFill>
              </a:rPr>
              <a:t>Хронические </a:t>
            </a:r>
            <a:r>
              <a:rPr lang="ru-RU" sz="2800" dirty="0" err="1" smtClean="0">
                <a:solidFill>
                  <a:schemeClr val="tx1"/>
                </a:solidFill>
              </a:rPr>
              <a:t>одонтогенные</a:t>
            </a:r>
            <a:r>
              <a:rPr lang="ru-RU" sz="2800" dirty="0" smtClean="0">
                <a:solidFill>
                  <a:schemeClr val="tx1"/>
                </a:solidFill>
              </a:rPr>
              <a:t> верхнечелюстные синуситы </a:t>
            </a:r>
            <a:endParaRPr lang="ru-RU" sz="2800" dirty="0">
              <a:solidFill>
                <a:schemeClr val="tx1"/>
              </a:solidFill>
            </a:endParaRPr>
          </a:p>
        </p:txBody>
      </p:sp>
      <p:sp>
        <p:nvSpPr>
          <p:cNvPr id="3" name="Содержимое 2"/>
          <p:cNvSpPr>
            <a:spLocks noGrp="1"/>
          </p:cNvSpPr>
          <p:nvPr>
            <p:ph idx="1"/>
          </p:nvPr>
        </p:nvSpPr>
        <p:spPr>
          <a:xfrm>
            <a:off x="0" y="857232"/>
            <a:ext cx="9144000" cy="6000768"/>
          </a:xfrm>
        </p:spPr>
        <p:txBody>
          <a:bodyPr>
            <a:normAutofit fontScale="85000" lnSpcReduction="20000"/>
          </a:bodyPr>
          <a:lstStyle/>
          <a:p>
            <a:pPr>
              <a:buNone/>
            </a:pPr>
            <a:r>
              <a:rPr lang="ru-RU" dirty="0" smtClean="0"/>
              <a:t>     Обычно возникают в результате неоднократно повторяющихся и недостаточно излеченных острых синуситов. Существенное значение в их развитии имеет сочетание неблагоприятных факторов общего и местного характера — таких, как снижение реактивности организма, нарушение дренажа и аэрации пазухи, вызванных анатомическими отклонениями и патологическими процессами в полости носа, а также заболеваниями зубов.</a:t>
            </a:r>
            <a:br>
              <a:rPr lang="ru-RU" dirty="0" smtClean="0"/>
            </a:br>
            <a:r>
              <a:rPr lang="ru-RU" dirty="0" smtClean="0"/>
              <a:t/>
            </a:r>
            <a:br>
              <a:rPr lang="ru-RU" dirty="0" smtClean="0"/>
            </a:br>
            <a:r>
              <a:rPr lang="ru-RU" dirty="0" smtClean="0"/>
              <a:t>Разнообразие патоморфологических изменений при хронических синуситах, представляющее собой различные варианты экссудативных, пролиферативных и альтернативных процессов определяет пестроту клинико-морфологических форм и трудности их классификации.</a:t>
            </a:r>
            <a:br>
              <a:rPr lang="ru-RU" dirty="0" smtClean="0"/>
            </a:br>
            <a:endParaRPr lang="ru-RU"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071546"/>
          </a:xfrm>
        </p:spPr>
        <p:txBody>
          <a:bodyPr>
            <a:normAutofit/>
          </a:bodyPr>
          <a:lstStyle/>
          <a:p>
            <a:r>
              <a:rPr lang="ru-RU" sz="2800" dirty="0" smtClean="0">
                <a:solidFill>
                  <a:schemeClr val="tx1"/>
                </a:solidFill>
              </a:rPr>
              <a:t>Клинические симптомы при хронических </a:t>
            </a:r>
            <a:r>
              <a:rPr lang="ru-RU" sz="2800" dirty="0" err="1" smtClean="0">
                <a:solidFill>
                  <a:schemeClr val="tx1"/>
                </a:solidFill>
              </a:rPr>
              <a:t>одонтогенных</a:t>
            </a:r>
            <a:r>
              <a:rPr lang="ru-RU" sz="2800" dirty="0" smtClean="0">
                <a:solidFill>
                  <a:schemeClr val="tx1"/>
                </a:solidFill>
              </a:rPr>
              <a:t> верхнечелюстных синуситах </a:t>
            </a:r>
            <a:endParaRPr lang="ru-RU" sz="2800" dirty="0">
              <a:solidFill>
                <a:schemeClr val="tx1"/>
              </a:solidFill>
            </a:endParaRPr>
          </a:p>
        </p:txBody>
      </p:sp>
      <p:sp>
        <p:nvSpPr>
          <p:cNvPr id="3" name="Содержимое 2"/>
          <p:cNvSpPr>
            <a:spLocks noGrp="1"/>
          </p:cNvSpPr>
          <p:nvPr>
            <p:ph idx="1"/>
          </p:nvPr>
        </p:nvSpPr>
        <p:spPr>
          <a:xfrm>
            <a:off x="0" y="1000108"/>
            <a:ext cx="9144000" cy="5857892"/>
          </a:xfrm>
        </p:spPr>
        <p:txBody>
          <a:bodyPr>
            <a:normAutofit fontScale="85000" lnSpcReduction="20000"/>
          </a:bodyPr>
          <a:lstStyle/>
          <a:p>
            <a:pPr>
              <a:buNone/>
            </a:pPr>
            <a:r>
              <a:rPr lang="ru-RU" dirty="0" smtClean="0"/>
              <a:t>       Вне стадии обострения менее выражены, чем при острых. У отдельных больных возможно снижение трудоспособности. Характер симптомов и их выраженность во многом зависят от формы синусита, локализации процесса и его распространенности. Головная боль при хронических синуситах менее сильная, она может иметь неопределенный характер. Однако в ряде случаев больные точно локализуют боль в области пораженной пазухи. Заложенность носа обычно умеренная, более выраженная при </a:t>
            </a:r>
            <a:r>
              <a:rPr lang="ru-RU" dirty="0" err="1" smtClean="0"/>
              <a:t>полипозных</a:t>
            </a:r>
            <a:r>
              <a:rPr lang="ru-RU" dirty="0" smtClean="0"/>
              <a:t> аллергических и грибковых формах синусита, что связано с аналогичными поражениями слизистой оболочки полости носа. Нередко больные отмечают нарушение обоняния.</a:t>
            </a:r>
            <a:br>
              <a:rPr lang="ru-RU" dirty="0" smtClean="0"/>
            </a:br>
            <a:r>
              <a:rPr lang="ru-RU" dirty="0" smtClean="0"/>
              <a:t/>
            </a:r>
            <a:br>
              <a:rPr lang="ru-RU" dirty="0" smtClean="0"/>
            </a:br>
            <a:endParaRPr lang="ru-RU"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071546"/>
          </a:xfrm>
        </p:spPr>
        <p:txBody>
          <a:bodyPr>
            <a:normAutofit/>
          </a:bodyPr>
          <a:lstStyle/>
          <a:p>
            <a:r>
              <a:rPr lang="ru-RU" sz="2800" dirty="0" smtClean="0">
                <a:solidFill>
                  <a:schemeClr val="tx1"/>
                </a:solidFill>
              </a:rPr>
              <a:t>Клинические симптомы при хронических </a:t>
            </a:r>
            <a:r>
              <a:rPr lang="ru-RU" sz="2800" dirty="0" err="1" smtClean="0">
                <a:solidFill>
                  <a:schemeClr val="tx1"/>
                </a:solidFill>
              </a:rPr>
              <a:t>одонтогенных</a:t>
            </a:r>
            <a:r>
              <a:rPr lang="ru-RU" sz="2800" dirty="0" smtClean="0">
                <a:solidFill>
                  <a:schemeClr val="tx1"/>
                </a:solidFill>
              </a:rPr>
              <a:t> верхнечелюстных синуситах </a:t>
            </a:r>
            <a:endParaRPr lang="ru-RU" sz="2800" dirty="0">
              <a:solidFill>
                <a:schemeClr val="tx1"/>
              </a:solidFill>
            </a:endParaRPr>
          </a:p>
        </p:txBody>
      </p:sp>
      <p:sp>
        <p:nvSpPr>
          <p:cNvPr id="3" name="Содержимое 2"/>
          <p:cNvSpPr>
            <a:spLocks noGrp="1"/>
          </p:cNvSpPr>
          <p:nvPr>
            <p:ph idx="1"/>
          </p:nvPr>
        </p:nvSpPr>
        <p:spPr>
          <a:xfrm>
            <a:off x="0" y="1000108"/>
            <a:ext cx="9144000" cy="5857892"/>
          </a:xfrm>
        </p:spPr>
        <p:txBody>
          <a:bodyPr>
            <a:normAutofit fontScale="77500" lnSpcReduction="20000"/>
          </a:bodyPr>
          <a:lstStyle/>
          <a:p>
            <a:pPr>
              <a:buNone/>
            </a:pPr>
            <a:r>
              <a:rPr lang="ru-RU" dirty="0" smtClean="0"/>
              <a:t/>
            </a:r>
            <a:br>
              <a:rPr lang="ru-RU" dirty="0" smtClean="0"/>
            </a:br>
            <a:r>
              <a:rPr lang="ru-RU" dirty="0" smtClean="0"/>
              <a:t>Характер выделений из носа также зависит от формы синусита. При грибковых поражениях они имеют определенные характерные отличия. Так, при плесневых микозах отделяемое обычно вязкое, иногда желеобразное, имеет белесовато-серое или желтоватое окрашивание. При аспергиллезе выделения серого цвета, возможны черноватые вкрапления, которые могут быть густыми, напоминая </a:t>
            </a:r>
            <a:r>
              <a:rPr lang="ru-RU" dirty="0" err="1" smtClean="0"/>
              <a:t>холестеатомные</a:t>
            </a:r>
            <a:r>
              <a:rPr lang="ru-RU" dirty="0" smtClean="0"/>
              <a:t> массы. При кандидозе выделения подобны творожистой массе белесоватого цвета.</a:t>
            </a:r>
            <a:br>
              <a:rPr lang="ru-RU" dirty="0" smtClean="0"/>
            </a:br>
            <a:r>
              <a:rPr lang="ru-RU" dirty="0" smtClean="0"/>
              <a:t>При грибковых синуситах нередко отмечаются неврологические боли в области пораженной пазухи. Чаще, чем при других формах синусита, наблюдается припухлость мягких тканей лица, обычно в области верхнечелюстной пазухи .</a:t>
            </a:r>
          </a:p>
          <a:p>
            <a:pPr>
              <a:buNone/>
            </a:pPr>
            <a:r>
              <a:rPr lang="ru-RU" dirty="0" smtClean="0"/>
              <a:t/>
            </a:r>
            <a:br>
              <a:rPr lang="ru-RU" dirty="0" smtClean="0"/>
            </a:br>
            <a:endParaRPr lang="ru-RU"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785926"/>
          </a:xfrm>
        </p:spPr>
        <p:txBody>
          <a:bodyPr>
            <a:normAutofit/>
          </a:bodyPr>
          <a:lstStyle/>
          <a:p>
            <a:r>
              <a:rPr lang="ru-RU" sz="3600" b="1" dirty="0" smtClean="0">
                <a:solidFill>
                  <a:schemeClr val="tx1"/>
                </a:solidFill>
              </a:rPr>
              <a:t>Патоморфологическая картина верхнечелюстных синуситов </a:t>
            </a:r>
            <a:endParaRPr lang="ru-RU" sz="3600" b="1" dirty="0">
              <a:solidFill>
                <a:schemeClr val="tx1"/>
              </a:solidFill>
            </a:endParaRPr>
          </a:p>
        </p:txBody>
      </p:sp>
      <p:sp>
        <p:nvSpPr>
          <p:cNvPr id="3" name="Содержимое 2"/>
          <p:cNvSpPr>
            <a:spLocks noGrp="1"/>
          </p:cNvSpPr>
          <p:nvPr>
            <p:ph idx="1"/>
          </p:nvPr>
        </p:nvSpPr>
        <p:spPr>
          <a:xfrm>
            <a:off x="0" y="1714488"/>
            <a:ext cx="9144000" cy="5143512"/>
          </a:xfrm>
        </p:spPr>
        <p:txBody>
          <a:bodyPr>
            <a:normAutofit fontScale="92500"/>
          </a:bodyPr>
          <a:lstStyle/>
          <a:p>
            <a:pPr marL="108000">
              <a:lnSpc>
                <a:spcPct val="120000"/>
              </a:lnSpc>
              <a:spcBef>
                <a:spcPts val="0"/>
              </a:spcBef>
              <a:buNone/>
            </a:pPr>
            <a:r>
              <a:rPr lang="ru-RU" dirty="0" smtClean="0"/>
              <a:t>        При экссудативных формах наблюдается картина диффузной воспалительной инфильтрации лимфоцитами, нейтрофилами и плазматическими клетками. Она более выражена при гнойной, чем при катаральной и серозной формах. В этих случаях эпителий </a:t>
            </a:r>
            <a:r>
              <a:rPr lang="ru-RU" dirty="0" err="1" smtClean="0"/>
              <a:t>уплощен</a:t>
            </a:r>
            <a:r>
              <a:rPr lang="ru-RU" dirty="0" smtClean="0"/>
              <a:t>, местами </a:t>
            </a:r>
            <a:r>
              <a:rPr lang="ru-RU" dirty="0" err="1" smtClean="0"/>
              <a:t>метаплазирован</a:t>
            </a:r>
            <a:r>
              <a:rPr lang="ru-RU" dirty="0" smtClean="0"/>
              <a:t>. Отек наблюдается в очагах наибольшего воспаления.</a:t>
            </a:r>
            <a:br>
              <a:rPr lang="ru-RU" dirty="0" smtClean="0"/>
            </a:br>
            <a:r>
              <a:rPr lang="ru-RU" dirty="0" smtClean="0"/>
              <a:t/>
            </a:r>
            <a:br>
              <a:rPr lang="ru-RU" dirty="0" smtClean="0"/>
            </a:br>
            <a:endParaRPr lang="ru-RU"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785794"/>
          </a:xfrm>
        </p:spPr>
        <p:txBody>
          <a:bodyPr>
            <a:normAutofit fontScale="90000"/>
          </a:bodyPr>
          <a:lstStyle/>
          <a:p>
            <a:r>
              <a:rPr lang="ru-RU" sz="2800" dirty="0" smtClean="0">
                <a:solidFill>
                  <a:schemeClr val="tx1"/>
                </a:solidFill>
              </a:rPr>
              <a:t>Патоморфологическая картина верхнечелюстных синуситов </a:t>
            </a:r>
            <a:endParaRPr lang="ru-RU" sz="2800" dirty="0">
              <a:solidFill>
                <a:schemeClr val="tx1"/>
              </a:solidFill>
            </a:endParaRPr>
          </a:p>
        </p:txBody>
      </p:sp>
      <p:sp>
        <p:nvSpPr>
          <p:cNvPr id="3" name="Содержимое 2"/>
          <p:cNvSpPr>
            <a:spLocks noGrp="1"/>
          </p:cNvSpPr>
          <p:nvPr>
            <p:ph idx="1"/>
          </p:nvPr>
        </p:nvSpPr>
        <p:spPr>
          <a:xfrm>
            <a:off x="0" y="785794"/>
            <a:ext cx="9144000" cy="6072206"/>
          </a:xfrm>
        </p:spPr>
        <p:txBody>
          <a:bodyPr>
            <a:normAutofit fontScale="62500" lnSpcReduction="20000"/>
          </a:bodyPr>
          <a:lstStyle/>
          <a:p>
            <a:pPr marL="108000">
              <a:lnSpc>
                <a:spcPct val="120000"/>
              </a:lnSpc>
              <a:spcBef>
                <a:spcPts val="0"/>
              </a:spcBef>
              <a:buNone/>
            </a:pPr>
            <a:r>
              <a:rPr lang="ru-RU" dirty="0" smtClean="0"/>
              <a:t/>
            </a:r>
            <a:br>
              <a:rPr lang="ru-RU" dirty="0" smtClean="0"/>
            </a:br>
            <a:r>
              <a:rPr lang="ru-RU" dirty="0" smtClean="0"/>
              <a:t>При гиперпластических формах утолщение слизистой оболочки более выражено, чем при предыдущих формах. Патоморфологические изменения носят преимущественно пролиферативный характер за счет разрастания соединительнотканных элементов собственного слоя слизистой оболочки. Отмечается образование грануляционной ткани и полипов. Развитие соединительной ткани в одних участках может сочетаться со склерозом и уплотнением слизистой оболочки в других ее местах Воспалительный процесс распространяется на все ее слои, захватывая в ряде случаев и </a:t>
            </a:r>
            <a:r>
              <a:rPr lang="ru-RU" dirty="0" err="1" smtClean="0"/>
              <a:t>периостальный</a:t>
            </a:r>
            <a:r>
              <a:rPr lang="ru-RU" dirty="0" smtClean="0"/>
              <a:t> слой. Это приводит к периоститу, а при неблагоприятном развитии процесса и к остеомиелиту. Вследствие развития склероза слизистой оболочки и задержки резорбтивных процессов при заболевании кости возможно образование </a:t>
            </a:r>
            <a:r>
              <a:rPr lang="ru-RU" dirty="0" err="1" smtClean="0"/>
              <a:t>псевдохолестеатомы</a:t>
            </a:r>
            <a:r>
              <a:rPr lang="ru-RU" dirty="0" smtClean="0"/>
              <a:t>, представляющей собой сгущенную слизь без холестериновых включений и с большим количеством лейкоцитов, а также колоний гнилостных микробов. Накопление </a:t>
            </a:r>
            <a:r>
              <a:rPr lang="ru-RU" dirty="0" err="1" smtClean="0"/>
              <a:t>псевдохолестеатомных</a:t>
            </a:r>
            <a:r>
              <a:rPr lang="ru-RU" dirty="0" smtClean="0"/>
              <a:t> и казеозных масс и оказываемое ими давление на стенки верхнечелюстных пазух приводят к резорбции костной ткани и образованию свищей, которые  могут развиваться и вследствие грибковых поражений пазух. </a:t>
            </a:r>
            <a:endParaRPr lang="ru-RU"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857232"/>
          </a:xfrm>
        </p:spPr>
        <p:txBody>
          <a:bodyPr>
            <a:normAutofit fontScale="90000"/>
          </a:bodyPr>
          <a:lstStyle/>
          <a:p>
            <a:r>
              <a:rPr lang="ru-RU" sz="2800" dirty="0" smtClean="0">
                <a:solidFill>
                  <a:schemeClr val="tx1"/>
                </a:solidFill>
              </a:rPr>
              <a:t>Обострение хронических </a:t>
            </a:r>
            <a:r>
              <a:rPr lang="ru-RU" sz="2800" dirty="0" err="1" smtClean="0">
                <a:solidFill>
                  <a:schemeClr val="tx1"/>
                </a:solidFill>
              </a:rPr>
              <a:t>одонтогенных</a:t>
            </a:r>
            <a:r>
              <a:rPr lang="ru-RU" sz="2800" dirty="0" smtClean="0">
                <a:solidFill>
                  <a:schemeClr val="tx1"/>
                </a:solidFill>
              </a:rPr>
              <a:t> верхнечелюстных синуситов </a:t>
            </a:r>
            <a:endParaRPr lang="ru-RU" sz="2800" dirty="0">
              <a:solidFill>
                <a:schemeClr val="tx1"/>
              </a:solidFill>
            </a:endParaRPr>
          </a:p>
        </p:txBody>
      </p:sp>
      <p:sp>
        <p:nvSpPr>
          <p:cNvPr id="3" name="Содержимое 2"/>
          <p:cNvSpPr>
            <a:spLocks noGrp="1"/>
          </p:cNvSpPr>
          <p:nvPr>
            <p:ph idx="1"/>
          </p:nvPr>
        </p:nvSpPr>
        <p:spPr>
          <a:xfrm>
            <a:off x="0" y="857232"/>
            <a:ext cx="9144000" cy="6000768"/>
          </a:xfrm>
        </p:spPr>
        <p:txBody>
          <a:bodyPr>
            <a:normAutofit fontScale="70000" lnSpcReduction="20000"/>
          </a:bodyPr>
          <a:lstStyle/>
          <a:p>
            <a:pPr>
              <a:buNone/>
            </a:pPr>
            <a:r>
              <a:rPr lang="ru-RU" dirty="0" smtClean="0"/>
              <a:t>         Клиническая картина напоминает острый процесс поражения пазухи и нередко зависит от наличия или отсутствия осложнений. Необходимо обратить внимание на способность хронических синуситов протекать в маловыразительной латентной форме, когда клинические симптомы недостаточно ясны. Такое состояние свидетельствует о наличии известного равновесия в развитии патологического процесса — равновесия между организмом и болезнью. Вызывая перенапряжение и истощение иммунных механизмов, оно приводит, как правило, к развитию тех или иных, нередко очень серьезных, осложнений. </a:t>
            </a:r>
            <a:br>
              <a:rPr lang="ru-RU" dirty="0" smtClean="0"/>
            </a:br>
            <a:r>
              <a:rPr lang="ru-RU" dirty="0" smtClean="0"/>
              <a:t/>
            </a:r>
            <a:br>
              <a:rPr lang="ru-RU" dirty="0" smtClean="0"/>
            </a:br>
            <a:r>
              <a:rPr lang="ru-RU" dirty="0" smtClean="0"/>
              <a:t>Диагноз хронического </a:t>
            </a:r>
            <a:r>
              <a:rPr lang="ru-RU" dirty="0" err="1" smtClean="0"/>
              <a:t>одонтогенного</a:t>
            </a:r>
            <a:r>
              <a:rPr lang="ru-RU" dirty="0" smtClean="0"/>
              <a:t> верхнечелюстного синусита устанавливается на основании клинических и рентгенологических данных. Рентгенологические, а также КТ- и </a:t>
            </a:r>
            <a:r>
              <a:rPr lang="ru-RU" dirty="0" err="1" smtClean="0"/>
              <a:t>МРТ-исследования</a:t>
            </a:r>
            <a:r>
              <a:rPr lang="ru-RU" dirty="0" smtClean="0"/>
              <a:t> являются важнейшими диагностическими методами выявления различных форм хронических синуситов. Они дополняются пункциями пазух и лабораторными исследованиями полученного содержимого.</a:t>
            </a:r>
            <a:br>
              <a:rPr lang="ru-RU" dirty="0" smtClean="0"/>
            </a:br>
            <a:r>
              <a:rPr lang="ru-RU" dirty="0" smtClean="0"/>
              <a:t/>
            </a:r>
            <a:br>
              <a:rPr lang="ru-RU" dirty="0" smtClean="0"/>
            </a:br>
            <a:endParaRPr lang="ru-RU"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Диагностика</a:t>
            </a:r>
            <a:endParaRPr lang="ru-RU" dirty="0"/>
          </a:p>
        </p:txBody>
      </p:sp>
      <p:sp>
        <p:nvSpPr>
          <p:cNvPr id="3" name="Содержимое 2"/>
          <p:cNvSpPr>
            <a:spLocks noGrp="1"/>
          </p:cNvSpPr>
          <p:nvPr>
            <p:ph idx="1"/>
          </p:nvPr>
        </p:nvSpPr>
        <p:spPr/>
        <p:txBody>
          <a:bodyPr>
            <a:normAutofit fontScale="92500" lnSpcReduction="20000"/>
          </a:bodyPr>
          <a:lstStyle/>
          <a:p>
            <a:pPr>
              <a:buNone/>
            </a:pPr>
            <a:r>
              <a:rPr lang="ru-RU" dirty="0" smtClean="0"/>
              <a:t>На рентгенограмме верхнечелюстной пазухи выявляют понижение прозрачности, а при гнойной форме синусита обнаруживают гомогенное затенение. При </a:t>
            </a:r>
            <a:r>
              <a:rPr lang="ru-RU" dirty="0" err="1" smtClean="0"/>
              <a:t>полипозной</a:t>
            </a:r>
            <a:r>
              <a:rPr lang="ru-RU" dirty="0" smtClean="0"/>
              <a:t> и гиперпластической формах обнаруживают пристеночную «вуаль» и тени неравномерной величины. В этих случаях большую информацию дает контрастная рентгенография. Она позволяет не только уточнить диагноз заболевания, но также установить протяженность и точную локализацию патологического процесса.</a:t>
            </a:r>
            <a:endParaRPr lang="ru-RU"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l"/>
            <a:r>
              <a:rPr lang="ru-RU" dirty="0" smtClean="0"/>
              <a:t>Диагностика</a:t>
            </a:r>
            <a:endParaRPr lang="ru-RU" dirty="0"/>
          </a:p>
        </p:txBody>
      </p:sp>
      <p:sp>
        <p:nvSpPr>
          <p:cNvPr id="3" name="Содержимое 2"/>
          <p:cNvSpPr>
            <a:spLocks noGrp="1"/>
          </p:cNvSpPr>
          <p:nvPr>
            <p:ph idx="1"/>
          </p:nvPr>
        </p:nvSpPr>
        <p:spPr>
          <a:xfrm>
            <a:off x="457200" y="2786058"/>
            <a:ext cx="8229600" cy="3857652"/>
          </a:xfrm>
        </p:spPr>
        <p:txBody>
          <a:bodyPr>
            <a:normAutofit fontScale="70000" lnSpcReduction="20000"/>
          </a:bodyPr>
          <a:lstStyle/>
          <a:p>
            <a:pPr>
              <a:buNone/>
            </a:pPr>
            <a:r>
              <a:rPr lang="ru-RU" dirty="0" smtClean="0"/>
              <a:t>Современные технологии и внедрение компьютерной техники обусловили возникновение такого метода как виртуальная эндоскопия. Специальная программа, анализируя и обобщая множество срезов, полученных при выполнении компьютерной томографии, создает трехмерное изображение, которое отображается на экране монитора и позволяет перемещаться в виртуальном пространстве, что придает методу определенное сходство с обычной световой эндоскопией. Для диагностической значимости метода необходимо соблюдение ряда условий, таких как: исследуемая зона должна иметь воздушное пространство между тканями, это связано с тем, что построение картинки осуществляется за счет разности плотности тканей и воздушной среды.</a:t>
            </a:r>
            <a:endParaRPr lang="ru-RU" dirty="0"/>
          </a:p>
        </p:txBody>
      </p:sp>
      <p:pic>
        <p:nvPicPr>
          <p:cNvPr id="2050" name="Picture 2"/>
          <p:cNvPicPr>
            <a:picLocks noChangeAspect="1" noChangeArrowheads="1"/>
          </p:cNvPicPr>
          <p:nvPr/>
        </p:nvPicPr>
        <p:blipFill>
          <a:blip r:embed="rId2"/>
          <a:srcRect/>
          <a:stretch>
            <a:fillRect/>
          </a:stretch>
        </p:blipFill>
        <p:spPr bwMode="auto">
          <a:xfrm>
            <a:off x="5572132" y="214290"/>
            <a:ext cx="2947998" cy="2571768"/>
          </a:xfrm>
          <a:prstGeom prst="rect">
            <a:avLst/>
          </a:prstGeom>
          <a:noFill/>
          <a:ln w="9525">
            <a:noFill/>
            <a:miter lim="800000"/>
            <a:headEnd/>
            <a:tailEnd/>
          </a:ln>
          <a:effec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Диагностика</a:t>
            </a:r>
            <a:endParaRPr lang="ru-RU" dirty="0"/>
          </a:p>
        </p:txBody>
      </p:sp>
      <p:sp>
        <p:nvSpPr>
          <p:cNvPr id="3" name="Содержимое 2"/>
          <p:cNvSpPr>
            <a:spLocks noGrp="1"/>
          </p:cNvSpPr>
          <p:nvPr>
            <p:ph idx="1"/>
          </p:nvPr>
        </p:nvSpPr>
        <p:spPr/>
        <p:txBody>
          <a:bodyPr>
            <a:normAutofit fontScale="85000" lnSpcReduction="10000"/>
          </a:bodyPr>
          <a:lstStyle/>
          <a:p>
            <a:pPr>
              <a:buNone/>
            </a:pPr>
            <a:r>
              <a:rPr lang="ru-RU" dirty="0" smtClean="0"/>
              <a:t>Показаниями к диагностической эндоскопии верхнечелюстной пазухи служат подозрения на новообразование собственно пазухи, а также окружающих ее структур, таких как верхняя челюсть, глазница и пр., с предположительным распространением процесса на пазуху. Кроме того, диагностическая эндоскопия верхнечелюстной пазухи может использоваться при воспалительных процессах в пазухе неясного генеза и для уточнения объема предстоящего оперативного лечения при </a:t>
            </a:r>
            <a:r>
              <a:rPr lang="ru-RU" dirty="0" err="1" smtClean="0"/>
              <a:t>перфоративных</a:t>
            </a:r>
            <a:r>
              <a:rPr lang="ru-RU" dirty="0" smtClean="0"/>
              <a:t> гайморитах.</a:t>
            </a:r>
            <a:endParaRPr lang="ru-RU"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Эндоскопические доступы в верхнечелюстную пазуху: </a:t>
            </a:r>
            <a:endParaRPr lang="ru-RU" dirty="0"/>
          </a:p>
        </p:txBody>
      </p:sp>
      <p:sp>
        <p:nvSpPr>
          <p:cNvPr id="3" name="Содержимое 2"/>
          <p:cNvSpPr>
            <a:spLocks noGrp="1"/>
          </p:cNvSpPr>
          <p:nvPr>
            <p:ph idx="1"/>
          </p:nvPr>
        </p:nvSpPr>
        <p:spPr>
          <a:xfrm>
            <a:off x="214282" y="1600200"/>
            <a:ext cx="8472518" cy="5043510"/>
          </a:xfrm>
        </p:spPr>
        <p:txBody>
          <a:bodyPr>
            <a:normAutofit fontScale="77500" lnSpcReduction="20000"/>
          </a:bodyPr>
          <a:lstStyle/>
          <a:p>
            <a:pPr>
              <a:buNone/>
            </a:pPr>
            <a:r>
              <a:rPr lang="ru-RU" dirty="0" smtClean="0"/>
              <a:t>    через средний носовой ход; </a:t>
            </a:r>
          </a:p>
          <a:p>
            <a:pPr>
              <a:buNone/>
            </a:pPr>
            <a:r>
              <a:rPr lang="ru-RU" dirty="0" smtClean="0"/>
              <a:t>    через нижний носовой ход; </a:t>
            </a:r>
          </a:p>
          <a:p>
            <a:pPr>
              <a:buNone/>
            </a:pPr>
            <a:r>
              <a:rPr lang="ru-RU" dirty="0" smtClean="0"/>
              <a:t>    через переднюю стенку пазухи в области собачьей ямки; </a:t>
            </a:r>
          </a:p>
          <a:p>
            <a:pPr>
              <a:buNone/>
            </a:pPr>
            <a:r>
              <a:rPr lang="ru-RU" dirty="0" smtClean="0"/>
              <a:t>    через бугор верхней челюсти; </a:t>
            </a:r>
          </a:p>
          <a:p>
            <a:pPr>
              <a:buNone/>
            </a:pPr>
            <a:r>
              <a:rPr lang="ru-RU" dirty="0" smtClean="0"/>
              <a:t>    через альвеолу зуба (при исходном наличии свища или перфорации).</a:t>
            </a:r>
          </a:p>
          <a:p>
            <a:pPr>
              <a:buNone/>
            </a:pPr>
            <a:r>
              <a:rPr lang="ru-RU" dirty="0" smtClean="0"/>
              <a:t>     Доступ через нижний носовой ход и через бугор верхней челюсти нерациональны, в силу </a:t>
            </a:r>
            <a:r>
              <a:rPr lang="ru-RU" dirty="0" err="1" smtClean="0"/>
              <a:t>травматичности</a:t>
            </a:r>
            <a:r>
              <a:rPr lang="ru-RU" dirty="0" smtClean="0"/>
              <a:t> и неудобства. С диагностической целью оправдан лишь доступ через средний носовой ход, как наиболее физиологичный и информативный, либо эндоскопия через уже имеющуюся </a:t>
            </a:r>
            <a:r>
              <a:rPr lang="ru-RU" dirty="0" err="1" smtClean="0"/>
              <a:t>ороантральную</a:t>
            </a:r>
            <a:r>
              <a:rPr lang="ru-RU" dirty="0" smtClean="0"/>
              <a:t> перфорацию (свищ).</a:t>
            </a:r>
            <a:endParaRPr lang="ru-RU"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a:xfrm>
            <a:off x="0" y="0"/>
            <a:ext cx="4572000" cy="4500570"/>
          </a:xfrm>
        </p:spPr>
        <p:txBody>
          <a:bodyPr>
            <a:normAutofit/>
          </a:bodyPr>
          <a:lstStyle/>
          <a:p>
            <a:pPr>
              <a:buNone/>
            </a:pPr>
            <a:r>
              <a:rPr lang="ru-RU" sz="1600" dirty="0" smtClean="0"/>
              <a:t>Для полноценного осмотра верхнечелюстной пазухи </a:t>
            </a:r>
            <a:r>
              <a:rPr lang="ru-RU" sz="1600" dirty="0" err="1" smtClean="0"/>
              <a:t>эндоназальным</a:t>
            </a:r>
            <a:r>
              <a:rPr lang="ru-RU" sz="1600" dirty="0" smtClean="0"/>
              <a:t> доступом следует использовать эндоскопы ∅4мм с углами зрения от 0° до 70°. Первым этапом производится осмотр носовой полости, особое внимание должно быть уделено среднему носовому ходу, его проходимости, состоянию средней носовой раковины, крючковидному отростку, другим структурам латеральной стенки носа, устьям придаточных пазух, наличию отделяемого и т.д. В норме осмотреть пазуху через ее соустье с помощью ригидного эндоскопа невозможно, поэтому соустье расширяется путем резекции крючковидного отростка. Резекция отростка выполняется с помощью щипцов </a:t>
            </a:r>
            <a:r>
              <a:rPr lang="ru-RU" sz="1600" dirty="0" err="1" smtClean="0"/>
              <a:t>Штаммбергера</a:t>
            </a:r>
            <a:r>
              <a:rPr lang="ru-RU" sz="1600" dirty="0" smtClean="0"/>
              <a:t>.</a:t>
            </a:r>
            <a:endParaRPr lang="ru-RU" sz="1600" dirty="0"/>
          </a:p>
        </p:txBody>
      </p:sp>
      <p:pic>
        <p:nvPicPr>
          <p:cNvPr id="4" name="Picture 2"/>
          <p:cNvPicPr>
            <a:picLocks noGrp="1" noChangeAspect="1" noChangeArrowheads="1"/>
          </p:cNvPicPr>
          <p:nvPr>
            <p:ph idx="1"/>
          </p:nvPr>
        </p:nvPicPr>
        <p:blipFill>
          <a:blip r:embed="rId2"/>
          <a:srcRect/>
          <a:stretch>
            <a:fillRect/>
          </a:stretch>
        </p:blipFill>
        <p:spPr bwMode="auto">
          <a:xfrm>
            <a:off x="4643438" y="214290"/>
            <a:ext cx="4286280" cy="3571900"/>
          </a:xfrm>
          <a:prstGeom prst="rect">
            <a:avLst/>
          </a:prstGeom>
          <a:noFill/>
          <a:ln w="9525">
            <a:noFill/>
            <a:miter lim="800000"/>
            <a:headEnd/>
            <a:tailEnd/>
          </a:ln>
          <a:effectLst/>
        </p:spPr>
      </p:pic>
      <p:sp>
        <p:nvSpPr>
          <p:cNvPr id="5" name="Прямоугольник 4"/>
          <p:cNvSpPr/>
          <p:nvPr/>
        </p:nvSpPr>
        <p:spPr>
          <a:xfrm>
            <a:off x="1857356" y="3929066"/>
            <a:ext cx="5929338" cy="2800767"/>
          </a:xfrm>
          <a:prstGeom prst="rect">
            <a:avLst/>
          </a:prstGeom>
        </p:spPr>
        <p:txBody>
          <a:bodyPr wrap="square">
            <a:spAutoFit/>
          </a:bodyPr>
          <a:lstStyle/>
          <a:p>
            <a:r>
              <a:rPr lang="ru-RU" sz="1600" dirty="0" smtClean="0"/>
              <a:t>Соустье расширяется до размеров необходимых для введения в него эндоскопа, излишне расширять его не следует, поскольку это приводит к патологической аэрации пазухи. Осмотр пазухи выполняется эндоскопом с углом зрения 30°. Если данного угла недостаточно и в зону видимости не попадает передненижний и медиальный отдел пазухи, то используется 70° оптика. Для определения консистенции тканей можно использовать гибкий зонд из </a:t>
            </a:r>
            <a:r>
              <a:rPr lang="ru-RU" sz="1600" dirty="0" err="1" smtClean="0"/>
              <a:t>никелида</a:t>
            </a:r>
            <a:r>
              <a:rPr lang="ru-RU" sz="1600" dirty="0" smtClean="0"/>
              <a:t> титана. Биопсия выполняется с помощью </a:t>
            </a:r>
            <a:r>
              <a:rPr lang="ru-RU" sz="1600" dirty="0" err="1" smtClean="0"/>
              <a:t>ангулярных</a:t>
            </a:r>
            <a:r>
              <a:rPr lang="ru-RU" sz="1600" dirty="0" smtClean="0"/>
              <a:t> щипцов или </a:t>
            </a:r>
            <a:r>
              <a:rPr lang="ru-RU" sz="1600" dirty="0" err="1" smtClean="0"/>
              <a:t>кюретажной</a:t>
            </a:r>
            <a:r>
              <a:rPr lang="ru-RU" sz="1600" dirty="0" smtClean="0"/>
              <a:t> ложки с гибкой ножкой. По завершении операции пазуха несколько раз промывается растворами антисептиков</a:t>
            </a:r>
            <a:endParaRPr lang="ru-RU" sz="16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p:txBody>
          <a:bodyPr>
            <a:normAutofit fontScale="90000"/>
          </a:bodyPr>
          <a:lstStyle/>
          <a:p>
            <a:r>
              <a:rPr lang="ru-RU" sz="2800" dirty="0" err="1" smtClean="0"/>
              <a:t>Эндофотография</a:t>
            </a:r>
            <a:r>
              <a:rPr lang="ru-RU" sz="2800" dirty="0" smtClean="0"/>
              <a:t> правой верхнечелюстной пазухи до и после удаления грибкового тела.</a:t>
            </a:r>
            <a:br>
              <a:rPr lang="ru-RU" sz="2800" dirty="0" smtClean="0"/>
            </a:br>
            <a:endParaRPr lang="ru-RU" sz="2800" dirty="0"/>
          </a:p>
        </p:txBody>
      </p:sp>
      <p:pic>
        <p:nvPicPr>
          <p:cNvPr id="9" name="Picture 3"/>
          <p:cNvPicPr>
            <a:picLocks noGrp="1" noChangeAspect="1" noChangeArrowheads="1"/>
          </p:cNvPicPr>
          <p:nvPr>
            <p:ph idx="1"/>
          </p:nvPr>
        </p:nvPicPr>
        <p:blipFill>
          <a:blip r:embed="rId2"/>
          <a:srcRect/>
          <a:stretch>
            <a:fillRect/>
          </a:stretch>
        </p:blipFill>
        <p:spPr bwMode="auto">
          <a:xfrm>
            <a:off x="285720" y="1785926"/>
            <a:ext cx="3571900" cy="2714644"/>
          </a:xfrm>
          <a:prstGeom prst="rect">
            <a:avLst/>
          </a:prstGeom>
          <a:noFill/>
          <a:ln w="9525">
            <a:noFill/>
            <a:miter lim="800000"/>
            <a:headEnd/>
            <a:tailEnd/>
          </a:ln>
          <a:effectLst/>
        </p:spPr>
      </p:pic>
      <p:pic>
        <p:nvPicPr>
          <p:cNvPr id="10" name="Picture 4"/>
          <p:cNvPicPr>
            <a:picLocks noChangeAspect="1" noChangeArrowheads="1"/>
          </p:cNvPicPr>
          <p:nvPr/>
        </p:nvPicPr>
        <p:blipFill>
          <a:blip r:embed="rId3"/>
          <a:srcRect/>
          <a:stretch>
            <a:fillRect/>
          </a:stretch>
        </p:blipFill>
        <p:spPr bwMode="auto">
          <a:xfrm>
            <a:off x="4786314" y="3500438"/>
            <a:ext cx="3500462" cy="3000396"/>
          </a:xfrm>
          <a:prstGeom prst="rect">
            <a:avLst/>
          </a:prstGeom>
          <a:noFill/>
          <a:ln w="9525">
            <a:noFill/>
            <a:miter lim="800000"/>
            <a:headEnd/>
            <a:tailEnd/>
          </a:ln>
          <a:effec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296842"/>
          </a:xfrm>
        </p:spPr>
        <p:txBody>
          <a:bodyPr>
            <a:normAutofit fontScale="90000"/>
          </a:bodyPr>
          <a:lstStyle/>
          <a:p>
            <a:r>
              <a:rPr lang="ru-RU" sz="2800" dirty="0" smtClean="0"/>
              <a:t>Дифференциальная диагностика</a:t>
            </a:r>
            <a:endParaRPr lang="ru-RU" sz="2800" dirty="0"/>
          </a:p>
        </p:txBody>
      </p:sp>
      <p:sp>
        <p:nvSpPr>
          <p:cNvPr id="3" name="Содержимое 2"/>
          <p:cNvSpPr>
            <a:spLocks noGrp="1"/>
          </p:cNvSpPr>
          <p:nvPr>
            <p:ph idx="1"/>
          </p:nvPr>
        </p:nvSpPr>
        <p:spPr>
          <a:xfrm>
            <a:off x="214282" y="571480"/>
            <a:ext cx="8472518" cy="6072230"/>
          </a:xfrm>
        </p:spPr>
        <p:txBody>
          <a:bodyPr>
            <a:noAutofit/>
          </a:bodyPr>
          <a:lstStyle/>
          <a:p>
            <a:pPr>
              <a:buNone/>
            </a:pPr>
            <a:r>
              <a:rPr lang="ru-RU" sz="2000" dirty="0" err="1" smtClean="0"/>
              <a:t>Одонтогенные</a:t>
            </a:r>
            <a:r>
              <a:rPr lang="ru-RU" sz="2000" dirty="0" smtClean="0"/>
              <a:t> синуситы, в отличие от </a:t>
            </a:r>
            <a:r>
              <a:rPr lang="ru-RU" sz="2000" dirty="0" err="1" smtClean="0"/>
              <a:t>риногенных</a:t>
            </a:r>
            <a:r>
              <a:rPr lang="ru-RU" sz="2000" dirty="0" smtClean="0"/>
              <a:t>, имеют ряд отличительных признаков:</a:t>
            </a:r>
          </a:p>
          <a:p>
            <a:r>
              <a:rPr lang="ru-RU" sz="2000" dirty="0" smtClean="0"/>
              <a:t>боль в зубе или </a:t>
            </a:r>
            <a:r>
              <a:rPr lang="ru-RU" sz="2000" dirty="0" err="1" smtClean="0"/>
              <a:t>пародонтальных</a:t>
            </a:r>
            <a:r>
              <a:rPr lang="ru-RU" sz="2000" dirty="0" smtClean="0"/>
              <a:t> тканях, предшествующая заболеванию;</a:t>
            </a:r>
          </a:p>
          <a:p>
            <a:r>
              <a:rPr lang="ru-RU" sz="2000" dirty="0" smtClean="0"/>
              <a:t>наличие в области верхней челюсти соответственно дну пазухи воспалительного процесса (периодонтит, </a:t>
            </a:r>
            <a:r>
              <a:rPr lang="ru-RU" sz="2000" dirty="0" err="1" smtClean="0"/>
              <a:t>пародонтальный</a:t>
            </a:r>
            <a:r>
              <a:rPr lang="ru-RU" sz="2000" dirty="0" smtClean="0"/>
              <a:t> карман при болезнях пародонта, нагноившаяся киста, остеомиелит);</a:t>
            </a:r>
          </a:p>
          <a:p>
            <a:r>
              <a:rPr lang="ru-RU" sz="2000" dirty="0" smtClean="0"/>
              <a:t>наличие перфорационного отверстия в области нижней стенки пазухи;</a:t>
            </a:r>
          </a:p>
          <a:p>
            <a:r>
              <a:rPr lang="ru-RU" sz="2000" dirty="0" smtClean="0"/>
              <a:t>асимметрия лица;</a:t>
            </a:r>
          </a:p>
          <a:p>
            <a:r>
              <a:rPr lang="ru-RU" sz="2000" dirty="0" smtClean="0"/>
              <a:t>болезненность при пальпации переднебоковой стенки пазухи;</a:t>
            </a:r>
          </a:p>
          <a:p>
            <a:r>
              <a:rPr lang="ru-RU" sz="2000" dirty="0" smtClean="0"/>
              <a:t>наличие зловонных гнойных выделений из носа, </a:t>
            </a:r>
            <a:r>
              <a:rPr lang="ru-RU" sz="2000" dirty="0" err="1" smtClean="0"/>
              <a:t>крошкова-то-творожистых</a:t>
            </a:r>
            <a:r>
              <a:rPr lang="ru-RU" sz="2000" dirty="0" smtClean="0"/>
              <a:t> масс в промывной жидкости;</a:t>
            </a:r>
          </a:p>
          <a:p>
            <a:r>
              <a:rPr lang="ru-RU" sz="2000" dirty="0" smtClean="0"/>
              <a:t>поражение верхнечелюстной пазухи с одной стороны. Разумеется, не все указанные признаки постоянны, но они дают</a:t>
            </a:r>
          </a:p>
          <a:p>
            <a:r>
              <a:rPr lang="ru-RU" sz="2000" dirty="0" smtClean="0"/>
              <a:t>возможность провести дифференциальную диагностику </a:t>
            </a:r>
            <a:r>
              <a:rPr lang="ru-RU" sz="2000" dirty="0" err="1" smtClean="0"/>
              <a:t>одонтогенных</a:t>
            </a:r>
            <a:r>
              <a:rPr lang="ru-RU" sz="2000" dirty="0" smtClean="0"/>
              <a:t> от </a:t>
            </a:r>
            <a:r>
              <a:rPr lang="ru-RU" sz="2000" dirty="0" err="1" smtClean="0"/>
              <a:t>риногенных</a:t>
            </a:r>
            <a:r>
              <a:rPr lang="ru-RU" sz="2000" dirty="0" smtClean="0"/>
              <a:t> синуситов.</a:t>
            </a:r>
            <a:endParaRPr lang="ru-RU" sz="20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Дифференциальная диагностика</a:t>
            </a:r>
            <a:endParaRPr lang="ru-RU" dirty="0"/>
          </a:p>
        </p:txBody>
      </p:sp>
      <p:sp>
        <p:nvSpPr>
          <p:cNvPr id="3" name="Содержимое 2"/>
          <p:cNvSpPr>
            <a:spLocks noGrp="1"/>
          </p:cNvSpPr>
          <p:nvPr>
            <p:ph idx="1"/>
          </p:nvPr>
        </p:nvSpPr>
        <p:spPr>
          <a:xfrm>
            <a:off x="457200" y="1600200"/>
            <a:ext cx="8472518" cy="5114948"/>
          </a:xfrm>
        </p:spPr>
        <p:txBody>
          <a:bodyPr>
            <a:normAutofit lnSpcReduction="10000"/>
          </a:bodyPr>
          <a:lstStyle/>
          <a:p>
            <a:pPr>
              <a:buNone/>
            </a:pPr>
            <a:r>
              <a:rPr lang="ru-RU" sz="1600" dirty="0" smtClean="0"/>
              <a:t>Хронический синусит верхней челюсти следует дифференцировать в первую очередь от околокорневых кист, доброкачественных и злокачественных опухолей верхней челюсти, а также хронического </a:t>
            </a:r>
            <a:r>
              <a:rPr lang="ru-RU" sz="1600" dirty="0" err="1" smtClean="0"/>
              <a:t>риногенного</a:t>
            </a:r>
            <a:r>
              <a:rPr lang="ru-RU" sz="1600" dirty="0" smtClean="0"/>
              <a:t> синусита</a:t>
            </a:r>
            <a:r>
              <a:rPr lang="ru-RU" sz="1600" dirty="0" smtClean="0"/>
              <a:t>.</a:t>
            </a:r>
          </a:p>
          <a:p>
            <a:pPr>
              <a:buNone/>
            </a:pPr>
            <a:r>
              <a:rPr lang="ru-RU" sz="1600" dirty="0" smtClean="0"/>
              <a:t>В результате врастания околокорневых кист в верхнечелюстную пазуху происходит резкая деформация ее стенок. В дальнейшем возникает их истончение и резорбция, что клинически проявляется симптомами пергаментного хруста и флюктуации. Чаще поражаются передненаружная и нижняя стенки пазухи. Околокорневая киста, возникшая в результате гранулематозного периодонтита передних зубов верхней челюсти, растет в сторону грушевидного отверстия. В этих случаях выявляют выпячивание в нижнем носовом ходу (валик Гербера). При локализации кисты в области нижних отделов верхнечелюстной пазухи наблюдают деформацию, выбухание альвеолярного отростка верхней челюсти, в случае расположения кисты в средних отделах — выбухание в области клыковой ямки</a:t>
            </a:r>
            <a:r>
              <a:rPr lang="ru-RU" sz="1600" dirty="0" smtClean="0"/>
              <a:t>.</a:t>
            </a:r>
          </a:p>
          <a:p>
            <a:pPr>
              <a:buNone/>
            </a:pPr>
            <a:endParaRPr lang="ru-RU" sz="1600" dirty="0" smtClean="0"/>
          </a:p>
          <a:p>
            <a:pPr>
              <a:buNone/>
            </a:pPr>
            <a:r>
              <a:rPr lang="ru-RU" sz="1600" dirty="0" smtClean="0"/>
              <a:t>Подтверждает диагноз кисты верхней челюсти наличие в </a:t>
            </a:r>
            <a:r>
              <a:rPr lang="ru-RU" sz="1600" dirty="0" err="1" smtClean="0"/>
              <a:t>пунктате</a:t>
            </a:r>
            <a:r>
              <a:rPr lang="ru-RU" sz="1600" dirty="0" smtClean="0"/>
              <a:t> </a:t>
            </a:r>
            <a:r>
              <a:rPr lang="ru-RU" sz="1600" dirty="0" err="1" smtClean="0"/>
              <a:t>опалесцирующей</a:t>
            </a:r>
            <a:r>
              <a:rPr lang="ru-RU" sz="1600" dirty="0" smtClean="0"/>
              <a:t> жидкости (при </a:t>
            </a:r>
            <a:r>
              <a:rPr lang="ru-RU" sz="1600" dirty="0" err="1" smtClean="0"/>
              <a:t>ненагноившейся</a:t>
            </a:r>
            <a:r>
              <a:rPr lang="ru-RU" sz="1600" dirty="0" smtClean="0"/>
              <a:t> кисте). При наличии кисты верхней челюсти нередко возникают ощущения тяжести, </a:t>
            </a:r>
            <a:r>
              <a:rPr lang="ru-RU" sz="1600" dirty="0" err="1" smtClean="0"/>
              <a:t>распирания</a:t>
            </a:r>
            <a:r>
              <a:rPr lang="ru-RU" sz="1600" dirty="0" smtClean="0"/>
              <a:t> в подглазничной области, боли, </a:t>
            </a:r>
            <a:r>
              <a:rPr lang="ru-RU" sz="1600" dirty="0" err="1" smtClean="0"/>
              <a:t>иррадиирующие</a:t>
            </a:r>
            <a:r>
              <a:rPr lang="ru-RU" sz="1600" dirty="0" smtClean="0"/>
              <a:t> по ходу разветвлений тройничного нерва, головная боль. При нагноении кисты отмечают общие и местные симптомы острого или обострившегося синусита. Для кисты верхней челюсти, вросшей в верхнечелюстную пазуху, характерным рентгенологическим признаком считают куполообразный контур нижней границы, нарушение ее прозрачности. Более информативна в этих случаях контрастная рентгенография.</a:t>
            </a:r>
          </a:p>
          <a:p>
            <a:pPr>
              <a:buNone/>
            </a:pPr>
            <a:endParaRPr lang="ru-RU" sz="1600"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Дифференциальная диагностика</a:t>
            </a:r>
            <a:endParaRPr lang="ru-RU" dirty="0"/>
          </a:p>
        </p:txBody>
      </p:sp>
      <p:sp>
        <p:nvSpPr>
          <p:cNvPr id="3" name="Содержимое 2"/>
          <p:cNvSpPr>
            <a:spLocks noGrp="1"/>
          </p:cNvSpPr>
          <p:nvPr>
            <p:ph idx="1"/>
          </p:nvPr>
        </p:nvSpPr>
        <p:spPr/>
        <p:txBody>
          <a:bodyPr/>
          <a:lstStyle/>
          <a:p>
            <a:pPr>
              <a:buNone/>
            </a:pPr>
            <a:r>
              <a:rPr lang="ru-RU" dirty="0" smtClean="0"/>
              <a:t>Большинство доброкачественных опухолей верхней челюсти (остеома, хондрома, </a:t>
            </a:r>
            <a:r>
              <a:rPr lang="ru-RU" dirty="0" err="1" smtClean="0"/>
              <a:t>амелобластома</a:t>
            </a:r>
            <a:r>
              <a:rPr lang="ru-RU" dirty="0" smtClean="0"/>
              <a:t>) и опухолеподобные образования (фиброзная дисплазия, эозинофильная гранулема) имеют характерные клинические проявления, а также четкую рентгенологическую картину, не характерную для хронического синусита верхней челюсти.</a:t>
            </a:r>
            <a:endParaRPr lang="ru-RU"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11156"/>
          </a:xfrm>
        </p:spPr>
        <p:txBody>
          <a:bodyPr>
            <a:normAutofit fontScale="90000"/>
          </a:bodyPr>
          <a:lstStyle/>
          <a:p>
            <a:r>
              <a:rPr lang="ru-RU" dirty="0" smtClean="0"/>
              <a:t>Дифференциальная диагностика</a:t>
            </a:r>
            <a:endParaRPr lang="ru-RU" dirty="0"/>
          </a:p>
        </p:txBody>
      </p:sp>
      <p:sp>
        <p:nvSpPr>
          <p:cNvPr id="3" name="Содержимое 2"/>
          <p:cNvSpPr>
            <a:spLocks noGrp="1"/>
          </p:cNvSpPr>
          <p:nvPr>
            <p:ph idx="1"/>
          </p:nvPr>
        </p:nvSpPr>
        <p:spPr>
          <a:xfrm>
            <a:off x="457200" y="928670"/>
            <a:ext cx="8229600" cy="5786478"/>
          </a:xfrm>
        </p:spPr>
        <p:txBody>
          <a:bodyPr>
            <a:normAutofit fontScale="62500" lnSpcReduction="20000"/>
          </a:bodyPr>
          <a:lstStyle/>
          <a:p>
            <a:pPr>
              <a:buNone/>
            </a:pPr>
            <a:r>
              <a:rPr lang="ru-RU" dirty="0" smtClean="0"/>
              <a:t>Злокачественные опухоли верхнечелюстной пазухи в начальных стадиях заболевания имеют симптоматику, сходную с таковой хронического синусита. Больные предъявляют жалобы на заложенность носа, гнойные выделения из полости носа, боль в области верхней челюсти с иррадиацией в зубы, в висок. В отличие от синусита при опухоли боль носит более упорный характер, постепенно усиливается. Выделения из носа часто имеют гнилостный запах. Носовой секрет может содержать примесь крови, или наблюдают носовые кровотечения. Обычное лечение, направленное на улучшение оттока экссудата из верхнечелюстной пазухи (применение сосудосуживающих средств, пункции пазухи), не дает эффекта. Симптомы заболевания нарастают</a:t>
            </a:r>
            <a:r>
              <a:rPr lang="ru-RU" dirty="0" smtClean="0"/>
              <a:t>. Распространенная опухоль верхней челюсти проявляется деформацией стенок пазухи, смещением глазного яблока. В ряде случаев опухолевидные разрастания видны в полости носа или полости рта (в лунке удаленного зуба). При наличии опухоли рентгенологически обнаруживают значительное нарушение прозрачности верхнечелюстной пазухи и деструкцию костных стенок. При подозрении на опухоль производят цитологическое или гистологическое исследование, по показаниям— диагностическое вскрытие верхнечелюстной пазухи.</a:t>
            </a:r>
          </a:p>
          <a:p>
            <a:pPr>
              <a:buNone/>
            </a:pPr>
            <a:endParaRPr lang="ru-RU"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8686800" cy="1417638"/>
          </a:xfrm>
        </p:spPr>
        <p:txBody>
          <a:bodyPr>
            <a:normAutofit/>
          </a:bodyPr>
          <a:lstStyle/>
          <a:p>
            <a:r>
              <a:rPr lang="ru-RU" sz="2800" dirty="0" smtClean="0">
                <a:solidFill>
                  <a:schemeClr val="tx1"/>
                </a:solidFill>
              </a:rPr>
              <a:t>Тактика лечения хронических </a:t>
            </a:r>
            <a:r>
              <a:rPr lang="ru-RU" sz="2800" dirty="0" err="1" smtClean="0">
                <a:solidFill>
                  <a:schemeClr val="tx1"/>
                </a:solidFill>
              </a:rPr>
              <a:t>одонтогенных</a:t>
            </a:r>
            <a:r>
              <a:rPr lang="ru-RU" sz="2800" dirty="0" smtClean="0">
                <a:solidFill>
                  <a:schemeClr val="tx1"/>
                </a:solidFill>
              </a:rPr>
              <a:t> верхнечелюстных синуситов</a:t>
            </a:r>
            <a:endParaRPr lang="ru-RU" sz="2800" dirty="0">
              <a:solidFill>
                <a:schemeClr val="tx1"/>
              </a:solidFill>
            </a:endParaRPr>
          </a:p>
        </p:txBody>
      </p:sp>
      <p:sp>
        <p:nvSpPr>
          <p:cNvPr id="3" name="Содержимое 2"/>
          <p:cNvSpPr>
            <a:spLocks noGrp="1"/>
          </p:cNvSpPr>
          <p:nvPr>
            <p:ph idx="1"/>
          </p:nvPr>
        </p:nvSpPr>
        <p:spPr>
          <a:xfrm>
            <a:off x="0" y="1214422"/>
            <a:ext cx="9144000" cy="5643578"/>
          </a:xfrm>
        </p:spPr>
        <p:txBody>
          <a:bodyPr>
            <a:normAutofit fontScale="85000" lnSpcReduction="10000"/>
          </a:bodyPr>
          <a:lstStyle/>
          <a:p>
            <a:pPr>
              <a:buNone/>
            </a:pPr>
            <a:r>
              <a:rPr lang="ru-RU" dirty="0" smtClean="0"/>
              <a:t>    Тактика лечения хронических </a:t>
            </a:r>
            <a:r>
              <a:rPr lang="ru-RU" dirty="0" err="1" smtClean="0"/>
              <a:t>одонтогенных</a:t>
            </a:r>
            <a:r>
              <a:rPr lang="ru-RU" dirty="0" smtClean="0"/>
              <a:t> верхнечелюстных синуситов определяется клинической формой заболевания. При обострении хронического синусита его экссудативные формы (катаральная, серозная, гнойная) лечатся, как правило, консервативно. При этом используются те же средства и методы лечения, которые применяются при лечении острых синуситов. Продуктивные формы хронических </a:t>
            </a:r>
            <a:r>
              <a:rPr lang="ru-RU" dirty="0" err="1" smtClean="0"/>
              <a:t>одонтогенных</a:t>
            </a:r>
            <a:r>
              <a:rPr lang="ru-RU" dirty="0" smtClean="0"/>
              <a:t> верхнечелюстных синуситов (</a:t>
            </a:r>
            <a:r>
              <a:rPr lang="ru-RU" dirty="0" err="1" smtClean="0"/>
              <a:t>полипозные</a:t>
            </a:r>
            <a:r>
              <a:rPr lang="ru-RU" dirty="0" smtClean="0"/>
              <a:t>, полипозно-гнойные) лечатся оперативно. Независимо от формы хронического синусита при наличии зрительных и внутричерепных осложнений, основным методом должно быть оперативное лечение.</a:t>
            </a:r>
            <a:br>
              <a:rPr lang="ru-RU" dirty="0" smtClean="0"/>
            </a:br>
            <a:endParaRPr lang="ru-RU"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solidFill>
                  <a:schemeClr val="tx1"/>
                </a:solidFill>
              </a:rPr>
              <a:t>Эндоскопия верхнечелюстных пазух</a:t>
            </a:r>
            <a:endParaRPr lang="ru-RU" dirty="0">
              <a:solidFill>
                <a:schemeClr val="tx1"/>
              </a:solidFill>
            </a:endParaRPr>
          </a:p>
        </p:txBody>
      </p:sp>
      <p:pic>
        <p:nvPicPr>
          <p:cNvPr id="46082" name="Picture 2" descr="C:\Users\Анжела\Pictures\htmlimage2.jpg"/>
          <p:cNvPicPr>
            <a:picLocks noGrp="1" noChangeAspect="1" noChangeArrowheads="1"/>
          </p:cNvPicPr>
          <p:nvPr>
            <p:ph idx="1"/>
          </p:nvPr>
        </p:nvPicPr>
        <p:blipFill>
          <a:blip r:embed="rId2"/>
          <a:srcRect/>
          <a:stretch>
            <a:fillRect/>
          </a:stretch>
        </p:blipFill>
        <p:spPr bwMode="auto">
          <a:xfrm>
            <a:off x="4857752" y="1928802"/>
            <a:ext cx="3357586" cy="3392022"/>
          </a:xfrm>
          <a:prstGeom prst="rect">
            <a:avLst/>
          </a:prstGeom>
          <a:noFill/>
        </p:spPr>
      </p:pic>
      <p:pic>
        <p:nvPicPr>
          <p:cNvPr id="46083" name="Picture 3" descr="C:\Users\Анжела\Pictures\htmlimage3.jpg"/>
          <p:cNvPicPr>
            <a:picLocks noChangeAspect="1" noChangeArrowheads="1"/>
          </p:cNvPicPr>
          <p:nvPr/>
        </p:nvPicPr>
        <p:blipFill>
          <a:blip r:embed="rId3"/>
          <a:srcRect/>
          <a:stretch>
            <a:fillRect/>
          </a:stretch>
        </p:blipFill>
        <p:spPr bwMode="auto">
          <a:xfrm>
            <a:off x="642910" y="1928802"/>
            <a:ext cx="3501160" cy="3429024"/>
          </a:xfrm>
          <a:prstGeom prst="rect">
            <a:avLst/>
          </a:prstGeom>
          <a:noFill/>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42852"/>
            <a:ext cx="8229600" cy="1071570"/>
          </a:xfrm>
        </p:spPr>
        <p:txBody>
          <a:bodyPr>
            <a:normAutofit/>
          </a:bodyPr>
          <a:lstStyle/>
          <a:p>
            <a:r>
              <a:rPr lang="ru-RU" sz="3200" dirty="0" smtClean="0">
                <a:solidFill>
                  <a:schemeClr val="tx1"/>
                </a:solidFill>
              </a:rPr>
              <a:t>Эндоскопия верхнечелюстных пазух</a:t>
            </a:r>
            <a:endParaRPr lang="ru-RU" sz="3200" dirty="0">
              <a:solidFill>
                <a:schemeClr val="tx1"/>
              </a:solidFill>
            </a:endParaRPr>
          </a:p>
        </p:txBody>
      </p:sp>
      <p:pic>
        <p:nvPicPr>
          <p:cNvPr id="47106" name="Picture 2" descr="C:\Users\Анжела\Pictures\htmlimage4.jpg"/>
          <p:cNvPicPr>
            <a:picLocks noGrp="1" noChangeAspect="1" noChangeArrowheads="1"/>
          </p:cNvPicPr>
          <p:nvPr>
            <p:ph idx="1"/>
          </p:nvPr>
        </p:nvPicPr>
        <p:blipFill>
          <a:blip r:embed="rId2"/>
          <a:srcRect/>
          <a:stretch>
            <a:fillRect/>
          </a:stretch>
        </p:blipFill>
        <p:spPr bwMode="auto">
          <a:xfrm>
            <a:off x="214281" y="1214422"/>
            <a:ext cx="2809895" cy="2214578"/>
          </a:xfrm>
          <a:prstGeom prst="rect">
            <a:avLst/>
          </a:prstGeom>
          <a:noFill/>
        </p:spPr>
      </p:pic>
      <p:pic>
        <p:nvPicPr>
          <p:cNvPr id="47107" name="Picture 3" descr="C:\Users\Анжела\Pictures\htmlimage5.jpg"/>
          <p:cNvPicPr>
            <a:picLocks noChangeAspect="1" noChangeArrowheads="1"/>
          </p:cNvPicPr>
          <p:nvPr/>
        </p:nvPicPr>
        <p:blipFill>
          <a:blip r:embed="rId3"/>
          <a:srcRect/>
          <a:stretch>
            <a:fillRect/>
          </a:stretch>
        </p:blipFill>
        <p:spPr bwMode="auto">
          <a:xfrm>
            <a:off x="3286116" y="1857364"/>
            <a:ext cx="2643206" cy="2753340"/>
          </a:xfrm>
          <a:prstGeom prst="rect">
            <a:avLst/>
          </a:prstGeom>
          <a:noFill/>
        </p:spPr>
      </p:pic>
      <p:pic>
        <p:nvPicPr>
          <p:cNvPr id="47108" name="Picture 4" descr="C:\Users\Анжела\Pictures\htmlimage6.jpg"/>
          <p:cNvPicPr>
            <a:picLocks noChangeAspect="1" noChangeArrowheads="1"/>
          </p:cNvPicPr>
          <p:nvPr/>
        </p:nvPicPr>
        <p:blipFill>
          <a:blip r:embed="rId4"/>
          <a:srcRect/>
          <a:stretch>
            <a:fillRect/>
          </a:stretch>
        </p:blipFill>
        <p:spPr bwMode="auto">
          <a:xfrm>
            <a:off x="6215074" y="3929066"/>
            <a:ext cx="2786082" cy="2786082"/>
          </a:xfrm>
          <a:prstGeom prst="rect">
            <a:avLst/>
          </a:prstGeom>
          <a:noFill/>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439718"/>
          </a:xfrm>
        </p:spPr>
        <p:txBody>
          <a:bodyPr>
            <a:normAutofit fontScale="90000"/>
          </a:bodyPr>
          <a:lstStyle/>
          <a:p>
            <a:r>
              <a:rPr lang="ru-RU" sz="2800" dirty="0" smtClean="0"/>
              <a:t>Эндоскопия верхнечелюстных пазух</a:t>
            </a:r>
            <a:endParaRPr lang="ru-RU" sz="2800" dirty="0"/>
          </a:p>
        </p:txBody>
      </p:sp>
      <p:sp>
        <p:nvSpPr>
          <p:cNvPr id="3" name="Содержимое 2"/>
          <p:cNvSpPr>
            <a:spLocks noGrp="1"/>
          </p:cNvSpPr>
          <p:nvPr>
            <p:ph idx="1"/>
          </p:nvPr>
        </p:nvSpPr>
        <p:spPr>
          <a:xfrm>
            <a:off x="0" y="785794"/>
            <a:ext cx="8686800" cy="5857916"/>
          </a:xfrm>
        </p:spPr>
        <p:txBody>
          <a:bodyPr>
            <a:normAutofit fontScale="92500" lnSpcReduction="10000"/>
          </a:bodyPr>
          <a:lstStyle/>
          <a:p>
            <a:pPr>
              <a:buNone/>
            </a:pPr>
            <a:r>
              <a:rPr lang="ru-RU" dirty="0" smtClean="0"/>
              <a:t>        Сравнивая эндоскопический метод с общепринятым методом </a:t>
            </a:r>
            <a:r>
              <a:rPr lang="ru-RU" dirty="0" err="1" smtClean="0"/>
              <a:t>гайморотомии</a:t>
            </a:r>
            <a:r>
              <a:rPr lang="ru-RU" dirty="0" smtClean="0"/>
              <a:t> через переднюю стенку, очевидно превосходство первого как в </a:t>
            </a:r>
            <a:r>
              <a:rPr lang="ru-RU" dirty="0" err="1" smtClean="0"/>
              <a:t>физиологичности</a:t>
            </a:r>
            <a:r>
              <a:rPr lang="ru-RU" dirty="0" smtClean="0"/>
              <a:t>, так и в информативности. По своей сути эндоскопический доступ через средний носовой ход является расширением естественного соустья, при котором слизистая оболочка и костные стенки пазухи фактически не страдают, в то время как традиционный доступ сопряжен с широким рассечением тканей и формированием дефекта кости и слизистой оболочки ее передней стенки. </a:t>
            </a:r>
            <a:endParaRPr lang="ru-RU"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439718"/>
          </a:xfrm>
        </p:spPr>
        <p:txBody>
          <a:bodyPr>
            <a:normAutofit fontScale="90000"/>
          </a:bodyPr>
          <a:lstStyle/>
          <a:p>
            <a:r>
              <a:rPr lang="ru-RU" sz="2800" dirty="0" smtClean="0"/>
              <a:t>Эндоскопия верхнечелюстных пазух</a:t>
            </a:r>
            <a:endParaRPr lang="ru-RU" sz="2800" dirty="0"/>
          </a:p>
        </p:txBody>
      </p:sp>
      <p:sp>
        <p:nvSpPr>
          <p:cNvPr id="3" name="Содержимое 2"/>
          <p:cNvSpPr>
            <a:spLocks noGrp="1"/>
          </p:cNvSpPr>
          <p:nvPr>
            <p:ph idx="1"/>
          </p:nvPr>
        </p:nvSpPr>
        <p:spPr>
          <a:xfrm>
            <a:off x="0" y="785794"/>
            <a:ext cx="8686800" cy="5857916"/>
          </a:xfrm>
        </p:spPr>
        <p:txBody>
          <a:bodyPr>
            <a:normAutofit fontScale="77500" lnSpcReduction="20000"/>
          </a:bodyPr>
          <a:lstStyle/>
          <a:p>
            <a:pPr>
              <a:buNone/>
            </a:pPr>
            <a:r>
              <a:rPr lang="ru-RU" dirty="0" smtClean="0"/>
              <a:t>     Наносимая в момент диагностической операции травма определяет сразу ряд следствий: затрудняет объективную оценку состояния пазухи; влияет на дальнейшее течение процесса; осложняет послеоперационный контроль за его динамикой. При эндоскопической ревизии картина патологии не нарушается в ходе доступа, что неизбежно при широком вскрытии через переднюю стенку. В отличие от открытой </a:t>
            </a:r>
            <a:r>
              <a:rPr lang="ru-RU" dirty="0" err="1" smtClean="0"/>
              <a:t>гайморотомии</a:t>
            </a:r>
            <a:r>
              <a:rPr lang="ru-RU" dirty="0" smtClean="0"/>
              <a:t> эндоскопическая не способствует инвазии онкологического процесса в окружающие ткани. </a:t>
            </a:r>
            <a:r>
              <a:rPr lang="ru-RU" dirty="0" err="1" smtClean="0"/>
              <a:t>Эндоназальная</a:t>
            </a:r>
            <a:r>
              <a:rPr lang="ru-RU" dirty="0" smtClean="0"/>
              <a:t> </a:t>
            </a:r>
            <a:r>
              <a:rPr lang="ru-RU" dirty="0" err="1" smtClean="0"/>
              <a:t>гайморотомия</a:t>
            </a:r>
            <a:r>
              <a:rPr lang="ru-RU" dirty="0" smtClean="0"/>
              <a:t> способствует купированию воспаления, тогда как открытая </a:t>
            </a:r>
            <a:r>
              <a:rPr lang="ru-RU" dirty="0" err="1" smtClean="0"/>
              <a:t>гайморотомия</a:t>
            </a:r>
            <a:r>
              <a:rPr lang="ru-RU" dirty="0" smtClean="0"/>
              <a:t>, напротив часто осложняется гнойно-воспалительными процессами. По этим же причинам существенно различаются условия послеоперационного динамического наблюдения за первичным патологическим процессом. Многочисленные осложнения свойственные открытой </a:t>
            </a:r>
            <a:r>
              <a:rPr lang="ru-RU" dirty="0" err="1" smtClean="0"/>
              <a:t>гайморотомии</a:t>
            </a:r>
            <a:r>
              <a:rPr lang="ru-RU" dirty="0" smtClean="0"/>
              <a:t> зачастую вынуждают отказаться от первично-реконструктивных операции.</a:t>
            </a:r>
            <a:endParaRPr lang="ru-RU"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Эндоскопия верхнечелюстных пазух</a:t>
            </a:r>
            <a:endParaRPr lang="ru-RU" dirty="0"/>
          </a:p>
        </p:txBody>
      </p:sp>
      <p:sp>
        <p:nvSpPr>
          <p:cNvPr id="3" name="Содержимое 2"/>
          <p:cNvSpPr>
            <a:spLocks noGrp="1"/>
          </p:cNvSpPr>
          <p:nvPr>
            <p:ph idx="1"/>
          </p:nvPr>
        </p:nvSpPr>
        <p:spPr/>
        <p:txBody>
          <a:bodyPr>
            <a:normAutofit fontScale="77500" lnSpcReduction="20000"/>
          </a:bodyPr>
          <a:lstStyle/>
          <a:p>
            <a:pPr>
              <a:buNone/>
            </a:pPr>
            <a:r>
              <a:rPr lang="ru-RU" dirty="0" smtClean="0"/>
              <a:t>     Преимущества эндоскопии по информативности объясняются не только целостностью исходной картины, но и ее полнотой. Использование эндоскопов разных углов зрения открывает обзору всю пазуху (с возможностью зондирования и прицельной биопсии), качество визуальной информации выше, т.к. лучше условия освещения, и оптика предоставляет возможность многократного увеличения. Кроме того, оптическая техника дает возможность осмотреть не только саму верхнечелюстную пазуху, но и окружающие ее структуры, такие как носовая полость, соседние околоносовые пазухи и стенки глазницы, без дополнительной </a:t>
            </a:r>
            <a:r>
              <a:rPr lang="ru-RU" dirty="0" err="1" smtClean="0"/>
              <a:t>травматизации</a:t>
            </a:r>
            <a:r>
              <a:rPr lang="ru-RU" dirty="0" smtClean="0"/>
              <a:t>.</a:t>
            </a:r>
            <a:endParaRPr lang="ru-RU"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001156" cy="3143248"/>
          </a:xfrm>
        </p:spPr>
        <p:txBody>
          <a:bodyPr>
            <a:normAutofit/>
          </a:bodyPr>
          <a:lstStyle/>
          <a:p>
            <a:r>
              <a:rPr lang="ru-RU" sz="3200" dirty="0" smtClean="0">
                <a:solidFill>
                  <a:schemeClr val="tx1"/>
                </a:solidFill>
              </a:rPr>
              <a:t>При наличии перфорации дна ВЧП развивается реактивный воспалительный процесс в слизистой оболочке и окружающих костных структурах и выделили три фазы</a:t>
            </a:r>
            <a:r>
              <a:rPr lang="ru-RU" sz="3200" dirty="0" smtClean="0"/>
              <a:t/>
            </a:r>
            <a:br>
              <a:rPr lang="ru-RU" sz="3200" dirty="0" smtClean="0"/>
            </a:br>
            <a:endParaRPr lang="ru-RU" sz="3200" dirty="0"/>
          </a:p>
        </p:txBody>
      </p:sp>
      <p:sp>
        <p:nvSpPr>
          <p:cNvPr id="3" name="Содержимое 2"/>
          <p:cNvSpPr>
            <a:spLocks noGrp="1"/>
          </p:cNvSpPr>
          <p:nvPr>
            <p:ph idx="1"/>
          </p:nvPr>
        </p:nvSpPr>
        <p:spPr>
          <a:xfrm>
            <a:off x="457200" y="3071810"/>
            <a:ext cx="8229600" cy="3237550"/>
          </a:xfrm>
        </p:spPr>
        <p:txBody>
          <a:bodyPr>
            <a:normAutofit/>
          </a:bodyPr>
          <a:lstStyle/>
          <a:p>
            <a:r>
              <a:rPr lang="ru-RU" dirty="0" err="1" smtClean="0"/>
              <a:t>Альтеративная</a:t>
            </a:r>
            <a:r>
              <a:rPr lang="ru-RU" dirty="0" smtClean="0"/>
              <a:t> </a:t>
            </a:r>
          </a:p>
          <a:p>
            <a:r>
              <a:rPr lang="ru-RU" dirty="0" smtClean="0"/>
              <a:t>Продуктивная  </a:t>
            </a:r>
          </a:p>
          <a:p>
            <a:r>
              <a:rPr lang="ru-RU" dirty="0" smtClean="0"/>
              <a:t>Фиброзная</a:t>
            </a:r>
            <a:endParaRPr lang="ru-RU"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2786058"/>
          </a:xfrm>
        </p:spPr>
        <p:txBody>
          <a:bodyPr>
            <a:normAutofit/>
          </a:bodyPr>
          <a:lstStyle/>
          <a:p>
            <a:r>
              <a:rPr lang="ru-RU" sz="2000" dirty="0" smtClean="0">
                <a:solidFill>
                  <a:schemeClr val="tx1"/>
                </a:solidFill>
              </a:rPr>
              <a:t>Наличие воспалительного процесса в ВЧП на момент образования перфорации иногда бывает причиной ее позднего выявления, так как полипы и отечная слизистая оболочка могут </a:t>
            </a:r>
            <a:r>
              <a:rPr lang="ru-RU" sz="2000" dirty="0" err="1" smtClean="0">
                <a:solidFill>
                  <a:schemeClr val="tx1"/>
                </a:solidFill>
              </a:rPr>
              <a:t>обтурировать</a:t>
            </a:r>
            <a:r>
              <a:rPr lang="ru-RU" sz="2000" dirty="0" smtClean="0">
                <a:solidFill>
                  <a:schemeClr val="tx1"/>
                </a:solidFill>
              </a:rPr>
              <a:t> канал со стороны пазухи, стирая клинические признаки, в этом случае диагноз устанавливают лишь после формирования свища. </a:t>
            </a:r>
            <a:endParaRPr lang="ru-RU" sz="2000" dirty="0">
              <a:solidFill>
                <a:schemeClr val="tx1"/>
              </a:solidFill>
            </a:endParaRPr>
          </a:p>
        </p:txBody>
      </p:sp>
      <p:sp>
        <p:nvSpPr>
          <p:cNvPr id="3" name="Содержимое 2"/>
          <p:cNvSpPr>
            <a:spLocks noGrp="1"/>
          </p:cNvSpPr>
          <p:nvPr>
            <p:ph idx="1"/>
          </p:nvPr>
        </p:nvSpPr>
        <p:spPr>
          <a:xfrm>
            <a:off x="0" y="2786058"/>
            <a:ext cx="9144000" cy="4071942"/>
          </a:xfrm>
        </p:spPr>
        <p:txBody>
          <a:bodyPr>
            <a:normAutofit fontScale="85000" lnSpcReduction="20000"/>
          </a:bodyPr>
          <a:lstStyle/>
          <a:p>
            <a:pPr marL="108000">
              <a:lnSpc>
                <a:spcPct val="120000"/>
              </a:lnSpc>
              <a:spcBef>
                <a:spcPts val="0"/>
              </a:spcBef>
              <a:buNone/>
            </a:pPr>
            <a:r>
              <a:rPr lang="ru-RU" dirty="0" smtClean="0"/>
              <a:t>   </a:t>
            </a:r>
            <a:r>
              <a:rPr lang="ru-RU" sz="3300" dirty="0" smtClean="0"/>
              <a:t>Как показывает опыт, для </a:t>
            </a:r>
            <a:r>
              <a:rPr lang="ru-RU" sz="3300" dirty="0" err="1" smtClean="0"/>
              <a:t>перфоративного</a:t>
            </a:r>
            <a:r>
              <a:rPr lang="ru-RU" sz="3300" dirty="0" smtClean="0"/>
              <a:t> ОВЧС не характерно бурное течение в связи с хорошим оттоком экссудата в ротовую полость, а иногда и в полость носа.</a:t>
            </a:r>
          </a:p>
          <a:p>
            <a:pPr marL="108000">
              <a:lnSpc>
                <a:spcPct val="120000"/>
              </a:lnSpc>
              <a:spcBef>
                <a:spcPts val="0"/>
              </a:spcBef>
              <a:buNone/>
            </a:pPr>
            <a:r>
              <a:rPr lang="ru-RU" sz="3300" dirty="0" smtClean="0"/>
              <a:t>  </a:t>
            </a:r>
            <a:r>
              <a:rPr lang="ru-RU" sz="3300" dirty="0" err="1" smtClean="0"/>
              <a:t>Перфоративное</a:t>
            </a:r>
            <a:r>
              <a:rPr lang="ru-RU" sz="3300" dirty="0" smtClean="0"/>
              <a:t> отверстие постепенно сужается за счет роста грануляционной ткани, стенки его </a:t>
            </a:r>
            <a:r>
              <a:rPr lang="ru-RU" sz="3300" dirty="0" err="1" smtClean="0"/>
              <a:t>эпителизируются</a:t>
            </a:r>
            <a:r>
              <a:rPr lang="ru-RU" sz="3300" dirty="0" smtClean="0"/>
              <a:t>, и формируется свищ, через который в пазуху попадают жидкость и пища, поддерживая    хроническое воспаление слизистой оболочки.</a:t>
            </a:r>
          </a:p>
          <a:p>
            <a:pPr marL="108000">
              <a:lnSpc>
                <a:spcPct val="120000"/>
              </a:lnSpc>
              <a:spcBef>
                <a:spcPts val="0"/>
              </a:spcBef>
              <a:buNone/>
            </a:pPr>
            <a:r>
              <a:rPr lang="ru-RU" sz="3300" dirty="0" smtClean="0"/>
              <a:t>    </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2714620"/>
          </a:xfrm>
        </p:spPr>
        <p:txBody>
          <a:bodyPr>
            <a:normAutofit/>
          </a:bodyPr>
          <a:lstStyle/>
          <a:p>
            <a:r>
              <a:rPr lang="ru-RU" sz="2000" dirty="0" smtClean="0">
                <a:solidFill>
                  <a:schemeClr val="tx1"/>
                </a:solidFill>
              </a:rPr>
              <a:t>Наличие воспалительного процесса в ВЧП на момент образования перфорации иногда бывает причиной ее позднего выявления, так как полипы и отечная слизистая оболочка могут </a:t>
            </a:r>
            <a:r>
              <a:rPr lang="ru-RU" sz="2000" dirty="0" err="1" smtClean="0">
                <a:solidFill>
                  <a:schemeClr val="tx1"/>
                </a:solidFill>
              </a:rPr>
              <a:t>обтурировать</a:t>
            </a:r>
            <a:r>
              <a:rPr lang="ru-RU" sz="2000" dirty="0" smtClean="0">
                <a:solidFill>
                  <a:schemeClr val="tx1"/>
                </a:solidFill>
              </a:rPr>
              <a:t> канал со стороны пазухи, стирая клинические признаки, в этом случае диагноз устанавливают лишь после формирования свища. </a:t>
            </a:r>
            <a:endParaRPr lang="ru-RU" sz="2000" dirty="0">
              <a:solidFill>
                <a:schemeClr val="tx1"/>
              </a:solidFill>
            </a:endParaRPr>
          </a:p>
        </p:txBody>
      </p:sp>
      <p:sp>
        <p:nvSpPr>
          <p:cNvPr id="3" name="Содержимое 2"/>
          <p:cNvSpPr>
            <a:spLocks noGrp="1"/>
          </p:cNvSpPr>
          <p:nvPr>
            <p:ph idx="1"/>
          </p:nvPr>
        </p:nvSpPr>
        <p:spPr>
          <a:xfrm>
            <a:off x="0" y="2571744"/>
            <a:ext cx="9144000" cy="4286256"/>
          </a:xfrm>
        </p:spPr>
        <p:txBody>
          <a:bodyPr>
            <a:normAutofit fontScale="77500" lnSpcReduction="20000"/>
          </a:bodyPr>
          <a:lstStyle/>
          <a:p>
            <a:pPr marL="108000">
              <a:lnSpc>
                <a:spcPct val="120000"/>
              </a:lnSpc>
              <a:spcBef>
                <a:spcPts val="0"/>
              </a:spcBef>
              <a:buNone/>
            </a:pPr>
            <a:r>
              <a:rPr lang="ru-RU" sz="3300" dirty="0" smtClean="0"/>
              <a:t>Активнее процесс протекает при наличии в ВЧП инородного тела (корня зуба, пломбировочного     материала, турунды и пр.). Таких больных беспокоят постоянные гнойные выделения из свища и из одной половины носа, периодические обострения с явной клинической картиной синусита. Изменения в пазухе носят более диффузный характер с преобладанием пролиферативного или деструктивного компонента, т.е. развитием </a:t>
            </a:r>
            <a:r>
              <a:rPr lang="ru-RU" sz="3300" dirty="0" err="1" smtClean="0"/>
              <a:t>полипозных</a:t>
            </a:r>
            <a:r>
              <a:rPr lang="ru-RU" sz="3300" dirty="0" smtClean="0"/>
              <a:t> изменений либо некроза слизистой оболочки и деструкции подлежащей кости.</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844" y="0"/>
            <a:ext cx="9001156" cy="1357298"/>
          </a:xfrm>
        </p:spPr>
        <p:txBody>
          <a:bodyPr>
            <a:normAutofit fontScale="90000"/>
          </a:bodyPr>
          <a:lstStyle/>
          <a:p>
            <a:r>
              <a:rPr lang="ru-RU" sz="2700" dirty="0" smtClean="0">
                <a:solidFill>
                  <a:schemeClr val="tx1"/>
                </a:solidFill>
              </a:rPr>
              <a:t>Оптимальная лечебная тактика при, как </a:t>
            </a:r>
            <a:r>
              <a:rPr lang="ru-RU" sz="2700" dirty="0" err="1" smtClean="0">
                <a:solidFill>
                  <a:schemeClr val="tx1"/>
                </a:solidFill>
              </a:rPr>
              <a:t>перфоративном</a:t>
            </a:r>
            <a:r>
              <a:rPr lang="ru-RU" sz="2700" dirty="0" smtClean="0">
                <a:solidFill>
                  <a:schemeClr val="tx1"/>
                </a:solidFill>
              </a:rPr>
              <a:t>, так и </a:t>
            </a:r>
            <a:r>
              <a:rPr lang="ru-RU" sz="2700" dirty="0" err="1" smtClean="0">
                <a:solidFill>
                  <a:schemeClr val="tx1"/>
                </a:solidFill>
              </a:rPr>
              <a:t>неперфоративном</a:t>
            </a:r>
            <a:r>
              <a:rPr lang="ru-RU" sz="2700" dirty="0" smtClean="0">
                <a:solidFill>
                  <a:schemeClr val="tx1"/>
                </a:solidFill>
              </a:rPr>
              <a:t> ОВЧС</a:t>
            </a:r>
            <a:r>
              <a:rPr lang="ru-RU" dirty="0" smtClean="0"/>
              <a:t/>
            </a:r>
            <a:br>
              <a:rPr lang="ru-RU" dirty="0" smtClean="0"/>
            </a:br>
            <a:endParaRPr lang="ru-RU" dirty="0"/>
          </a:p>
        </p:txBody>
      </p:sp>
      <p:sp>
        <p:nvSpPr>
          <p:cNvPr id="3" name="Содержимое 2"/>
          <p:cNvSpPr>
            <a:spLocks noGrp="1"/>
          </p:cNvSpPr>
          <p:nvPr>
            <p:ph idx="1"/>
          </p:nvPr>
        </p:nvSpPr>
        <p:spPr>
          <a:xfrm>
            <a:off x="0" y="1142984"/>
            <a:ext cx="9144000" cy="5572164"/>
          </a:xfrm>
        </p:spPr>
        <p:txBody>
          <a:bodyPr>
            <a:normAutofit fontScale="92500" lnSpcReduction="20000"/>
          </a:bodyPr>
          <a:lstStyle/>
          <a:p>
            <a:pPr>
              <a:buNone/>
            </a:pPr>
            <a:r>
              <a:rPr lang="ru-RU" dirty="0" smtClean="0"/>
              <a:t>     Должна заключаться в удалении патологического содержимого из пораженной пазухи (полипов, грануляций, грибковых масс, инородных тел) и восстановлении ее нормального дренажа и аэрации через естественное отверстие в среднем носовом ходе. При наличии ОАФ должно быть произведено ее одномоментное пластическое закрытие, причем устранять </a:t>
            </a:r>
            <a:r>
              <a:rPr lang="ru-RU" dirty="0" err="1" smtClean="0"/>
              <a:t>ороантральное</a:t>
            </a:r>
            <a:r>
              <a:rPr lang="ru-RU" dirty="0" smtClean="0"/>
              <a:t> сообщение следует при отсутствии активного воспалительного процесса: при перфорации </a:t>
            </a:r>
            <a:r>
              <a:rPr lang="ru-RU" dirty="0" err="1" smtClean="0"/>
              <a:t>интактного</a:t>
            </a:r>
            <a:r>
              <a:rPr lang="ru-RU" dirty="0" smtClean="0"/>
              <a:t> синуса - на 1-2 сутки или спустя 1-2 недели после ее образования, при перфорации на фоне хронического гайморита – в стадии ремиссии, после курса противовоспалительного лечения.</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8686800" cy="857232"/>
          </a:xfrm>
        </p:spPr>
        <p:txBody>
          <a:bodyPr>
            <a:normAutofit/>
          </a:bodyPr>
          <a:lstStyle/>
          <a:p>
            <a:r>
              <a:rPr lang="ru-RU" dirty="0" smtClean="0">
                <a:solidFill>
                  <a:schemeClr val="tx1"/>
                </a:solidFill>
              </a:rPr>
              <a:t>4 группы способов закрытия ОАФ</a:t>
            </a:r>
            <a:endParaRPr lang="ru-RU" dirty="0">
              <a:solidFill>
                <a:schemeClr val="tx1"/>
              </a:solidFill>
            </a:endParaRPr>
          </a:p>
        </p:txBody>
      </p:sp>
      <p:sp>
        <p:nvSpPr>
          <p:cNvPr id="3" name="Содержимое 2"/>
          <p:cNvSpPr>
            <a:spLocks noGrp="1"/>
          </p:cNvSpPr>
          <p:nvPr>
            <p:ph idx="1"/>
          </p:nvPr>
        </p:nvSpPr>
        <p:spPr>
          <a:xfrm>
            <a:off x="0" y="642918"/>
            <a:ext cx="9144000" cy="6215082"/>
          </a:xfrm>
        </p:spPr>
        <p:txBody>
          <a:bodyPr>
            <a:normAutofit fontScale="92500" lnSpcReduction="10000"/>
          </a:bodyPr>
          <a:lstStyle/>
          <a:p>
            <a:pPr>
              <a:buNone/>
            </a:pPr>
            <a:r>
              <a:rPr lang="ru-RU" dirty="0" smtClean="0"/>
              <a:t>     </a:t>
            </a:r>
            <a:r>
              <a:rPr lang="ru-RU" sz="1700" dirty="0" smtClean="0"/>
              <a:t>изоляция перфорации от полости рта в надежде на ее самостоятельное заживление, пластика искусственными материалами, </a:t>
            </a:r>
            <a:r>
              <a:rPr lang="ru-RU" sz="1700" dirty="0" smtClean="0"/>
              <a:t>      </a:t>
            </a:r>
            <a:r>
              <a:rPr lang="ru-RU" sz="1700" dirty="0" smtClean="0"/>
              <a:t>пластика </a:t>
            </a:r>
            <a:r>
              <a:rPr lang="ru-RU" sz="1700" dirty="0" err="1" smtClean="0"/>
              <a:t>мягкотканными</a:t>
            </a:r>
            <a:r>
              <a:rPr lang="ru-RU" sz="1700" dirty="0" smtClean="0"/>
              <a:t> лоскутами и комбинация лоскутных операций с пломбировкой искусственными материалами. </a:t>
            </a:r>
          </a:p>
          <a:p>
            <a:pPr>
              <a:buNone/>
            </a:pPr>
            <a:r>
              <a:rPr lang="ru-RU" sz="1700" dirty="0" smtClean="0"/>
              <a:t>Сторонники первого </a:t>
            </a:r>
            <a:r>
              <a:rPr lang="ru-RU" sz="1700" dirty="0" smtClean="0"/>
              <a:t>метода </a:t>
            </a:r>
            <a:r>
              <a:rPr lang="ru-RU" sz="1700" dirty="0" smtClean="0"/>
              <a:t>считают, что метод изоляции показан при острой перфорации (до 48 часов). В этих целях используется </a:t>
            </a:r>
            <a:r>
              <a:rPr lang="ru-RU" sz="1700" dirty="0" err="1" smtClean="0"/>
              <a:t>йодоформная</a:t>
            </a:r>
            <a:r>
              <a:rPr lang="ru-RU" sz="1700" dirty="0" smtClean="0"/>
              <a:t> турунда, фиксированная лигатурами к соседним зубам, или пластиковая защитная пластинка. Эта мера предотвращает эвакуацию кровяного сгустка из лунки, способствует его организации и замещению соединительной тканью</a:t>
            </a:r>
            <a:r>
              <a:rPr lang="ru-RU" sz="1700" dirty="0" smtClean="0"/>
              <a:t>.</a:t>
            </a:r>
          </a:p>
          <a:p>
            <a:r>
              <a:rPr lang="ru-RU" sz="1800" dirty="0" smtClean="0"/>
              <a:t>Пластику искусственными материалами используют для закрытия как острых перфораций, так и ОАФ. С этой целью использовались </a:t>
            </a:r>
            <a:r>
              <a:rPr lang="ru-RU" sz="1800" dirty="0" err="1" smtClean="0"/>
              <a:t>оксицеллодекс</a:t>
            </a:r>
            <a:r>
              <a:rPr lang="ru-RU" sz="1800" dirty="0" smtClean="0"/>
              <a:t>, </a:t>
            </a:r>
            <a:r>
              <a:rPr lang="ru-RU" sz="1800" dirty="0" err="1" smtClean="0"/>
              <a:t>гемостатическая</a:t>
            </a:r>
            <a:r>
              <a:rPr lang="ru-RU" sz="1800" dirty="0" smtClean="0"/>
              <a:t> губка, препараты на основе коллагена, </a:t>
            </a:r>
            <a:r>
              <a:rPr lang="ru-RU" sz="1800" dirty="0" err="1" smtClean="0"/>
              <a:t>гидроксилапатита</a:t>
            </a:r>
            <a:r>
              <a:rPr lang="ru-RU" sz="1800" dirty="0" smtClean="0"/>
              <a:t>, деминерализованный костный матрикс и т.д. Подкупающим достоинством метода является его простота, но отдаленные результаты такого лечения и судьба имплантированных материалов остаются не изученными. Данные экспериментальных исследований по пересадке этих материалов в кость или мягкие ткани, которые являются основным аргументом сторонников метода, не могут быть напрямую перенесены в жизнь, так как в реальных клинических условиях материал не полностью погружен в ткани, а контактирует со средой полости рта и ВЧП.</a:t>
            </a:r>
          </a:p>
          <a:p>
            <a:r>
              <a:rPr lang="ru-RU" sz="1800" dirty="0" smtClean="0"/>
              <a:t>Пластику искусственными материалами используют для закрытия как острых перфораций, так и ОАФ. С этой целью использовались </a:t>
            </a:r>
            <a:r>
              <a:rPr lang="ru-RU" sz="1800" dirty="0" err="1" smtClean="0"/>
              <a:t>оксицеллодекс</a:t>
            </a:r>
            <a:r>
              <a:rPr lang="ru-RU" sz="1800" dirty="0" smtClean="0"/>
              <a:t>, </a:t>
            </a:r>
            <a:r>
              <a:rPr lang="ru-RU" sz="1800" dirty="0" err="1" smtClean="0"/>
              <a:t>гемостатическая</a:t>
            </a:r>
            <a:r>
              <a:rPr lang="ru-RU" sz="1800" dirty="0" smtClean="0"/>
              <a:t> губка, препараты на основе коллагена, </a:t>
            </a:r>
            <a:r>
              <a:rPr lang="ru-RU" sz="1800" dirty="0" err="1" smtClean="0"/>
              <a:t>гидроксилапатита</a:t>
            </a:r>
            <a:r>
              <a:rPr lang="ru-RU" sz="1800" dirty="0" smtClean="0"/>
              <a:t>, деминерализованный костный матрикс и т.д. Подкупающим достоинством метода является его простота, но отдаленные результаты такого лечения и судьба имплантированных материалов остаются не изученными. Данные экспериментальных исследований по пересадке этих материалов в кость или мягкие ткани, которые являются основным аргументом сторонников метода, не могут быть напрямую перенесены в жизнь, так как в реальных клинических условиях материал не полностью погружен в ткани, а контактирует со средой полости рта и ВЧП.</a:t>
            </a:r>
          </a:p>
          <a:p>
            <a:pPr>
              <a:buNone/>
            </a:pPr>
            <a:endParaRPr lang="ru-RU" sz="1700" dirty="0" smtClean="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417638"/>
          </a:xfrm>
        </p:spPr>
        <p:txBody>
          <a:bodyPr>
            <a:normAutofit/>
          </a:bodyPr>
          <a:lstStyle/>
          <a:p>
            <a:r>
              <a:rPr lang="ru-RU" sz="2800" dirty="0" smtClean="0">
                <a:solidFill>
                  <a:schemeClr val="tx1"/>
                </a:solidFill>
              </a:rPr>
              <a:t>Основным методом закрытия ОАФ на сегодняшний день остается перемещение тканевых лоскутов</a:t>
            </a:r>
            <a:endParaRPr lang="ru-RU" sz="2800" dirty="0">
              <a:solidFill>
                <a:schemeClr val="tx1"/>
              </a:solidFill>
            </a:endParaRPr>
          </a:p>
        </p:txBody>
      </p:sp>
      <p:sp>
        <p:nvSpPr>
          <p:cNvPr id="3" name="Содержимое 2"/>
          <p:cNvSpPr>
            <a:spLocks noGrp="1"/>
          </p:cNvSpPr>
          <p:nvPr>
            <p:ph idx="1"/>
          </p:nvPr>
        </p:nvSpPr>
        <p:spPr>
          <a:xfrm>
            <a:off x="0" y="1357298"/>
            <a:ext cx="9144000" cy="5500702"/>
          </a:xfrm>
        </p:spPr>
        <p:txBody>
          <a:bodyPr>
            <a:noAutofit/>
          </a:bodyPr>
          <a:lstStyle/>
          <a:p>
            <a:pPr>
              <a:buNone/>
            </a:pPr>
            <a:r>
              <a:rPr lang="ru-RU" sz="1800" dirty="0" smtClean="0"/>
              <a:t>Оптимальным материалом для пластики считают местные ткани. Чаще всего используют скользящий слизисто-надкостничный лоскут с вестибулярной поверхности альвеолярного отростка и щеки. Он жизнеспособен и удобен с технической точки зрения. Единственным серьезным недостатком является рубцовая деформация преддверия полости рта, что, в частности, создает проблемы для последующего </a:t>
            </a:r>
            <a:r>
              <a:rPr lang="ru-RU" sz="1800" dirty="0" smtClean="0"/>
              <a:t>зубного </a:t>
            </a:r>
            <a:r>
              <a:rPr lang="ru-RU" sz="1800" dirty="0" smtClean="0"/>
              <a:t>протезирования</a:t>
            </a:r>
            <a:r>
              <a:rPr lang="ru-RU" sz="1800" dirty="0" smtClean="0"/>
              <a:t>.</a:t>
            </a:r>
          </a:p>
          <a:p>
            <a:pPr>
              <a:buNone/>
            </a:pPr>
            <a:r>
              <a:rPr lang="ru-RU" sz="1800" dirty="0" smtClean="0"/>
              <a:t>Небный лоскут также отличается хорошей </a:t>
            </a:r>
            <a:r>
              <a:rPr lang="ru-RU" sz="1800" dirty="0" smtClean="0"/>
              <a:t>жизнеспособностью, </a:t>
            </a:r>
            <a:r>
              <a:rPr lang="ru-RU" sz="1800" dirty="0" smtClean="0"/>
              <a:t>но обильно кровоточит, плохо </a:t>
            </a:r>
            <a:r>
              <a:rPr lang="ru-RU" sz="1800" dirty="0" err="1" smtClean="0"/>
              <a:t>ротируется</a:t>
            </a:r>
            <a:r>
              <a:rPr lang="ru-RU" sz="1800" dirty="0" smtClean="0"/>
              <a:t> из-за своей ригидности и требует </a:t>
            </a:r>
            <a:r>
              <a:rPr lang="ru-RU" sz="1800" dirty="0" err="1" smtClean="0"/>
              <a:t>препаровки</a:t>
            </a:r>
            <a:r>
              <a:rPr lang="ru-RU" sz="1800" dirty="0" smtClean="0"/>
              <a:t> питающих сосудов, а донорская рана заживает вторичным натяжением. </a:t>
            </a:r>
            <a:endParaRPr lang="ru-RU" sz="1800" dirty="0" smtClean="0"/>
          </a:p>
          <a:p>
            <a:pPr>
              <a:buNone/>
            </a:pPr>
            <a:r>
              <a:rPr lang="ru-RU" sz="1800" dirty="0" smtClean="0"/>
              <a:t>В </a:t>
            </a:r>
            <a:r>
              <a:rPr lang="ru-RU" sz="1800" dirty="0" smtClean="0"/>
              <a:t>связи с этими недостатками клиницисты используют небные лоскуты редко и неохотно. В целом процент успешных результатов при пластическом закрытии ОАФ, без       условно, зависит от опыта хирурга и использованного метода и по данным ряда зарубежных авторов не превышает 60-70%.</a:t>
            </a:r>
          </a:p>
          <a:p>
            <a:pPr>
              <a:buNone/>
            </a:pPr>
            <a:r>
              <a:rPr lang="ru-RU" sz="1800" dirty="0" smtClean="0"/>
              <a:t>      Среди методов хирургической санации ВЧП при ОВЧС сегодня по-прежнему наиболее широко используемым методом остается так называемая </a:t>
            </a:r>
            <a:r>
              <a:rPr lang="ru-RU" sz="1800" dirty="0" smtClean="0">
                <a:solidFill>
                  <a:srgbClr val="C00000"/>
                </a:solidFill>
              </a:rPr>
              <a:t>«радикальная» операция</a:t>
            </a:r>
            <a:r>
              <a:rPr lang="ru-RU" sz="1800" dirty="0" smtClean="0"/>
              <a:t>, разработанная более века назад, хотя  она </a:t>
            </a:r>
            <a:r>
              <a:rPr lang="ru-RU" sz="1800" dirty="0" err="1" smtClean="0">
                <a:solidFill>
                  <a:srgbClr val="C00000"/>
                </a:solidFill>
              </a:rPr>
              <a:t>травматична</a:t>
            </a:r>
            <a:r>
              <a:rPr lang="ru-RU" sz="1800" dirty="0" smtClean="0">
                <a:solidFill>
                  <a:srgbClr val="C00000"/>
                </a:solidFill>
              </a:rPr>
              <a:t>, </a:t>
            </a:r>
            <a:r>
              <a:rPr lang="ru-RU" sz="1800" dirty="0" err="1" smtClean="0">
                <a:solidFill>
                  <a:srgbClr val="C00000"/>
                </a:solidFill>
              </a:rPr>
              <a:t>нефизиологична</a:t>
            </a:r>
            <a:r>
              <a:rPr lang="ru-RU" sz="1800" dirty="0" smtClean="0">
                <a:solidFill>
                  <a:srgbClr val="C00000"/>
                </a:solidFill>
              </a:rPr>
              <a:t> и  имеет высокий процент нежелательные осложнения.</a:t>
            </a:r>
          </a:p>
          <a:p>
            <a:pPr>
              <a:buNone/>
            </a:pPr>
            <a:endParaRPr lang="ru-RU" sz="2400" dirty="0" smtClean="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928802"/>
          </a:xfrm>
        </p:spPr>
        <p:txBody>
          <a:bodyPr>
            <a:normAutofit/>
          </a:bodyPr>
          <a:lstStyle/>
          <a:p>
            <a:r>
              <a:rPr lang="ru-RU" sz="2800" dirty="0" smtClean="0">
                <a:solidFill>
                  <a:schemeClr val="tx1"/>
                </a:solidFill>
              </a:rPr>
              <a:t>Скользящий</a:t>
            </a:r>
            <a:br>
              <a:rPr lang="ru-RU" sz="2800" dirty="0" smtClean="0">
                <a:solidFill>
                  <a:schemeClr val="tx1"/>
                </a:solidFill>
              </a:rPr>
            </a:br>
            <a:r>
              <a:rPr lang="ru-RU" sz="2800" dirty="0" smtClean="0">
                <a:solidFill>
                  <a:schemeClr val="tx1"/>
                </a:solidFill>
              </a:rPr>
              <a:t>слизисто-надкостничный лоскут с вестибулярной поверхности альвеолярного отростка и щеки и небный лоскут </a:t>
            </a:r>
            <a:endParaRPr lang="ru-RU" sz="2800" dirty="0">
              <a:solidFill>
                <a:schemeClr val="tx1"/>
              </a:solidFill>
            </a:endParaRPr>
          </a:p>
        </p:txBody>
      </p:sp>
      <p:pic>
        <p:nvPicPr>
          <p:cNvPr id="48130" name="Picture 2" descr="C:\Users\Анжела\Pictures\htmlimage.gif"/>
          <p:cNvPicPr>
            <a:picLocks noGrp="1" noChangeAspect="1" noChangeArrowheads="1"/>
          </p:cNvPicPr>
          <p:nvPr>
            <p:ph idx="1"/>
          </p:nvPr>
        </p:nvPicPr>
        <p:blipFill>
          <a:blip r:embed="rId2"/>
          <a:srcRect/>
          <a:stretch>
            <a:fillRect/>
          </a:stretch>
        </p:blipFill>
        <p:spPr bwMode="auto">
          <a:xfrm>
            <a:off x="428596" y="1928802"/>
            <a:ext cx="2223690" cy="4708525"/>
          </a:xfrm>
          <a:prstGeom prst="rect">
            <a:avLst/>
          </a:prstGeom>
          <a:noFill/>
        </p:spPr>
      </p:pic>
      <p:pic>
        <p:nvPicPr>
          <p:cNvPr id="48131" name="Picture 3" descr="C:\Users\Анжела\Pictures\htmlimage1.gif"/>
          <p:cNvPicPr>
            <a:picLocks noChangeAspect="1" noChangeArrowheads="1"/>
          </p:cNvPicPr>
          <p:nvPr/>
        </p:nvPicPr>
        <p:blipFill>
          <a:blip r:embed="rId3"/>
          <a:srcRect/>
          <a:stretch>
            <a:fillRect/>
          </a:stretch>
        </p:blipFill>
        <p:spPr bwMode="auto">
          <a:xfrm>
            <a:off x="3200400" y="4000504"/>
            <a:ext cx="5943600" cy="2714625"/>
          </a:xfrm>
          <a:prstGeom prst="rect">
            <a:avLst/>
          </a:prstGeom>
          <a:noFill/>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417638"/>
          </a:xfrm>
        </p:spPr>
        <p:txBody>
          <a:bodyPr>
            <a:normAutofit/>
          </a:bodyPr>
          <a:lstStyle/>
          <a:p>
            <a:r>
              <a:rPr lang="ru-RU" sz="2800" dirty="0" smtClean="0">
                <a:solidFill>
                  <a:schemeClr val="tx1"/>
                </a:solidFill>
              </a:rPr>
              <a:t>Другим возможным путем санации ВЧП при ОВЧС является доступ через ОАФ при ее наличии.</a:t>
            </a:r>
            <a:r>
              <a:rPr lang="ru-RU" sz="2800" dirty="0" smtClean="0"/>
              <a:t/>
            </a:r>
            <a:br>
              <a:rPr lang="ru-RU" sz="2800" dirty="0" smtClean="0"/>
            </a:br>
            <a:endParaRPr lang="ru-RU" sz="2800" dirty="0"/>
          </a:p>
        </p:txBody>
      </p:sp>
      <p:sp>
        <p:nvSpPr>
          <p:cNvPr id="3" name="Содержимое 2"/>
          <p:cNvSpPr>
            <a:spLocks noGrp="1"/>
          </p:cNvSpPr>
          <p:nvPr>
            <p:ph idx="1"/>
          </p:nvPr>
        </p:nvSpPr>
        <p:spPr>
          <a:xfrm>
            <a:off x="0" y="1000108"/>
            <a:ext cx="9144000" cy="5309252"/>
          </a:xfrm>
        </p:spPr>
        <p:txBody>
          <a:bodyPr>
            <a:noAutofit/>
          </a:bodyPr>
          <a:lstStyle/>
          <a:p>
            <a:pPr>
              <a:buNone/>
            </a:pPr>
            <a:r>
              <a:rPr lang="ru-RU" sz="2000" dirty="0" smtClean="0"/>
              <a:t>      Исторически доступ через лунку зуба является наиболее древним, он был впервые предложен еще в середине 17 </a:t>
            </a:r>
            <a:r>
              <a:rPr lang="ru-RU" sz="2000" dirty="0" smtClean="0"/>
              <a:t>столетия) </a:t>
            </a:r>
            <a:r>
              <a:rPr lang="ru-RU" sz="2000" dirty="0" smtClean="0"/>
              <a:t>и широко использовался, в частности, отечественными </a:t>
            </a:r>
            <a:r>
              <a:rPr lang="ru-RU" sz="2000" dirty="0" smtClean="0"/>
              <a:t>хирургами. Этот       </a:t>
            </a:r>
            <a:r>
              <a:rPr lang="ru-RU" sz="2000" dirty="0" smtClean="0"/>
              <a:t>метод является менее </a:t>
            </a:r>
            <a:r>
              <a:rPr lang="ru-RU" sz="2000" dirty="0" err="1" smtClean="0"/>
              <a:t>травматичным</a:t>
            </a:r>
            <a:r>
              <a:rPr lang="ru-RU" sz="2000" dirty="0" smtClean="0"/>
              <a:t> по сравнению с классической «радикальной» операцией, но он не получил широкого распространения в связи с невозможностью визуального контроля и </a:t>
            </a:r>
            <a:r>
              <a:rPr lang="ru-RU" sz="2000" dirty="0" smtClean="0"/>
              <a:t>неудобством  </a:t>
            </a:r>
            <a:r>
              <a:rPr lang="ru-RU" sz="2000" dirty="0" smtClean="0"/>
              <a:t>манипуляций в пазухе. Предпринимались попытки санировать ВЧП без визуального контроля путем </a:t>
            </a:r>
            <a:r>
              <a:rPr lang="ru-RU" sz="2000" dirty="0" err="1" smtClean="0"/>
              <a:t>аподактильного</a:t>
            </a:r>
            <a:r>
              <a:rPr lang="ru-RU" sz="2000" dirty="0" smtClean="0"/>
              <a:t> </a:t>
            </a:r>
            <a:r>
              <a:rPr lang="ru-RU" sz="2000" dirty="0" err="1" smtClean="0"/>
              <a:t>кюретажа</a:t>
            </a:r>
            <a:r>
              <a:rPr lang="ru-RU" sz="2000" dirty="0" smtClean="0"/>
              <a:t> альвеолярной бухты и извлечения инородного тела бинтами и турундами с клеем. Для улучшения визуального контроля предлагалось расширять имеющуюся </a:t>
            </a:r>
            <a:r>
              <a:rPr lang="ru-RU" sz="2000" dirty="0" smtClean="0"/>
              <a:t>перфорацию, </a:t>
            </a:r>
            <a:r>
              <a:rPr lang="ru-RU" sz="2000" dirty="0" smtClean="0"/>
              <a:t>но даже при ее диаметре 1,5-2 см пазуха не полностью доступна для обзора, а увеличение костного дефекта до таких размеров значительно снижает вероятность его успешного пластического закрытия.</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2357430"/>
          </a:xfrm>
        </p:spPr>
        <p:txBody>
          <a:bodyPr>
            <a:normAutofit/>
          </a:bodyPr>
          <a:lstStyle/>
          <a:p>
            <a:r>
              <a:rPr lang="ru-RU" sz="1600" dirty="0" smtClean="0">
                <a:solidFill>
                  <a:schemeClr val="tx1"/>
                </a:solidFill>
              </a:rPr>
              <a:t>Эндоскопическая хирургия ОНП получила широкое распространение с появлением ригидных эндоскопов. Оптика с углами зрения 0, 30 и 70 дала возможность осматривать все отделы ВЧП, восстанавливать проходимость ее естественного соустья, удалять полипы и кисты, не прибегая к вскрытию пазухи через переднюю стенку</a:t>
            </a:r>
            <a:br>
              <a:rPr lang="ru-RU" sz="1600" dirty="0" smtClean="0">
                <a:solidFill>
                  <a:schemeClr val="tx1"/>
                </a:solidFill>
              </a:rPr>
            </a:br>
            <a:r>
              <a:rPr lang="ru-RU" sz="1600" dirty="0" smtClean="0">
                <a:solidFill>
                  <a:schemeClr val="tx1"/>
                </a:solidFill>
              </a:rPr>
              <a:t>Применение эндоскопических технологий позволяет одновременно </a:t>
            </a:r>
            <a:r>
              <a:rPr lang="ru-RU" sz="1600" dirty="0" err="1" smtClean="0">
                <a:solidFill>
                  <a:schemeClr val="tx1"/>
                </a:solidFill>
              </a:rPr>
              <a:t>ис</a:t>
            </a:r>
            <a:r>
              <a:rPr lang="ru-RU" sz="1600" dirty="0" smtClean="0">
                <a:solidFill>
                  <a:schemeClr val="tx1"/>
                </a:solidFill>
              </a:rPr>
              <a:t>-</a:t>
            </a:r>
            <a:br>
              <a:rPr lang="ru-RU" sz="1600" dirty="0" smtClean="0">
                <a:solidFill>
                  <a:schemeClr val="tx1"/>
                </a:solidFill>
              </a:rPr>
            </a:br>
            <a:r>
              <a:rPr lang="ru-RU" sz="1600" dirty="0" smtClean="0">
                <a:solidFill>
                  <a:schemeClr val="tx1"/>
                </a:solidFill>
              </a:rPr>
              <a:t>пользовать два доступа (через перфорацию и средний носовой ход), что открывает принципиально новые возможности в хирургическом лечении ОВЧС. </a:t>
            </a:r>
            <a:endParaRPr lang="ru-RU" sz="1600" dirty="0">
              <a:solidFill>
                <a:schemeClr val="tx1"/>
              </a:solidFill>
            </a:endParaRPr>
          </a:p>
        </p:txBody>
      </p:sp>
      <p:pic>
        <p:nvPicPr>
          <p:cNvPr id="41986" name="Picture 2" descr="C:\Users\Анжела\Pictures\htmlimage12.jpg"/>
          <p:cNvPicPr>
            <a:picLocks noGrp="1" noChangeAspect="1" noChangeArrowheads="1"/>
          </p:cNvPicPr>
          <p:nvPr>
            <p:ph idx="1"/>
          </p:nvPr>
        </p:nvPicPr>
        <p:blipFill>
          <a:blip r:embed="rId2"/>
          <a:srcRect/>
          <a:stretch>
            <a:fillRect/>
          </a:stretch>
        </p:blipFill>
        <p:spPr bwMode="auto">
          <a:xfrm>
            <a:off x="642910" y="2214554"/>
            <a:ext cx="2212848" cy="2377440"/>
          </a:xfrm>
          <a:prstGeom prst="rect">
            <a:avLst/>
          </a:prstGeom>
          <a:noFill/>
        </p:spPr>
      </p:pic>
      <p:pic>
        <p:nvPicPr>
          <p:cNvPr id="41987" name="Picture 3" descr="C:\Users\Анжела\Pictures\htmlimage10.jpg"/>
          <p:cNvPicPr>
            <a:picLocks noChangeAspect="1" noChangeArrowheads="1"/>
          </p:cNvPicPr>
          <p:nvPr/>
        </p:nvPicPr>
        <p:blipFill>
          <a:blip r:embed="rId3"/>
          <a:srcRect/>
          <a:stretch>
            <a:fillRect/>
          </a:stretch>
        </p:blipFill>
        <p:spPr bwMode="auto">
          <a:xfrm>
            <a:off x="5643570" y="2143116"/>
            <a:ext cx="2898775" cy="2378075"/>
          </a:xfrm>
          <a:prstGeom prst="rect">
            <a:avLst/>
          </a:prstGeom>
          <a:noFill/>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11156"/>
          </a:xfrm>
        </p:spPr>
        <p:txBody>
          <a:bodyPr>
            <a:normAutofit fontScale="90000"/>
          </a:bodyPr>
          <a:lstStyle/>
          <a:p>
            <a:r>
              <a:rPr lang="ru-RU" dirty="0" smtClean="0"/>
              <a:t>Эндоскопические технологии</a:t>
            </a:r>
            <a:endParaRPr lang="ru-RU" dirty="0"/>
          </a:p>
        </p:txBody>
      </p:sp>
      <p:pic>
        <p:nvPicPr>
          <p:cNvPr id="43010" name="Picture 2" descr="C:\Users\Анжела\Pictures\htmlimage11.jpg"/>
          <p:cNvPicPr>
            <a:picLocks noGrp="1" noChangeAspect="1" noChangeArrowheads="1"/>
          </p:cNvPicPr>
          <p:nvPr>
            <p:ph idx="1"/>
          </p:nvPr>
        </p:nvPicPr>
        <p:blipFill>
          <a:blip r:embed="rId2"/>
          <a:srcRect/>
          <a:stretch>
            <a:fillRect/>
          </a:stretch>
        </p:blipFill>
        <p:spPr bwMode="auto">
          <a:xfrm>
            <a:off x="6786578" y="857232"/>
            <a:ext cx="2185416" cy="2377440"/>
          </a:xfrm>
          <a:prstGeom prst="rect">
            <a:avLst/>
          </a:prstGeom>
          <a:noFill/>
        </p:spPr>
      </p:pic>
      <p:pic>
        <p:nvPicPr>
          <p:cNvPr id="43012" name="Picture 4" descr="C:\Users\Анжела\Pictures\htmlimage8.jpg"/>
          <p:cNvPicPr>
            <a:picLocks noChangeAspect="1" noChangeArrowheads="1"/>
          </p:cNvPicPr>
          <p:nvPr/>
        </p:nvPicPr>
        <p:blipFill>
          <a:blip r:embed="rId3"/>
          <a:srcRect/>
          <a:stretch>
            <a:fillRect/>
          </a:stretch>
        </p:blipFill>
        <p:spPr bwMode="auto">
          <a:xfrm>
            <a:off x="0" y="1142984"/>
            <a:ext cx="2212975" cy="2743200"/>
          </a:xfrm>
          <a:prstGeom prst="rect">
            <a:avLst/>
          </a:prstGeom>
          <a:noFill/>
        </p:spPr>
      </p:pic>
      <p:pic>
        <p:nvPicPr>
          <p:cNvPr id="5" name="Picture 3" descr="C:\Users\Анжела\Pictures\htmlimage12.jpg"/>
          <p:cNvPicPr>
            <a:picLocks noChangeAspect="1" noChangeArrowheads="1"/>
          </p:cNvPicPr>
          <p:nvPr/>
        </p:nvPicPr>
        <p:blipFill>
          <a:blip r:embed="rId4"/>
          <a:srcRect/>
          <a:stretch>
            <a:fillRect/>
          </a:stretch>
        </p:blipFill>
        <p:spPr bwMode="auto">
          <a:xfrm>
            <a:off x="6715140" y="3214686"/>
            <a:ext cx="2212975" cy="2378075"/>
          </a:xfrm>
          <a:prstGeom prst="rect">
            <a:avLst/>
          </a:prstGeom>
          <a:noFill/>
        </p:spPr>
      </p:pic>
      <p:pic>
        <p:nvPicPr>
          <p:cNvPr id="6" name="Picture 5" descr="C:\Users\Анжела\Pictures\htmlimage7.jpg"/>
          <p:cNvPicPr>
            <a:picLocks noChangeAspect="1" noChangeArrowheads="1"/>
          </p:cNvPicPr>
          <p:nvPr/>
        </p:nvPicPr>
        <p:blipFill>
          <a:blip r:embed="rId5"/>
          <a:srcRect/>
          <a:stretch>
            <a:fillRect/>
          </a:stretch>
        </p:blipFill>
        <p:spPr bwMode="auto">
          <a:xfrm>
            <a:off x="0" y="4429132"/>
            <a:ext cx="2684261" cy="2314572"/>
          </a:xfrm>
          <a:prstGeom prst="rect">
            <a:avLst/>
          </a:prstGeom>
          <a:noFill/>
        </p:spPr>
      </p:pic>
      <p:pic>
        <p:nvPicPr>
          <p:cNvPr id="7" name="Picture 2" descr="C:\Users\Анжела\Pictures\htmlimage13.jpg"/>
          <p:cNvPicPr>
            <a:picLocks noChangeAspect="1" noChangeArrowheads="1"/>
          </p:cNvPicPr>
          <p:nvPr/>
        </p:nvPicPr>
        <p:blipFill>
          <a:blip r:embed="rId6"/>
          <a:stretch>
            <a:fillRect/>
          </a:stretch>
        </p:blipFill>
        <p:spPr bwMode="auto">
          <a:xfrm>
            <a:off x="3571868" y="4357694"/>
            <a:ext cx="2276856" cy="2377440"/>
          </a:xfrm>
          <a:prstGeom prst="rect">
            <a:avLst/>
          </a:prstGeom>
          <a:noFill/>
        </p:spPr>
      </p:pic>
      <p:sp>
        <p:nvSpPr>
          <p:cNvPr id="8" name="Прямоугольник 7"/>
          <p:cNvSpPr/>
          <p:nvPr/>
        </p:nvSpPr>
        <p:spPr>
          <a:xfrm>
            <a:off x="2286000" y="785794"/>
            <a:ext cx="4572000" cy="3539430"/>
          </a:xfrm>
          <a:prstGeom prst="rect">
            <a:avLst/>
          </a:prstGeom>
        </p:spPr>
        <p:txBody>
          <a:bodyPr wrap="square">
            <a:spAutoFit/>
          </a:bodyPr>
          <a:lstStyle/>
          <a:p>
            <a:r>
              <a:rPr lang="ru-RU" sz="1600" dirty="0" smtClean="0"/>
              <a:t>Эндоскопическая хирургия ОНП получила широкое распространение с появлением ригидных эндоскопов. Оптика с углами зрения 0, 30 и 70 дала возможность осматривать все отделы ВЧП, восстанавливать проходимость ее естественного соустья, удалять полипы и кисты, не прибегая к вскрытию пазухи через переднюю стенку</a:t>
            </a:r>
            <a:br>
              <a:rPr lang="ru-RU" sz="1600" dirty="0" smtClean="0"/>
            </a:br>
            <a:r>
              <a:rPr lang="ru-RU" sz="1600" dirty="0" smtClean="0"/>
              <a:t>Применение эндоскопических технологий позволяет одновременно </a:t>
            </a:r>
            <a:r>
              <a:rPr lang="ru-RU" sz="1600" dirty="0" err="1" smtClean="0"/>
              <a:t>ис</a:t>
            </a:r>
            <a:r>
              <a:rPr lang="ru-RU" sz="1600" dirty="0" smtClean="0"/>
              <a:t>-</a:t>
            </a:r>
            <a:br>
              <a:rPr lang="ru-RU" sz="1600" dirty="0" smtClean="0"/>
            </a:br>
            <a:r>
              <a:rPr lang="ru-RU" sz="1600" dirty="0" smtClean="0"/>
              <a:t>пользовать два доступа (через перфорацию и средний носовой ход), что открывает принципиально новые возможности в хирургическом лечении ОВЧС. </a:t>
            </a:r>
            <a:endParaRPr lang="ru-RU" sz="1600"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Инородные тела верхнечелюстной пазухи</a:t>
            </a:r>
            <a:endParaRPr lang="ru-RU" dirty="0"/>
          </a:p>
        </p:txBody>
      </p:sp>
      <p:sp>
        <p:nvSpPr>
          <p:cNvPr id="3" name="Содержимое 2"/>
          <p:cNvSpPr>
            <a:spLocks noGrp="1"/>
          </p:cNvSpPr>
          <p:nvPr>
            <p:ph idx="1"/>
          </p:nvPr>
        </p:nvSpPr>
        <p:spPr>
          <a:xfrm>
            <a:off x="214282" y="1600200"/>
            <a:ext cx="8472518" cy="5257800"/>
          </a:xfrm>
        </p:spPr>
        <p:txBody>
          <a:bodyPr>
            <a:normAutofit fontScale="85000" lnSpcReduction="20000"/>
          </a:bodyPr>
          <a:lstStyle/>
          <a:p>
            <a:pPr>
              <a:buNone/>
            </a:pPr>
            <a:r>
              <a:rPr lang="ru-RU" dirty="0" smtClean="0"/>
              <a:t>     Предпосылкой к перфорации дна верхнечелюстной пазухи и проталкиванию в полость синуса пломбировочного материала являются топографо-анатомические соотношения дна верхнечелюстной пазухи и верхушек малых и больших коренных зубов верхней челюсти. Диагностика подобного рода осложнений очень часто трудна и запаздывает, так как сроки появления первых клинических признаков заболевания колеблются от нескольких месяцев до года и более. В литературе ведется активная полемика по поводу поиска наилучшей методики для оказания хирургической помощи больным с </a:t>
            </a:r>
            <a:r>
              <a:rPr lang="ru-RU" dirty="0" err="1" smtClean="0"/>
              <a:t>одонтогенными</a:t>
            </a:r>
            <a:r>
              <a:rPr lang="ru-RU" dirty="0" smtClean="0"/>
              <a:t> верхнечелюстными синуситами, вызванными попаданием инородных тел при </a:t>
            </a:r>
            <a:r>
              <a:rPr lang="ru-RU" dirty="0" err="1" smtClean="0"/>
              <a:t>эндодонтических</a:t>
            </a:r>
            <a:r>
              <a:rPr lang="ru-RU" dirty="0" smtClean="0"/>
              <a:t> вмешательствах.</a:t>
            </a:r>
            <a:endParaRPr lang="ru-RU"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001156" cy="1000108"/>
          </a:xfrm>
        </p:spPr>
        <p:txBody>
          <a:bodyPr>
            <a:normAutofit/>
          </a:bodyPr>
          <a:lstStyle/>
          <a:p>
            <a:r>
              <a:rPr lang="ru-RU" sz="2400" dirty="0" smtClean="0">
                <a:solidFill>
                  <a:schemeClr val="tx1"/>
                </a:solidFill>
              </a:rPr>
              <a:t>Вопрос об удалении пломбировочных материалов из ВЧП заслуживает отдельного обсуждения</a:t>
            </a:r>
            <a:endParaRPr lang="ru-RU" sz="2400" dirty="0">
              <a:solidFill>
                <a:schemeClr val="tx1"/>
              </a:solidFill>
            </a:endParaRPr>
          </a:p>
        </p:txBody>
      </p:sp>
      <p:sp>
        <p:nvSpPr>
          <p:cNvPr id="3" name="Содержимое 2"/>
          <p:cNvSpPr>
            <a:spLocks noGrp="1"/>
          </p:cNvSpPr>
          <p:nvPr>
            <p:ph idx="1"/>
          </p:nvPr>
        </p:nvSpPr>
        <p:spPr>
          <a:xfrm>
            <a:off x="0" y="1000108"/>
            <a:ext cx="9144000" cy="5715040"/>
          </a:xfrm>
        </p:spPr>
        <p:txBody>
          <a:bodyPr>
            <a:noAutofit/>
          </a:bodyPr>
          <a:lstStyle/>
          <a:p>
            <a:pPr>
              <a:buNone/>
            </a:pPr>
            <a:r>
              <a:rPr lang="ru-RU" sz="1800" dirty="0" smtClean="0"/>
              <a:t>      </a:t>
            </a:r>
            <a:r>
              <a:rPr lang="ru-RU" sz="2000" dirty="0" smtClean="0"/>
              <a:t>Считается, что они в любом случае требуют удаления, так как являются субстратом для роста грибков (особенно в тех случаях, когда содержат цинк) и практически всегда приводят к развитию </a:t>
            </a:r>
            <a:r>
              <a:rPr lang="ru-RU" sz="2000" dirty="0" err="1" smtClean="0"/>
              <a:t>неинвазивного</a:t>
            </a:r>
            <a:r>
              <a:rPr lang="ru-RU" sz="2000" dirty="0" smtClean="0"/>
              <a:t> грибкового процесса в пазухе . Однако, при нормально функционирующем механизме </a:t>
            </a:r>
            <a:r>
              <a:rPr lang="ru-RU" sz="2000" dirty="0" err="1" smtClean="0"/>
              <a:t>мукоцилиарного</a:t>
            </a:r>
            <a:r>
              <a:rPr lang="ru-RU" sz="2000" dirty="0" smtClean="0"/>
              <a:t> клиренса пазухи даже крупные фрагменты легко транспортируются к естественному соустью и могут эвакуироваться в полость носа. Препятствиями для этого могут быть недостаточные размеры выводных путей пазухи и нарушение </a:t>
            </a:r>
            <a:r>
              <a:rPr lang="ru-RU" sz="2000" dirty="0" err="1" smtClean="0"/>
              <a:t>мукоцилиарного</a:t>
            </a:r>
            <a:r>
              <a:rPr lang="ru-RU" sz="2000" dirty="0" smtClean="0"/>
              <a:t> транспорта, в частности, в результате уже развившегося воспалительного процесса. </a:t>
            </a:r>
            <a:endParaRPr lang="ru-RU" sz="2000" dirty="0" smtClean="0"/>
          </a:p>
          <a:p>
            <a:pPr>
              <a:buNone/>
            </a:pPr>
            <a:r>
              <a:rPr lang="ru-RU" sz="2000" dirty="0" smtClean="0"/>
              <a:t>При </a:t>
            </a:r>
            <a:r>
              <a:rPr lang="ru-RU" sz="2000" dirty="0" smtClean="0"/>
              <a:t>достаточном опыте хирурга пломбировочный материал, находящийся в просвете ВЧП, всегда может быть удален под эндоскопическим контролем </a:t>
            </a:r>
            <a:r>
              <a:rPr lang="ru-RU" sz="2000" dirty="0" err="1" smtClean="0"/>
              <a:t>эндоназальным</a:t>
            </a:r>
            <a:r>
              <a:rPr lang="ru-RU" sz="2000" dirty="0" smtClean="0"/>
              <a:t> доступом. Исключение составляют фрагменты, которые инкапсулированы под слизистой оболочкой. Если они имеют небольшие размеры, то их поиск бывает довольно сложным и требует широкого вскрытия пазухи наружным доступом. </a:t>
            </a:r>
            <a:endParaRPr lang="ru-RU" sz="2000" dirty="0" smtClean="0"/>
          </a:p>
          <a:p>
            <a:pPr>
              <a:buNone/>
            </a:pPr>
            <a:r>
              <a:rPr lang="ru-RU" sz="2000" dirty="0" smtClean="0"/>
              <a:t>Инкапсулированные пломбировочные материалы чаще являются случайными находками и не вызывают развития воспалительного процесса. Хирургическое вмешательство в этих случаях не показано. Уточнить местоположение пломбировочных материалов и выяснить, где они находятся – в просвете пазухи или под слизистой оболочкой – помогает компьютерная томография.</a:t>
            </a:r>
          </a:p>
          <a:p>
            <a:pPr>
              <a:buNone/>
            </a:pPr>
            <a:endParaRPr lang="ru-RU" sz="2000"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11156"/>
          </a:xfrm>
        </p:spPr>
        <p:txBody>
          <a:bodyPr>
            <a:normAutofit fontScale="90000"/>
          </a:bodyPr>
          <a:lstStyle/>
          <a:p>
            <a:r>
              <a:rPr lang="ru-RU" dirty="0" err="1" smtClean="0"/>
              <a:t>Микрогайморотомия</a:t>
            </a:r>
            <a:endParaRPr lang="ru-RU" dirty="0"/>
          </a:p>
        </p:txBody>
      </p:sp>
      <p:sp>
        <p:nvSpPr>
          <p:cNvPr id="3" name="Содержимое 2"/>
          <p:cNvSpPr>
            <a:spLocks noGrp="1"/>
          </p:cNvSpPr>
          <p:nvPr>
            <p:ph idx="1"/>
          </p:nvPr>
        </p:nvSpPr>
        <p:spPr>
          <a:xfrm>
            <a:off x="142844" y="785794"/>
            <a:ext cx="8543956" cy="6072206"/>
          </a:xfrm>
        </p:spPr>
        <p:txBody>
          <a:bodyPr>
            <a:normAutofit/>
          </a:bodyPr>
          <a:lstStyle/>
          <a:p>
            <a:pPr>
              <a:buNone/>
            </a:pPr>
            <a:r>
              <a:rPr lang="ru-RU" dirty="0" smtClean="0"/>
              <a:t> </a:t>
            </a:r>
            <a:r>
              <a:rPr lang="ru-RU" sz="1700" dirty="0" smtClean="0"/>
              <a:t>При выполнении щадящей </a:t>
            </a:r>
            <a:r>
              <a:rPr lang="ru-RU" sz="1700" dirty="0" err="1" smtClean="0"/>
              <a:t>микрогайморотомии</a:t>
            </a:r>
            <a:r>
              <a:rPr lang="ru-RU" sz="1700" dirty="0" smtClean="0"/>
              <a:t> с применением эндоскопа проводится разрез слизистой оболочки и надкостницы преддверия рта размером около 8 мм, верхнечелюстная пазуха трепанируется в области клыковой ямки; однако трепанационное отверстие накладывается меньших размеров (4х8 мм), достаточное для введения в пазуху эндоскопа и/или эндоскопического хирургического инструмента при помощи воронки соответствующего диаметра.</a:t>
            </a:r>
          </a:p>
          <a:p>
            <a:pPr>
              <a:buNone/>
            </a:pPr>
            <a:r>
              <a:rPr lang="ru-RU" sz="1700" dirty="0" smtClean="0"/>
              <a:t>Под </a:t>
            </a:r>
            <a:r>
              <a:rPr lang="ru-RU" sz="1700" dirty="0" smtClean="0"/>
              <a:t>визуальным контролем эндоскопа удаляются инородные тела пазухи, </a:t>
            </a:r>
            <a:r>
              <a:rPr lang="ru-RU" sz="1700" dirty="0" err="1" smtClean="0"/>
              <a:t>полипозные</a:t>
            </a:r>
            <a:r>
              <a:rPr lang="ru-RU" sz="1700" dirty="0" smtClean="0"/>
              <a:t> участки слизистой оболочки. Наложение воронки прижимает и </a:t>
            </a:r>
            <a:r>
              <a:rPr lang="ru-RU" sz="1700" dirty="0" err="1" smtClean="0"/>
              <a:t>обтурирует</a:t>
            </a:r>
            <a:r>
              <a:rPr lang="ru-RU" sz="1700" dirty="0" smtClean="0"/>
              <a:t> края разреза и костной раны, не позволяет попадать крови из раны в верхнечелюстную пазуху, что улучшает эндоскопический контроль. Соустье при этом не накладывается</a:t>
            </a:r>
            <a:r>
              <a:rPr lang="ru-RU" sz="1700" dirty="0" smtClean="0"/>
              <a:t>.</a:t>
            </a:r>
          </a:p>
          <a:p>
            <a:pPr>
              <a:buNone/>
            </a:pPr>
            <a:r>
              <a:rPr lang="ru-RU" sz="1800" dirty="0" smtClean="0"/>
              <a:t>Использованием троакара фирмы </a:t>
            </a:r>
            <a:r>
              <a:rPr lang="ru-RU" sz="1800" dirty="0" err="1" smtClean="0"/>
              <a:t>Storz</a:t>
            </a:r>
            <a:r>
              <a:rPr lang="ru-RU" sz="1800" dirty="0" smtClean="0"/>
              <a:t> и с применением оригинального </a:t>
            </a:r>
            <a:r>
              <a:rPr lang="ru-RU" sz="1800" dirty="0" err="1" smtClean="0"/>
              <a:t>двухпросветного</a:t>
            </a:r>
            <a:r>
              <a:rPr lang="ru-RU" sz="1800" dirty="0" smtClean="0"/>
              <a:t> троакара. При этом производится одномоментный прокол слизистой оболочки преддверия рта (при смещенной кверху верхней губе) и трепанация кости передней стенки верхнечелюстной пазухи в области клыковой ямки. Таким методом достигается минимальная </a:t>
            </a:r>
            <a:r>
              <a:rPr lang="ru-RU" sz="1800" dirty="0" err="1" smtClean="0"/>
              <a:t>травматизация</a:t>
            </a:r>
            <a:r>
              <a:rPr lang="ru-RU" sz="1800" dirty="0" smtClean="0"/>
              <a:t> тканей и эндоскопический контроль за действиями внутри пазухи, в случае использования предлагаемого </a:t>
            </a:r>
            <a:r>
              <a:rPr lang="ru-RU" sz="1800" dirty="0" err="1" smtClean="0"/>
              <a:t>двухпросветного</a:t>
            </a:r>
            <a:r>
              <a:rPr lang="ru-RU" sz="1800" dirty="0" smtClean="0"/>
              <a:t> троакара. Также за счет троакаров достигается плотная </a:t>
            </a:r>
            <a:r>
              <a:rPr lang="ru-RU" sz="1800" dirty="0" err="1" smtClean="0"/>
              <a:t>обтурация</a:t>
            </a:r>
            <a:r>
              <a:rPr lang="ru-RU" sz="1800" dirty="0" smtClean="0"/>
              <a:t> раны, в связи с чем кровотечение в пазухе минимально и создает наилучшие условия для работы эндоскопом. Соустье при этом оперативном вмешательстве также не накладывается.</a:t>
            </a:r>
            <a:endParaRPr lang="ru-RU" sz="1700"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54032"/>
          </a:xfrm>
        </p:spPr>
        <p:txBody>
          <a:bodyPr>
            <a:normAutofit fontScale="90000"/>
          </a:bodyPr>
          <a:lstStyle/>
          <a:p>
            <a:r>
              <a:rPr lang="ru-RU" dirty="0" smtClean="0"/>
              <a:t>Методика операции.</a:t>
            </a:r>
            <a:endParaRPr lang="ru-RU" dirty="0"/>
          </a:p>
        </p:txBody>
      </p:sp>
      <p:sp>
        <p:nvSpPr>
          <p:cNvPr id="3" name="Содержимое 2"/>
          <p:cNvSpPr>
            <a:spLocks noGrp="1"/>
          </p:cNvSpPr>
          <p:nvPr>
            <p:ph idx="1"/>
          </p:nvPr>
        </p:nvSpPr>
        <p:spPr>
          <a:xfrm>
            <a:off x="0" y="928670"/>
            <a:ext cx="9144000" cy="5715040"/>
          </a:xfrm>
        </p:spPr>
        <p:txBody>
          <a:bodyPr>
            <a:normAutofit fontScale="70000" lnSpcReduction="20000"/>
          </a:bodyPr>
          <a:lstStyle/>
          <a:p>
            <a:pPr>
              <a:buNone/>
            </a:pPr>
            <a:r>
              <a:rPr lang="ru-RU" dirty="0" smtClean="0"/>
              <a:t>     Под </a:t>
            </a:r>
            <a:r>
              <a:rPr lang="ru-RU" dirty="0" err="1" smtClean="0"/>
              <a:t>эндотрахеальным</a:t>
            </a:r>
            <a:r>
              <a:rPr lang="ru-RU" dirty="0" smtClean="0"/>
              <a:t> наркозом и дополнительной местной анестезией. Для </a:t>
            </a:r>
            <a:r>
              <a:rPr lang="ru-RU" dirty="0" err="1" smtClean="0"/>
              <a:t>м\а</a:t>
            </a:r>
            <a:r>
              <a:rPr lang="ru-RU" dirty="0" smtClean="0"/>
              <a:t> 1 применяли 4% </a:t>
            </a:r>
            <a:r>
              <a:rPr lang="ru-RU" dirty="0" err="1" smtClean="0"/>
              <a:t>р-р</a:t>
            </a:r>
            <a:r>
              <a:rPr lang="ru-RU" dirty="0" smtClean="0"/>
              <a:t> </a:t>
            </a:r>
            <a:r>
              <a:rPr lang="ru-RU" dirty="0" err="1" smtClean="0"/>
              <a:t>артикаина</a:t>
            </a:r>
            <a:r>
              <a:rPr lang="ru-RU" dirty="0" smtClean="0"/>
              <a:t> с адреналином 1:200000. Один мл. этого раствора вводят в область клыковой ямки непосредственно перед введением троакара. </a:t>
            </a:r>
          </a:p>
          <a:p>
            <a:pPr>
              <a:buNone/>
            </a:pPr>
            <a:r>
              <a:rPr lang="ru-RU" dirty="0" smtClean="0"/>
              <a:t>     Путем ротации троакар вводят в зоне наивысшей точки клыковой ямки по линии между 4 и 5 зубами, проходящей параллельно спинке носа на глубину до 5 мм. При введения троакара в пазуху фиксируют пальцем левой руки нижний край орбиты для предотвращения соскальзывания троакара и повреждения глаза. После этого стилет извлекают, удерживая воронку другой рукой. Затем воронку фиксируют к гибкой металлической руке, что позволяло выполнять дальнейшие манипуляции в пазухе </a:t>
            </a:r>
            <a:r>
              <a:rPr lang="ru-RU" dirty="0" err="1" smtClean="0"/>
              <a:t>бимануально</a:t>
            </a:r>
            <a:r>
              <a:rPr lang="ru-RU" dirty="0" smtClean="0"/>
              <a:t>. Далее через воронку троакара в пазуху вводят эндоскоп диаметром 2.7 мм с оптикой 30 град и оценивают состояние слизистой оболочки пазухи, размер и расположение соустья, наличие в пазухе патологических образований, инородных тел. После этого, под контролем эндоскопа, приступают к удалению полипов, кист, инородного тела или грибковых масс, используя для этого щипцы </a:t>
            </a:r>
            <a:r>
              <a:rPr lang="ru-RU" dirty="0" err="1" smtClean="0"/>
              <a:t>Блэксли</a:t>
            </a:r>
            <a:r>
              <a:rPr lang="ru-RU" dirty="0" smtClean="0"/>
              <a:t> или </a:t>
            </a:r>
            <a:r>
              <a:rPr lang="ru-RU" dirty="0" err="1" smtClean="0"/>
              <a:t>микродебридер</a:t>
            </a:r>
            <a:r>
              <a:rPr lang="ru-RU" dirty="0" smtClean="0"/>
              <a:t>.</a:t>
            </a:r>
            <a:endParaRPr lang="ru-RU"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11156"/>
          </a:xfrm>
        </p:spPr>
        <p:txBody>
          <a:bodyPr>
            <a:normAutofit fontScale="90000"/>
          </a:bodyPr>
          <a:lstStyle/>
          <a:p>
            <a:r>
              <a:rPr lang="ru-RU" dirty="0" smtClean="0"/>
              <a:t>Методика операции.</a:t>
            </a:r>
            <a:endParaRPr lang="ru-RU" dirty="0"/>
          </a:p>
        </p:txBody>
      </p:sp>
      <p:sp>
        <p:nvSpPr>
          <p:cNvPr id="3" name="Содержимое 2"/>
          <p:cNvSpPr>
            <a:spLocks noGrp="1"/>
          </p:cNvSpPr>
          <p:nvPr>
            <p:ph idx="1"/>
          </p:nvPr>
        </p:nvSpPr>
        <p:spPr>
          <a:xfrm>
            <a:off x="214282" y="857232"/>
            <a:ext cx="8715436" cy="5857916"/>
          </a:xfrm>
        </p:spPr>
        <p:txBody>
          <a:bodyPr>
            <a:normAutofit lnSpcReduction="10000"/>
          </a:bodyPr>
          <a:lstStyle/>
          <a:p>
            <a:pPr>
              <a:buNone/>
            </a:pPr>
            <a:r>
              <a:rPr lang="ru-RU" sz="2100" dirty="0" smtClean="0"/>
              <a:t>После окончания хирургических манипуляций пазуху интенсивно промывают раствором  антисептика, выполняют финальную эндоскопическую ревизию и приступают к расширению соустья. Новый троакар позволяет расширять соустья верхнечелюстных пазух под эндоскопическим контролем изнутри пазухи. В тех случаях, когда визуально не удается обнаружить соустье, в качестве ориентира в пазуху вводят крючок </a:t>
            </a:r>
            <a:r>
              <a:rPr lang="ru-RU" sz="2100" dirty="0" smtClean="0"/>
              <a:t>через естественное </a:t>
            </a:r>
            <a:r>
              <a:rPr lang="ru-RU" sz="2100" dirty="0" smtClean="0"/>
              <a:t>соустье в среднем носовом ходе и после этого его расширяют. </a:t>
            </a:r>
          </a:p>
          <a:p>
            <a:pPr>
              <a:buNone/>
            </a:pPr>
            <a:r>
              <a:rPr lang="ru-RU" sz="2100" dirty="0" smtClean="0"/>
              <a:t>Операцию заканчивают удалением воронки троакара из раны. Рану не зашивают. На область щеки назначают прикладывание пузыря со льдом в течение 6 часов</a:t>
            </a:r>
            <a:r>
              <a:rPr lang="ru-RU" sz="2100" dirty="0" smtClean="0"/>
              <a:t>.</a:t>
            </a:r>
          </a:p>
          <a:p>
            <a:pPr>
              <a:buNone/>
            </a:pPr>
            <a:r>
              <a:rPr lang="ru-RU" sz="2100" dirty="0" smtClean="0"/>
              <a:t>В </a:t>
            </a:r>
            <a:r>
              <a:rPr lang="ru-RU" sz="2100" dirty="0" smtClean="0"/>
              <a:t>послеоперационном периоде пациентам назначают антибиотики на 5 дней. Строго запрещают высмаркивание в течение 3 дней после операции, так как это </a:t>
            </a:r>
            <a:r>
              <a:rPr lang="ru-RU" sz="2100" dirty="0" err="1" smtClean="0"/>
              <a:t>можнт</a:t>
            </a:r>
            <a:r>
              <a:rPr lang="ru-RU" sz="2100" dirty="0" smtClean="0"/>
              <a:t> привести к развитию эмфиземы. Дважды в день выполняют туалет полости носа, включающий </a:t>
            </a:r>
            <a:r>
              <a:rPr lang="ru-RU" sz="2100" dirty="0" err="1" smtClean="0"/>
              <a:t>анемизацию</a:t>
            </a:r>
            <a:r>
              <a:rPr lang="ru-RU" sz="2100" dirty="0" smtClean="0"/>
              <a:t> слизистой оболочки. Туалет завершают 30 минутной аппликацией 10% </a:t>
            </a:r>
            <a:r>
              <a:rPr lang="ru-RU" sz="2100" dirty="0" err="1" smtClean="0"/>
              <a:t>метилурациоловой</a:t>
            </a:r>
            <a:r>
              <a:rPr lang="ru-RU" sz="2100" dirty="0" smtClean="0"/>
              <a:t> мази на тампоне. На третьи сутки после операции, пациентам у которых было произведено расширение соустий, пазухи промывают раствором антисептика.</a:t>
            </a:r>
          </a:p>
          <a:p>
            <a:pPr>
              <a:buNone/>
            </a:pPr>
            <a:endParaRPr lang="ru-RU" dirty="0" smtClean="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t>ЛИТЕРАТУРА</a:t>
            </a:r>
            <a:endParaRPr lang="ru-RU" b="1" dirty="0"/>
          </a:p>
        </p:txBody>
      </p:sp>
      <p:sp>
        <p:nvSpPr>
          <p:cNvPr id="3" name="Содержимое 2"/>
          <p:cNvSpPr>
            <a:spLocks noGrp="1"/>
          </p:cNvSpPr>
          <p:nvPr>
            <p:ph sz="quarter" idx="1"/>
          </p:nvPr>
        </p:nvSpPr>
        <p:spPr>
          <a:xfrm>
            <a:off x="214282" y="1447800"/>
            <a:ext cx="8715436" cy="5124472"/>
          </a:xfrm>
        </p:spPr>
        <p:txBody>
          <a:bodyPr>
            <a:normAutofit fontScale="92500" lnSpcReduction="20000"/>
          </a:bodyPr>
          <a:lstStyle/>
          <a:p>
            <a:pPr>
              <a:buNone/>
            </a:pPr>
            <a:r>
              <a:rPr lang="ru-RU" dirty="0" smtClean="0"/>
              <a:t>1.Руководство по хирургической стоматологии и челюстно-лицевой хирургии. В 2-х частях. Под ред. </a:t>
            </a:r>
            <a:r>
              <a:rPr lang="ru-RU" dirty="0" err="1" smtClean="0"/>
              <a:t>член.-корр</a:t>
            </a:r>
            <a:r>
              <a:rPr lang="ru-RU" dirty="0" smtClean="0"/>
              <a:t>. РАМН. Безрукова В.М. и проф. Робустовой Т.Г..  – 3 изд., </a:t>
            </a:r>
            <a:r>
              <a:rPr lang="ru-RU" dirty="0" err="1" smtClean="0"/>
              <a:t>перераб</a:t>
            </a:r>
            <a:r>
              <a:rPr lang="ru-RU" dirty="0" smtClean="0"/>
              <a:t> и доп. -  М..: Медицина. -  1200с.</a:t>
            </a:r>
          </a:p>
          <a:p>
            <a:pPr>
              <a:buNone/>
            </a:pPr>
            <a:r>
              <a:rPr lang="ru-RU" dirty="0" smtClean="0"/>
              <a:t>2. Хирургическая стоматология  и челюстно-лицевая хирургия. Национальное руководство  / под ред. А.А. Кулакова, Т.Г. Робустовой, А.И. </a:t>
            </a:r>
            <a:r>
              <a:rPr lang="ru-RU" dirty="0" err="1" smtClean="0"/>
              <a:t>Неробеева</a:t>
            </a:r>
            <a:r>
              <a:rPr lang="ru-RU" dirty="0" smtClean="0"/>
              <a:t> – М.: </a:t>
            </a:r>
            <a:r>
              <a:rPr lang="ru-RU" dirty="0" err="1" smtClean="0"/>
              <a:t>ГОЭТАР-Медиа</a:t>
            </a:r>
            <a:r>
              <a:rPr lang="ru-RU" dirty="0" smtClean="0"/>
              <a:t>, 2010. – 928 с.</a:t>
            </a:r>
          </a:p>
          <a:p>
            <a:pPr>
              <a:buNone/>
            </a:pPr>
            <a:r>
              <a:rPr lang="ru-RU" dirty="0" smtClean="0"/>
              <a:t>3.Шаргородский А.Г. Воспалительные заболевания тканей челюстно-лицевой области и шеи. – М.: ГОУ ВУНМЦ МЗ РФ, 2002. – 271 с.</a:t>
            </a:r>
            <a:endParaRPr lang="ru-RU" dirty="0"/>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293</TotalTime>
  <Words>5770</Words>
  <PresentationFormat>Экран (4:3)</PresentationFormat>
  <Paragraphs>209</Paragraphs>
  <Slides>63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63</vt:i4>
      </vt:variant>
    </vt:vector>
  </HeadingPairs>
  <TitlesOfParts>
    <vt:vector size="64" baseType="lpstr">
      <vt:lpstr>Тема Office</vt:lpstr>
      <vt:lpstr>Тема лекции</vt:lpstr>
      <vt:lpstr>Цель лекции:</vt:lpstr>
      <vt:lpstr>Актуальность темы</vt:lpstr>
      <vt:lpstr>Задачи лекции</vt:lpstr>
      <vt:lpstr>План лекции</vt:lpstr>
      <vt:lpstr>Этиология</vt:lpstr>
      <vt:lpstr>Патогенез одонтогенного синусита верхней челюсти</vt:lpstr>
      <vt:lpstr>В пазухе различают верхнюю, внутреннюю, переднебоковую, заднебоковую и нижнюю стенки.'</vt:lpstr>
      <vt:lpstr>Медиальная стенка верхнечелюстной пазухи</vt:lpstr>
      <vt:lpstr>Переднебоковая стенка верхнечелюстной пазухи</vt:lpstr>
      <vt:lpstr>Нижняя стенка верхнечелюстной пазухи</vt:lpstr>
      <vt:lpstr>Факторы, способствующие возникновению синусита верхнечелюстной пазухи</vt:lpstr>
      <vt:lpstr>Факторы, способствующие возникновению синусита верхнечелюстной пазухи</vt:lpstr>
      <vt:lpstr>Аспекты патогенеза</vt:lpstr>
      <vt:lpstr>Патологическая анатомия</vt:lpstr>
      <vt:lpstr>Классификация</vt:lpstr>
      <vt:lpstr>Факторы, способствующие возникновению синусита верхнечелюстной пазухи</vt:lpstr>
      <vt:lpstr>Острый одонтогенный верхнечелюстной синусит </vt:lpstr>
      <vt:lpstr>Острый одонтогенный верхнечелюстной синусит</vt:lpstr>
      <vt:lpstr>Диагностика</vt:lpstr>
      <vt:lpstr>Дифференциальная диагностика</vt:lpstr>
      <vt:lpstr>Лечение одонтогенного верхнечелюстного синусита</vt:lpstr>
      <vt:lpstr>Диагностика</vt:lpstr>
      <vt:lpstr>Пункция верхнечелюстной пазухи</vt:lpstr>
      <vt:lpstr> Лечение антибиотиками в возрастных дозах. </vt:lpstr>
      <vt:lpstr>Хронические одонтогенные верхнечелюстные синуситы </vt:lpstr>
      <vt:lpstr>Клинические симптомы при хронических одонтогенных верхнечелюстных синуситах </vt:lpstr>
      <vt:lpstr>Клинические симптомы при хронических одонтогенных верхнечелюстных синуситах </vt:lpstr>
      <vt:lpstr>Патоморфологическая картина верхнечелюстных синуситов </vt:lpstr>
      <vt:lpstr>Патоморфологическая картина верхнечелюстных синуситов </vt:lpstr>
      <vt:lpstr>Обострение хронических одонтогенных верхнечелюстных синуситов </vt:lpstr>
      <vt:lpstr>Диагностика</vt:lpstr>
      <vt:lpstr>Диагностика</vt:lpstr>
      <vt:lpstr>Диагностика</vt:lpstr>
      <vt:lpstr>Эндоскопические доступы в верхнечелюстную пазуху: </vt:lpstr>
      <vt:lpstr>Слайд 36</vt:lpstr>
      <vt:lpstr>Эндофотография правой верхнечелюстной пазухи до и после удаления грибкового тела. </vt:lpstr>
      <vt:lpstr>Дифференциальная диагностика</vt:lpstr>
      <vt:lpstr>Дифференциальная диагностика</vt:lpstr>
      <vt:lpstr>Дифференциальная диагностика</vt:lpstr>
      <vt:lpstr>Дифференциальная диагностика</vt:lpstr>
      <vt:lpstr>Тактика лечения хронических одонтогенных верхнечелюстных синуситов</vt:lpstr>
      <vt:lpstr>Эндоскопия верхнечелюстных пазух</vt:lpstr>
      <vt:lpstr>Эндоскопия верхнечелюстных пазух</vt:lpstr>
      <vt:lpstr>Эндоскопия верхнечелюстных пазух</vt:lpstr>
      <vt:lpstr>Эндоскопия верхнечелюстных пазух</vt:lpstr>
      <vt:lpstr>Эндоскопия верхнечелюстных пазух</vt:lpstr>
      <vt:lpstr>При наличии перфорации дна ВЧП развивается реактивный воспалительный процесс в слизистой оболочке и окружающих костных структурах и выделили три фазы </vt:lpstr>
      <vt:lpstr>Наличие воспалительного процесса в ВЧП на момент образования перфорации иногда бывает причиной ее позднего выявления, так как полипы и отечная слизистая оболочка могут обтурировать канал со стороны пазухи, стирая клинические признаки, в этом случае диагноз устанавливают лишь после формирования свища. </vt:lpstr>
      <vt:lpstr>Наличие воспалительного процесса в ВЧП на момент образования перфорации иногда бывает причиной ее позднего выявления, так как полипы и отечная слизистая оболочка могут обтурировать канал со стороны пазухи, стирая клинические признаки, в этом случае диагноз устанавливают лишь после формирования свища. </vt:lpstr>
      <vt:lpstr>Оптимальная лечебная тактика при, как перфоративном, так и неперфоративном ОВЧС </vt:lpstr>
      <vt:lpstr>4 группы способов закрытия ОАФ</vt:lpstr>
      <vt:lpstr>Основным методом закрытия ОАФ на сегодняшний день остается перемещение тканевых лоскутов</vt:lpstr>
      <vt:lpstr>Скользящий слизисто-надкостничный лоскут с вестибулярной поверхности альвеолярного отростка и щеки и небный лоскут </vt:lpstr>
      <vt:lpstr>Другим возможным путем санации ВЧП при ОВЧС является доступ через ОАФ при ее наличии. </vt:lpstr>
      <vt:lpstr>Эндоскопическая хирургия ОНП получила широкое распространение с появлением ригидных эндоскопов. Оптика с углами зрения 0, 30 и 70 дала возможность осматривать все отделы ВЧП, восстанавливать проходимость ее естественного соустья, удалять полипы и кисты, не прибегая к вскрытию пазухи через переднюю стенку Применение эндоскопических технологий позволяет одновременно ис- пользовать два доступа (через перфорацию и средний носовой ход), что открывает принципиально новые возможности в хирургическом лечении ОВЧС. </vt:lpstr>
      <vt:lpstr>Эндоскопические технологии</vt:lpstr>
      <vt:lpstr>Инородные тела верхнечелюстной пазухи</vt:lpstr>
      <vt:lpstr>Вопрос об удалении пломбировочных материалов из ВЧП заслуживает отдельного обсуждения</vt:lpstr>
      <vt:lpstr>Микрогайморотомия</vt:lpstr>
      <vt:lpstr>Методика операции.</vt:lpstr>
      <vt:lpstr>Методика операции.</vt:lpstr>
      <vt:lpstr>ЛИТЕРАТУРА</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Анжела</dc:creator>
  <cp:lastModifiedBy>Анжела</cp:lastModifiedBy>
  <cp:revision>38</cp:revision>
  <dcterms:created xsi:type="dcterms:W3CDTF">2013-06-11T06:47:08Z</dcterms:created>
  <dcterms:modified xsi:type="dcterms:W3CDTF">2019-03-24T05:56:40Z</dcterms:modified>
</cp:coreProperties>
</file>