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304" r:id="rId2"/>
    <p:sldId id="281" r:id="rId3"/>
    <p:sldId id="282" r:id="rId4"/>
    <p:sldId id="306" r:id="rId5"/>
    <p:sldId id="307" r:id="rId6"/>
    <p:sldId id="283" r:id="rId7"/>
    <p:sldId id="284" r:id="rId8"/>
    <p:sldId id="280" r:id="rId9"/>
    <p:sldId id="287" r:id="rId10"/>
    <p:sldId id="285" r:id="rId11"/>
    <p:sldId id="293" r:id="rId12"/>
    <p:sldId id="294" r:id="rId13"/>
    <p:sldId id="295" r:id="rId14"/>
    <p:sldId id="296" r:id="rId15"/>
    <p:sldId id="297" r:id="rId16"/>
    <p:sldId id="298" r:id="rId17"/>
    <p:sldId id="299" r:id="rId18"/>
    <p:sldId id="300" r:id="rId19"/>
    <p:sldId id="301" r:id="rId20"/>
    <p:sldId id="288" r:id="rId21"/>
    <p:sldId id="265" r:id="rId22"/>
    <p:sldId id="266" r:id="rId23"/>
    <p:sldId id="267" r:id="rId24"/>
    <p:sldId id="268" r:id="rId25"/>
    <p:sldId id="269" r:id="rId26"/>
    <p:sldId id="270" r:id="rId27"/>
    <p:sldId id="308" r:id="rId28"/>
    <p:sldId id="309" r:id="rId29"/>
    <p:sldId id="310" r:id="rId30"/>
    <p:sldId id="286" r:id="rId31"/>
    <p:sldId id="311" r:id="rId32"/>
    <p:sldId id="312" r:id="rId33"/>
    <p:sldId id="313" r:id="rId34"/>
    <p:sldId id="314" r:id="rId35"/>
    <p:sldId id="315" r:id="rId36"/>
    <p:sldId id="316" r:id="rId37"/>
    <p:sldId id="317" r:id="rId38"/>
    <p:sldId id="318" r:id="rId39"/>
    <p:sldId id="321" r:id="rId40"/>
    <p:sldId id="322" r:id="rId41"/>
    <p:sldId id="320" r:id="rId42"/>
    <p:sldId id="323" r:id="rId43"/>
    <p:sldId id="324" r:id="rId44"/>
    <p:sldId id="305" r:id="rId4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2" d="100"/>
          <a:sy n="102" d="100"/>
        </p:scale>
        <p:origin x="-11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CAE974-7723-452A-9549-9FA70A0B5158}" type="datetimeFigureOut">
              <a:rPr lang="ru-RU" smtClean="0"/>
              <a:pPr/>
              <a:t>24.03.2019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6BBD1A-CFB4-48B5-BC63-5F0AC9E77B70}"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725C68B6-61C2-468F-89AB-4B9F7531AA68}" type="slidenum">
              <a:rPr lang="ru-RU" smtClean="0"/>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725C68B6-61C2-468F-89AB-4B9F7531AA68}"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B106E36-FD25-4E2D-B0AA-010F637433A0}" type="datetimeFigureOut">
              <a:rPr lang="ru-RU" smtClean="0"/>
              <a:pPr/>
              <a:t>24.03.2019</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4154494"/>
          </a:xfrm>
        </p:spPr>
        <p:txBody>
          <a:bodyPr>
            <a:normAutofit fontScale="90000"/>
          </a:bodyPr>
          <a:lstStyle/>
          <a:p>
            <a:r>
              <a:rPr lang="ru-RU" smtClean="0"/>
              <a:t>Тема лекции: </a:t>
            </a:r>
            <a:br>
              <a:rPr lang="ru-RU" smtClean="0"/>
            </a:br>
            <a:r>
              <a:rPr lang="ru-RU" smtClean="0"/>
              <a:t>Специфические </a:t>
            </a:r>
            <a:r>
              <a:rPr lang="ru-RU" dirty="0" smtClean="0"/>
              <a:t>воспалительные заболевания области головы, шеи и челюстей. Актиномикоз. Этиология, патогенез, клиника, диагностика, дифференциальная диагностика, лечение. </a:t>
            </a:r>
            <a:endParaRPr lang="ru-RU" dirty="0"/>
          </a:p>
        </p:txBody>
      </p:sp>
      <p:sp>
        <p:nvSpPr>
          <p:cNvPr id="5" name="Содержимое 4"/>
          <p:cNvSpPr>
            <a:spLocks noGrp="1"/>
          </p:cNvSpPr>
          <p:nvPr>
            <p:ph idx="1"/>
          </p:nvPr>
        </p:nvSpPr>
        <p:spPr>
          <a:xfrm>
            <a:off x="457200" y="5072074"/>
            <a:ext cx="8229600" cy="1054089"/>
          </a:xfrm>
        </p:spPr>
        <p:txBody>
          <a:bodyPr/>
          <a:lstStyle/>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Актуальность</a:t>
            </a:r>
            <a:endParaRPr lang="ru-RU" dirty="0"/>
          </a:p>
        </p:txBody>
      </p:sp>
      <p:sp>
        <p:nvSpPr>
          <p:cNvPr id="3" name="Содержимое 2"/>
          <p:cNvSpPr>
            <a:spLocks noGrp="1"/>
          </p:cNvSpPr>
          <p:nvPr>
            <p:ph sz="quarter" idx="1"/>
          </p:nvPr>
        </p:nvSpPr>
        <p:spPr/>
        <p:txBody>
          <a:bodyPr/>
          <a:lstStyle/>
          <a:p>
            <a:pPr>
              <a:buNone/>
            </a:pPr>
            <a:r>
              <a:rPr lang="ru-RU" dirty="0" smtClean="0"/>
              <a:t>Среди воспалительных заболеваний челюстно-лицевой области имеется группа больных с первично хроническим течением, причиной которых является специфическая инфекция. Эти заболевания имеют разнообразную клиническую картину, их диагностика часто затруднительна, требует специфического лечения.</a:t>
            </a:r>
          </a:p>
          <a:p>
            <a:pPr>
              <a:buNone/>
            </a:pP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357298"/>
          </a:xfrm>
        </p:spPr>
        <p:txBody>
          <a:bodyPr>
            <a:normAutofit/>
          </a:bodyPr>
          <a:lstStyle/>
          <a:p>
            <a:r>
              <a:rPr lang="ru-RU" b="1" i="1" dirty="0" smtClean="0">
                <a:latin typeface="Times New Roman" pitchFamily="18" charset="0"/>
                <a:cs typeface="Times New Roman" pitchFamily="18" charset="0"/>
              </a:rPr>
              <a:t>Цель лекции:</a:t>
            </a: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p>
        </p:txBody>
      </p:sp>
      <p:sp>
        <p:nvSpPr>
          <p:cNvPr id="3" name="Содержимое 2"/>
          <p:cNvSpPr>
            <a:spLocks noGrp="1"/>
          </p:cNvSpPr>
          <p:nvPr>
            <p:ph sz="quarter" idx="1"/>
          </p:nvPr>
        </p:nvSpPr>
        <p:spPr>
          <a:xfrm>
            <a:off x="142844" y="1214422"/>
            <a:ext cx="9001156" cy="5357850"/>
          </a:xfrm>
        </p:spPr>
        <p:txBody>
          <a:bodyPr>
            <a:normAutofit/>
          </a:bodyPr>
          <a:lstStyle/>
          <a:p>
            <a:pPr lvl="0">
              <a:buNone/>
            </a:pPr>
            <a:r>
              <a:rPr lang="ru-RU" dirty="0" smtClean="0">
                <a:latin typeface="Times New Roman" pitchFamily="18" charset="0"/>
                <a:cs typeface="Times New Roman" pitchFamily="18" charset="0"/>
              </a:rPr>
              <a:t>Для освоения компетенции </a:t>
            </a:r>
            <a:r>
              <a:rPr lang="ru-RU" sz="2400" dirty="0" smtClean="0"/>
              <a:t>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p>
          <a:p>
            <a:pPr lvl="0">
              <a:buFont typeface="Wingdings" pitchFamily="2" charset="2"/>
              <a:buChar char="Ø"/>
            </a:pPr>
            <a:r>
              <a:rPr lang="ru-RU" dirty="0" smtClean="0">
                <a:latin typeface="Times New Roman" pitchFamily="18" charset="0"/>
                <a:cs typeface="Times New Roman" pitchFamily="18" charset="0"/>
              </a:rPr>
              <a:t>Изучение основных клинических проявлений, методов диагностики, дифференциальной диагностики и комплексного лечения актиномикоза, туберкулеза и сифилиса челюстно-лицевой области. </a:t>
            </a:r>
          </a:p>
          <a:p>
            <a:pPr lvl="0">
              <a:buFont typeface="Wingdings" pitchFamily="2" charset="2"/>
              <a:buChar char="Ø"/>
            </a:pPr>
            <a:r>
              <a:rPr lang="ru-RU" dirty="0" smtClean="0">
                <a:latin typeface="Times New Roman" pitchFamily="18" charset="0"/>
                <a:cs typeface="Times New Roman" pitchFamily="18" charset="0"/>
              </a:rPr>
              <a:t>Изучение </a:t>
            </a:r>
            <a:r>
              <a:rPr lang="ru-RU" dirty="0" err="1" smtClean="0">
                <a:latin typeface="Times New Roman" pitchFamily="18" charset="0"/>
                <a:cs typeface="Times New Roman" pitchFamily="18" charset="0"/>
              </a:rPr>
              <a:t>деонтологического</a:t>
            </a:r>
            <a:r>
              <a:rPr lang="ru-RU" dirty="0" smtClean="0">
                <a:latin typeface="Times New Roman" pitchFamily="18" charset="0"/>
                <a:cs typeface="Times New Roman" pitchFamily="18" charset="0"/>
              </a:rPr>
              <a:t> подхода при обследовании и лечении  пациентов, требований  соблюдение правил  личной безопасности с целью недопущения возможного заражения. </a:t>
            </a:r>
          </a:p>
          <a:p>
            <a:pPr>
              <a:buNone/>
            </a:pP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одержимое 1"/>
          <p:cNvSpPr>
            <a:spLocks noGrp="1"/>
          </p:cNvSpPr>
          <p:nvPr>
            <p:ph idx="1"/>
          </p:nvPr>
        </p:nvSpPr>
        <p:spPr/>
        <p:txBody>
          <a:bodyPr>
            <a:normAutofit fontScale="77500" lnSpcReduction="20000"/>
          </a:bodyPr>
          <a:lstStyle/>
          <a:p>
            <a:pPr marL="365760" indent="-256032" eaLnBrk="1" fontAlgn="auto" hangingPunct="1">
              <a:spcAft>
                <a:spcPts val="0"/>
              </a:spcAft>
              <a:buFont typeface="Wingdings 3"/>
              <a:buChar char=""/>
              <a:defRPr/>
            </a:pPr>
            <a:r>
              <a:rPr lang="ru-RU" dirty="0" smtClean="0"/>
              <a:t>Зн.3. Топографическая анатомия головы, челюстно-лицевой области, особенности кровоснабжения, иннервации и лимфатической системы, строение зубов, эмбриология зубочелюстной области, основные нарушения эмбриогенеза</a:t>
            </a:r>
          </a:p>
          <a:p>
            <a:pPr marL="365760" indent="-256032" eaLnBrk="1" fontAlgn="auto" hangingPunct="1">
              <a:spcAft>
                <a:spcPts val="0"/>
              </a:spcAft>
              <a:buFont typeface="Wingdings 3"/>
              <a:buChar char=""/>
              <a:defRPr/>
            </a:pPr>
            <a:r>
              <a:rPr lang="ru-RU" dirty="0" smtClean="0"/>
              <a:t>Зн.5. Взаимосвязь строения и функционирования зубочелюстной системы с нарушениями со стороны носоглотки, дыхательной и пищеварительной систем, опорно-двигательного аппарата</a:t>
            </a:r>
          </a:p>
          <a:p>
            <a:pPr marL="365760" indent="-256032" eaLnBrk="1" fontAlgn="auto" hangingPunct="1">
              <a:spcAft>
                <a:spcPts val="0"/>
              </a:spcAft>
              <a:buFont typeface="Wingdings 3"/>
              <a:buChar char=""/>
              <a:defRPr/>
            </a:pPr>
            <a:r>
              <a:rPr lang="ru-RU" dirty="0" smtClean="0"/>
              <a:t>Зн.6. Основные вопросы нормальной и патологической физиологии зубочелюстной системы, ее взаимосвязь с функциональным состоянием других систем организма и уровни их регуляции</a:t>
            </a:r>
          </a:p>
          <a:p>
            <a:pPr marL="365760" indent="-256032" eaLnBrk="1" fontAlgn="auto" hangingPunct="1">
              <a:spcAft>
                <a:spcPts val="0"/>
              </a:spcAft>
              <a:buFont typeface="Wingdings 3"/>
              <a:buChar char=""/>
              <a:defRPr/>
            </a:pPr>
            <a:r>
              <a:rPr lang="ru-RU" dirty="0" smtClean="0"/>
              <a:t>Зн.8. Нормальное строение зубов, челюстей и нарушения строения при зубочелюстных, лицевых аномалиях</a:t>
            </a:r>
            <a:endParaRPr lang="ru-RU" dirty="0"/>
          </a:p>
        </p:txBody>
      </p:sp>
      <p:sp>
        <p:nvSpPr>
          <p:cNvPr id="3" name="Заголовок 2"/>
          <p:cNvSpPr>
            <a:spLocks noGrp="1"/>
          </p:cNvSpPr>
          <p:nvPr>
            <p:ph type="title"/>
          </p:nvPr>
        </p:nvSpPr>
        <p:spPr/>
        <p:txBody>
          <a:bodyPr/>
          <a:lstStyle/>
          <a:p>
            <a:pPr eaLnBrk="1" fontAlgn="auto" hangingPunct="1">
              <a:spcAft>
                <a:spcPts val="0"/>
              </a:spcAft>
              <a:defRPr/>
            </a:pPr>
            <a:r>
              <a:rPr lang="ru-RU" sz="1800" dirty="0" smtClean="0"/>
              <a:t>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a:t>
            </a:r>
            <a:endParaRPr lang="ru-RU"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14356"/>
          </a:xfrm>
        </p:spPr>
        <p:txBody>
          <a:bodyPr>
            <a:normAutofit fontScale="90000"/>
          </a:bodyPr>
          <a:lstStyle/>
          <a:p>
            <a:r>
              <a:rPr lang="ru-RU" dirty="0" smtClean="0"/>
              <a:t>Задачи лекции</a:t>
            </a:r>
            <a:endParaRPr lang="ru-RU" dirty="0"/>
          </a:p>
        </p:txBody>
      </p:sp>
      <p:sp>
        <p:nvSpPr>
          <p:cNvPr id="3" name="Содержимое 2"/>
          <p:cNvSpPr>
            <a:spLocks noGrp="1"/>
          </p:cNvSpPr>
          <p:nvPr>
            <p:ph sz="quarter" idx="1"/>
          </p:nvPr>
        </p:nvSpPr>
        <p:spPr>
          <a:xfrm>
            <a:off x="214282" y="642918"/>
            <a:ext cx="8929718" cy="6072230"/>
          </a:xfrm>
        </p:spPr>
        <p:txBody>
          <a:bodyPr>
            <a:normAutofit/>
          </a:bodyPr>
          <a:lstStyle/>
          <a:p>
            <a:pPr>
              <a:buNone/>
            </a:pPr>
            <a:r>
              <a:rPr lang="ru-RU" sz="2400" dirty="0" smtClean="0">
                <a:latin typeface="Times New Roman" pitchFamily="18" charset="0"/>
                <a:cs typeface="Times New Roman" pitchFamily="18" charset="0"/>
              </a:rPr>
              <a:t>1.Изучить основные характеристики возбудителя актиномикоза, пути проникновения и распространения в организме, п</a:t>
            </a:r>
            <a:r>
              <a:rPr lang="ru-RU" sz="2400" dirty="0" smtClean="0"/>
              <a:t>атологические изменения в тканях, классификация актиномикоза, клиника, лечение.</a:t>
            </a:r>
          </a:p>
          <a:p>
            <a:pPr>
              <a:buNone/>
            </a:pPr>
            <a:r>
              <a:rPr lang="ru-RU" sz="2400" dirty="0" smtClean="0"/>
              <a:t>2.Изучить классификацию и клинические проявления периодов  сифилиса в челюстно-лицевой области, тактику врача-стоматолога при подозрении на сифилис.</a:t>
            </a:r>
          </a:p>
          <a:p>
            <a:pPr>
              <a:buNone/>
            </a:pPr>
            <a:r>
              <a:rPr lang="ru-RU" sz="2400" dirty="0" smtClean="0"/>
              <a:t>3.Изучить  классификацию, клинические проявления туберкулеза  в челюстно-лицевой области, тактику врача-стоматолога при подозрении на туберкулез.</a:t>
            </a:r>
          </a:p>
          <a:p>
            <a:pPr>
              <a:buNone/>
            </a:pPr>
            <a:endParaRPr lang="ru-RU" sz="2400" dirty="0" smtClean="0"/>
          </a:p>
          <a:p>
            <a:pPr>
              <a:buNone/>
            </a:pPr>
            <a:endParaRPr lang="ru-RU" sz="2000" dirty="0" smtClean="0"/>
          </a:p>
          <a:p>
            <a:pPr>
              <a:buNone/>
            </a:pPr>
            <a:endParaRPr lang="ru-RU"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14356"/>
          </a:xfrm>
        </p:spPr>
        <p:txBody>
          <a:bodyPr>
            <a:normAutofit fontScale="90000"/>
          </a:bodyPr>
          <a:lstStyle/>
          <a:p>
            <a:r>
              <a:rPr lang="ru-RU" dirty="0" smtClean="0"/>
              <a:t>План лекции</a:t>
            </a:r>
            <a:endParaRPr lang="ru-RU" dirty="0"/>
          </a:p>
        </p:txBody>
      </p:sp>
      <p:sp>
        <p:nvSpPr>
          <p:cNvPr id="3" name="Содержимое 2"/>
          <p:cNvSpPr>
            <a:spLocks noGrp="1"/>
          </p:cNvSpPr>
          <p:nvPr>
            <p:ph sz="quarter" idx="1"/>
          </p:nvPr>
        </p:nvSpPr>
        <p:spPr>
          <a:xfrm>
            <a:off x="214282" y="642918"/>
            <a:ext cx="8929718" cy="6072230"/>
          </a:xfrm>
        </p:spPr>
        <p:txBody>
          <a:bodyPr>
            <a:normAutofit/>
          </a:bodyPr>
          <a:lstStyle/>
          <a:p>
            <a:pPr>
              <a:buNone/>
            </a:pPr>
            <a:r>
              <a:rPr lang="ru-RU" sz="2400" dirty="0" smtClean="0">
                <a:latin typeface="Times New Roman" pitchFamily="18" charset="0"/>
                <a:cs typeface="Times New Roman" pitchFamily="18" charset="0"/>
              </a:rPr>
              <a:t>1.Характеристика возбудителя актиномикоза, пути проникновения и распространения в организме, п</a:t>
            </a:r>
            <a:r>
              <a:rPr lang="ru-RU" sz="2400" dirty="0" smtClean="0"/>
              <a:t>атологические изменения в тканях, классификация актиномикоза, клиника, лечение.</a:t>
            </a:r>
          </a:p>
          <a:p>
            <a:pPr>
              <a:buNone/>
            </a:pPr>
            <a:r>
              <a:rPr lang="ru-RU" sz="2400" dirty="0" smtClean="0"/>
              <a:t>2.Сифилис, классификация и клинические проявления периодов в челюстно-лицевой области, тактика врача-стоматолога при подозрении на сифилис.</a:t>
            </a:r>
          </a:p>
          <a:p>
            <a:pPr>
              <a:buNone/>
            </a:pPr>
            <a:r>
              <a:rPr lang="ru-RU" sz="2400" dirty="0" smtClean="0"/>
              <a:t>3.Туберкулез, классификация, клинические проявления в челюстно-лицевой области, тактика врача-стоматолога при подозрении на туберкулез.</a:t>
            </a:r>
          </a:p>
          <a:p>
            <a:pPr>
              <a:buNone/>
            </a:pPr>
            <a:r>
              <a:rPr lang="ru-RU" sz="2400" dirty="0" smtClean="0"/>
              <a:t>4. ВИЧ-инфекция,  классификация, клинические проявления в челюстно-лицевой области, тактика врача-стоматолога при подозрении на ВИЧ-инфекцию.</a:t>
            </a:r>
          </a:p>
          <a:p>
            <a:pPr>
              <a:buNone/>
            </a:pPr>
            <a:endParaRPr lang="ru-RU" sz="2000" dirty="0" smtClean="0"/>
          </a:p>
          <a:p>
            <a:pPr>
              <a:buNone/>
            </a:pPr>
            <a:endParaRPr lang="ru-RU"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357430"/>
          </a:xfrm>
        </p:spPr>
        <p:txBody>
          <a:bodyPr>
            <a:normAutofit/>
          </a:bodyPr>
          <a:lstStyle/>
          <a:p>
            <a:r>
              <a:rPr lang="ru-RU" sz="2400" b="1" i="1" u="sng" dirty="0" smtClean="0"/>
              <a:t>Актиномикоз</a:t>
            </a:r>
            <a:r>
              <a:rPr lang="ru-RU" sz="2400" dirty="0" smtClean="0"/>
              <a:t> – это хроническое инфекционное заболевание, вызываемое лучистым грибком. Актиномикоз может поражать любые органы и ткани человеческого организма, однако наиболее часто локализуется в челюстно-лицевой области (по данным литературы от 65% до 80% случаев).</a:t>
            </a:r>
            <a:br>
              <a:rPr lang="ru-RU" sz="2400" dirty="0" smtClean="0"/>
            </a:br>
            <a:endParaRPr lang="ru-RU" sz="2400" dirty="0"/>
          </a:p>
        </p:txBody>
      </p:sp>
      <p:sp>
        <p:nvSpPr>
          <p:cNvPr id="3" name="Содержимое 2"/>
          <p:cNvSpPr>
            <a:spLocks noGrp="1"/>
          </p:cNvSpPr>
          <p:nvPr>
            <p:ph sz="quarter" idx="1"/>
          </p:nvPr>
        </p:nvSpPr>
        <p:spPr>
          <a:xfrm>
            <a:off x="0" y="2071678"/>
            <a:ext cx="9144000" cy="4786322"/>
          </a:xfrm>
        </p:spPr>
        <p:txBody>
          <a:bodyPr>
            <a:normAutofit fontScale="92500" lnSpcReduction="10000"/>
          </a:bodyPr>
          <a:lstStyle/>
          <a:p>
            <a:pPr>
              <a:buNone/>
            </a:pPr>
            <a:r>
              <a:rPr lang="ru-RU" sz="1800" u="dbl" dirty="0" smtClean="0"/>
              <a:t>Патогенез.</a:t>
            </a:r>
            <a:r>
              <a:rPr lang="en-US" sz="1800" u="dbl" dirty="0" smtClean="0"/>
              <a:t> </a:t>
            </a:r>
            <a:r>
              <a:rPr lang="ru-RU" sz="1800" dirty="0" smtClean="0"/>
              <a:t>	В организме человека грибы обитают в полости рта (зубной налёт, полости кариозных зубов, зубодесневые карманы, миндалины, протоки слюнных желёз), в пищеварительном тракте, на коже и т.д.</a:t>
            </a:r>
          </a:p>
          <a:p>
            <a:pPr>
              <a:buNone/>
            </a:pPr>
            <a:r>
              <a:rPr lang="ru-RU" sz="1800" dirty="0" smtClean="0"/>
              <a:t>Большая часть лучистых грибов – сапрофиты.</a:t>
            </a:r>
          </a:p>
          <a:p>
            <a:pPr>
              <a:buNone/>
            </a:pPr>
            <a:r>
              <a:rPr lang="ru-RU" sz="1800" dirty="0" smtClean="0"/>
              <a:t>Актиномицеты,  обитающие в полости рта, могут существовать в двух морфологических вариантах: аэробной и анаэробной форме.</a:t>
            </a:r>
          </a:p>
          <a:p>
            <a:pPr>
              <a:buNone/>
            </a:pPr>
            <a:r>
              <a:rPr lang="ru-RU" sz="1800" dirty="0" smtClean="0"/>
              <a:t>Аэробная форма грибка состоит из ветвящегося мицелия, образующего споры. Культура аэробного актиномицета хорошо развивается в присутствии кислорода.</a:t>
            </a:r>
          </a:p>
          <a:p>
            <a:pPr>
              <a:buNone/>
            </a:pPr>
            <a:r>
              <a:rPr lang="ru-RU" sz="1800" dirty="0" smtClean="0"/>
              <a:t>Культура анаэробного актиномицета хорошо развивается при отсутствии кислорода. Под микроскопом эта форма представляет собой неподвижные палочки, часто изогнутые, иногда имеющие на концах утолщения.</a:t>
            </a:r>
          </a:p>
          <a:p>
            <a:pPr>
              <a:buNone/>
            </a:pPr>
            <a:r>
              <a:rPr lang="ru-RU" sz="1800" dirty="0" smtClean="0"/>
              <a:t>Чаще всего при актиномикозе у человека в качестве возбудителя определяется анаэробная форма лучистых грибков, реже аэробная.</a:t>
            </a:r>
            <a:endParaRPr lang="en-US" sz="1800" dirty="0" smtClean="0"/>
          </a:p>
          <a:p>
            <a:pPr>
              <a:buNone/>
            </a:pPr>
            <a:r>
              <a:rPr lang="ru-RU" sz="1800" dirty="0" smtClean="0"/>
              <a:t>Актиномикоз, как правило, развивается в патологическом очаге (абсцесс, флегмона, травма, хронические </a:t>
            </a:r>
            <a:r>
              <a:rPr lang="ru-RU" sz="1800" dirty="0" err="1" smtClean="0"/>
              <a:t>одонтогенные</a:t>
            </a:r>
            <a:r>
              <a:rPr lang="ru-RU" sz="1800" dirty="0" smtClean="0"/>
              <a:t> очаги в периодонте или кости), в котором  нарушается нормальный симбиоз микрофлоры полости рта и актиномицета за счёт гибели сапрофитов и снижения местного тканевого иммунитета, снижения реактивности организма.</a:t>
            </a:r>
          </a:p>
          <a:p>
            <a:pPr>
              <a:buNone/>
            </a:pPr>
            <a:endParaRPr lang="ru-RU" sz="1800" dirty="0" smtClean="0"/>
          </a:p>
          <a:p>
            <a:pPr>
              <a:buNone/>
            </a:pPr>
            <a:endParaRPr lang="ru-RU"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2214554"/>
          </a:xfrm>
        </p:spPr>
        <p:txBody>
          <a:bodyPr>
            <a:normAutofit fontScale="90000"/>
          </a:bodyPr>
          <a:lstStyle/>
          <a:p>
            <a:r>
              <a:rPr lang="ru-RU" sz="2400" b="1" i="1" u="dbl" dirty="0" smtClean="0"/>
              <a:t>Патологическая анатомия.</a:t>
            </a:r>
            <a:r>
              <a:rPr lang="ru-RU" sz="2400" dirty="0" smtClean="0"/>
              <a:t/>
            </a:r>
            <a:br>
              <a:rPr lang="ru-RU" sz="2400" dirty="0" smtClean="0"/>
            </a:br>
            <a:r>
              <a:rPr lang="ru-RU" sz="2400" dirty="0" smtClean="0"/>
              <a:t>	Микроскопическое исследование тканей, поражённых лучистым грибком, показывает, что в ответ на его внедрение происходит развитие специфической гранулёмы. </a:t>
            </a:r>
            <a:r>
              <a:rPr lang="ru-RU" sz="2400" dirty="0" err="1" smtClean="0"/>
              <a:t>Актиномикозная</a:t>
            </a:r>
            <a:r>
              <a:rPr lang="ru-RU" sz="2400" dirty="0" smtClean="0"/>
              <a:t> гранулёма чаще образуется в хорошо </a:t>
            </a:r>
            <a:r>
              <a:rPr lang="ru-RU" sz="2400" dirty="0" err="1" smtClean="0"/>
              <a:t>васкуляризованных</a:t>
            </a:r>
            <a:r>
              <a:rPr lang="ru-RU" sz="2400" dirty="0" smtClean="0"/>
              <a:t> тканях.</a:t>
            </a:r>
            <a:br>
              <a:rPr lang="ru-RU" sz="2400" dirty="0" smtClean="0"/>
            </a:br>
            <a:endParaRPr lang="ru-RU" sz="2400" dirty="0"/>
          </a:p>
        </p:txBody>
      </p:sp>
      <p:pic>
        <p:nvPicPr>
          <p:cNvPr id="4" name="Содержимое 3" descr="Рис. 2. Микропрепарат легкого при актиномикозе на фоне пневмонии: альвеолы заполнены организующимся экссудатом, в центре поля зрения — друзы актиномицет. Окраска гематоксилином и эозином; ×100."/>
          <p:cNvPicPr>
            <a:picLocks noGrp="1"/>
          </p:cNvPicPr>
          <p:nvPr>
            <p:ph sz="quarter" idx="1"/>
          </p:nvPr>
        </p:nvPicPr>
        <p:blipFill>
          <a:blip r:embed="rId2"/>
          <a:stretch>
            <a:fillRect/>
          </a:stretch>
        </p:blipFill>
        <p:spPr bwMode="auto">
          <a:xfrm>
            <a:off x="357158" y="2428867"/>
            <a:ext cx="3143273" cy="3193937"/>
          </a:xfrm>
          <a:prstGeom prst="rect">
            <a:avLst/>
          </a:prstGeom>
          <a:noFill/>
          <a:ln w="9525">
            <a:noFill/>
            <a:miter lim="800000"/>
            <a:headEnd/>
            <a:tailEnd/>
          </a:ln>
        </p:spPr>
      </p:pic>
      <p:sp>
        <p:nvSpPr>
          <p:cNvPr id="6" name="Содержимое 5"/>
          <p:cNvSpPr>
            <a:spLocks noGrp="1"/>
          </p:cNvSpPr>
          <p:nvPr>
            <p:ph sz="quarter" idx="2"/>
          </p:nvPr>
        </p:nvSpPr>
        <p:spPr>
          <a:xfrm>
            <a:off x="3571868" y="1928802"/>
            <a:ext cx="5572132" cy="4786346"/>
          </a:xfrm>
        </p:spPr>
        <p:txBody>
          <a:bodyPr>
            <a:normAutofit lnSpcReduction="10000"/>
          </a:bodyPr>
          <a:lstStyle/>
          <a:p>
            <a:r>
              <a:rPr lang="ru-RU" sz="1800" dirty="0" smtClean="0"/>
              <a:t>Непосредственно вокруг колонии лучистого грибка скапливаются </a:t>
            </a:r>
            <a:r>
              <a:rPr lang="ru-RU" sz="1800" dirty="0" err="1" smtClean="0"/>
              <a:t>полинуклеары</a:t>
            </a:r>
            <a:r>
              <a:rPr lang="ru-RU" sz="1800" dirty="0" smtClean="0"/>
              <a:t> и лимфоциты, которые в отдельных местах проникают как в периферические, так и в центральные отделы сети мицелия лучистого грибка. По периферии этой зоны образуется богатая тонкостенными сосудами малого калибра грануляционная ткань, состоящая из круглых плазматических, эпителиальных клеток и фибробластов. Просветы сосудов грануляционной ткани расширены, нередко наблюдается краевое расположение и эмиграция лейкоцитов.</a:t>
            </a:r>
          </a:p>
          <a:p>
            <a:r>
              <a:rPr lang="ru-RU" sz="1800" dirty="0" smtClean="0"/>
              <a:t>	В то время как в центральных участках гранулёмы происходит некроз клеток и их распад, на периферии узла грануляционная ткань, созревая, подвергается фиброзному превращению.</a:t>
            </a:r>
          </a:p>
          <a:p>
            <a:pPr>
              <a:buNone/>
            </a:pPr>
            <a:endParaRPr lang="ru-RU"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2071678"/>
          </a:xfrm>
        </p:spPr>
        <p:txBody>
          <a:bodyPr>
            <a:normAutofit/>
          </a:bodyPr>
          <a:lstStyle/>
          <a:p>
            <a:r>
              <a:rPr lang="ru-RU" dirty="0" smtClean="0"/>
              <a:t>КЛАСС I</a:t>
            </a:r>
            <a:br>
              <a:rPr lang="ru-RU" dirty="0" smtClean="0"/>
            </a:br>
            <a:r>
              <a:rPr lang="ru-RU" b="1" dirty="0" smtClean="0"/>
              <a:t>Некоторые инфекционные и паразитарные болезни</a:t>
            </a:r>
            <a:endParaRPr lang="ru-RU" dirty="0"/>
          </a:p>
        </p:txBody>
      </p:sp>
      <p:sp>
        <p:nvSpPr>
          <p:cNvPr id="6" name="Содержимое 5"/>
          <p:cNvSpPr>
            <a:spLocks noGrp="1"/>
          </p:cNvSpPr>
          <p:nvPr>
            <p:ph sz="quarter" idx="1"/>
          </p:nvPr>
        </p:nvSpPr>
        <p:spPr>
          <a:xfrm>
            <a:off x="214282" y="2214554"/>
            <a:ext cx="8715436" cy="4429156"/>
          </a:xfrm>
        </p:spPr>
        <p:txBody>
          <a:bodyPr>
            <a:normAutofit/>
          </a:bodyPr>
          <a:lstStyle/>
          <a:p>
            <a:pPr>
              <a:buNone/>
            </a:pPr>
            <a:r>
              <a:rPr lang="ru-RU" i="1" dirty="0" smtClean="0"/>
              <a:t>Другие бактериальные болезни (A30-A49)</a:t>
            </a:r>
            <a:endParaRPr lang="en-US" i="1" dirty="0" smtClean="0"/>
          </a:p>
          <a:p>
            <a:pPr>
              <a:buNone/>
            </a:pPr>
            <a:r>
              <a:rPr lang="ru-RU" dirty="0" smtClean="0"/>
              <a:t>A42</a:t>
            </a:r>
            <a:r>
              <a:rPr lang="en-US" dirty="0" smtClean="0"/>
              <a:t> </a:t>
            </a:r>
            <a:r>
              <a:rPr lang="ru-RU" dirty="0" smtClean="0"/>
              <a:t>Актиномикоз</a:t>
            </a:r>
          </a:p>
          <a:p>
            <a:pPr>
              <a:buNone/>
            </a:pPr>
            <a:r>
              <a:rPr lang="en-US" dirty="0" smtClean="0"/>
              <a:t>         </a:t>
            </a:r>
            <a:r>
              <a:rPr lang="ru-RU" dirty="0" smtClean="0"/>
              <a:t>A42.2</a:t>
            </a:r>
            <a:r>
              <a:rPr lang="en-US" dirty="0" smtClean="0"/>
              <a:t> </a:t>
            </a:r>
            <a:r>
              <a:rPr lang="ru-RU" dirty="0" smtClean="0"/>
              <a:t>Шейно-лицевой актиномикоз</a:t>
            </a:r>
          </a:p>
          <a:p>
            <a:pPr>
              <a:buNone/>
            </a:pPr>
            <a:r>
              <a:rPr lang="ru-RU" dirty="0" smtClean="0"/>
              <a:t> </a:t>
            </a:r>
            <a:r>
              <a:rPr lang="en-US" dirty="0" smtClean="0"/>
              <a:t>                     </a:t>
            </a:r>
            <a:r>
              <a:rPr lang="ru-RU" dirty="0" smtClean="0"/>
              <a:t>A42.2X</a:t>
            </a:r>
            <a:r>
              <a:rPr lang="en-US" dirty="0" smtClean="0"/>
              <a:t> </a:t>
            </a:r>
            <a:r>
              <a:rPr lang="ru-RU" dirty="0" smtClean="0"/>
              <a:t>Шейно-лицевой актиномикоз: проявления в полости рта</a:t>
            </a:r>
          </a:p>
          <a:p>
            <a:pPr>
              <a:buNone/>
            </a:pPr>
            <a:endParaRPr lang="ru-RU" dirty="0" smtClean="0"/>
          </a:p>
          <a:p>
            <a:pPr>
              <a:buNone/>
            </a:pP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0" y="0"/>
            <a:ext cx="9144000" cy="1428736"/>
          </a:xfrm>
        </p:spPr>
        <p:txBody>
          <a:bodyPr>
            <a:normAutofit/>
          </a:bodyPr>
          <a:lstStyle/>
          <a:p>
            <a:r>
              <a:rPr lang="ru-RU" dirty="0" smtClean="0"/>
              <a:t>Актиномикоз характеризуется:</a:t>
            </a:r>
            <a:br>
              <a:rPr lang="ru-RU" dirty="0" smtClean="0"/>
            </a:br>
            <a:endParaRPr lang="ru-RU" dirty="0"/>
          </a:p>
        </p:txBody>
      </p:sp>
      <p:sp>
        <p:nvSpPr>
          <p:cNvPr id="6" name="Содержимое 5"/>
          <p:cNvSpPr>
            <a:spLocks noGrp="1"/>
          </p:cNvSpPr>
          <p:nvPr>
            <p:ph sz="quarter" idx="1"/>
          </p:nvPr>
        </p:nvSpPr>
        <p:spPr>
          <a:xfrm>
            <a:off x="0" y="1447800"/>
            <a:ext cx="9144000" cy="5410200"/>
          </a:xfrm>
        </p:spPr>
        <p:txBody>
          <a:bodyPr>
            <a:normAutofit lnSpcReduction="10000"/>
          </a:bodyPr>
          <a:lstStyle/>
          <a:p>
            <a:pPr lvl="0"/>
            <a:r>
              <a:rPr lang="ru-RU" dirty="0" smtClean="0"/>
              <a:t>медленное течение</a:t>
            </a:r>
          </a:p>
          <a:p>
            <a:pPr lvl="0"/>
            <a:r>
              <a:rPr lang="ru-RU" dirty="0" smtClean="0"/>
              <a:t>нормальная температура тела </a:t>
            </a:r>
          </a:p>
          <a:p>
            <a:pPr lvl="0"/>
            <a:r>
              <a:rPr lang="ru-RU" dirty="0" smtClean="0"/>
              <a:t>безболезненность или слабая болезненность инфильтрата</a:t>
            </a:r>
          </a:p>
          <a:p>
            <a:pPr lvl="0"/>
            <a:r>
              <a:rPr lang="ru-RU" dirty="0" smtClean="0"/>
              <a:t>синюшный цвет кожи</a:t>
            </a:r>
          </a:p>
          <a:p>
            <a:pPr lvl="0"/>
            <a:r>
              <a:rPr lang="ru-RU" dirty="0" smtClean="0"/>
              <a:t>плотный </a:t>
            </a:r>
            <a:r>
              <a:rPr lang="ru-RU" dirty="0" err="1" smtClean="0"/>
              <a:t>доскоподобный</a:t>
            </a:r>
            <a:r>
              <a:rPr lang="ru-RU" dirty="0" smtClean="0"/>
              <a:t> инфильтрат</a:t>
            </a:r>
          </a:p>
          <a:p>
            <a:pPr lvl="0"/>
            <a:r>
              <a:rPr lang="ru-RU" dirty="0" smtClean="0"/>
              <a:t>наличие свищевых ходов с выделением жидкого гноя (рисовый суп)</a:t>
            </a:r>
          </a:p>
          <a:p>
            <a:pPr lvl="0"/>
            <a:r>
              <a:rPr lang="ru-RU" dirty="0" smtClean="0"/>
              <a:t>постепенное распространение процесса на окружающие ткани</a:t>
            </a:r>
          </a:p>
          <a:p>
            <a:pPr lvl="0"/>
            <a:r>
              <a:rPr lang="ru-RU" dirty="0" smtClean="0"/>
              <a:t>тризм челюстей</a:t>
            </a:r>
          </a:p>
          <a:p>
            <a:pPr lvl="0"/>
            <a:r>
              <a:rPr lang="ru-RU" dirty="0" smtClean="0"/>
              <a:t>вид стёганного одеяла</a:t>
            </a:r>
          </a:p>
          <a:p>
            <a:pPr>
              <a:buNone/>
            </a:pP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2154230"/>
          </a:xfrm>
        </p:spPr>
        <p:txBody>
          <a:bodyPr>
            <a:normAutofit fontScale="90000"/>
          </a:bodyPr>
          <a:lstStyle/>
          <a:p>
            <a:r>
              <a:rPr lang="ru-RU" sz="2200" u="sng" dirty="0" smtClean="0"/>
              <a:t>Кожная форма актиномикоза</a:t>
            </a:r>
            <a:r>
              <a:rPr lang="ru-RU" sz="2200" dirty="0" smtClean="0"/>
              <a:t> – встречается редко. Больной предъявляет жалобы на незначительную боль, уплотнение на небольшом участке щеки подчелюстной области, шеи. Актиномикоз кожи протекает без повышения температуры тела. 	При осмотре – воспалительная инфильтрация кожи. Определяется один или несколько очагов, прорастающих наружу. Кожа над ними истончена, изменена в цвете, ярко-красная, буроватая.</a:t>
            </a:r>
            <a:r>
              <a:rPr lang="ru-RU" sz="2000" dirty="0" smtClean="0"/>
              <a:t/>
            </a:r>
            <a:br>
              <a:rPr lang="ru-RU" sz="2000" dirty="0" smtClean="0"/>
            </a:br>
            <a:endParaRPr lang="ru-RU" sz="2000" dirty="0"/>
          </a:p>
        </p:txBody>
      </p:sp>
      <p:sp>
        <p:nvSpPr>
          <p:cNvPr id="3" name="Содержимое 2"/>
          <p:cNvSpPr>
            <a:spLocks noGrp="1"/>
          </p:cNvSpPr>
          <p:nvPr>
            <p:ph sz="quarter" idx="1"/>
          </p:nvPr>
        </p:nvSpPr>
        <p:spPr>
          <a:xfrm>
            <a:off x="214282" y="2285992"/>
            <a:ext cx="6215106" cy="3786214"/>
          </a:xfrm>
        </p:spPr>
        <p:txBody>
          <a:bodyPr>
            <a:normAutofit fontScale="62500" lnSpcReduction="20000"/>
          </a:bodyPr>
          <a:lstStyle/>
          <a:p>
            <a:r>
              <a:rPr lang="ru-RU" u="sng" dirty="0" smtClean="0"/>
              <a:t>Подкожная форма актиномикоза.</a:t>
            </a:r>
            <a:endParaRPr lang="ru-RU" dirty="0" smtClean="0"/>
          </a:p>
          <a:p>
            <a:r>
              <a:rPr lang="ru-RU" dirty="0" smtClean="0"/>
              <a:t>	Жалобы больных: боль, припухлость в щёчной, подчелюстной, </a:t>
            </a:r>
            <a:r>
              <a:rPr lang="ru-RU" dirty="0" err="1" smtClean="0"/>
              <a:t>позадичелюстной</a:t>
            </a:r>
            <a:r>
              <a:rPr lang="ru-RU" dirty="0" smtClean="0"/>
              <a:t> областях и шеи.</a:t>
            </a:r>
          </a:p>
          <a:p>
            <a:r>
              <a:rPr lang="ru-RU" dirty="0" smtClean="0"/>
              <a:t>	При осмотре припухлость разлитая. В подкожной клетчатке определяется плотный болезненный инфильтрат. В период распада </a:t>
            </a:r>
            <a:r>
              <a:rPr lang="ru-RU" dirty="0" err="1" smtClean="0"/>
              <a:t>спецефической</a:t>
            </a:r>
            <a:r>
              <a:rPr lang="ru-RU" dirty="0" smtClean="0"/>
              <a:t> гранулёмы кожа сливается с подлежащими тканями. Она становится </a:t>
            </a:r>
            <a:r>
              <a:rPr lang="ru-RU" dirty="0" err="1" smtClean="0"/>
              <a:t>ярко-розовой</a:t>
            </a:r>
            <a:r>
              <a:rPr lang="ru-RU" dirty="0" smtClean="0"/>
              <a:t> или красной.</a:t>
            </a:r>
          </a:p>
          <a:p>
            <a:r>
              <a:rPr lang="ru-RU" dirty="0" smtClean="0"/>
              <a:t>	Воспалительный очаг прорывается наружу в одних случаях с выделением большого количества кровянисто-гнойного </a:t>
            </a:r>
            <a:r>
              <a:rPr lang="ru-RU" dirty="0" err="1" smtClean="0"/>
              <a:t>эксудата</a:t>
            </a:r>
            <a:r>
              <a:rPr lang="ru-RU" dirty="0" smtClean="0"/>
              <a:t>. В ряде случаев наблюдается постепенное и медленное размягчение очага, спаивание его с кожей по всей поверхности, при истончении кожи она вскрывается. При этом выделяется скудное отделяемое, имеет место </a:t>
            </a:r>
            <a:r>
              <a:rPr lang="ru-RU" dirty="0" err="1" smtClean="0"/>
              <a:t>разростание</a:t>
            </a:r>
            <a:r>
              <a:rPr lang="ru-RU" dirty="0" smtClean="0"/>
              <a:t> большого количества </a:t>
            </a:r>
            <a:r>
              <a:rPr lang="ru-RU" dirty="0" err="1" smtClean="0"/>
              <a:t>фунгозных</a:t>
            </a:r>
            <a:r>
              <a:rPr lang="ru-RU" dirty="0" smtClean="0"/>
              <a:t> грануляций.</a:t>
            </a:r>
          </a:p>
          <a:p>
            <a:pPr>
              <a:buNone/>
            </a:pPr>
            <a:endParaRPr lang="ru-RU" dirty="0"/>
          </a:p>
        </p:txBody>
      </p:sp>
      <p:pic>
        <p:nvPicPr>
          <p:cNvPr id="4" name="Содержимое 3" descr="Рис. 1. Больная актиномикозом челюстно-лицевой области: отек и инфильтрация мягких тканей нижнего века, правой щеки, подбородочной области с переходом на боковую и переднюю поверхность шеи. В области правой щеки имеется свищ."/>
          <p:cNvPicPr>
            <a:picLocks/>
          </p:cNvPicPr>
          <p:nvPr/>
        </p:nvPicPr>
        <p:blipFill>
          <a:blip r:embed="rId2"/>
          <a:stretch>
            <a:fillRect/>
          </a:stretch>
        </p:blipFill>
        <p:spPr bwMode="auto">
          <a:xfrm>
            <a:off x="6143636" y="2714620"/>
            <a:ext cx="2714644" cy="2989023"/>
          </a:xfrm>
          <a:prstGeom prst="rect">
            <a:avLst/>
          </a:prstGeom>
          <a:noFill/>
          <a:ln w="9525">
            <a:noFill/>
            <a:miter lim="800000"/>
            <a:headEnd/>
            <a:tailEnd/>
          </a:ln>
        </p:spPr>
      </p:pic>
      <p:sp>
        <p:nvSpPr>
          <p:cNvPr id="5" name="Прямоугольник 4"/>
          <p:cNvSpPr/>
          <p:nvPr/>
        </p:nvSpPr>
        <p:spPr>
          <a:xfrm>
            <a:off x="7072330" y="3714752"/>
            <a:ext cx="1214446" cy="41433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1143000"/>
          </a:xfrm>
        </p:spPr>
        <p:txBody>
          <a:bodyPr>
            <a:normAutofit/>
          </a:bodyPr>
          <a:lstStyle/>
          <a:p>
            <a:r>
              <a:rPr lang="ru-RU" sz="2800" u="sng" dirty="0" smtClean="0"/>
              <a:t>Подкожно-мышечная форма.</a:t>
            </a:r>
            <a:r>
              <a:rPr lang="ru-RU" sz="2800" dirty="0" smtClean="0"/>
              <a:t/>
            </a:r>
            <a:br>
              <a:rPr lang="ru-RU" sz="2800" dirty="0" smtClean="0"/>
            </a:br>
            <a:endParaRPr lang="ru-RU" sz="2800" dirty="0"/>
          </a:p>
        </p:txBody>
      </p:sp>
      <p:sp>
        <p:nvSpPr>
          <p:cNvPr id="3" name="Содержимое 2"/>
          <p:cNvSpPr>
            <a:spLocks noGrp="1"/>
          </p:cNvSpPr>
          <p:nvPr>
            <p:ph sz="quarter" idx="1"/>
          </p:nvPr>
        </p:nvSpPr>
        <p:spPr>
          <a:xfrm>
            <a:off x="142844" y="1000108"/>
            <a:ext cx="8543956" cy="5643602"/>
          </a:xfrm>
        </p:spPr>
        <p:txBody>
          <a:bodyPr>
            <a:noAutofit/>
          </a:bodyPr>
          <a:lstStyle/>
          <a:p>
            <a:pPr>
              <a:buNone/>
            </a:pPr>
            <a:r>
              <a:rPr lang="ru-RU" sz="1800" dirty="0" smtClean="0"/>
              <a:t>Локализация – </a:t>
            </a:r>
            <a:r>
              <a:rPr lang="ru-RU" sz="1800" dirty="0" err="1" smtClean="0"/>
              <a:t>позадичелюстная</a:t>
            </a:r>
            <a:r>
              <a:rPr lang="ru-RU" sz="1800" dirty="0" smtClean="0"/>
              <a:t> область, щёчная, околоушно-жевательная области. Поражает ткани височной, подглазничной, скуловой, подвисочной, крыловидно-челюстного пространства, бокового отдела шеи.</a:t>
            </a:r>
          </a:p>
          <a:p>
            <a:pPr>
              <a:buNone/>
            </a:pPr>
            <a:r>
              <a:rPr lang="ru-RU" sz="1800" dirty="0" smtClean="0"/>
              <a:t>Первым признаком при этой форме актиномикоза является ограничение открывания рта. 	При осмотре отмечается </a:t>
            </a:r>
            <a:r>
              <a:rPr lang="ru-RU" sz="1800" dirty="0" err="1" smtClean="0"/>
              <a:t>синюшность</a:t>
            </a:r>
            <a:r>
              <a:rPr lang="ru-RU" sz="1800" dirty="0" smtClean="0"/>
              <a:t> кожных покровов над инфильтратом. Очаги размягчения напоминают небольшие абсцессы.</a:t>
            </a:r>
          </a:p>
          <a:p>
            <a:pPr>
              <a:buNone/>
            </a:pPr>
            <a:r>
              <a:rPr lang="ru-RU" sz="1800" dirty="0" smtClean="0"/>
              <a:t>В случаях прорыва истончённого участка кожи выделяется немного жидкого гноя, который содержит мелкие беловатые зёрна-друзы. Этот период заболевания сопровождается повышением температуры до 38-39</a:t>
            </a:r>
            <a:r>
              <a:rPr lang="ru-RU" sz="1800" baseline="30000" dirty="0" smtClean="0"/>
              <a:t>о</a:t>
            </a:r>
            <a:r>
              <a:rPr lang="ru-RU" sz="1800" dirty="0" smtClean="0"/>
              <a:t>, болями. После вскрытия очага острые явления стихают. При пальпации в этот период отмечается выраженная, </a:t>
            </a:r>
            <a:r>
              <a:rPr lang="ru-RU" sz="1800" dirty="0" err="1" smtClean="0"/>
              <a:t>долькообразная</a:t>
            </a:r>
            <a:r>
              <a:rPr lang="ru-RU" sz="1800" dirty="0" smtClean="0"/>
              <a:t> плотность по периферии инфильтрата, участки размягчения со свищевыми ходами в центре.</a:t>
            </a:r>
          </a:p>
          <a:p>
            <a:pPr>
              <a:buNone/>
            </a:pPr>
            <a:r>
              <a:rPr lang="ru-RU" sz="1800" dirty="0" smtClean="0"/>
              <a:t>В ряде случаев поражение тканей лучистым грибком осложняется присоединением гноеродной микрофлоры. Тогда процесс начинается остро, он захватывает большие участки челюстно-лицевой области. Имеет место выраженный отёк тканей, резкая боль</a:t>
            </a:r>
            <a:endParaRPr lang="ru-RU"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1143000"/>
          </a:xfrm>
        </p:spPr>
        <p:txBody>
          <a:bodyPr>
            <a:normAutofit fontScale="90000"/>
          </a:bodyPr>
          <a:lstStyle/>
          <a:p>
            <a:r>
              <a:rPr lang="ru-RU" u="sng" dirty="0" smtClean="0"/>
              <a:t>Актиномикоз лимфатических узлов.</a:t>
            </a:r>
            <a:r>
              <a:rPr lang="ru-RU" dirty="0" smtClean="0"/>
              <a:t/>
            </a:r>
            <a:br>
              <a:rPr lang="ru-RU" dirty="0" smtClean="0"/>
            </a:br>
            <a:endParaRPr lang="ru-RU" dirty="0"/>
          </a:p>
        </p:txBody>
      </p:sp>
      <p:sp>
        <p:nvSpPr>
          <p:cNvPr id="3" name="Содержимое 2"/>
          <p:cNvSpPr>
            <a:spLocks noGrp="1"/>
          </p:cNvSpPr>
          <p:nvPr>
            <p:ph sz="quarter" idx="1"/>
          </p:nvPr>
        </p:nvSpPr>
        <p:spPr>
          <a:xfrm>
            <a:off x="214282" y="785794"/>
            <a:ext cx="8472518" cy="5857916"/>
          </a:xfrm>
        </p:spPr>
        <p:txBody>
          <a:bodyPr>
            <a:normAutofit fontScale="92500" lnSpcReduction="10000"/>
          </a:bodyPr>
          <a:lstStyle/>
          <a:p>
            <a:r>
              <a:rPr lang="ru-RU" dirty="0" smtClean="0"/>
              <a:t>При актиномикозе лимфатических узлов процесс локализуется в щёчных и подчелюстных </a:t>
            </a:r>
            <a:r>
              <a:rPr lang="ru-RU" dirty="0" err="1" smtClean="0"/>
              <a:t>лимфоузлах</a:t>
            </a:r>
            <a:r>
              <a:rPr lang="ru-RU" dirty="0" smtClean="0"/>
              <a:t> в виде гиперпластического или </a:t>
            </a:r>
            <a:r>
              <a:rPr lang="ru-RU" dirty="0" err="1" smtClean="0"/>
              <a:t>абсцедирующего</a:t>
            </a:r>
            <a:r>
              <a:rPr lang="ru-RU" dirty="0" smtClean="0"/>
              <a:t> </a:t>
            </a:r>
            <a:r>
              <a:rPr lang="ru-RU" dirty="0" err="1" smtClean="0"/>
              <a:t>лимфоаденита</a:t>
            </a:r>
            <a:r>
              <a:rPr lang="ru-RU" dirty="0" smtClean="0"/>
              <a:t>.</a:t>
            </a:r>
          </a:p>
          <a:p>
            <a:r>
              <a:rPr lang="ru-RU" dirty="0" smtClean="0"/>
              <a:t>	Реже актиномикоз поражает околоушные лимфатические узлы. Клиническая картина актиномикоза лимфатических узлов очень разнообразна. Больные жалуются на ограниченную, плотную припухлость в области одного или группы лимфатических узлов. Поражение их развивается медленно, вяло. Однако при </a:t>
            </a:r>
            <a:r>
              <a:rPr lang="ru-RU" dirty="0" err="1" smtClean="0"/>
              <a:t>абсцедировании</a:t>
            </a:r>
            <a:r>
              <a:rPr lang="ru-RU" dirty="0" smtClean="0"/>
              <a:t> </a:t>
            </a:r>
            <a:r>
              <a:rPr lang="ru-RU" dirty="0" err="1" smtClean="0"/>
              <a:t>лимфоузлов</a:t>
            </a:r>
            <a:r>
              <a:rPr lang="ru-RU" dirty="0" smtClean="0"/>
              <a:t> повышается температура тела, возникают боли в очаге поражения, инфильтрат более разлитой, кожа становится синюшной и спаивается с ним.</a:t>
            </a:r>
          </a:p>
          <a:p>
            <a:r>
              <a:rPr lang="ru-RU" dirty="0" smtClean="0"/>
              <a:t>	При вскрытии очага процесс медленно подвергается обратному развитию.</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472518" cy="582594"/>
          </a:xfrm>
        </p:spPr>
        <p:txBody>
          <a:bodyPr>
            <a:normAutofit fontScale="90000"/>
          </a:bodyPr>
          <a:lstStyle/>
          <a:p>
            <a:r>
              <a:rPr lang="ru-RU" u="sng" dirty="0" smtClean="0"/>
              <a:t>Актиномикоз челюстных костей.</a:t>
            </a:r>
            <a:endParaRPr lang="ru-RU" dirty="0"/>
          </a:p>
        </p:txBody>
      </p:sp>
      <p:sp>
        <p:nvSpPr>
          <p:cNvPr id="3" name="Содержимое 2"/>
          <p:cNvSpPr>
            <a:spLocks noGrp="1"/>
          </p:cNvSpPr>
          <p:nvPr>
            <p:ph sz="quarter" idx="1"/>
          </p:nvPr>
        </p:nvSpPr>
        <p:spPr>
          <a:xfrm>
            <a:off x="214282" y="785794"/>
            <a:ext cx="8786874" cy="5786478"/>
          </a:xfrm>
        </p:spPr>
        <p:txBody>
          <a:bodyPr>
            <a:normAutofit lnSpcReduction="10000"/>
          </a:bodyPr>
          <a:lstStyle/>
          <a:p>
            <a:r>
              <a:rPr lang="ru-RU" dirty="0" smtClean="0"/>
              <a:t>Первичное поражение кости актиномикозом принято считать редким проявлением этого патологического процесса. 	Трудности диагностики актиномикоза челюстных костей обусловлены тем, что клиническая и рентгенологическая картина поражения не имеет сходства с обычными проявлениями этого заболевания и нередко симулирует </a:t>
            </a:r>
            <a:r>
              <a:rPr lang="ru-RU" dirty="0" err="1" smtClean="0"/>
              <a:t>одонтогенные</a:t>
            </a:r>
            <a:r>
              <a:rPr lang="ru-RU" dirty="0" smtClean="0"/>
              <a:t> опухоли или злокачественные новообразования.</a:t>
            </a:r>
          </a:p>
          <a:p>
            <a:r>
              <a:rPr lang="ru-RU" dirty="0" smtClean="0"/>
              <a:t>	Процесс локализуется преимущественно в области нижней челюсти и весьма редко в области верхней челюсти.</a:t>
            </a:r>
          </a:p>
          <a:p>
            <a:r>
              <a:rPr lang="ru-RU" dirty="0" smtClean="0"/>
              <a:t>	По данным клинического, рентгенологического и </a:t>
            </a:r>
            <a:r>
              <a:rPr lang="ru-RU" dirty="0" err="1" smtClean="0"/>
              <a:t>паталогоанатомического</a:t>
            </a:r>
            <a:r>
              <a:rPr lang="ru-RU" dirty="0" smtClean="0"/>
              <a:t> исследований актиномикоз челюсти может иметь деструктивный, продуктивно-деструктивный и продуктивный характер.</a:t>
            </a:r>
          </a:p>
          <a:p>
            <a:pPr>
              <a:buNone/>
            </a:pP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543956" cy="1143000"/>
          </a:xfrm>
        </p:spPr>
        <p:txBody>
          <a:bodyPr>
            <a:normAutofit fontScale="90000"/>
          </a:bodyPr>
          <a:lstStyle/>
          <a:p>
            <a:r>
              <a:rPr lang="ru-RU" sz="3200" u="dbl" dirty="0" smtClean="0"/>
              <a:t>Первично-деструктивная форма</a:t>
            </a:r>
            <a:r>
              <a:rPr lang="ru-RU" sz="3200" dirty="0" smtClean="0"/>
              <a:t> актиномикоза может протекать как внутрикостный абсцесс или внутрикостная гумма. </a:t>
            </a:r>
            <a:endParaRPr lang="ru-RU" sz="3200" dirty="0"/>
          </a:p>
        </p:txBody>
      </p:sp>
      <p:sp>
        <p:nvSpPr>
          <p:cNvPr id="3" name="Содержимое 2"/>
          <p:cNvSpPr>
            <a:spLocks noGrp="1"/>
          </p:cNvSpPr>
          <p:nvPr>
            <p:ph sz="quarter" idx="1"/>
          </p:nvPr>
        </p:nvSpPr>
        <p:spPr>
          <a:xfrm>
            <a:off x="214282" y="1447800"/>
            <a:ext cx="8472518" cy="5124472"/>
          </a:xfrm>
        </p:spPr>
        <p:txBody>
          <a:bodyPr>
            <a:normAutofit fontScale="77500" lnSpcReduction="20000"/>
          </a:bodyPr>
          <a:lstStyle/>
          <a:p>
            <a:pPr>
              <a:buNone/>
            </a:pPr>
            <a:r>
              <a:rPr lang="ru-RU" dirty="0" smtClean="0"/>
              <a:t>В настоящее время деструктивный актиномикоз (внутрикостный абсцесс) чаще протекает с </a:t>
            </a:r>
            <a:r>
              <a:rPr lang="ru-RU" dirty="0" err="1" smtClean="0"/>
              <a:t>гиперергической</a:t>
            </a:r>
            <a:r>
              <a:rPr lang="ru-RU" dirty="0" smtClean="0"/>
              <a:t> воспалительной реакцией и повышенной чувствительностью организма к лучистому грибку. Больные предъявляют жалобы на боли в области участка челюсти или всей половины челюсти с иррадиацией в височную область, ухо, глаз, ограничение открывания рта. Заболевание начинается остро, сопровождается температурной реакцией (38,5-39</a:t>
            </a:r>
            <a:r>
              <a:rPr lang="ru-RU" baseline="30000" dirty="0" smtClean="0"/>
              <a:t>о</a:t>
            </a:r>
            <a:r>
              <a:rPr lang="ru-RU" dirty="0" smtClean="0"/>
              <a:t>С и выше) с выраженными в различной степени явлениями интоксикации.</a:t>
            </a:r>
          </a:p>
          <a:p>
            <a:pPr>
              <a:buNone/>
            </a:pPr>
            <a:r>
              <a:rPr lang="ru-RU" dirty="0" smtClean="0"/>
              <a:t>При поражении тела нижней челюсти наблюдается </a:t>
            </a:r>
            <a:r>
              <a:rPr lang="ru-RU" dirty="0" err="1" smtClean="0"/>
              <a:t>периостальное</a:t>
            </a:r>
            <a:r>
              <a:rPr lang="ru-RU" dirty="0" smtClean="0"/>
              <a:t> утолщение альвеолярного отростка, переходящее на тело челюсти. Слизистая оболочка переходной складки </a:t>
            </a:r>
            <a:r>
              <a:rPr lang="ru-RU" dirty="0" err="1" smtClean="0"/>
              <a:t>гиперемирована</a:t>
            </a:r>
            <a:r>
              <a:rPr lang="ru-RU" dirty="0" smtClean="0"/>
              <a:t>, отёчна, в ней выражены застойные явления. При поражении ветви нижней челюсти наблюдается ограничение открывания рта, утолщение переднего края собственно-жевательной мышцы. При непосредственном соседстве внутрикостного очага с нижнечелюстным каналом развивается симптом </a:t>
            </a:r>
            <a:r>
              <a:rPr lang="ru-RU" dirty="0" err="1" smtClean="0"/>
              <a:t>Венсана</a:t>
            </a:r>
            <a:r>
              <a:rPr lang="ru-RU" dirty="0" smtClean="0"/>
              <a:t> – нарушение чувствительности или анестезии в области разветвления подбородочного нерва.</a:t>
            </a: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543956" cy="1143000"/>
          </a:xfrm>
        </p:spPr>
        <p:txBody>
          <a:bodyPr>
            <a:normAutofit fontScale="90000"/>
          </a:bodyPr>
          <a:lstStyle/>
          <a:p>
            <a:r>
              <a:rPr lang="ru-RU" u="sng" dirty="0" smtClean="0"/>
              <a:t>Рентгенологическая картина первичного деструктивного</a:t>
            </a:r>
            <a:r>
              <a:rPr lang="ru-RU" dirty="0" smtClean="0"/>
              <a:t> актиномикоза </a:t>
            </a:r>
            <a:endParaRPr lang="ru-RU" dirty="0"/>
          </a:p>
        </p:txBody>
      </p:sp>
      <p:sp>
        <p:nvSpPr>
          <p:cNvPr id="3" name="Содержимое 2"/>
          <p:cNvSpPr>
            <a:spLocks noGrp="1"/>
          </p:cNvSpPr>
          <p:nvPr>
            <p:ph sz="quarter" idx="1"/>
          </p:nvPr>
        </p:nvSpPr>
        <p:spPr>
          <a:xfrm>
            <a:off x="142844" y="1447800"/>
            <a:ext cx="8543956" cy="5195910"/>
          </a:xfrm>
        </p:spPr>
        <p:txBody>
          <a:bodyPr>
            <a:normAutofit/>
          </a:bodyPr>
          <a:lstStyle/>
          <a:p>
            <a:r>
              <a:rPr lang="ru-RU" dirty="0" smtClean="0"/>
              <a:t>характеризуется наличием в кости одной или нескольких слившихся полостей округлой или овальной формы, не всегда чётко </a:t>
            </a:r>
            <a:r>
              <a:rPr lang="ru-RU" dirty="0" err="1" smtClean="0"/>
              <a:t>контурированных</a:t>
            </a:r>
            <a:r>
              <a:rPr lang="ru-RU" dirty="0" smtClean="0"/>
              <a:t> и часто с размытыми, неровными краями (внутрикостный абсцесс). При внутрикостной гумме очаг деструкции может быть окружён зоной склероза. Кроме того, отмечается уплотнение костной структуры в соседних с внутрикостным очагом ткани. </a:t>
            </a:r>
          </a:p>
          <a:p>
            <a:r>
              <a:rPr lang="ru-RU" dirty="0" smtClean="0"/>
              <a:t>первичный деструктивный актиномикоз челюстей по </a:t>
            </a:r>
            <a:r>
              <a:rPr lang="ru-RU" dirty="0" err="1" smtClean="0"/>
              <a:t>клнической</a:t>
            </a:r>
            <a:r>
              <a:rPr lang="ru-RU" dirty="0" smtClean="0"/>
              <a:t> картине сходен с хроническим </a:t>
            </a:r>
            <a:r>
              <a:rPr lang="ru-RU" dirty="0" err="1" smtClean="0"/>
              <a:t>одонтогенным</a:t>
            </a:r>
            <a:r>
              <a:rPr lang="ru-RU" dirty="0" smtClean="0"/>
              <a:t> остеомиелитом (гнёздная форма).</a:t>
            </a:r>
          </a:p>
          <a:p>
            <a:pPr>
              <a:buNone/>
            </a:pPr>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543956" cy="511156"/>
          </a:xfrm>
        </p:spPr>
        <p:txBody>
          <a:bodyPr>
            <a:normAutofit fontScale="90000"/>
          </a:bodyPr>
          <a:lstStyle/>
          <a:p>
            <a:r>
              <a:rPr lang="ru-RU" sz="2800" u="sng" dirty="0" smtClean="0"/>
              <a:t>Первичное продуктивно-деструктивное поражение</a:t>
            </a:r>
            <a:r>
              <a:rPr lang="ru-RU" sz="2800" dirty="0" smtClean="0"/>
              <a:t> </a:t>
            </a:r>
            <a:endParaRPr lang="ru-RU" sz="2800" dirty="0"/>
          </a:p>
        </p:txBody>
      </p:sp>
      <p:sp>
        <p:nvSpPr>
          <p:cNvPr id="3" name="Содержимое 2"/>
          <p:cNvSpPr>
            <a:spLocks noGrp="1"/>
          </p:cNvSpPr>
          <p:nvPr>
            <p:ph sz="quarter" idx="1"/>
          </p:nvPr>
        </p:nvSpPr>
        <p:spPr>
          <a:xfrm>
            <a:off x="214282" y="714356"/>
            <a:ext cx="8472518" cy="5929354"/>
          </a:xfrm>
        </p:spPr>
        <p:txBody>
          <a:bodyPr>
            <a:normAutofit fontScale="62500" lnSpcReduction="20000"/>
          </a:bodyPr>
          <a:lstStyle/>
          <a:p>
            <a:pPr>
              <a:buNone/>
            </a:pPr>
            <a:r>
              <a:rPr lang="ru-RU" dirty="0" smtClean="0"/>
              <a:t>       Встречается преимущественно у детей, подростков и лиц до 30 лет. Процесс развивается чаще на нижней челюсти. После </a:t>
            </a:r>
            <a:r>
              <a:rPr lang="ru-RU" dirty="0" err="1" smtClean="0"/>
              <a:t>одонтогенного</a:t>
            </a:r>
            <a:r>
              <a:rPr lang="ru-RU" dirty="0" smtClean="0"/>
              <a:t> или </a:t>
            </a:r>
            <a:r>
              <a:rPr lang="ru-RU" dirty="0" err="1" smtClean="0"/>
              <a:t>тонзилогенного</a:t>
            </a:r>
            <a:r>
              <a:rPr lang="ru-RU" dirty="0" smtClean="0"/>
              <a:t> воспалительного процесса появляется утолщение кости за счёт </a:t>
            </a:r>
            <a:r>
              <a:rPr lang="ru-RU" dirty="0" err="1" smtClean="0"/>
              <a:t>периостальных</a:t>
            </a:r>
            <a:r>
              <a:rPr lang="ru-RU" dirty="0" smtClean="0"/>
              <a:t> наслоений которое увеличивается и уплотняется, симулируя новообразование. Причиной актиномикоза может быть и травма – перелом челюсти.</a:t>
            </a:r>
          </a:p>
          <a:p>
            <a:pPr>
              <a:buNone/>
            </a:pPr>
            <a:r>
              <a:rPr lang="ru-RU" dirty="0" smtClean="0"/>
              <a:t>	Течение продуктивно-деструктивного актиномикоза челюсти хроническое: на его фоне возникают отдельные обострения, характеризующиеся появлением болей в челюсти. Инфильтрация жевательных мышц, отёк </a:t>
            </a:r>
            <a:r>
              <a:rPr lang="ru-RU" dirty="0" err="1" smtClean="0"/>
              <a:t>околочелюстных</a:t>
            </a:r>
            <a:r>
              <a:rPr lang="ru-RU" dirty="0" smtClean="0"/>
              <a:t> мягких тканей постепенно исчезают, но челюсти, особенно после очередного обострения утолщаются.</a:t>
            </a:r>
          </a:p>
          <a:p>
            <a:pPr>
              <a:buNone/>
            </a:pPr>
            <a:r>
              <a:rPr lang="ru-RU" dirty="0" smtClean="0"/>
              <a:t>      Течение болезни длится от 1-3 лет до нескольких десятилетий. При таком течении процесса обострения появляются реже.</a:t>
            </a:r>
          </a:p>
          <a:p>
            <a:pPr>
              <a:buNone/>
            </a:pPr>
            <a:r>
              <a:rPr lang="ru-RU" u="dbl" dirty="0" smtClean="0"/>
              <a:t>       На </a:t>
            </a:r>
            <a:r>
              <a:rPr lang="ru-RU" u="dbl" dirty="0" err="1" smtClean="0"/>
              <a:t>ретгенограмме</a:t>
            </a:r>
            <a:r>
              <a:rPr lang="ru-RU" dirty="0" smtClean="0"/>
              <a:t> можно видеть новообразования, исходящие из надкостницы, уплотнение костного рисунка с отдельными очагами деструкции костной ткани. Одни полости мелкие точечные, другие – крупные. Степень выраженности склероза кости в окружности очага деструкции зависит от давности заболевания. При расположении в корковом слое очага деструкции наблюдаются пышные </a:t>
            </a:r>
            <a:r>
              <a:rPr lang="ru-RU" dirty="0" err="1" smtClean="0"/>
              <a:t>периостальные</a:t>
            </a:r>
            <a:r>
              <a:rPr lang="ru-RU" dirty="0" smtClean="0"/>
              <a:t> наслоения, которые имеют неоднородную, пятнистую структуру. У ряда больных, чаще детей, </a:t>
            </a:r>
            <a:r>
              <a:rPr lang="ru-RU" dirty="0" err="1" smtClean="0"/>
              <a:t>периостальные</a:t>
            </a:r>
            <a:r>
              <a:rPr lang="ru-RU" dirty="0" smtClean="0"/>
              <a:t> наслоения отличаются слоистым характером. У детей обнаруживаются также изменения в фолликулах второго и третьего нижнего моляров. Компактная пластинка фолликулов утрачивает чёткость, появляются очаги </a:t>
            </a:r>
            <a:r>
              <a:rPr lang="ru-RU" dirty="0" err="1" smtClean="0"/>
              <a:t>остеопороза</a:t>
            </a:r>
            <a:r>
              <a:rPr lang="ru-RU" dirty="0" smtClean="0"/>
              <a:t> вокруг. У отдельных больных рассасыванию подвергается не только стенка фолликула, но и зачаток зуба. Несмотря на вовлечение в процесс и деформацию головки нижней челюсти, височно-нижнечелюстной сустав в процесс не вовлекается.</a:t>
            </a:r>
          </a:p>
          <a:p>
            <a:pPr>
              <a:buNone/>
            </a:pP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42852"/>
            <a:ext cx="8401080" cy="571504"/>
          </a:xfrm>
        </p:spPr>
        <p:txBody>
          <a:bodyPr>
            <a:normAutofit/>
          </a:bodyPr>
          <a:lstStyle/>
          <a:p>
            <a:r>
              <a:rPr lang="ru-RU" sz="2400" u="sng" dirty="0" smtClean="0"/>
              <a:t>Продуктивный актиномикоз нижней челюсти</a:t>
            </a:r>
            <a:r>
              <a:rPr lang="ru-RU" sz="2400" dirty="0" smtClean="0"/>
              <a:t> </a:t>
            </a:r>
            <a:endParaRPr lang="ru-RU" sz="2400" dirty="0"/>
          </a:p>
        </p:txBody>
      </p:sp>
      <p:sp>
        <p:nvSpPr>
          <p:cNvPr id="3" name="Содержимое 2"/>
          <p:cNvSpPr>
            <a:spLocks noGrp="1"/>
          </p:cNvSpPr>
          <p:nvPr>
            <p:ph sz="quarter" idx="1"/>
          </p:nvPr>
        </p:nvSpPr>
        <p:spPr>
          <a:xfrm>
            <a:off x="285720" y="785794"/>
            <a:ext cx="8401080" cy="5857916"/>
          </a:xfrm>
        </p:spPr>
        <p:txBody>
          <a:bodyPr>
            <a:normAutofit fontScale="92500" lnSpcReduction="10000"/>
          </a:bodyPr>
          <a:lstStyle/>
          <a:p>
            <a:r>
              <a:rPr lang="ru-RU" dirty="0" smtClean="0"/>
              <a:t>Является одним из проявлений длительно текущего костного процесса. Заболевание отличается новообразованием кости (тело, угол, ветвь челюсти), которое иногда достигает значительных размеров. Мягкие ткани над увеличенной костью истончены, растянуты. Процесс протекает хронически и не сопровождается обострениями. Больных чаще всего беспокоит деформация лица, создающая эстетический </a:t>
            </a:r>
            <a:r>
              <a:rPr lang="ru-RU" dirty="0" err="1" smtClean="0"/>
              <a:t>деффект</a:t>
            </a:r>
            <a:r>
              <a:rPr lang="ru-RU" dirty="0" smtClean="0"/>
              <a:t>.</a:t>
            </a:r>
          </a:p>
          <a:p>
            <a:r>
              <a:rPr lang="ru-RU" dirty="0" smtClean="0"/>
              <a:t>	</a:t>
            </a:r>
            <a:r>
              <a:rPr lang="ru-RU" u="sng" dirty="0" smtClean="0"/>
              <a:t>При вторичном </a:t>
            </a:r>
            <a:r>
              <a:rPr lang="ru-RU" u="sng" dirty="0" err="1" smtClean="0"/>
              <a:t>актиномикотическом</a:t>
            </a:r>
            <a:r>
              <a:rPr lang="ru-RU" u="sng" dirty="0" smtClean="0"/>
              <a:t> остеомиелите</a:t>
            </a:r>
            <a:r>
              <a:rPr lang="ru-RU" dirty="0" smtClean="0"/>
              <a:t> поражение кости возникает вследствие перехода процесса с окружающих мягких тканей, чаще при кожно-мышечной форме. Вторичный </a:t>
            </a:r>
            <a:r>
              <a:rPr lang="ru-RU" dirty="0" err="1" smtClean="0"/>
              <a:t>актиномикотический</a:t>
            </a:r>
            <a:r>
              <a:rPr lang="ru-RU" dirty="0" smtClean="0"/>
              <a:t> остеомиелит наблюдается как на нижней так и на верхней челюсти; могут также поражаться скуловые, височные и лобные кости. Однако чаще всего поражается нижняя челюсть.</a:t>
            </a:r>
          </a:p>
          <a:p>
            <a:pPr>
              <a:buNone/>
            </a:pP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274638"/>
            <a:ext cx="8543956" cy="439718"/>
          </a:xfrm>
        </p:spPr>
        <p:txBody>
          <a:bodyPr>
            <a:normAutofit fontScale="90000"/>
          </a:bodyPr>
          <a:lstStyle/>
          <a:p>
            <a:pPr algn="ctr"/>
            <a:r>
              <a:rPr lang="ru-RU" sz="2800" b="1" i="1" u="dbl" dirty="0" smtClean="0"/>
              <a:t>Лечение</a:t>
            </a:r>
            <a:endParaRPr lang="ru-RU" sz="2800" dirty="0"/>
          </a:p>
        </p:txBody>
      </p:sp>
      <p:sp>
        <p:nvSpPr>
          <p:cNvPr id="3" name="Содержимое 2"/>
          <p:cNvSpPr>
            <a:spLocks noGrp="1"/>
          </p:cNvSpPr>
          <p:nvPr>
            <p:ph sz="quarter" idx="1"/>
          </p:nvPr>
        </p:nvSpPr>
        <p:spPr>
          <a:xfrm>
            <a:off x="214282" y="642918"/>
            <a:ext cx="8472518" cy="6000792"/>
          </a:xfrm>
        </p:spPr>
        <p:txBody>
          <a:bodyPr>
            <a:normAutofit fontScale="77500" lnSpcReduction="20000"/>
          </a:bodyPr>
          <a:lstStyle/>
          <a:p>
            <a:pPr>
              <a:buNone/>
            </a:pPr>
            <a:r>
              <a:rPr lang="ru-RU" dirty="0" smtClean="0"/>
              <a:t>Лечение актиномикоза челюстно-лицевой области должно быть комплексным:</a:t>
            </a:r>
          </a:p>
          <a:p>
            <a:r>
              <a:rPr lang="ru-RU" dirty="0" smtClean="0"/>
              <a:t>	Назначают препараты йода (йодистый калий, йодистый натрий в/</a:t>
            </a:r>
            <a:r>
              <a:rPr lang="ru-RU" dirty="0" err="1" smtClean="0"/>
              <a:t>в</a:t>
            </a:r>
            <a:r>
              <a:rPr lang="ru-RU" dirty="0" smtClean="0"/>
              <a:t>).</a:t>
            </a:r>
          </a:p>
          <a:p>
            <a:r>
              <a:rPr lang="ru-RU" dirty="0" smtClean="0"/>
              <a:t>	Электрофорез препаратов йода на область инфильтрата.</a:t>
            </a:r>
          </a:p>
          <a:p>
            <a:r>
              <a:rPr lang="ru-RU" dirty="0" smtClean="0"/>
              <a:t>	Применяется </a:t>
            </a:r>
            <a:r>
              <a:rPr lang="ru-RU" dirty="0" err="1" smtClean="0"/>
              <a:t>актинолизат</a:t>
            </a:r>
            <a:r>
              <a:rPr lang="ru-RU" dirty="0" smtClean="0"/>
              <a:t> </a:t>
            </a:r>
            <a:r>
              <a:rPr lang="ru-RU" dirty="0" err="1" smtClean="0"/>
              <a:t>внутрикожно</a:t>
            </a:r>
            <a:r>
              <a:rPr lang="ru-RU" dirty="0" smtClean="0"/>
              <a:t> и внутримышечно.</a:t>
            </a:r>
          </a:p>
          <a:p>
            <a:pPr>
              <a:buNone/>
            </a:pPr>
            <a:r>
              <a:rPr lang="ru-RU" i="1" dirty="0" err="1" smtClean="0"/>
              <a:t>Актинолизат</a:t>
            </a:r>
            <a:r>
              <a:rPr lang="ru-RU" dirty="0" smtClean="0"/>
              <a:t> – отечественный препарат, представляющий собой продукт спонтанно </a:t>
            </a:r>
            <a:r>
              <a:rPr lang="ru-RU" dirty="0" err="1" smtClean="0"/>
              <a:t>лизировавшихся</a:t>
            </a:r>
            <a:r>
              <a:rPr lang="ru-RU" dirty="0" smtClean="0"/>
              <a:t> бульонных аэробных культур патогенных актиномицетов, выделенных из патологического материала при актиномикозе человека.</a:t>
            </a:r>
          </a:p>
          <a:p>
            <a:pPr>
              <a:buNone/>
            </a:pPr>
            <a:r>
              <a:rPr lang="ru-RU" dirty="0" smtClean="0"/>
              <a:t>Применяется также </a:t>
            </a:r>
            <a:r>
              <a:rPr lang="ru-RU" i="1" dirty="0" err="1" smtClean="0"/>
              <a:t>актиномицетная</a:t>
            </a:r>
            <a:r>
              <a:rPr lang="ru-RU" i="1" dirty="0" smtClean="0"/>
              <a:t> поливалентная вакцина</a:t>
            </a:r>
            <a:r>
              <a:rPr lang="ru-RU" dirty="0" smtClean="0"/>
              <a:t> (АПВ).</a:t>
            </a:r>
          </a:p>
          <a:p>
            <a:pPr>
              <a:buNone/>
            </a:pPr>
            <a:r>
              <a:rPr lang="ru-RU" dirty="0" err="1" smtClean="0"/>
              <a:t>Актинолизат</a:t>
            </a:r>
            <a:r>
              <a:rPr lang="ru-RU" dirty="0" smtClean="0"/>
              <a:t> на курс – 20-30 инъекций по 3 мл, с интервалом 3-4 дня.</a:t>
            </a:r>
          </a:p>
          <a:p>
            <a:pPr>
              <a:buNone/>
            </a:pPr>
            <a:r>
              <a:rPr lang="ru-RU" dirty="0" smtClean="0"/>
              <a:t>	АПВ – курс 30 инъекций.</a:t>
            </a:r>
          </a:p>
          <a:p>
            <a:r>
              <a:rPr lang="ru-RU" dirty="0" smtClean="0"/>
              <a:t>Возможно применение лучевой (рентген) терапии, особенно при поверхностных формах. При присоединении гноеродной инфекции назначают антибиотики.</a:t>
            </a:r>
          </a:p>
          <a:p>
            <a:r>
              <a:rPr lang="ru-RU" dirty="0" smtClean="0"/>
              <a:t>Хирургические методы лечения применяются в тех случаях, когда необходимо удалить очаг деструкции в кости или создать отток для гноя, удалить зубы, явившиеся входными воротами лучистого грибка, вскрытие </a:t>
            </a:r>
            <a:r>
              <a:rPr lang="ru-RU" dirty="0" err="1" smtClean="0"/>
              <a:t>актиномикозных</a:t>
            </a:r>
            <a:r>
              <a:rPr lang="ru-RU" dirty="0" smtClean="0"/>
              <a:t> очагов.  Прогноз – благоприятный.</a:t>
            </a:r>
          </a:p>
          <a:p>
            <a:pPr>
              <a:buNone/>
            </a:pPr>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0"/>
            <a:ext cx="8929718" cy="1417638"/>
          </a:xfrm>
        </p:spPr>
        <p:txBody>
          <a:bodyPr>
            <a:normAutofit/>
          </a:bodyPr>
          <a:lstStyle/>
          <a:p>
            <a:r>
              <a:rPr lang="ru-RU" sz="2000" dirty="0" smtClean="0"/>
              <a:t>КЛАСС I </a:t>
            </a:r>
            <a:br>
              <a:rPr lang="ru-RU" sz="2000" dirty="0" smtClean="0"/>
            </a:br>
            <a:r>
              <a:rPr lang="ru-RU" sz="2000" b="1" dirty="0" smtClean="0"/>
              <a:t>Некоторые инфекционные и паразитарные болезни</a:t>
            </a:r>
            <a:r>
              <a:rPr lang="ru-RU" sz="2800" dirty="0" smtClean="0"/>
              <a:t/>
            </a:r>
            <a:br>
              <a:rPr lang="ru-RU" sz="2800" dirty="0" smtClean="0"/>
            </a:br>
            <a:endParaRPr lang="ru-RU" sz="2800" dirty="0"/>
          </a:p>
        </p:txBody>
      </p:sp>
      <p:sp>
        <p:nvSpPr>
          <p:cNvPr id="3" name="Содержимое 2"/>
          <p:cNvSpPr>
            <a:spLocks noGrp="1"/>
          </p:cNvSpPr>
          <p:nvPr>
            <p:ph sz="quarter" idx="1"/>
          </p:nvPr>
        </p:nvSpPr>
        <p:spPr>
          <a:xfrm>
            <a:off x="214282" y="857232"/>
            <a:ext cx="8715436" cy="6000768"/>
          </a:xfrm>
        </p:spPr>
        <p:txBody>
          <a:bodyPr>
            <a:normAutofit fontScale="25000" lnSpcReduction="20000"/>
          </a:bodyPr>
          <a:lstStyle/>
          <a:p>
            <a:pPr>
              <a:buNone/>
            </a:pPr>
            <a:r>
              <a:rPr lang="ru-RU" sz="6400" i="1" dirty="0" smtClean="0"/>
              <a:t>Инфекции, передающиеся преимущественно половым путем (A50-A64)</a:t>
            </a:r>
          </a:p>
          <a:p>
            <a:pPr>
              <a:buNone/>
            </a:pPr>
            <a:r>
              <a:rPr lang="ru-RU" sz="5600" dirty="0" smtClean="0"/>
              <a:t>A50   Врожденный сифилис</a:t>
            </a:r>
          </a:p>
          <a:p>
            <a:pPr>
              <a:buNone/>
            </a:pPr>
            <a:r>
              <a:rPr lang="ru-RU" sz="5600" dirty="0" smtClean="0"/>
              <a:t>            A50.0 Ранний врожденный сифилис с симптомами</a:t>
            </a:r>
          </a:p>
          <a:p>
            <a:pPr>
              <a:buNone/>
            </a:pPr>
            <a:r>
              <a:rPr lang="ru-RU" sz="5600" dirty="0" smtClean="0"/>
              <a:t>                     A50.0X Ранний врожденный сифилис с симптомами: пятна на слизистой оболочке полости рта</a:t>
            </a:r>
          </a:p>
          <a:p>
            <a:pPr>
              <a:buNone/>
            </a:pPr>
            <a:r>
              <a:rPr lang="ru-RU" sz="5600" dirty="0" smtClean="0"/>
              <a:t>            A50.5 Другие формы позднего врожденного сифилиса с симптомами</a:t>
            </a:r>
          </a:p>
          <a:p>
            <a:pPr>
              <a:buNone/>
            </a:pPr>
            <a:r>
              <a:rPr lang="ru-RU" sz="5600" dirty="0" smtClean="0"/>
              <a:t>                         A50.50 Морщины вокруг рта [морщины </a:t>
            </a:r>
            <a:r>
              <a:rPr lang="ru-RU" sz="5600" dirty="0" err="1" smtClean="0"/>
              <a:t>Паррота</a:t>
            </a:r>
            <a:r>
              <a:rPr lang="ru-RU" sz="5600" dirty="0" smtClean="0"/>
              <a:t>]</a:t>
            </a:r>
          </a:p>
          <a:p>
            <a:pPr>
              <a:buNone/>
            </a:pPr>
            <a:r>
              <a:rPr lang="ru-RU" sz="5600" dirty="0" smtClean="0"/>
              <a:t>                         A50.51 Резцы </a:t>
            </a:r>
            <a:r>
              <a:rPr lang="ru-RU" sz="5600" dirty="0" err="1" smtClean="0"/>
              <a:t>Гетчинсона</a:t>
            </a:r>
            <a:endParaRPr lang="ru-RU" sz="5600" dirty="0" smtClean="0"/>
          </a:p>
          <a:p>
            <a:pPr>
              <a:buNone/>
            </a:pPr>
            <a:r>
              <a:rPr lang="ru-RU" sz="5600" dirty="0" smtClean="0"/>
              <a:t>                         A50.52 Моляры в виде тутовых ягод</a:t>
            </a:r>
          </a:p>
          <a:p>
            <a:pPr>
              <a:buNone/>
            </a:pPr>
            <a:r>
              <a:rPr lang="ru-RU" sz="5600" dirty="0" smtClean="0"/>
              <a:t>                         A50.58 Другие формы позднего врожденного сифилиса с симптомами: другие уточненные проявления в полости рта</a:t>
            </a:r>
          </a:p>
          <a:p>
            <a:pPr>
              <a:buNone/>
            </a:pPr>
            <a:r>
              <a:rPr lang="ru-RU" sz="5600" dirty="0" smtClean="0"/>
              <a:t>                         A50.59 Другие формы позднего врожденного сифилиса с симптомами: </a:t>
            </a:r>
            <a:r>
              <a:rPr lang="ru-RU" sz="5600" dirty="0" err="1" smtClean="0"/>
              <a:t>неуточненные</a:t>
            </a:r>
            <a:r>
              <a:rPr lang="ru-RU" sz="5600" dirty="0" smtClean="0"/>
              <a:t> проявления в полости рта</a:t>
            </a:r>
          </a:p>
          <a:p>
            <a:pPr>
              <a:buNone/>
            </a:pPr>
            <a:r>
              <a:rPr lang="ru-RU" sz="5600" dirty="0" smtClean="0"/>
              <a:t>A51 Ранний сифилис</a:t>
            </a:r>
          </a:p>
          <a:p>
            <a:pPr>
              <a:buNone/>
            </a:pPr>
            <a:r>
              <a:rPr lang="ru-RU" sz="5600" dirty="0" smtClean="0"/>
              <a:t>         A51.2 Первичный сифилис других локализаций</a:t>
            </a:r>
          </a:p>
          <a:p>
            <a:pPr>
              <a:buNone/>
            </a:pPr>
            <a:r>
              <a:rPr lang="ru-RU" sz="5600" dirty="0" smtClean="0"/>
              <a:t>                      A51.2X Первичный сифилис: проявления в полости рта</a:t>
            </a:r>
          </a:p>
          <a:p>
            <a:pPr>
              <a:buNone/>
            </a:pPr>
            <a:r>
              <a:rPr lang="ru-RU" sz="5600" dirty="0" smtClean="0"/>
              <a:t>         A51.3 Вторичный сифилис кожи и слизистых оболочек </a:t>
            </a:r>
          </a:p>
          <a:p>
            <a:pPr>
              <a:buNone/>
            </a:pPr>
            <a:r>
              <a:rPr lang="ru-RU" sz="5600" dirty="0" smtClean="0"/>
              <a:t>                     A51.3X  Вторичный сифилис: проявления в полости рта</a:t>
            </a:r>
          </a:p>
          <a:p>
            <a:pPr>
              <a:buNone/>
            </a:pPr>
            <a:r>
              <a:rPr lang="ru-RU" sz="5600" dirty="0" smtClean="0"/>
              <a:t>A52 Поздний сифилис</a:t>
            </a:r>
          </a:p>
          <a:p>
            <a:pPr>
              <a:buNone/>
            </a:pPr>
            <a:r>
              <a:rPr lang="ru-RU" sz="5600" dirty="0" smtClean="0"/>
              <a:t>         A52.7 Другие симптомы позднего сифилиса</a:t>
            </a:r>
          </a:p>
          <a:p>
            <a:pPr>
              <a:buNone/>
            </a:pPr>
            <a:r>
              <a:rPr lang="ru-RU" sz="5600" dirty="0" smtClean="0"/>
              <a:t>                      A52.70 Гумма тканей полости рта       </a:t>
            </a:r>
            <a:r>
              <a:rPr lang="ru-RU" sz="5600" i="1" dirty="0" smtClean="0"/>
              <a:t>Исключена: </a:t>
            </a:r>
            <a:r>
              <a:rPr lang="ru-RU" sz="5600" dirty="0" smtClean="0"/>
              <a:t>перфорация неба сифилитическая</a:t>
            </a:r>
          </a:p>
          <a:p>
            <a:pPr>
              <a:buNone/>
            </a:pPr>
            <a:r>
              <a:rPr lang="ru-RU" sz="5600" dirty="0" smtClean="0"/>
              <a:t>                   A52.71  Перфорация неба сифилитическая</a:t>
            </a:r>
          </a:p>
          <a:p>
            <a:pPr>
              <a:buNone/>
            </a:pPr>
            <a:r>
              <a:rPr lang="ru-RU" sz="5600" dirty="0" smtClean="0"/>
              <a:t>                   A52.72 Сифилитический глоссит</a:t>
            </a:r>
          </a:p>
          <a:p>
            <a:pPr>
              <a:buNone/>
            </a:pPr>
            <a:r>
              <a:rPr lang="ru-RU" sz="5600" dirty="0" smtClean="0"/>
              <a:t>                   A52.73 Сифилитический остеомиелит челюсти</a:t>
            </a:r>
          </a:p>
          <a:p>
            <a:pPr>
              <a:buNone/>
            </a:pPr>
            <a:r>
              <a:rPr lang="ru-RU" sz="5600" dirty="0" smtClean="0"/>
              <a:t>                   A52.78 Другие уточненные сифилитические проявления в полости рта</a:t>
            </a:r>
          </a:p>
          <a:p>
            <a:r>
              <a:rPr lang="ru-RU" sz="6400" dirty="0" smtClean="0"/>
              <a:t>           </a:t>
            </a:r>
            <a:r>
              <a:rPr lang="ru-RU" sz="5600" dirty="0" smtClean="0"/>
              <a:t>A52.79 Сифилитические проявления в полости рта, </a:t>
            </a:r>
            <a:r>
              <a:rPr lang="ru-RU" sz="5600" dirty="0" err="1" smtClean="0"/>
              <a:t>неуточненные</a:t>
            </a:r>
            <a:endParaRPr lang="ru-RU" sz="5600" dirty="0" smtClean="0"/>
          </a:p>
          <a:p>
            <a:pPr>
              <a:buNone/>
            </a:pPr>
            <a:endParaRPr lang="ru-RU" sz="12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p:txBody>
          <a:bodyPr>
            <a:normAutofit fontScale="90000"/>
          </a:bodyPr>
          <a:lstStyle/>
          <a:p>
            <a:pPr eaLnBrk="1" hangingPunct="1">
              <a:defRPr/>
            </a:pPr>
            <a:r>
              <a:rPr lang="ru-RU" sz="3600" b="1" i="1" smtClean="0"/>
              <a:t>Проявления социально-опасных болезней в полости рта</a:t>
            </a:r>
            <a:r>
              <a:rPr lang="ru-RU" sz="4000" smtClean="0"/>
              <a:t> </a:t>
            </a:r>
          </a:p>
        </p:txBody>
      </p:sp>
      <p:sp>
        <p:nvSpPr>
          <p:cNvPr id="199683" name="Rectangle 3"/>
          <p:cNvSpPr>
            <a:spLocks noGrp="1" noChangeArrowheads="1"/>
          </p:cNvSpPr>
          <p:nvPr>
            <p:ph sz="quarter" idx="1"/>
          </p:nvPr>
        </p:nvSpPr>
        <p:spPr>
          <a:xfrm>
            <a:off x="0" y="1500174"/>
            <a:ext cx="8358214" cy="2643206"/>
          </a:xfrm>
        </p:spPr>
        <p:txBody>
          <a:bodyPr>
            <a:normAutofit fontScale="85000" lnSpcReduction="20000"/>
          </a:bodyPr>
          <a:lstStyle/>
          <a:p>
            <a:pPr eaLnBrk="1" hangingPunct="1">
              <a:lnSpc>
                <a:spcPct val="80000"/>
              </a:lnSpc>
              <a:buFont typeface="Wingdings" pitchFamily="2" charset="2"/>
              <a:buNone/>
              <a:defRPr/>
            </a:pPr>
            <a:r>
              <a:rPr lang="ru-RU" sz="2400" b="1" i="1" dirty="0" smtClean="0"/>
              <a:t>Сифилис:</a:t>
            </a:r>
            <a:r>
              <a:rPr lang="ru-RU" sz="2400" dirty="0" smtClean="0"/>
              <a:t> инфекционное заболевание, характеризуется хроническим </a:t>
            </a:r>
            <a:r>
              <a:rPr lang="ru-RU" sz="2400" dirty="0" err="1" smtClean="0"/>
              <a:t>волнообразныим</a:t>
            </a:r>
            <a:r>
              <a:rPr lang="ru-RU" sz="2400" dirty="0" smtClean="0"/>
              <a:t> течением с постепенным ухудшением общего состояния и нарушением иммунитета. Инкубационный период – 4 недели в среднем (6-7). Первичный сифилис - формирование не месте внедрения бледной трепонемы первичного аффекта, который носит название твердого шанкра – вначале участок гиперемии, в основании - уплотнение. В течение нескольких дней увеличивается до 1 – 2 см, в центе затем образуется эрозия или язва, имеющая характерную блюдцеобразную форму с ровными приподнятыми краями, дно дефекта мясо-красного цвета, покрыто сероватым сальным налетом, боли нет, за исключением присоединения вторичной инфекции </a:t>
            </a:r>
          </a:p>
        </p:txBody>
      </p:sp>
      <p:pic>
        <p:nvPicPr>
          <p:cNvPr id="5" name="Picture 2"/>
          <p:cNvPicPr>
            <a:picLocks noChangeAspect="1" noChangeArrowheads="1"/>
          </p:cNvPicPr>
          <p:nvPr/>
        </p:nvPicPr>
        <p:blipFill>
          <a:blip r:embed="rId2"/>
          <a:srcRect l="10742" t="51146" r="10156" b="6666"/>
          <a:stretch>
            <a:fillRect/>
          </a:stretch>
        </p:blipFill>
        <p:spPr bwMode="auto">
          <a:xfrm>
            <a:off x="357158" y="4357694"/>
            <a:ext cx="5786478" cy="1928826"/>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a:stretch>
            <a:fillRect/>
          </a:stretch>
        </p:blipFill>
        <p:spPr bwMode="auto">
          <a:xfrm>
            <a:off x="6497440" y="4214818"/>
            <a:ext cx="2289402" cy="2357454"/>
          </a:xfrm>
          <a:prstGeom prst="rect">
            <a:avLst/>
          </a:prstGeom>
          <a:noFill/>
          <a:ln w="9525">
            <a:noFill/>
            <a:miter lim="800000"/>
            <a:headEnd/>
            <a:tailEnd/>
          </a:ln>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ChangeArrowheads="1"/>
          </p:cNvSpPr>
          <p:nvPr>
            <p:ph type="title"/>
          </p:nvPr>
        </p:nvSpPr>
        <p:spPr>
          <a:xfrm flipV="1">
            <a:off x="457200" y="-2"/>
            <a:ext cx="8229600" cy="928671"/>
          </a:xfrm>
        </p:spPr>
        <p:txBody>
          <a:bodyPr>
            <a:normAutofit/>
          </a:bodyPr>
          <a:lstStyle/>
          <a:p>
            <a:pPr eaLnBrk="1" hangingPunct="1">
              <a:defRPr/>
            </a:pPr>
            <a:endParaRPr lang="ru-RU" sz="4000" dirty="0" smtClean="0"/>
          </a:p>
        </p:txBody>
      </p:sp>
      <p:sp>
        <p:nvSpPr>
          <p:cNvPr id="200707" name="Rectangle 3"/>
          <p:cNvSpPr>
            <a:spLocks noGrp="1" noChangeArrowheads="1"/>
          </p:cNvSpPr>
          <p:nvPr>
            <p:ph sz="quarter" idx="1"/>
          </p:nvPr>
        </p:nvSpPr>
        <p:spPr>
          <a:xfrm>
            <a:off x="0" y="857232"/>
            <a:ext cx="8643966" cy="3643338"/>
          </a:xfrm>
        </p:spPr>
        <p:txBody>
          <a:bodyPr>
            <a:normAutofit fontScale="92500" lnSpcReduction="20000"/>
          </a:bodyPr>
          <a:lstStyle/>
          <a:p>
            <a:pPr eaLnBrk="1" hangingPunct="1">
              <a:lnSpc>
                <a:spcPct val="90000"/>
              </a:lnSpc>
              <a:buFont typeface="Wingdings" pitchFamily="2" charset="2"/>
              <a:buNone/>
              <a:defRPr/>
            </a:pPr>
            <a:r>
              <a:rPr lang="ru-RU" sz="2400" dirty="0" smtClean="0"/>
              <a:t>Первичное поражение на губах сопровождается выраженным отеком.  В углах рта – щелевидная форма, на языке – выступает над поверхностью, на десне – охватывает шейки одного или нескольких зубов в виде полулунной ярко-красной эрозии, на миндалине – </a:t>
            </a:r>
            <a:r>
              <a:rPr lang="ru-RU" sz="2400" dirty="0" err="1" smtClean="0"/>
              <a:t>ангиноподобный</a:t>
            </a:r>
            <a:r>
              <a:rPr lang="ru-RU" sz="2400" dirty="0" smtClean="0"/>
              <a:t> шанкр в виде одностороннего безболезненного увеличении </a:t>
            </a:r>
            <a:r>
              <a:rPr lang="ru-RU" sz="2400" dirty="0" err="1" smtClean="0"/>
              <a:t>яминдалины</a:t>
            </a:r>
            <a:r>
              <a:rPr lang="ru-RU" sz="2400" dirty="0" smtClean="0"/>
              <a:t>, медно-красного цвета, боли нет или в виде типичного твердого шанкра, в этом случае болезненность. Появление регионарного </a:t>
            </a:r>
            <a:r>
              <a:rPr lang="ru-RU" sz="2400" dirty="0" err="1" smtClean="0"/>
              <a:t>склераденита</a:t>
            </a:r>
            <a:r>
              <a:rPr lang="ru-RU" sz="2400" dirty="0" smtClean="0"/>
              <a:t>. К концу первичного периода – повышение температуры, симптомы общей интоксикации. Начиная с 4-й недели стадии клинических проявлений применяется реакция </a:t>
            </a:r>
            <a:r>
              <a:rPr lang="ru-RU" sz="2400" dirty="0" err="1" smtClean="0"/>
              <a:t>Вассермана</a:t>
            </a:r>
            <a:r>
              <a:rPr lang="ru-RU" sz="2400" dirty="0" smtClean="0"/>
              <a:t>, </a:t>
            </a:r>
            <a:r>
              <a:rPr lang="ru-RU" sz="2400" dirty="0" err="1" smtClean="0"/>
              <a:t>реакция</a:t>
            </a:r>
            <a:r>
              <a:rPr lang="ru-RU" sz="2400" dirty="0" smtClean="0"/>
              <a:t> </a:t>
            </a:r>
            <a:r>
              <a:rPr lang="ru-RU" sz="2400" dirty="0" err="1" smtClean="0"/>
              <a:t>иммунофлюоресценции</a:t>
            </a:r>
            <a:r>
              <a:rPr lang="ru-RU" sz="2400" dirty="0" smtClean="0"/>
              <a:t> (РИФ), РИБТ. </a:t>
            </a:r>
            <a:r>
              <a:rPr lang="ru-RU" sz="2400" b="1" i="1" dirty="0" smtClean="0"/>
              <a:t>Дифференциальная диагностика</a:t>
            </a:r>
            <a:r>
              <a:rPr lang="ru-RU" sz="2400" dirty="0" smtClean="0"/>
              <a:t>: раковая язва, туберкулезная язва, травматическая язва, ХРАС.</a:t>
            </a:r>
          </a:p>
        </p:txBody>
      </p:sp>
      <p:pic>
        <p:nvPicPr>
          <p:cNvPr id="4" name="Picture 2"/>
          <p:cNvPicPr>
            <a:picLocks noChangeAspect="1" noChangeArrowheads="1"/>
          </p:cNvPicPr>
          <p:nvPr/>
        </p:nvPicPr>
        <p:blipFill>
          <a:blip r:embed="rId2"/>
          <a:srcRect/>
          <a:stretch>
            <a:fillRect/>
          </a:stretch>
        </p:blipFill>
        <p:spPr bwMode="auto">
          <a:xfrm>
            <a:off x="357158" y="4714884"/>
            <a:ext cx="1845076" cy="1819271"/>
          </a:xfrm>
          <a:prstGeom prst="rect">
            <a:avLst/>
          </a:prstGeom>
          <a:noFill/>
          <a:ln w="9525">
            <a:noFill/>
            <a:miter lim="800000"/>
            <a:headEnd/>
            <a:tailEnd/>
          </a:ln>
          <a:effectLst/>
        </p:spPr>
      </p:pic>
      <p:pic>
        <p:nvPicPr>
          <p:cNvPr id="5" name="Picture 3"/>
          <p:cNvPicPr>
            <a:picLocks noChangeAspect="1" noChangeArrowheads="1"/>
          </p:cNvPicPr>
          <p:nvPr/>
        </p:nvPicPr>
        <p:blipFill>
          <a:blip r:embed="rId3"/>
          <a:srcRect/>
          <a:stretch>
            <a:fillRect/>
          </a:stretch>
        </p:blipFill>
        <p:spPr bwMode="auto">
          <a:xfrm>
            <a:off x="3071802" y="4857759"/>
            <a:ext cx="1714512" cy="1694483"/>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ChangeArrowheads="1"/>
          </p:cNvSpPr>
          <p:nvPr>
            <p:ph type="title"/>
          </p:nvPr>
        </p:nvSpPr>
        <p:spPr>
          <a:xfrm flipV="1">
            <a:off x="457200" y="0"/>
            <a:ext cx="8229600" cy="277813"/>
          </a:xfrm>
        </p:spPr>
        <p:txBody>
          <a:bodyPr>
            <a:normAutofit fontScale="90000"/>
          </a:bodyPr>
          <a:lstStyle/>
          <a:p>
            <a:pPr eaLnBrk="1" hangingPunct="1">
              <a:defRPr/>
            </a:pPr>
            <a:endParaRPr lang="ru-RU" sz="4000" smtClean="0"/>
          </a:p>
        </p:txBody>
      </p:sp>
      <p:sp>
        <p:nvSpPr>
          <p:cNvPr id="201731" name="Rectangle 3"/>
          <p:cNvSpPr>
            <a:spLocks noGrp="1" noChangeArrowheads="1"/>
          </p:cNvSpPr>
          <p:nvPr>
            <p:ph sz="quarter" idx="1"/>
          </p:nvPr>
        </p:nvSpPr>
        <p:spPr>
          <a:xfrm>
            <a:off x="0" y="0"/>
            <a:ext cx="5643570" cy="6643710"/>
          </a:xfrm>
        </p:spPr>
        <p:txBody>
          <a:bodyPr>
            <a:normAutofit fontScale="92500" lnSpcReduction="20000"/>
          </a:bodyPr>
          <a:lstStyle/>
          <a:p>
            <a:pPr eaLnBrk="1" hangingPunct="1">
              <a:lnSpc>
                <a:spcPct val="90000"/>
              </a:lnSpc>
              <a:buFont typeface="Wingdings" pitchFamily="2" charset="2"/>
              <a:buNone/>
              <a:defRPr/>
            </a:pPr>
            <a:r>
              <a:rPr lang="ru-RU" sz="2400" b="1" i="1" dirty="0" smtClean="0"/>
              <a:t>Вторичный период</a:t>
            </a:r>
            <a:r>
              <a:rPr lang="ru-RU" sz="2400" dirty="0" smtClean="0"/>
              <a:t> – через 6 – 8 недель свежий вторичный, а затем рецидивы могут повторяться 3 – 5 и более лет, продолжаясь 1,5 – 2 месяцев. Появляется в виде розеол, папул, реже пустул, локализация – кожа половых органов, ягодицы, ладонные и подошвенные поверхности, у 50% больных – в полости рта: розеолы в задних отделах, имеют склонность к слиянию, папулезные высыпания чаще на миндалинах, небных дужках, щеках, покрываются сероватым налетом, после поскабливания образуется эрозия. На спинке языка – атрофия нитевидных сосочков в виде картины скошенного луга (четко ограниченные участки с гладкой поверхностью). На небе и миндалинах могут быть пустулы, быстро распадаются с образованием эрозий. </a:t>
            </a:r>
            <a:r>
              <a:rPr lang="ru-RU" sz="2400" dirty="0" err="1" smtClean="0"/>
              <a:t>Высококонтагиозен</a:t>
            </a:r>
            <a:r>
              <a:rPr lang="ru-RU" sz="2400" dirty="0" smtClean="0"/>
              <a:t>.   При рецидивах высыпании менее обильные.</a:t>
            </a:r>
          </a:p>
          <a:p>
            <a:pPr eaLnBrk="1" hangingPunct="1">
              <a:lnSpc>
                <a:spcPct val="90000"/>
              </a:lnSpc>
              <a:buFont typeface="Wingdings" pitchFamily="2" charset="2"/>
              <a:buNone/>
              <a:defRPr/>
            </a:pPr>
            <a:r>
              <a:rPr lang="ru-RU" sz="2400" dirty="0" smtClean="0"/>
              <a:t> </a:t>
            </a:r>
            <a:r>
              <a:rPr lang="ru-RU" sz="2400" b="1" i="1" dirty="0" smtClean="0"/>
              <a:t>Дифференциальная диагностика</a:t>
            </a:r>
            <a:r>
              <a:rPr lang="ru-RU" sz="2400" dirty="0" smtClean="0"/>
              <a:t>: лекарственные поражения, банальная микробная ангина, КПЛ, </a:t>
            </a:r>
            <a:r>
              <a:rPr lang="ru-RU" sz="2400" dirty="0" err="1" smtClean="0"/>
              <a:t>кандидозное</a:t>
            </a:r>
            <a:r>
              <a:rPr lang="ru-RU" sz="2400" dirty="0" smtClean="0"/>
              <a:t> поражение, МЭЭ.</a:t>
            </a:r>
          </a:p>
        </p:txBody>
      </p:sp>
      <p:pic>
        <p:nvPicPr>
          <p:cNvPr id="6146" name="Picture 2"/>
          <p:cNvPicPr>
            <a:picLocks noChangeAspect="1" noChangeArrowheads="1"/>
          </p:cNvPicPr>
          <p:nvPr/>
        </p:nvPicPr>
        <p:blipFill>
          <a:blip r:embed="rId2"/>
          <a:srcRect/>
          <a:stretch>
            <a:fillRect/>
          </a:stretch>
        </p:blipFill>
        <p:spPr bwMode="auto">
          <a:xfrm>
            <a:off x="6000760" y="928680"/>
            <a:ext cx="2228611" cy="5929320"/>
          </a:xfrm>
          <a:prstGeom prst="rect">
            <a:avLst/>
          </a:prstGeom>
          <a:noFill/>
          <a:ln w="9525">
            <a:noFill/>
            <a:miter lim="800000"/>
            <a:headEnd/>
            <a:tailEnd/>
          </a:ln>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a:xfrm flipV="1">
            <a:off x="457200" y="0"/>
            <a:ext cx="8229600" cy="277813"/>
          </a:xfrm>
        </p:spPr>
        <p:txBody>
          <a:bodyPr>
            <a:normAutofit fontScale="90000"/>
          </a:bodyPr>
          <a:lstStyle/>
          <a:p>
            <a:pPr eaLnBrk="1" hangingPunct="1">
              <a:defRPr/>
            </a:pPr>
            <a:endParaRPr lang="ru-RU" sz="4000" smtClean="0"/>
          </a:p>
        </p:txBody>
      </p:sp>
      <p:sp>
        <p:nvSpPr>
          <p:cNvPr id="203779" name="Rectangle 3"/>
          <p:cNvSpPr>
            <a:spLocks noGrp="1" noChangeArrowheads="1"/>
          </p:cNvSpPr>
          <p:nvPr>
            <p:ph sz="quarter" idx="1"/>
          </p:nvPr>
        </p:nvSpPr>
        <p:spPr>
          <a:xfrm>
            <a:off x="0" y="500042"/>
            <a:ext cx="9144000" cy="6357958"/>
          </a:xfrm>
        </p:spPr>
        <p:txBody>
          <a:bodyPr/>
          <a:lstStyle/>
          <a:p>
            <a:pPr eaLnBrk="1" hangingPunct="1">
              <a:lnSpc>
                <a:spcPct val="90000"/>
              </a:lnSpc>
              <a:buFont typeface="Wingdings" pitchFamily="2" charset="2"/>
              <a:buNone/>
              <a:defRPr/>
            </a:pPr>
            <a:r>
              <a:rPr lang="ru-RU" sz="2400" b="1" i="1" dirty="0" smtClean="0"/>
              <a:t>Третичный период:</a:t>
            </a:r>
            <a:r>
              <a:rPr lang="ru-RU" sz="2400" dirty="0" smtClean="0"/>
              <a:t> при отсутствии лечения через 4 – 6 лет от начала заболевания, продолжается годами, трепонемы в очагах нет. Протекает активно (</a:t>
            </a:r>
            <a:r>
              <a:rPr lang="ru-RU" sz="2400" dirty="0" err="1" smtClean="0"/>
              <a:t>манифестная</a:t>
            </a:r>
            <a:r>
              <a:rPr lang="ru-RU" sz="2400" dirty="0" smtClean="0"/>
              <a:t> форма) или скрытно. Поражения костей, внутренних органов, нервной системы. На СОПР – гуммы на мягком и твердом небе, языке в виде небольшого узла застойно-красного цвета, который постепенно увеличивается и уплотняется, затем через 1 – 2 месяца гумма вскрывается и образуется язва </a:t>
            </a:r>
            <a:r>
              <a:rPr lang="ru-RU" sz="2400" dirty="0" err="1" smtClean="0"/>
              <a:t>кратерообразной</a:t>
            </a:r>
            <a:r>
              <a:rPr lang="ru-RU" sz="2400" dirty="0" smtClean="0"/>
              <a:t> формы с грануляциями на дне, заживает путем рубцевания. На языке вызывает </a:t>
            </a:r>
            <a:r>
              <a:rPr lang="ru-RU" sz="2400" dirty="0" err="1" smtClean="0"/>
              <a:t>склерозирующий</a:t>
            </a:r>
            <a:r>
              <a:rPr lang="ru-RU" sz="2400" dirty="0" smtClean="0"/>
              <a:t> глоссит. На небе при вовлечении кости – формирование перфорационного дефекта. Иногда развитие бугоркового </a:t>
            </a:r>
            <a:r>
              <a:rPr lang="ru-RU" sz="2400" dirty="0" err="1" smtClean="0"/>
              <a:t>сифилида</a:t>
            </a:r>
            <a:r>
              <a:rPr lang="ru-RU" sz="2400" dirty="0" smtClean="0"/>
              <a:t>. Дифференциальный диагноз: раковая язва, туберкулез.</a:t>
            </a:r>
          </a:p>
          <a:p>
            <a:pPr eaLnBrk="1" hangingPunct="1">
              <a:lnSpc>
                <a:spcPct val="90000"/>
              </a:lnSpc>
              <a:buFont typeface="Wingdings" pitchFamily="2" charset="2"/>
              <a:buNone/>
              <a:defRPr/>
            </a:pPr>
            <a:r>
              <a:rPr lang="ru-RU" sz="2400" b="1" i="1" dirty="0" smtClean="0"/>
              <a:t>Диагностика:</a:t>
            </a:r>
            <a:r>
              <a:rPr lang="ru-RU" sz="2400" dirty="0" smtClean="0"/>
              <a:t> клиническое исследование, бактериологическое, серологическое, цитологическое.</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a:xfrm flipV="1">
            <a:off x="457200" y="0"/>
            <a:ext cx="8229600" cy="277813"/>
          </a:xfrm>
        </p:spPr>
        <p:txBody>
          <a:bodyPr>
            <a:normAutofit fontScale="90000"/>
          </a:bodyPr>
          <a:lstStyle/>
          <a:p>
            <a:pPr eaLnBrk="1" hangingPunct="1">
              <a:defRPr/>
            </a:pPr>
            <a:endParaRPr lang="ru-RU" sz="4000" smtClean="0"/>
          </a:p>
        </p:txBody>
      </p:sp>
      <p:sp>
        <p:nvSpPr>
          <p:cNvPr id="204803" name="Rectangle 3"/>
          <p:cNvSpPr>
            <a:spLocks noGrp="1" noChangeArrowheads="1"/>
          </p:cNvSpPr>
          <p:nvPr>
            <p:ph sz="quarter" idx="1"/>
          </p:nvPr>
        </p:nvSpPr>
        <p:spPr>
          <a:xfrm>
            <a:off x="0" y="857232"/>
            <a:ext cx="9144000" cy="6000768"/>
          </a:xfrm>
        </p:spPr>
        <p:txBody>
          <a:bodyPr/>
          <a:lstStyle/>
          <a:p>
            <a:pPr eaLnBrk="1" hangingPunct="1">
              <a:lnSpc>
                <a:spcPct val="90000"/>
              </a:lnSpc>
              <a:buFont typeface="Wingdings" pitchFamily="2" charset="2"/>
              <a:buNone/>
              <a:defRPr/>
            </a:pPr>
            <a:r>
              <a:rPr lang="ru-RU" b="1" i="1" dirty="0" smtClean="0"/>
              <a:t>Тактика врача при обнаружении на СОПР элементов поражения в виде эритем, папул, эрозий, язв, рубцов </a:t>
            </a:r>
            <a:r>
              <a:rPr lang="ru-RU" dirty="0" smtClean="0"/>
              <a:t>направление на исследование крови и соскоба с очагов поражения в КВД. Лечение сифилиса в специализированном учреждении. Санация полости рта только при отсутствии положительных серологических реакций. </a:t>
            </a:r>
          </a:p>
          <a:p>
            <a:pPr eaLnBrk="1" hangingPunct="1">
              <a:lnSpc>
                <a:spcPct val="90000"/>
              </a:lnSpc>
              <a:buFont typeface="Wingdings" pitchFamily="2" charset="2"/>
              <a:buNone/>
              <a:defRPr/>
            </a:pPr>
            <a:r>
              <a:rPr lang="ru-RU" dirty="0" smtClean="0"/>
              <a:t>При острой боли – ограниченный объем, на фоне антибиотиков. Хирургическое лечение – по серьезным показаниям, симптоматическое лечение.</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p:txBody>
          <a:bodyPr/>
          <a:lstStyle/>
          <a:p>
            <a:pPr eaLnBrk="1" hangingPunct="1">
              <a:defRPr/>
            </a:pPr>
            <a:r>
              <a:rPr lang="ru-RU" b="1" i="1" smtClean="0"/>
              <a:t>Туберкулез:</a:t>
            </a:r>
          </a:p>
        </p:txBody>
      </p:sp>
      <p:sp>
        <p:nvSpPr>
          <p:cNvPr id="205827" name="Rectangle 3"/>
          <p:cNvSpPr>
            <a:spLocks noGrp="1" noChangeArrowheads="1"/>
          </p:cNvSpPr>
          <p:nvPr>
            <p:ph sz="quarter" idx="1"/>
          </p:nvPr>
        </p:nvSpPr>
        <p:spPr/>
        <p:txBody>
          <a:bodyPr/>
          <a:lstStyle/>
          <a:p>
            <a:r>
              <a:rPr lang="ru-RU" dirty="0" smtClean="0"/>
              <a:t>  Хроническое инфекционное заболевание, вызываемая микобактериями туберкулеза. </a:t>
            </a:r>
          </a:p>
          <a:p>
            <a:pPr eaLnBrk="1" hangingPunct="1">
              <a:buFont typeface="Wingdings" pitchFamily="2" charset="2"/>
              <a:buNone/>
              <a:defRPr/>
            </a:pPr>
            <a:r>
              <a:rPr lang="ru-RU" dirty="0" smtClean="0"/>
              <a:t>  При локализации в ЧЛО пути проникновения в СОРП экзогенным и эндогенным путем: </a:t>
            </a:r>
          </a:p>
          <a:p>
            <a:pPr eaLnBrk="1" hangingPunct="1">
              <a:buFont typeface="Wingdings" pitchFamily="2" charset="2"/>
              <a:buChar char="Ø"/>
              <a:defRPr/>
            </a:pPr>
            <a:r>
              <a:rPr lang="ru-RU" dirty="0" smtClean="0"/>
              <a:t>  </a:t>
            </a:r>
            <a:r>
              <a:rPr lang="ru-RU" dirty="0" err="1" smtClean="0"/>
              <a:t>гематогенно</a:t>
            </a:r>
            <a:r>
              <a:rPr lang="ru-RU" dirty="0" smtClean="0"/>
              <a:t>, </a:t>
            </a:r>
          </a:p>
          <a:p>
            <a:pPr eaLnBrk="1" hangingPunct="1">
              <a:buFont typeface="Wingdings" pitchFamily="2" charset="2"/>
              <a:buChar char="Ø"/>
              <a:defRPr/>
            </a:pPr>
            <a:r>
              <a:rPr lang="ru-RU" dirty="0" smtClean="0"/>
              <a:t>   </a:t>
            </a:r>
            <a:r>
              <a:rPr lang="ru-RU" dirty="0" err="1" smtClean="0"/>
              <a:t>лимфогенно</a:t>
            </a:r>
            <a:r>
              <a:rPr lang="ru-RU" dirty="0" smtClean="0"/>
              <a:t>, </a:t>
            </a:r>
          </a:p>
          <a:p>
            <a:pPr eaLnBrk="1" hangingPunct="1">
              <a:buFont typeface="Wingdings" pitchFamily="2" charset="2"/>
              <a:buChar char="Ø"/>
              <a:defRPr/>
            </a:pPr>
            <a:r>
              <a:rPr lang="ru-RU" dirty="0" smtClean="0"/>
              <a:t>   по протяжению</a:t>
            </a:r>
          </a:p>
          <a:p>
            <a:pPr eaLnBrk="1" hangingPunct="1">
              <a:buFont typeface="Wingdings" pitchFamily="2" charset="2"/>
              <a:buNone/>
              <a:defRPr/>
            </a:pPr>
            <a:endParaRPr lang="ru-RU"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511156"/>
          </a:xfrm>
        </p:spPr>
        <p:txBody>
          <a:bodyPr>
            <a:normAutofit fontScale="90000"/>
          </a:bodyPr>
          <a:lstStyle/>
          <a:p>
            <a:r>
              <a:rPr lang="ru-RU" b="1" dirty="0" smtClean="0"/>
              <a:t>Этиология</a:t>
            </a:r>
            <a:endParaRPr lang="ru-RU" dirty="0"/>
          </a:p>
        </p:txBody>
      </p:sp>
      <p:sp>
        <p:nvSpPr>
          <p:cNvPr id="3" name="Содержимое 2"/>
          <p:cNvSpPr>
            <a:spLocks noGrp="1"/>
          </p:cNvSpPr>
          <p:nvPr>
            <p:ph sz="quarter" idx="1"/>
          </p:nvPr>
        </p:nvSpPr>
        <p:spPr>
          <a:xfrm>
            <a:off x="914400" y="785794"/>
            <a:ext cx="7772400" cy="5234006"/>
          </a:xfrm>
        </p:spPr>
        <p:txBody>
          <a:bodyPr>
            <a:normAutofit fontScale="85000" lnSpcReduction="20000"/>
          </a:bodyPr>
          <a:lstStyle/>
          <a:p>
            <a:r>
              <a:rPr lang="ru-RU" dirty="0" smtClean="0"/>
              <a:t>Возбудитель туберкулеза - микобактерии туберкулеза (</a:t>
            </a:r>
            <a:r>
              <a:rPr lang="ru-RU" dirty="0" err="1" smtClean="0"/>
              <a:t>mycobacterium</a:t>
            </a:r>
            <a:r>
              <a:rPr lang="ru-RU" dirty="0" smtClean="0"/>
              <a:t> </a:t>
            </a:r>
            <a:r>
              <a:rPr lang="ru-RU" dirty="0" err="1" smtClean="0"/>
              <a:t>tuberculosis</a:t>
            </a:r>
            <a:r>
              <a:rPr lang="ru-RU" dirty="0" smtClean="0"/>
              <a:t>). Микобактерии - это тонкие, прямые или слегка изогнутые палочки длиной от 1 до 10 мкм, шириной - 0,2-0,6 мкм. Морфология и размеры бактерий подвержены значительным колебаниям. </a:t>
            </a:r>
          </a:p>
          <a:p>
            <a:r>
              <a:rPr lang="ru-RU" dirty="0" smtClean="0"/>
              <a:t>Различают микобактерии туберкулеза трех видов: человеческий (вызывает туберкулез в 92% случаев), бычий (в 5% случаев) и промежуточный (в 3% случаев).</a:t>
            </a:r>
          </a:p>
          <a:p>
            <a:r>
              <a:rPr lang="ru-RU" dirty="0" smtClean="0"/>
              <a:t>Заболевание распространяется больными с открытой формой туберкулеза органов дыхания. Микобактерии, выделившиеся при кашле, могут попадать в дыхательные пути капельным путем или вместе с пылью, проглатываться, попадать на кожу или слизистую оболочку контактным путем и т.п. </a:t>
            </a:r>
          </a:p>
          <a:p>
            <a:r>
              <a:rPr lang="ru-RU" dirty="0" smtClean="0"/>
              <a:t>Микобактерии бычьего вида распространяются главным образом </a:t>
            </a:r>
            <a:r>
              <a:rPr lang="ru-RU" dirty="0" err="1" smtClean="0"/>
              <a:t>алиментарно</a:t>
            </a:r>
            <a:r>
              <a:rPr lang="ru-RU" dirty="0" smtClean="0"/>
              <a:t>, т.е. при употреблении  </a:t>
            </a:r>
            <a:r>
              <a:rPr lang="ru-RU" dirty="0" err="1" smtClean="0"/>
              <a:t>некипяченного</a:t>
            </a:r>
            <a:r>
              <a:rPr lang="ru-RU" dirty="0" smtClean="0"/>
              <a:t> молока от больных коров.</a:t>
            </a: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Патогенез</a:t>
            </a:r>
            <a:endParaRPr lang="ru-RU" dirty="0"/>
          </a:p>
        </p:txBody>
      </p:sp>
      <p:sp>
        <p:nvSpPr>
          <p:cNvPr id="3" name="Содержимое 2"/>
          <p:cNvSpPr>
            <a:spLocks noGrp="1"/>
          </p:cNvSpPr>
          <p:nvPr>
            <p:ph sz="quarter" idx="1"/>
          </p:nvPr>
        </p:nvSpPr>
        <p:spPr/>
        <p:txBody>
          <a:bodyPr>
            <a:normAutofit fontScale="70000" lnSpcReduction="20000"/>
          </a:bodyPr>
          <a:lstStyle/>
          <a:p>
            <a:r>
              <a:rPr lang="ru-RU" dirty="0" smtClean="0"/>
              <a:t>В развитии туберкулеза большое значение имеет иммунитет и устойчивость организма к микобактериям туберкулеза, а также функциональное состояние различных органов и систем (центральной нервной, эндокринной и др.), условия быта, труда, питания и жизни больного.</a:t>
            </a:r>
          </a:p>
          <a:p>
            <a:r>
              <a:rPr lang="ru-RU" dirty="0" smtClean="0"/>
              <a:t>Факторы внешней среды играют важную роль в формировании адаптационных механизмов человека и накладывают отпечаток на развитие заболевания.</a:t>
            </a:r>
          </a:p>
          <a:p>
            <a:r>
              <a:rPr lang="ru-RU" dirty="0" smtClean="0"/>
              <a:t>Первое проникновение микобактерии в организм дает начало развитию определенных изменений. Часть возбудителей задерживается на месте проникновения, а другие переносятся током лимфы в ближайшие лимфатические узлы. В дальнейшем происходит размножение микобактерии туберкулеза и формируется гранулема - туберкулезный бугорок. </a:t>
            </a:r>
          </a:p>
          <a:p>
            <a:r>
              <a:rPr lang="ru-RU" dirty="0" smtClean="0"/>
              <a:t>Туберкулезный бугорок распадается с образованием очага казеозного распада. Спустя 4-8 недель организм уже сенсибилизируется к </a:t>
            </a:r>
            <a:r>
              <a:rPr lang="ru-RU" dirty="0" err="1" smtClean="0"/>
              <a:t>туберкулопротеину</a:t>
            </a:r>
            <a:r>
              <a:rPr lang="ru-RU" dirty="0" smtClean="0"/>
              <a:t>.</a:t>
            </a: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715436" cy="1368412"/>
          </a:xfrm>
        </p:spPr>
        <p:txBody>
          <a:bodyPr>
            <a:normAutofit fontScale="90000"/>
          </a:bodyPr>
          <a:lstStyle/>
          <a:p>
            <a:r>
              <a:rPr lang="ru-RU" sz="3200" b="1" dirty="0" smtClean="0"/>
              <a:t>Туберкулез может поражать любую систему и любой орган человеческого организма, оставаясь при этом общим заболеванием.</a:t>
            </a:r>
            <a:endParaRPr lang="ru-RU" sz="3200" dirty="0"/>
          </a:p>
        </p:txBody>
      </p:sp>
      <p:sp>
        <p:nvSpPr>
          <p:cNvPr id="3" name="Содержимое 2"/>
          <p:cNvSpPr>
            <a:spLocks noGrp="1"/>
          </p:cNvSpPr>
          <p:nvPr>
            <p:ph sz="quarter" idx="1"/>
          </p:nvPr>
        </p:nvSpPr>
        <p:spPr>
          <a:xfrm>
            <a:off x="914400" y="1928802"/>
            <a:ext cx="7772400" cy="4090998"/>
          </a:xfrm>
        </p:spPr>
        <p:txBody>
          <a:bodyPr>
            <a:normAutofit fontScale="77500" lnSpcReduction="20000"/>
          </a:bodyPr>
          <a:lstStyle/>
          <a:p>
            <a:r>
              <a:rPr lang="ru-RU" dirty="0" smtClean="0"/>
              <a:t>Общепринято разделять туберкулезное поражение челюстно-лицевой области на </a:t>
            </a:r>
            <a:r>
              <a:rPr lang="ru-RU" i="1" dirty="0" smtClean="0"/>
              <a:t>первичное и вторичное. При этом предполагается, что </a:t>
            </a:r>
            <a:r>
              <a:rPr lang="ru-RU" b="1" i="1" dirty="0" smtClean="0"/>
              <a:t>первичное поражение не сопровождается </a:t>
            </a:r>
            <a:r>
              <a:rPr lang="ru-RU" dirty="0" smtClean="0"/>
              <a:t>легочным туберкулезом, возникая при попадании туберкулезной инфекции через миндалины лимфоидного кольца </a:t>
            </a:r>
            <a:r>
              <a:rPr lang="ru-RU" dirty="0" err="1" smtClean="0"/>
              <a:t>Пирогова-Вальдейера</a:t>
            </a:r>
            <a:r>
              <a:rPr lang="ru-RU" dirty="0" smtClean="0"/>
              <a:t>, слизистую оболочку и кожу при воспалении и повреждениях. </a:t>
            </a:r>
          </a:p>
          <a:p>
            <a:r>
              <a:rPr lang="ru-RU" b="1" dirty="0" smtClean="0"/>
              <a:t>Вторичное поражение челюстно-лицевой области наблюдается при активном ту</a:t>
            </a:r>
            <a:r>
              <a:rPr lang="ru-RU" dirty="0" smtClean="0"/>
              <a:t>беркулезе, когда первичный аффект находится в легких, костях, кишечнике, соседних участках лица (в результате распространения аутоинфекции гематогенным, </a:t>
            </a:r>
            <a:r>
              <a:rPr lang="ru-RU" dirty="0" err="1" smtClean="0"/>
              <a:t>лимфогенным</a:t>
            </a:r>
            <a:r>
              <a:rPr lang="ru-RU" dirty="0" smtClean="0"/>
              <a:t> и контактным путем, через мокроту). </a:t>
            </a:r>
          </a:p>
          <a:p>
            <a:r>
              <a:rPr lang="ru-RU" dirty="0" smtClean="0"/>
              <a:t>Чаще заболеванию подвержены дети и подростки, хотя оно может встречаться в любом возрасте.</a:t>
            </a: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smtClean="0"/>
              <a:t>Туберкулез</a:t>
            </a:r>
            <a:r>
              <a:rPr lang="en-US" i="1" dirty="0" smtClean="0"/>
              <a:t> (A15-A19)</a:t>
            </a:r>
            <a:endParaRPr lang="ru-RU" dirty="0"/>
          </a:p>
        </p:txBody>
      </p:sp>
      <p:sp>
        <p:nvSpPr>
          <p:cNvPr id="3" name="Содержимое 2"/>
          <p:cNvSpPr>
            <a:spLocks noGrp="1"/>
          </p:cNvSpPr>
          <p:nvPr>
            <p:ph sz="quarter" idx="1"/>
          </p:nvPr>
        </p:nvSpPr>
        <p:spPr>
          <a:xfrm>
            <a:off x="0" y="1447800"/>
            <a:ext cx="9144000" cy="5410200"/>
          </a:xfrm>
        </p:spPr>
        <p:txBody>
          <a:bodyPr>
            <a:normAutofit fontScale="32500" lnSpcReduction="20000"/>
          </a:bodyPr>
          <a:lstStyle/>
          <a:p>
            <a:r>
              <a:rPr lang="ru-RU" i="1" dirty="0" smtClean="0"/>
              <a:t>Туберкулез</a:t>
            </a:r>
            <a:r>
              <a:rPr lang="en-US" i="1" dirty="0" smtClean="0"/>
              <a:t> (A15-A19)</a:t>
            </a:r>
            <a:endParaRPr lang="ru-RU" dirty="0" smtClean="0"/>
          </a:p>
          <a:p>
            <a:pPr>
              <a:buNone/>
            </a:pPr>
            <a:r>
              <a:rPr lang="ru-RU" sz="9600" dirty="0" smtClean="0"/>
              <a:t>A18</a:t>
            </a:r>
            <a:r>
              <a:rPr lang="en-US" sz="9600" dirty="0" smtClean="0"/>
              <a:t> </a:t>
            </a:r>
            <a:r>
              <a:rPr lang="ru-RU" sz="9600" dirty="0" smtClean="0"/>
              <a:t>Туберкулез других органов</a:t>
            </a:r>
          </a:p>
          <a:p>
            <a:pPr>
              <a:buNone/>
            </a:pPr>
            <a:r>
              <a:rPr lang="en-US" sz="9600" dirty="0" smtClean="0"/>
              <a:t>         </a:t>
            </a:r>
            <a:r>
              <a:rPr lang="ru-RU" sz="9600" dirty="0" smtClean="0"/>
              <a:t>A18.0</a:t>
            </a:r>
            <a:r>
              <a:rPr lang="en-US" sz="9600" dirty="0" smtClean="0"/>
              <a:t> </a:t>
            </a:r>
            <a:r>
              <a:rPr lang="ru-RU" sz="9600" dirty="0" smtClean="0"/>
              <a:t>Туберкулез костей и суставов</a:t>
            </a:r>
          </a:p>
          <a:p>
            <a:pPr>
              <a:buNone/>
            </a:pPr>
            <a:r>
              <a:rPr lang="en-US" sz="9600" dirty="0" smtClean="0"/>
              <a:t>                     </a:t>
            </a:r>
            <a:r>
              <a:rPr lang="ru-RU" sz="9600" dirty="0" smtClean="0"/>
              <a:t>A18.00</a:t>
            </a:r>
            <a:r>
              <a:rPr lang="en-US" sz="9600" dirty="0" smtClean="0"/>
              <a:t> </a:t>
            </a:r>
            <a:r>
              <a:rPr lang="ru-RU" sz="9600" dirty="0" smtClean="0"/>
              <a:t>Туберкулез челюсти</a:t>
            </a:r>
            <a:endParaRPr lang="en-US" sz="9600" dirty="0" smtClean="0"/>
          </a:p>
          <a:p>
            <a:pPr>
              <a:buNone/>
            </a:pPr>
            <a:r>
              <a:rPr lang="en-US" sz="9600" dirty="0" smtClean="0"/>
              <a:t>                     </a:t>
            </a:r>
            <a:r>
              <a:rPr lang="ru-RU" sz="9600" dirty="0" smtClean="0"/>
              <a:t>A18.00</a:t>
            </a:r>
            <a:r>
              <a:rPr lang="en-US" sz="9600" dirty="0" smtClean="0"/>
              <a:t> </a:t>
            </a:r>
            <a:r>
              <a:rPr lang="ru-RU" sz="9600" dirty="0" smtClean="0"/>
              <a:t>Туберкулез </a:t>
            </a:r>
            <a:r>
              <a:rPr lang="ru-RU" sz="9600" dirty="0" err="1" smtClean="0"/>
              <a:t>височно</a:t>
            </a:r>
            <a:r>
              <a:rPr lang="ru-RU" sz="9600" dirty="0" smtClean="0"/>
              <a:t>-</a:t>
            </a:r>
            <a:r>
              <a:rPr lang="en-US" sz="9600" dirty="0" smtClean="0"/>
              <a:t>             </a:t>
            </a:r>
            <a:r>
              <a:rPr lang="ru-RU" sz="9600" dirty="0" smtClean="0"/>
              <a:t>нижнечелюстного сустава</a:t>
            </a:r>
          </a:p>
          <a:p>
            <a:pPr>
              <a:buNone/>
            </a:pPr>
            <a:r>
              <a:rPr lang="en-US" sz="9600" dirty="0" smtClean="0"/>
              <a:t>         </a:t>
            </a:r>
            <a:r>
              <a:rPr lang="ru-RU" sz="9600" dirty="0" smtClean="0"/>
              <a:t>A18.2</a:t>
            </a:r>
            <a:r>
              <a:rPr lang="en-US" sz="9600" dirty="0" smtClean="0"/>
              <a:t> </a:t>
            </a:r>
            <a:r>
              <a:rPr lang="ru-RU" sz="9600" dirty="0" smtClean="0"/>
              <a:t>Туберкулезная периферическая </a:t>
            </a:r>
            <a:r>
              <a:rPr lang="ru-RU" sz="9600" dirty="0" err="1" smtClean="0"/>
              <a:t>лимфаденопатия</a:t>
            </a:r>
            <a:endParaRPr lang="ru-RU" sz="9600" dirty="0" smtClean="0"/>
          </a:p>
          <a:p>
            <a:pPr>
              <a:buNone/>
            </a:pPr>
            <a:r>
              <a:rPr lang="en-US" sz="9600" dirty="0" smtClean="0"/>
              <a:t>                     </a:t>
            </a:r>
            <a:r>
              <a:rPr lang="ru-RU" sz="9600" dirty="0" smtClean="0"/>
              <a:t>A18.2X</a:t>
            </a:r>
            <a:r>
              <a:rPr lang="en-US" sz="9600" dirty="0" smtClean="0"/>
              <a:t> </a:t>
            </a:r>
            <a:r>
              <a:rPr lang="ru-RU" sz="9600" dirty="0" smtClean="0"/>
              <a:t>Туберкулезная периферическая </a:t>
            </a:r>
            <a:r>
              <a:rPr lang="ru-RU" sz="9600" dirty="0" err="1" smtClean="0"/>
              <a:t>лимфаденопатия</a:t>
            </a:r>
            <a:r>
              <a:rPr lang="ru-RU" sz="9600" dirty="0" smtClean="0"/>
              <a:t> лицевой и шейной области</a:t>
            </a:r>
          </a:p>
          <a:p>
            <a:pPr>
              <a:buNone/>
            </a:pPr>
            <a:r>
              <a:rPr lang="en-US" sz="9600" dirty="0" smtClean="0"/>
              <a:t>         </a:t>
            </a:r>
            <a:r>
              <a:rPr lang="ru-RU" sz="9600" dirty="0" smtClean="0"/>
              <a:t>A18.8</a:t>
            </a:r>
            <a:r>
              <a:rPr lang="en-US" sz="9600" dirty="0" smtClean="0"/>
              <a:t> </a:t>
            </a:r>
            <a:r>
              <a:rPr lang="ru-RU" sz="9600" dirty="0" smtClean="0"/>
              <a:t>Туберкулез других уточненных органов</a:t>
            </a:r>
          </a:p>
          <a:p>
            <a:pPr>
              <a:buNone/>
            </a:pPr>
            <a:r>
              <a:rPr lang="en-US" sz="9600" dirty="0" smtClean="0"/>
              <a:t>                      </a:t>
            </a:r>
            <a:r>
              <a:rPr lang="ru-RU" sz="9600" dirty="0" smtClean="0"/>
              <a:t>A18.8X</a:t>
            </a:r>
            <a:r>
              <a:rPr lang="en-US" sz="9600" dirty="0" smtClean="0"/>
              <a:t> </a:t>
            </a:r>
            <a:r>
              <a:rPr lang="ru-RU" sz="9600" dirty="0" smtClean="0"/>
              <a:t>Туберкулез области рта</a:t>
            </a:r>
          </a:p>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Патологическая анатомия. </a:t>
            </a:r>
            <a:endParaRPr lang="ru-RU" dirty="0"/>
          </a:p>
        </p:txBody>
      </p:sp>
      <p:sp>
        <p:nvSpPr>
          <p:cNvPr id="3" name="Содержимое 2"/>
          <p:cNvSpPr>
            <a:spLocks noGrp="1"/>
          </p:cNvSpPr>
          <p:nvPr>
            <p:ph sz="quarter" idx="1"/>
          </p:nvPr>
        </p:nvSpPr>
        <p:spPr/>
        <p:txBody>
          <a:bodyPr>
            <a:normAutofit fontScale="62500" lnSpcReduction="20000"/>
          </a:bodyPr>
          <a:lstStyle/>
          <a:p>
            <a:r>
              <a:rPr lang="ru-RU" b="1" dirty="0" smtClean="0"/>
              <a:t>Патоморфологические изменения при туберкулезе многооб</a:t>
            </a:r>
            <a:r>
              <a:rPr lang="ru-RU" dirty="0" smtClean="0"/>
              <a:t>разны и зависят от формы, стадии локализации и распространенности патологического процесса.</a:t>
            </a:r>
          </a:p>
          <a:p>
            <a:r>
              <a:rPr lang="ru-RU" dirty="0" smtClean="0"/>
              <a:t>В месте внедрения микобактерии в ткани вначале развивается банальная воспалительная реакция, в ней, в разной степени, выражены явления альтерации и экссудации. В пролиферативной фазе появляются специфические для туберкулеза клетки: </a:t>
            </a:r>
            <a:r>
              <a:rPr lang="ru-RU" dirty="0" err="1" smtClean="0"/>
              <a:t>эпителиоидные</a:t>
            </a:r>
            <a:r>
              <a:rPr lang="ru-RU" dirty="0" smtClean="0"/>
              <a:t> (образуются из гистиоцитов и макрофагов) и гигантские клетки </a:t>
            </a:r>
            <a:r>
              <a:rPr lang="ru-RU" dirty="0" err="1" smtClean="0"/>
              <a:t>Пирогова-Лангханса</a:t>
            </a:r>
            <a:r>
              <a:rPr lang="ru-RU" dirty="0" smtClean="0"/>
              <a:t> (образуются из </a:t>
            </a:r>
            <a:r>
              <a:rPr lang="ru-RU" dirty="0" err="1" smtClean="0"/>
              <a:t>эпителиоидных</a:t>
            </a:r>
            <a:r>
              <a:rPr lang="ru-RU" dirty="0" smtClean="0"/>
              <a:t> клеток или макрофагов). Формируются участки казеозного (творожистого) некроза в центре туберкулезного очага, т.е. образуется </a:t>
            </a:r>
            <a:r>
              <a:rPr lang="ru-RU" i="1" dirty="0" err="1" smtClean="0"/>
              <a:t>туберкулема</a:t>
            </a:r>
            <a:r>
              <a:rPr lang="ru-RU" i="1" dirty="0" smtClean="0"/>
              <a:t>.</a:t>
            </a:r>
          </a:p>
          <a:p>
            <a:r>
              <a:rPr lang="ru-RU" dirty="0" smtClean="0"/>
              <a:t>Помимо специфичных для туберкулеза клеток, туберкулезная грануляционная ткань содержит лимфоциты, сегментоядерные нейтрофилы, плазматические клетки. Вокруг патологического очага имеется периферическая зона неспецифической воспалительной реакции.</a:t>
            </a:r>
          </a:p>
          <a:p>
            <a:r>
              <a:rPr lang="ru-RU" dirty="0" smtClean="0"/>
              <a:t>Другой специфичной для туберкулеза формой воспаления является образование </a:t>
            </a:r>
            <a:r>
              <a:rPr lang="ru-RU" i="1" dirty="0" smtClean="0"/>
              <a:t>туберкулезного бугорка (гранулемы). Туберкулезные гранулемы обычно достигают величины зерен </a:t>
            </a:r>
            <a:r>
              <a:rPr lang="ru-RU" dirty="0" smtClean="0"/>
              <a:t>проса (просовидные бугорки), иногда могут быть и несколько больших размеров. Гранулемы состоят из </a:t>
            </a:r>
            <a:r>
              <a:rPr lang="ru-RU" dirty="0" err="1" smtClean="0"/>
              <a:t>эпителиоидных</a:t>
            </a:r>
            <a:r>
              <a:rPr lang="ru-RU" dirty="0" smtClean="0"/>
              <a:t> клеток, гигантских клеток </a:t>
            </a:r>
            <a:r>
              <a:rPr lang="ru-RU" dirty="0" err="1" smtClean="0"/>
              <a:t>Пирогова-Лангханса</a:t>
            </a:r>
            <a:r>
              <a:rPr lang="ru-RU" dirty="0" smtClean="0"/>
              <a:t>, имеются участки казеозного некроза.</a:t>
            </a: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74638"/>
            <a:ext cx="8258204" cy="1725602"/>
          </a:xfrm>
        </p:spPr>
        <p:txBody>
          <a:bodyPr>
            <a:normAutofit fontScale="90000"/>
          </a:bodyPr>
          <a:lstStyle/>
          <a:p>
            <a:r>
              <a:rPr lang="ru-RU" b="1" dirty="0" smtClean="0"/>
              <a:t>Туберкулезное поражение в челюстно-лицевой области включают следующие</a:t>
            </a:r>
            <a:br>
              <a:rPr lang="ru-RU" b="1" dirty="0" smtClean="0"/>
            </a:br>
            <a:r>
              <a:rPr lang="ru-RU" dirty="0" smtClean="0"/>
              <a:t>проявления</a:t>
            </a:r>
            <a:endParaRPr lang="ru-RU" dirty="0"/>
          </a:p>
        </p:txBody>
      </p:sp>
      <p:sp>
        <p:nvSpPr>
          <p:cNvPr id="3" name="Содержимое 2"/>
          <p:cNvSpPr>
            <a:spLocks noGrp="1"/>
          </p:cNvSpPr>
          <p:nvPr>
            <p:ph sz="quarter" idx="1"/>
          </p:nvPr>
        </p:nvSpPr>
        <p:spPr>
          <a:xfrm>
            <a:off x="914400" y="2143116"/>
            <a:ext cx="7772400" cy="3876684"/>
          </a:xfrm>
        </p:spPr>
        <p:txBody>
          <a:bodyPr/>
          <a:lstStyle/>
          <a:p>
            <a:pPr marL="514350" indent="-514350">
              <a:buNone/>
            </a:pPr>
            <a:r>
              <a:rPr lang="ru-RU" dirty="0" smtClean="0"/>
              <a:t>1)поражение кожи; </a:t>
            </a:r>
          </a:p>
          <a:p>
            <a:pPr marL="514350" indent="-514350">
              <a:buNone/>
            </a:pPr>
            <a:r>
              <a:rPr lang="ru-RU" dirty="0" smtClean="0"/>
              <a:t>2) слизистых оболочек; </a:t>
            </a:r>
          </a:p>
          <a:p>
            <a:pPr marL="514350" indent="-514350">
              <a:buNone/>
            </a:pPr>
            <a:r>
              <a:rPr lang="ru-RU" dirty="0" smtClean="0"/>
              <a:t>3) подкожной клетчатки; </a:t>
            </a:r>
          </a:p>
          <a:p>
            <a:pPr marL="514350" indent="-514350">
              <a:buNone/>
            </a:pPr>
            <a:r>
              <a:rPr lang="ru-RU" dirty="0" smtClean="0"/>
              <a:t>4) челюстей; </a:t>
            </a:r>
          </a:p>
          <a:p>
            <a:pPr marL="514350" indent="-514350">
              <a:buNone/>
            </a:pPr>
            <a:r>
              <a:rPr lang="ru-RU" dirty="0" smtClean="0"/>
              <a:t>5)лимфатических узлов; </a:t>
            </a:r>
          </a:p>
          <a:p>
            <a:pPr marL="514350" indent="-514350">
              <a:buNone/>
            </a:pPr>
            <a:r>
              <a:rPr lang="ru-RU" dirty="0" smtClean="0"/>
              <a:t>6) слюнных желез.</a:t>
            </a:r>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74638"/>
            <a:ext cx="8715436" cy="1368412"/>
          </a:xfrm>
        </p:spPr>
        <p:txBody>
          <a:bodyPr>
            <a:noAutofit/>
          </a:bodyPr>
          <a:lstStyle/>
          <a:p>
            <a:r>
              <a:rPr lang="ru-RU" sz="3200" dirty="0" smtClean="0"/>
              <a:t>Первичное туберкулезное поражение обычно формируется в области </a:t>
            </a:r>
            <a:r>
              <a:rPr lang="ru-RU" sz="3200" b="1" dirty="0" smtClean="0"/>
              <a:t>лимфатических</a:t>
            </a:r>
            <a:br>
              <a:rPr lang="ru-RU" sz="3200" b="1" dirty="0" smtClean="0"/>
            </a:br>
            <a:r>
              <a:rPr lang="ru-RU" sz="3200" b="1" dirty="0" smtClean="0"/>
              <a:t>узлов </a:t>
            </a:r>
            <a:endParaRPr lang="ru-RU" sz="3200" dirty="0"/>
          </a:p>
        </p:txBody>
      </p:sp>
      <p:sp>
        <p:nvSpPr>
          <p:cNvPr id="3" name="Содержимое 2"/>
          <p:cNvSpPr>
            <a:spLocks noGrp="1"/>
          </p:cNvSpPr>
          <p:nvPr>
            <p:ph sz="quarter" idx="1"/>
          </p:nvPr>
        </p:nvSpPr>
        <p:spPr>
          <a:xfrm>
            <a:off x="914400" y="1785926"/>
            <a:ext cx="7772400" cy="4233874"/>
          </a:xfrm>
        </p:spPr>
        <p:txBody>
          <a:bodyPr>
            <a:normAutofit fontScale="77500" lnSpcReduction="20000"/>
          </a:bodyPr>
          <a:lstStyle/>
          <a:p>
            <a:r>
              <a:rPr lang="ru-RU" b="1" dirty="0" smtClean="0"/>
              <a:t>в патологический </a:t>
            </a:r>
            <a:r>
              <a:rPr lang="ru-RU" dirty="0" smtClean="0"/>
              <a:t>процесс чаще вовлекались поднижнечелюстные, верхние шейные, околоушные и </a:t>
            </a:r>
            <a:r>
              <a:rPr lang="ru-RU" dirty="0" err="1" smtClean="0"/>
              <a:t>подподбородочные</a:t>
            </a:r>
            <a:r>
              <a:rPr lang="ru-RU" dirty="0" smtClean="0"/>
              <a:t> узлы. </a:t>
            </a:r>
          </a:p>
          <a:p>
            <a:r>
              <a:rPr lang="ru-RU" dirty="0" smtClean="0"/>
              <a:t>У детей изолированное поражение шейных </a:t>
            </a:r>
            <a:r>
              <a:rPr lang="ru-RU" dirty="0" err="1" smtClean="0"/>
              <a:t>лимфоузлов</a:t>
            </a:r>
            <a:r>
              <a:rPr lang="ru-RU" dirty="0" smtClean="0"/>
              <a:t> отмечается у 44% больных, поднижнечелюстных - у 16,6%, шейных и поднижнечелюстных - у 5,6% .</a:t>
            </a:r>
          </a:p>
          <a:p>
            <a:r>
              <a:rPr lang="ru-RU" dirty="0" smtClean="0"/>
              <a:t>Экзогенная инфекция в лимфатические узлы может проникнуть через кожные покровы головы и лица, слизистой оболочки десен, щек, носоглотки, через миндалины лимфоидного глоточного кольца </a:t>
            </a:r>
            <a:r>
              <a:rPr lang="ru-RU" dirty="0" err="1" smtClean="0"/>
              <a:t>Пирогова-Вальдейера</a:t>
            </a:r>
            <a:r>
              <a:rPr lang="ru-RU" dirty="0" smtClean="0"/>
              <a:t>. </a:t>
            </a:r>
          </a:p>
          <a:p>
            <a:r>
              <a:rPr lang="ru-RU" dirty="0" smtClean="0"/>
              <a:t>Первичный туберкулез </a:t>
            </a:r>
            <a:r>
              <a:rPr lang="ru-RU" dirty="0" err="1" smtClean="0"/>
              <a:t>лимфоузлов</a:t>
            </a:r>
            <a:r>
              <a:rPr lang="ru-RU" dirty="0" smtClean="0"/>
              <a:t> чаще возникает и диагностируется у лиц, проживающих на территориях, неблагополучных по туберкулезу крупного рогатого скота и инфицирование связано с бычьим видом микобактерий.</a:t>
            </a:r>
            <a:endParaRPr lang="ru-RU"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i="1" dirty="0" smtClean="0"/>
              <a:t>Вторичное поражение лимфатических узлов</a:t>
            </a:r>
            <a:endParaRPr lang="ru-RU" dirty="0"/>
          </a:p>
        </p:txBody>
      </p:sp>
      <p:sp>
        <p:nvSpPr>
          <p:cNvPr id="3" name="Содержимое 2"/>
          <p:cNvSpPr>
            <a:spLocks noGrp="1"/>
          </p:cNvSpPr>
          <p:nvPr>
            <p:ph sz="quarter" idx="1"/>
          </p:nvPr>
        </p:nvSpPr>
        <p:spPr/>
        <p:txBody>
          <a:bodyPr>
            <a:normAutofit fontScale="62500" lnSpcReduction="20000"/>
          </a:bodyPr>
          <a:lstStyle/>
          <a:p>
            <a:r>
              <a:rPr lang="ru-RU" dirty="0" smtClean="0"/>
              <a:t>возникает в результате эндогенного распространения инфекции из уже существующих очагов в организме </a:t>
            </a:r>
            <a:r>
              <a:rPr lang="ru-RU" dirty="0" err="1" smtClean="0"/>
              <a:t>лимфогенным</a:t>
            </a:r>
            <a:r>
              <a:rPr lang="ru-RU" dirty="0" smtClean="0"/>
              <a:t> путем. </a:t>
            </a:r>
          </a:p>
          <a:p>
            <a:r>
              <a:rPr lang="ru-RU" i="1" dirty="0" smtClean="0"/>
              <a:t>Вторичные туберкулезные лимфадениты могут воз</a:t>
            </a:r>
            <a:r>
              <a:rPr lang="ru-RU" dirty="0" smtClean="0"/>
              <a:t>никать в результате гематогенного метастазирования микобактерий из очагов различных органов (легких, костей и др.).</a:t>
            </a:r>
          </a:p>
          <a:p>
            <a:r>
              <a:rPr lang="ru-RU" dirty="0" smtClean="0"/>
              <a:t>По патоморфологическим особенностям различают </a:t>
            </a:r>
            <a:r>
              <a:rPr lang="ru-RU" i="1" dirty="0" smtClean="0"/>
              <a:t>гиперпластическую (инфильтративную), фиброзно-казеозную (казеозную) и фиброзную (</a:t>
            </a:r>
            <a:r>
              <a:rPr lang="ru-RU" i="1" dirty="0" err="1" smtClean="0"/>
              <a:t>индуративную</a:t>
            </a:r>
            <a:r>
              <a:rPr lang="ru-RU" i="1" dirty="0" smtClean="0"/>
              <a:t>) формы туберку</a:t>
            </a:r>
            <a:r>
              <a:rPr lang="ru-RU" dirty="0" smtClean="0"/>
              <a:t>лезного лимфаденита. </a:t>
            </a:r>
          </a:p>
          <a:p>
            <a:r>
              <a:rPr lang="ru-RU" dirty="0" smtClean="0"/>
              <a:t>При </a:t>
            </a:r>
            <a:r>
              <a:rPr lang="ru-RU" b="1" dirty="0" smtClean="0"/>
              <a:t>гиперпластической форме лимфаденита на фоне пролифера</a:t>
            </a:r>
            <a:r>
              <a:rPr lang="ru-RU" dirty="0" smtClean="0"/>
              <a:t>ции лимфоидной ткани встречаются туберкулезные гранулемы (иногда с казеозным некрозом). Фиброзно-казеозная </a:t>
            </a:r>
            <a:r>
              <a:rPr lang="ru-RU" b="1" dirty="0" smtClean="0"/>
              <a:t>форма характеризуется почти тотальным творожистым некрозом </a:t>
            </a:r>
            <a:r>
              <a:rPr lang="ru-RU" dirty="0" smtClean="0"/>
              <a:t>и многочисленными слившимися туберкулезными гранулемами, нередко с нагноением и свищами. Очаги некроза окружены фиброзной капсулой. Собственно капсула </a:t>
            </a:r>
            <a:r>
              <a:rPr lang="ru-RU" dirty="0" err="1" smtClean="0"/>
              <a:t>лимфоузла</a:t>
            </a:r>
            <a:r>
              <a:rPr lang="ru-RU" dirty="0" smtClean="0"/>
              <a:t> утолщена и </a:t>
            </a:r>
            <a:r>
              <a:rPr lang="ru-RU" dirty="0" err="1" smtClean="0"/>
              <a:t>склерозирована</a:t>
            </a:r>
            <a:r>
              <a:rPr lang="ru-RU" dirty="0" smtClean="0"/>
              <a:t>. </a:t>
            </a:r>
          </a:p>
          <a:p>
            <a:r>
              <a:rPr lang="ru-RU" b="1" dirty="0" smtClean="0"/>
              <a:t>Фиброзная форма отличается рубцовыми уплотнениями поражен</a:t>
            </a:r>
            <a:r>
              <a:rPr lang="ru-RU" dirty="0" smtClean="0"/>
              <a:t>ных лимфатических узлов и окружающих тканей, пропитыванием </a:t>
            </a:r>
            <a:r>
              <a:rPr lang="ru-RU" dirty="0" err="1" smtClean="0"/>
              <a:t>казеоза</a:t>
            </a:r>
            <a:r>
              <a:rPr lang="ru-RU" dirty="0" smtClean="0"/>
              <a:t> солями кальция, развитием соединительной ткани.</a:t>
            </a:r>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t>Туберкулезный лимфаденит </a:t>
            </a:r>
            <a:endParaRPr lang="ru-RU" dirty="0"/>
          </a:p>
        </p:txBody>
      </p:sp>
      <p:sp>
        <p:nvSpPr>
          <p:cNvPr id="3" name="Содержимое 2"/>
          <p:cNvSpPr>
            <a:spLocks noGrp="1"/>
          </p:cNvSpPr>
          <p:nvPr>
            <p:ph sz="quarter" idx="1"/>
          </p:nvPr>
        </p:nvSpPr>
        <p:spPr/>
        <p:txBody>
          <a:bodyPr>
            <a:normAutofit fontScale="55000" lnSpcReduction="20000"/>
          </a:bodyPr>
          <a:lstStyle/>
          <a:p>
            <a:r>
              <a:rPr lang="ru-RU" b="1" i="1" dirty="0" smtClean="0"/>
              <a:t>чаще начинается постепенным увеличением </a:t>
            </a:r>
            <a:r>
              <a:rPr lang="ru-RU" b="1" i="1" dirty="0" err="1" smtClean="0"/>
              <a:t>лимфоузлов</a:t>
            </a:r>
            <a:r>
              <a:rPr lang="ru-RU" b="1" i="1" dirty="0" smtClean="0"/>
              <a:t>, </a:t>
            </a:r>
            <a:r>
              <a:rPr lang="ru-RU" dirty="0" smtClean="0"/>
              <a:t>которые мало беспокоят больного, либо  на фоне ранее сказанного недомогание, повышение температуры тела, потоотделение, умеренный  лейкоцитоз и ускорение СОЭ. </a:t>
            </a:r>
          </a:p>
          <a:p>
            <a:r>
              <a:rPr lang="ru-RU" dirty="0" smtClean="0"/>
              <a:t>При пальпации патологически измененные </a:t>
            </a:r>
            <a:r>
              <a:rPr lang="ru-RU" dirty="0" err="1" smtClean="0"/>
              <a:t>лимфоузлы</a:t>
            </a:r>
            <a:r>
              <a:rPr lang="ru-RU" dirty="0" smtClean="0"/>
              <a:t> мягкие, безболезненные, не спаянные друг с другом. Клинически (не так часто) встречается быстрое спаивание пораженных </a:t>
            </a:r>
            <a:r>
              <a:rPr lang="ru-RU" dirty="0" err="1" smtClean="0"/>
              <a:t>лимфоузлов</a:t>
            </a:r>
            <a:r>
              <a:rPr lang="ru-RU" dirty="0" smtClean="0"/>
              <a:t>, а также бугристость и малоподвижность. Это можно объяснить относительно ранней диагностикой туберкулезного лимфаденита. Процесс чаще всего бывает односторонним.</a:t>
            </a:r>
          </a:p>
          <a:p>
            <a:r>
              <a:rPr lang="ru-RU" dirty="0" smtClean="0"/>
              <a:t>Обычно поражаются лимфатические узлы шеи, заднего отдела поднижнечелюстной и </a:t>
            </a:r>
            <a:r>
              <a:rPr lang="ru-RU" dirty="0" err="1" smtClean="0"/>
              <a:t>подподбородочной</a:t>
            </a:r>
            <a:r>
              <a:rPr lang="ru-RU" dirty="0" smtClean="0"/>
              <a:t> областей.</a:t>
            </a:r>
          </a:p>
          <a:p>
            <a:r>
              <a:rPr lang="ru-RU" dirty="0" err="1" smtClean="0"/>
              <a:t>Лимфоузел</a:t>
            </a:r>
            <a:r>
              <a:rPr lang="ru-RU" dirty="0" smtClean="0"/>
              <a:t> первоначально бывает эластичной консистенции с ровной поверхностью, а затем наступает спаивание </a:t>
            </a:r>
            <a:r>
              <a:rPr lang="ru-RU" dirty="0" err="1" smtClean="0"/>
              <a:t>лимфоузлов</a:t>
            </a:r>
            <a:r>
              <a:rPr lang="ru-RU" dirty="0" smtClean="0"/>
              <a:t> в "пакеты" (за счет вовлечения в процесс окружающих тканей). Кожа, покрывающая </a:t>
            </a:r>
            <a:r>
              <a:rPr lang="ru-RU" dirty="0" err="1" smtClean="0"/>
              <a:t>лимфоузлы</a:t>
            </a:r>
            <a:r>
              <a:rPr lang="ru-RU" dirty="0" smtClean="0"/>
              <a:t>, с ними не спаяна, в цвете не изменена. </a:t>
            </a:r>
          </a:p>
          <a:p>
            <a:r>
              <a:rPr lang="ru-RU" b="1" dirty="0" smtClean="0"/>
              <a:t>Периаденит является характерным признаком туберкулезного лимфаденита. При пальпации этих </a:t>
            </a:r>
            <a:r>
              <a:rPr lang="ru-RU" b="1" dirty="0" err="1" smtClean="0"/>
              <a:t>лим</a:t>
            </a:r>
            <a:r>
              <a:rPr lang="ru-RU" dirty="0" err="1" smtClean="0"/>
              <a:t>фоузлов</a:t>
            </a:r>
            <a:r>
              <a:rPr lang="ru-RU" dirty="0" smtClean="0"/>
              <a:t> отмечается болезненность, может быть флюктуация вследствие расплавления казеозных масс. Кожа над патологическим очагом </a:t>
            </a:r>
            <a:r>
              <a:rPr lang="ru-RU" dirty="0" err="1" smtClean="0"/>
              <a:t>гиперемирована</a:t>
            </a:r>
            <a:r>
              <a:rPr lang="ru-RU" dirty="0" smtClean="0"/>
              <a:t>, истончена, могут образовываться свищи и язвы. Последние длительно не заживают. На их месте, в дальнейшем, формируются деформирующие рубцы. На фоне туберкулеза </a:t>
            </a:r>
            <a:r>
              <a:rPr lang="ru-RU" dirty="0" err="1" smtClean="0"/>
              <a:t>лимфоузлов</a:t>
            </a:r>
            <a:r>
              <a:rPr lang="ru-RU" dirty="0" smtClean="0"/>
              <a:t> может развиться туберкулез кожи и подкожной клетчатки.</a:t>
            </a:r>
            <a:endParaRPr lang="ru-R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i="1" dirty="0" smtClean="0"/>
              <a:t>Туберкулез кожи и подкожной клетчатки </a:t>
            </a:r>
            <a:endParaRPr lang="ru-RU" dirty="0"/>
          </a:p>
        </p:txBody>
      </p:sp>
      <p:sp>
        <p:nvSpPr>
          <p:cNvPr id="3" name="Содержимое 2"/>
          <p:cNvSpPr>
            <a:spLocks noGrp="1"/>
          </p:cNvSpPr>
          <p:nvPr>
            <p:ph sz="quarter" idx="1"/>
          </p:nvPr>
        </p:nvSpPr>
        <p:spPr/>
        <p:txBody>
          <a:bodyPr>
            <a:normAutofit fontScale="92500" lnSpcReduction="20000"/>
          </a:bodyPr>
          <a:lstStyle/>
          <a:p>
            <a:pPr>
              <a:buNone/>
            </a:pPr>
            <a:r>
              <a:rPr lang="ru-RU" b="1" i="1" dirty="0" smtClean="0"/>
              <a:t>возникает при гематогенном и </a:t>
            </a:r>
            <a:r>
              <a:rPr lang="ru-RU" b="1" i="1" dirty="0" err="1" smtClean="0"/>
              <a:t>лимфогенном</a:t>
            </a:r>
            <a:r>
              <a:rPr lang="ru-RU" b="1" i="1" dirty="0" smtClean="0"/>
              <a:t> </a:t>
            </a:r>
            <a:r>
              <a:rPr lang="ru-RU" dirty="0" smtClean="0"/>
              <a:t>распространении микобактерий из туберкулезных очагов (</a:t>
            </a:r>
            <a:r>
              <a:rPr lang="ru-RU" dirty="0" err="1" smtClean="0"/>
              <a:t>лимфоузлов</a:t>
            </a:r>
            <a:r>
              <a:rPr lang="ru-RU" dirty="0" smtClean="0"/>
              <a:t> и др.). Различают следующие клинические формы:</a:t>
            </a:r>
          </a:p>
          <a:p>
            <a:pPr>
              <a:buNone/>
            </a:pPr>
            <a:r>
              <a:rPr lang="ru-RU" dirty="0" smtClean="0"/>
              <a:t>• </a:t>
            </a:r>
            <a:r>
              <a:rPr lang="ru-RU" b="1" dirty="0" smtClean="0"/>
              <a:t>Первичный туберкулез кожи (туберкулезный шанкр) - чаще встречается в детском воз</a:t>
            </a:r>
            <a:r>
              <a:rPr lang="ru-RU" dirty="0" smtClean="0"/>
              <a:t>расте. На коже появляются эрозии или язвы с несколько уплотненным дном. Регионарные </a:t>
            </a:r>
            <a:r>
              <a:rPr lang="ru-RU" dirty="0" err="1" smtClean="0"/>
              <a:t>лимфоузлы</a:t>
            </a:r>
            <a:r>
              <a:rPr lang="ru-RU" dirty="0" smtClean="0"/>
              <a:t> увеличены, спаяны между собой, нагнаиваются, вскрываются, образуются деформирующие рубцы. В отличие от твердого сифилитического шанкра при туберкулезе отсутствует инфильтрация основания язвы (эрозии), отрицательные серологические реакции на сифилис.</a:t>
            </a:r>
            <a:endParaRPr lang="ru-RU"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Туберкулезная волчанка </a:t>
            </a:r>
            <a:endParaRPr lang="ru-RU" dirty="0"/>
          </a:p>
        </p:txBody>
      </p:sp>
      <p:sp>
        <p:nvSpPr>
          <p:cNvPr id="3" name="Содержимое 2"/>
          <p:cNvSpPr>
            <a:spLocks noGrp="1"/>
          </p:cNvSpPr>
          <p:nvPr>
            <p:ph sz="quarter" idx="1"/>
          </p:nvPr>
        </p:nvSpPr>
        <p:spPr/>
        <p:txBody>
          <a:bodyPr>
            <a:normAutofit fontScale="77500" lnSpcReduction="20000"/>
          </a:bodyPr>
          <a:lstStyle/>
          <a:p>
            <a:r>
              <a:rPr lang="ru-RU" b="1" dirty="0" smtClean="0"/>
              <a:t>первичным элементом волчанки является бугорок (</a:t>
            </a:r>
            <a:r>
              <a:rPr lang="ru-RU" b="1" dirty="0" err="1" smtClean="0"/>
              <a:t>люпома</a:t>
            </a:r>
            <a:r>
              <a:rPr lang="ru-RU" b="1" dirty="0" smtClean="0"/>
              <a:t>). При </a:t>
            </a:r>
            <a:r>
              <a:rPr lang="ru-RU" dirty="0" smtClean="0"/>
              <a:t>надавливании на </a:t>
            </a:r>
            <a:r>
              <a:rPr lang="ru-RU" dirty="0" err="1" smtClean="0"/>
              <a:t>люпому</a:t>
            </a:r>
            <a:r>
              <a:rPr lang="ru-RU" dirty="0" smtClean="0"/>
              <a:t> предметным стеклом на фоне побледневшей от </a:t>
            </a:r>
            <a:r>
              <a:rPr lang="ru-RU" dirty="0" err="1" smtClean="0"/>
              <a:t>сдавления</a:t>
            </a:r>
            <a:r>
              <a:rPr lang="ru-RU" dirty="0" smtClean="0"/>
              <a:t> сосудов кожи виден залегающий в ней инфильтрат в виде плоского образования желтого цвета - феномен "яблочного желе". </a:t>
            </a:r>
            <a:r>
              <a:rPr lang="ru-RU" dirty="0" err="1" smtClean="0"/>
              <a:t>Люпома</a:t>
            </a:r>
            <a:r>
              <a:rPr lang="ru-RU" dirty="0" smtClean="0"/>
              <a:t> обычно мягкая. При надавливании на нее пуговчатым зондом в ней остается на некоторое время углубление ("феномен зонда"). </a:t>
            </a:r>
          </a:p>
          <a:p>
            <a:r>
              <a:rPr lang="ru-RU" dirty="0" smtClean="0"/>
              <a:t>Туберкулезные бугорки подвергаются фиброзу. </a:t>
            </a:r>
            <a:r>
              <a:rPr lang="ru-RU" dirty="0" err="1" smtClean="0"/>
              <a:t>Люпомы</a:t>
            </a:r>
            <a:r>
              <a:rPr lang="ru-RU" dirty="0" smtClean="0"/>
              <a:t> склонны к  периферическому росту, сливаются, образуются поверхностные инфильтраты. Инфильтраты подвергаются рубцеванию с формированием деформирующих рубцов. В отличие от плотных сифилитических бугорков </a:t>
            </a:r>
            <a:r>
              <a:rPr lang="ru-RU" dirty="0" err="1" smtClean="0"/>
              <a:t>люпомы</a:t>
            </a:r>
            <a:r>
              <a:rPr lang="ru-RU" dirty="0" smtClean="0"/>
              <a:t> имеют мягкую консистенцию. Сифилитические рубцы плотные, неровные, фестончатые. Серологические реакции отрицательные.</a:t>
            </a:r>
            <a:endParaRPr lang="ru-RU"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74638"/>
            <a:ext cx="8401080" cy="1143000"/>
          </a:xfrm>
        </p:spPr>
        <p:txBody>
          <a:bodyPr>
            <a:normAutofit fontScale="90000"/>
          </a:bodyPr>
          <a:lstStyle/>
          <a:p>
            <a:r>
              <a:rPr lang="ru-RU" sz="3200" b="1" dirty="0" smtClean="0"/>
              <a:t>Скрофулодерма (</a:t>
            </a:r>
            <a:r>
              <a:rPr lang="ru-RU" sz="3200" b="1" dirty="0" err="1" smtClean="0"/>
              <a:t>колликвационный</a:t>
            </a:r>
            <a:r>
              <a:rPr lang="ru-RU" sz="3200" b="1" dirty="0" smtClean="0"/>
              <a:t> туберкулез, </a:t>
            </a:r>
            <a:r>
              <a:rPr lang="ru-RU" sz="3200" b="1" dirty="0" err="1" smtClean="0"/>
              <a:t>скрофулезные</a:t>
            </a:r>
            <a:r>
              <a:rPr lang="ru-RU" sz="3200" b="1" dirty="0" smtClean="0"/>
              <a:t> или туберкулезные </a:t>
            </a:r>
            <a:r>
              <a:rPr lang="ru-RU" sz="3200" b="1" dirty="0" err="1" smtClean="0"/>
              <a:t>гумы</a:t>
            </a:r>
            <a:r>
              <a:rPr lang="ru-RU" sz="3200" b="1" dirty="0" smtClean="0"/>
              <a:t>)</a:t>
            </a:r>
            <a:endParaRPr lang="ru-RU" sz="3200" dirty="0"/>
          </a:p>
        </p:txBody>
      </p:sp>
      <p:sp>
        <p:nvSpPr>
          <p:cNvPr id="3" name="Содержимое 2"/>
          <p:cNvSpPr>
            <a:spLocks noGrp="1"/>
          </p:cNvSpPr>
          <p:nvPr>
            <p:ph sz="quarter" idx="1"/>
          </p:nvPr>
        </p:nvSpPr>
        <p:spPr/>
        <p:txBody>
          <a:bodyPr>
            <a:normAutofit fontScale="92500" lnSpcReduction="10000"/>
          </a:bodyPr>
          <a:lstStyle/>
          <a:p>
            <a:r>
              <a:rPr lang="ru-RU" b="1" dirty="0" smtClean="0"/>
              <a:t>характеризуются появлением внутрикожных узлов размером 1-3 см. Узлы плотные, </a:t>
            </a:r>
            <a:r>
              <a:rPr lang="ru-RU" dirty="0" smtClean="0"/>
              <a:t>малоболезненные, могут увеличиваться в размерах и расплавляться (образуя холодный абсцесс). </a:t>
            </a:r>
          </a:p>
          <a:p>
            <a:r>
              <a:rPr lang="ru-RU" dirty="0" smtClean="0"/>
              <a:t>Самостоятельно вскрываются, через свищи выделяется кровянистое содержимое с крупинками некротических масс. </a:t>
            </a:r>
          </a:p>
          <a:p>
            <a:r>
              <a:rPr lang="ru-RU" dirty="0" smtClean="0"/>
              <a:t>Образуются язвы с подрытыми краями, которые рубцуются с формированием деформирующих рубцов. </a:t>
            </a:r>
          </a:p>
          <a:p>
            <a:r>
              <a:rPr lang="ru-RU" dirty="0" smtClean="0"/>
              <a:t>Подтверждают туберкулез положительные туберкулиновые реакции.</a:t>
            </a:r>
            <a:endParaRPr lang="ru-RU"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74638"/>
            <a:ext cx="8643998" cy="1143000"/>
          </a:xfrm>
        </p:spPr>
        <p:txBody>
          <a:bodyPr>
            <a:normAutofit fontScale="90000"/>
          </a:bodyPr>
          <a:lstStyle/>
          <a:p>
            <a:r>
              <a:rPr lang="ru-RU" sz="3200" b="1" dirty="0" smtClean="0"/>
              <a:t>Диссеминированный милиарный туберкулез лица (диссеминированная милиарная</a:t>
            </a:r>
            <a:br>
              <a:rPr lang="ru-RU" sz="3200" b="1" dirty="0" smtClean="0"/>
            </a:br>
            <a:r>
              <a:rPr lang="ru-RU" sz="3200" b="1" dirty="0" smtClean="0"/>
              <a:t>волчанка лица)</a:t>
            </a:r>
            <a:endParaRPr lang="ru-RU" sz="3200" dirty="0"/>
          </a:p>
        </p:txBody>
      </p:sp>
      <p:sp>
        <p:nvSpPr>
          <p:cNvPr id="3" name="Содержимое 2"/>
          <p:cNvSpPr>
            <a:spLocks noGrp="1"/>
          </p:cNvSpPr>
          <p:nvPr>
            <p:ph sz="quarter" idx="1"/>
          </p:nvPr>
        </p:nvSpPr>
        <p:spPr/>
        <p:txBody>
          <a:bodyPr>
            <a:normAutofit fontScale="70000" lnSpcReduction="20000"/>
          </a:bodyPr>
          <a:lstStyle/>
          <a:p>
            <a:r>
              <a:rPr lang="ru-RU" b="1" dirty="0" smtClean="0"/>
              <a:t> характеризуется появлением на коже лица (редко шеи) мелких безболез</a:t>
            </a:r>
            <a:r>
              <a:rPr lang="ru-RU" dirty="0" smtClean="0"/>
              <a:t>ненных узелков </a:t>
            </a:r>
            <a:r>
              <a:rPr lang="ru-RU" dirty="0" err="1" smtClean="0"/>
              <a:t>розового</a:t>
            </a:r>
            <a:r>
              <a:rPr lang="ru-RU" dirty="0" smtClean="0"/>
              <a:t> или бурого цвета, могут изъязвляться с последующим рубцеванием или рассасывается без следа. От вульгарных угрей туберкулезный процесс отличается пустулами и выраженными воспалительными явлениями.</a:t>
            </a:r>
          </a:p>
          <a:p>
            <a:r>
              <a:rPr lang="ru-RU" b="1" dirty="0" err="1" smtClean="0"/>
              <a:t>Розацеоподобный</a:t>
            </a:r>
            <a:r>
              <a:rPr lang="ru-RU" b="1" dirty="0" smtClean="0"/>
              <a:t> </a:t>
            </a:r>
            <a:r>
              <a:rPr lang="ru-RU" b="1" dirty="0" err="1" smtClean="0"/>
              <a:t>туберкулид</a:t>
            </a:r>
            <a:r>
              <a:rPr lang="ru-RU" b="1" dirty="0" smtClean="0"/>
              <a:t> - на фоне </a:t>
            </a:r>
            <a:r>
              <a:rPr lang="ru-RU" b="1" dirty="0" err="1" smtClean="0"/>
              <a:t>розацеоподобной</a:t>
            </a:r>
            <a:r>
              <a:rPr lang="ru-RU" b="1" dirty="0" smtClean="0"/>
              <a:t> красноты и  </a:t>
            </a:r>
            <a:r>
              <a:rPr lang="ru-RU" b="1" dirty="0" err="1" smtClean="0"/>
              <a:t>телеангиэктазий</a:t>
            </a:r>
            <a:r>
              <a:rPr lang="ru-RU" b="1" dirty="0" smtClean="0"/>
              <a:t> </a:t>
            </a:r>
            <a:r>
              <a:rPr lang="ru-RU" dirty="0" smtClean="0"/>
              <a:t>располагаются розовато- коричневые папулы, редко с пустулами в центре, подсыхающими в корку, после их отторжения остаются рубцы. От </a:t>
            </a:r>
            <a:r>
              <a:rPr lang="ru-RU" dirty="0" err="1" smtClean="0"/>
              <a:t>розовых</a:t>
            </a:r>
            <a:r>
              <a:rPr lang="ru-RU" dirty="0" smtClean="0"/>
              <a:t> угрей </a:t>
            </a:r>
            <a:r>
              <a:rPr lang="ru-RU" dirty="0" err="1" smtClean="0"/>
              <a:t>туберкулид</a:t>
            </a:r>
            <a:r>
              <a:rPr lang="ru-RU" dirty="0" smtClean="0"/>
              <a:t> отличается положительной реакцией на введение туберкулина или характерной </a:t>
            </a:r>
            <a:r>
              <a:rPr lang="ru-RU" dirty="0" err="1" smtClean="0"/>
              <a:t>патоморфологией</a:t>
            </a:r>
            <a:r>
              <a:rPr lang="ru-RU" dirty="0" smtClean="0"/>
              <a:t>.</a:t>
            </a:r>
          </a:p>
          <a:p>
            <a:r>
              <a:rPr lang="ru-RU" b="1" dirty="0" err="1" smtClean="0"/>
              <a:t>Папуло</a:t>
            </a:r>
            <a:r>
              <a:rPr lang="ru-RU" b="1" dirty="0" smtClean="0"/>
              <a:t>- некротический туберкулез - появляются мягкие округлые папулы (размером 2-3 мм), </a:t>
            </a:r>
            <a:r>
              <a:rPr lang="ru-RU" dirty="0" smtClean="0"/>
              <a:t>безболезненные, </a:t>
            </a:r>
            <a:r>
              <a:rPr lang="ru-RU" dirty="0" err="1" smtClean="0"/>
              <a:t>цианотично</a:t>
            </a:r>
            <a:r>
              <a:rPr lang="ru-RU" dirty="0" smtClean="0"/>
              <a:t>- бурой окраски. В центре папулы появляется пустула, содержащая некротические массы, подсыхающие в корку. Вокруг тела возникает </a:t>
            </a:r>
            <a:r>
              <a:rPr lang="ru-RU" dirty="0" err="1" smtClean="0"/>
              <a:t>перифокальное</a:t>
            </a:r>
            <a:r>
              <a:rPr lang="ru-RU" dirty="0" smtClean="0"/>
              <a:t> воспаление. Высыпания располагаются чаще симметрично на коже лица.</a:t>
            </a:r>
            <a:endParaRPr lang="ru-RU"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t>Туберкулез челюстей </a:t>
            </a:r>
            <a:endParaRPr lang="ru-RU" dirty="0"/>
          </a:p>
        </p:txBody>
      </p:sp>
      <p:sp>
        <p:nvSpPr>
          <p:cNvPr id="3" name="Содержимое 2"/>
          <p:cNvSpPr>
            <a:spLocks noGrp="1"/>
          </p:cNvSpPr>
          <p:nvPr>
            <p:ph sz="quarter" idx="1"/>
          </p:nvPr>
        </p:nvSpPr>
        <p:spPr/>
        <p:txBody>
          <a:bodyPr>
            <a:normAutofit fontScale="77500" lnSpcReduction="20000"/>
          </a:bodyPr>
          <a:lstStyle/>
          <a:p>
            <a:r>
              <a:rPr lang="ru-RU" b="1" i="1" dirty="0" smtClean="0"/>
              <a:t>возникает вторично, т.е. при переходе процесса со слизистой </a:t>
            </a:r>
            <a:r>
              <a:rPr lang="ru-RU" dirty="0" smtClean="0"/>
              <a:t>оболочки полости рта или при гематогенном (</a:t>
            </a:r>
            <a:r>
              <a:rPr lang="ru-RU" dirty="0" err="1" smtClean="0"/>
              <a:t>лимфогенном</a:t>
            </a:r>
            <a:r>
              <a:rPr lang="ru-RU" dirty="0" smtClean="0"/>
              <a:t>) распространении микобактерий из различных органов и тканей. </a:t>
            </a:r>
          </a:p>
          <a:p>
            <a:r>
              <a:rPr lang="ru-RU" dirty="0" smtClean="0"/>
              <a:t>Рентгенологически в челюсти появляются очаги разрежения с нечеткими (размытыми) или, наоборот, уплотненными (четкими) границами. В очагах могут определяться включения различной плотности (секвестры, участки обызвествления и др.). Участки </a:t>
            </a:r>
            <a:r>
              <a:rPr lang="ru-RU" dirty="0" err="1" smtClean="0"/>
              <a:t>остеопороза</a:t>
            </a:r>
            <a:r>
              <a:rPr lang="ru-RU" dirty="0" smtClean="0"/>
              <a:t> могут иметь различные размеры. </a:t>
            </a:r>
          </a:p>
          <a:p>
            <a:r>
              <a:rPr lang="ru-RU" dirty="0" smtClean="0"/>
              <a:t>Клинически туберкулез челюстей напоминает хронический остеомиелит с наличием свищей или язв. При цитологическом исследовании гноя или раневой поверхности язв можно обнаружить микобактерий туберкулеза. </a:t>
            </a:r>
          </a:p>
          <a:p>
            <a:r>
              <a:rPr lang="ru-RU" dirty="0" smtClean="0"/>
              <a:t>Диагноз устанавливается также по результатам патогистологического исследования.</a:t>
            </a:r>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Милиарно- язвенный туберкулез </a:t>
            </a:r>
            <a:endParaRPr lang="ru-RU" dirty="0"/>
          </a:p>
        </p:txBody>
      </p:sp>
      <p:sp>
        <p:nvSpPr>
          <p:cNvPr id="3" name="Содержимое 2"/>
          <p:cNvSpPr>
            <a:spLocks noGrp="1"/>
          </p:cNvSpPr>
          <p:nvPr>
            <p:ph sz="quarter" idx="1"/>
          </p:nvPr>
        </p:nvSpPr>
        <p:spPr>
          <a:xfrm>
            <a:off x="914400" y="1447800"/>
            <a:ext cx="5229236" cy="3338522"/>
          </a:xfrm>
        </p:spPr>
        <p:txBody>
          <a:bodyPr>
            <a:normAutofit fontScale="77500" lnSpcReduction="20000"/>
          </a:bodyPr>
          <a:lstStyle/>
          <a:p>
            <a:r>
              <a:rPr lang="ru-RU" b="1" dirty="0" smtClean="0"/>
              <a:t> характеризуется появлением мелких желтовато- крас</a:t>
            </a:r>
            <a:r>
              <a:rPr lang="ru-RU" dirty="0" smtClean="0"/>
              <a:t>ных узелков, которые быстро изъязвляются, сливаются между собой и образуются поверхностные очень болезненные язвы. Последние легко кровоточат, покрываются мелкими узелками желтого цвета (зерна </a:t>
            </a:r>
            <a:r>
              <a:rPr lang="ru-RU" dirty="0" err="1" smtClean="0"/>
              <a:t>Трела</a:t>
            </a:r>
            <a:r>
              <a:rPr lang="ru-RU" dirty="0" smtClean="0"/>
              <a:t>), которые представляют собой мелкие абсцессы. </a:t>
            </a:r>
          </a:p>
          <a:p>
            <a:r>
              <a:rPr lang="ru-RU" dirty="0" smtClean="0"/>
              <a:t>Локализуется процесс на коже вокруг естественных отверстий (рта, носа) и на слизистой оболочке полости рта.</a:t>
            </a:r>
            <a:endParaRPr lang="ru-RU" dirty="0"/>
          </a:p>
        </p:txBody>
      </p:sp>
      <p:pic>
        <p:nvPicPr>
          <p:cNvPr id="4" name="Picture 2"/>
          <p:cNvPicPr>
            <a:picLocks noChangeAspect="1" noChangeArrowheads="1"/>
          </p:cNvPicPr>
          <p:nvPr/>
        </p:nvPicPr>
        <p:blipFill>
          <a:blip r:embed="rId2"/>
          <a:srcRect/>
          <a:stretch>
            <a:fillRect/>
          </a:stretch>
        </p:blipFill>
        <p:spPr bwMode="auto">
          <a:xfrm>
            <a:off x="6500826" y="1928802"/>
            <a:ext cx="2128836" cy="2094100"/>
          </a:xfrm>
          <a:prstGeom prst="rect">
            <a:avLst/>
          </a:prstGeom>
          <a:noFill/>
          <a:ln w="9525">
            <a:noFill/>
            <a:miter lim="800000"/>
            <a:headEnd/>
            <a:tailEnd/>
          </a:ln>
          <a:effectLst/>
        </p:spPr>
      </p:pic>
      <p:pic>
        <p:nvPicPr>
          <p:cNvPr id="5" name="Picture 3"/>
          <p:cNvPicPr>
            <a:picLocks noChangeAspect="1" noChangeArrowheads="1"/>
          </p:cNvPicPr>
          <p:nvPr/>
        </p:nvPicPr>
        <p:blipFill>
          <a:blip r:embed="rId3"/>
          <a:srcRect/>
          <a:stretch>
            <a:fillRect/>
          </a:stretch>
        </p:blipFill>
        <p:spPr bwMode="auto">
          <a:xfrm>
            <a:off x="6572264" y="4214818"/>
            <a:ext cx="2173732" cy="2143116"/>
          </a:xfrm>
          <a:prstGeom prst="rect">
            <a:avLst/>
          </a:prstGeom>
          <a:noFill/>
          <a:ln w="9525">
            <a:noFill/>
            <a:miter lim="800000"/>
            <a:headEnd/>
            <a:tailEnd/>
          </a:ln>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dirty="0" smtClean="0"/>
              <a:t>Туберкулез слюнных желез </a:t>
            </a:r>
            <a:endParaRPr lang="ru-RU" dirty="0"/>
          </a:p>
        </p:txBody>
      </p:sp>
      <p:sp>
        <p:nvSpPr>
          <p:cNvPr id="3" name="Содержимое 2"/>
          <p:cNvSpPr>
            <a:spLocks noGrp="1"/>
          </p:cNvSpPr>
          <p:nvPr>
            <p:ph sz="quarter" idx="1"/>
          </p:nvPr>
        </p:nvSpPr>
        <p:spPr/>
        <p:txBody>
          <a:bodyPr>
            <a:normAutofit fontScale="77500" lnSpcReduction="20000"/>
          </a:bodyPr>
          <a:lstStyle/>
          <a:p>
            <a:r>
              <a:rPr lang="ru-RU" b="1" i="1" dirty="0" smtClean="0"/>
              <a:t>встречается редко. </a:t>
            </a:r>
          </a:p>
          <a:p>
            <a:r>
              <a:rPr lang="ru-RU" b="1" i="1" dirty="0" smtClean="0"/>
              <a:t>Заболевание возникает при распро</a:t>
            </a:r>
            <a:r>
              <a:rPr lang="ru-RU" dirty="0" smtClean="0"/>
              <a:t>странении инфекции контактным путем, </a:t>
            </a:r>
            <a:r>
              <a:rPr lang="ru-RU" dirty="0" err="1" smtClean="0"/>
              <a:t>гематогенно</a:t>
            </a:r>
            <a:r>
              <a:rPr lang="ru-RU" dirty="0" smtClean="0"/>
              <a:t> или </a:t>
            </a:r>
            <a:r>
              <a:rPr lang="ru-RU" dirty="0" err="1" smtClean="0"/>
              <a:t>лимфогенно</a:t>
            </a:r>
            <a:r>
              <a:rPr lang="ru-RU" dirty="0" smtClean="0"/>
              <a:t>. Процесс чаще наблюдается в околоушной железе, редко в поднижнечелюстной и подъязычной железе. Патологический очаг может локализоваться в виде узла как в самой железе, так и в лимфатическом узле, который располагается в слюнной железе. </a:t>
            </a:r>
          </a:p>
          <a:p>
            <a:r>
              <a:rPr lang="ru-RU" dirty="0" smtClean="0"/>
              <a:t>Клинически может напоминать хронический рецидивирующий </a:t>
            </a:r>
            <a:r>
              <a:rPr lang="ru-RU" dirty="0" err="1" smtClean="0"/>
              <a:t>внутрижелезистый</a:t>
            </a:r>
            <a:r>
              <a:rPr lang="ru-RU" dirty="0" smtClean="0"/>
              <a:t> лимфаденит. В дальнейшем в патологическом очаге появляются участки некроза. Кожа над этими местами изменяется в цвете, становится </a:t>
            </a:r>
            <a:r>
              <a:rPr lang="ru-RU" dirty="0" err="1" smtClean="0"/>
              <a:t>гиперемированной</a:t>
            </a:r>
            <a:r>
              <a:rPr lang="ru-RU" dirty="0" smtClean="0"/>
              <a:t> или синюшной. При прорыве истонченного участка кожи образуются язвенные поверхности или свищи, а при опорожнении патологического очага в паренхиму железы возникает симптоматика сиалоаденита.</a:t>
            </a:r>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t>Лечение</a:t>
            </a:r>
            <a:endParaRPr lang="ru-RU" dirty="0"/>
          </a:p>
        </p:txBody>
      </p:sp>
      <p:sp>
        <p:nvSpPr>
          <p:cNvPr id="3" name="Содержимое 2"/>
          <p:cNvSpPr>
            <a:spLocks noGrp="1"/>
          </p:cNvSpPr>
          <p:nvPr>
            <p:ph sz="quarter" idx="1"/>
          </p:nvPr>
        </p:nvSpPr>
        <p:spPr>
          <a:xfrm>
            <a:off x="914400" y="1447800"/>
            <a:ext cx="7943880" cy="4572000"/>
          </a:xfrm>
        </p:spPr>
        <p:txBody>
          <a:bodyPr>
            <a:normAutofit fontScale="92500" lnSpcReduction="20000"/>
          </a:bodyPr>
          <a:lstStyle/>
          <a:p>
            <a:pPr algn="ctr">
              <a:buNone/>
            </a:pPr>
            <a:r>
              <a:rPr lang="ru-RU" b="1" dirty="0" smtClean="0"/>
              <a:t>челюстно-лицевым хирургом  заключается во</a:t>
            </a:r>
          </a:p>
          <a:p>
            <a:r>
              <a:rPr lang="ru-RU" b="1" dirty="0" smtClean="0"/>
              <a:t> вскрытии гнойных очагов, </a:t>
            </a:r>
          </a:p>
          <a:p>
            <a:r>
              <a:rPr lang="ru-RU" b="1" dirty="0" smtClean="0"/>
              <a:t>проведе</a:t>
            </a:r>
            <a:r>
              <a:rPr lang="ru-RU" dirty="0" smtClean="0"/>
              <a:t>нии биопсии (</a:t>
            </a:r>
            <a:r>
              <a:rPr lang="ru-RU" dirty="0" err="1" smtClean="0"/>
              <a:t>инцизионной</a:t>
            </a:r>
            <a:r>
              <a:rPr lang="ru-RU" dirty="0" smtClean="0"/>
              <a:t>, </a:t>
            </a:r>
            <a:r>
              <a:rPr lang="ru-RU" dirty="0" err="1" smtClean="0"/>
              <a:t>эксцизионной</a:t>
            </a:r>
            <a:r>
              <a:rPr lang="ru-RU" dirty="0" smtClean="0"/>
              <a:t> и др.), </a:t>
            </a:r>
            <a:r>
              <a:rPr lang="ru-RU" dirty="0" err="1" smtClean="0"/>
              <a:t>секвестрэктомии</a:t>
            </a:r>
            <a:r>
              <a:rPr lang="ru-RU" dirty="0" smtClean="0"/>
              <a:t> и других мероприятий, которые могут возникнуть при осложнениях заболевания, т.е. в результате распространения патологического процесса. </a:t>
            </a:r>
          </a:p>
          <a:p>
            <a:r>
              <a:rPr lang="ru-RU" dirty="0" smtClean="0"/>
              <a:t>Больному необходимо проводить гигиенические мероприятия воспалительных очагов и санацию полости рта (удаление </a:t>
            </a:r>
            <a:r>
              <a:rPr lang="ru-RU" dirty="0" err="1" smtClean="0"/>
              <a:t>периодонтитных</a:t>
            </a:r>
            <a:r>
              <a:rPr lang="ru-RU" dirty="0" smtClean="0"/>
              <a:t> зубов и др.).</a:t>
            </a:r>
          </a:p>
          <a:p>
            <a:r>
              <a:rPr lang="ru-RU" dirty="0" smtClean="0"/>
              <a:t>Общее лечение больных туберкулезом проводят в специализированных фтизиатрических лечебных учреждениях.</a:t>
            </a:r>
            <a:endParaRPr lang="ru-RU"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ЛИТЕРАТУРА</a:t>
            </a:r>
            <a:endParaRPr lang="ru-RU" b="1" dirty="0"/>
          </a:p>
        </p:txBody>
      </p:sp>
      <p:sp>
        <p:nvSpPr>
          <p:cNvPr id="3" name="Содержимое 2"/>
          <p:cNvSpPr>
            <a:spLocks noGrp="1"/>
          </p:cNvSpPr>
          <p:nvPr>
            <p:ph sz="quarter" idx="1"/>
          </p:nvPr>
        </p:nvSpPr>
        <p:spPr>
          <a:xfrm>
            <a:off x="214282" y="1447800"/>
            <a:ext cx="8715436" cy="5124472"/>
          </a:xfrm>
        </p:spPr>
        <p:txBody>
          <a:bodyPr>
            <a:normAutofit/>
          </a:bodyPr>
          <a:lstStyle/>
          <a:p>
            <a:pPr>
              <a:buNone/>
            </a:pPr>
            <a:r>
              <a:rPr lang="ru-RU" dirty="0" smtClean="0"/>
              <a:t>1.Руководство </a:t>
            </a:r>
            <a:r>
              <a:rPr lang="ru-RU" dirty="0" smtClean="0"/>
              <a:t>по хирургической стоматологии и челюстно-лицевой хирургии. В 2-х частях. Под ред. </a:t>
            </a:r>
            <a:r>
              <a:rPr lang="ru-RU" dirty="0" err="1" smtClean="0"/>
              <a:t>член.-корр</a:t>
            </a:r>
            <a:r>
              <a:rPr lang="ru-RU" dirty="0" smtClean="0"/>
              <a:t>. РАМН. Безрукова В.М. и проф. Робустовой Т.Г..  – 3 изд., </a:t>
            </a:r>
            <a:r>
              <a:rPr lang="ru-RU" dirty="0" err="1" smtClean="0"/>
              <a:t>перераб</a:t>
            </a:r>
            <a:r>
              <a:rPr lang="ru-RU" dirty="0" smtClean="0"/>
              <a:t> и доп. -  М..: Медицина. -  1200с.</a:t>
            </a:r>
          </a:p>
          <a:p>
            <a:pPr>
              <a:buNone/>
            </a:pPr>
            <a:r>
              <a:rPr lang="ru-RU" dirty="0" smtClean="0"/>
              <a:t>2. </a:t>
            </a:r>
            <a:r>
              <a:rPr lang="ru-RU" dirty="0" smtClean="0"/>
              <a:t>Хирургическая стоматология  и челюстно-лицевая хирургия. Национальное руководство  / под ред. А.А. Кулакова, Т.Г. Робустовой, А.И. </a:t>
            </a:r>
            <a:r>
              <a:rPr lang="ru-RU" dirty="0" err="1" smtClean="0"/>
              <a:t>Неробеева</a:t>
            </a:r>
            <a:r>
              <a:rPr lang="ru-RU" dirty="0" smtClean="0"/>
              <a:t> – М.: </a:t>
            </a:r>
            <a:r>
              <a:rPr lang="ru-RU" dirty="0" err="1" smtClean="0"/>
              <a:t>ГОЭТАР-Медиа</a:t>
            </a:r>
            <a:r>
              <a:rPr lang="ru-RU" dirty="0" smtClean="0"/>
              <a:t>, 2010. – 928 с.</a:t>
            </a:r>
          </a:p>
          <a:p>
            <a:pPr>
              <a:buNone/>
            </a:pPr>
            <a:r>
              <a:rPr lang="ru-RU" smtClean="0"/>
              <a:t>3.Шаргородский </a:t>
            </a:r>
            <a:r>
              <a:rPr lang="ru-RU" dirty="0" smtClean="0"/>
              <a:t>А.Г. Воспалительные заболевания тканей челюстно-лицевой области и шеи. – М.: ГОУ ВУНМЦ МЗ РФ, 2002. – 271 с.</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226</TotalTime>
  <Words>3601</Words>
  <PresentationFormat>Экран (4:3)</PresentationFormat>
  <Paragraphs>220</Paragraphs>
  <Slides>44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44</vt:i4>
      </vt:variant>
    </vt:vector>
  </HeadingPairs>
  <TitlesOfParts>
    <vt:vector size="45" baseType="lpstr">
      <vt:lpstr>Справедливость</vt:lpstr>
      <vt:lpstr>Тема лекции:  Специфические воспалительные заболевания области головы, шеи и челюстей. Актиномикоз. Этиология, патогенез, клиника, диагностика, дифференциальная диагностика, лечение. </vt:lpstr>
      <vt:lpstr>Актуальность</vt:lpstr>
      <vt:lpstr>Цель лекции: </vt:lpstr>
      <vt:lpstr>ОПК-9 Способностью к оценке морфофункциональных, физиологических состояний и патологических процессов в организме человека для решения профессиональных задач</vt:lpstr>
      <vt:lpstr>Задачи лекции</vt:lpstr>
      <vt:lpstr>План лекции</vt:lpstr>
      <vt:lpstr>Актиномикоз – это хроническое инфекционное заболевание, вызываемое лучистым грибком. Актиномикоз может поражать любые органы и ткани человеческого организма, однако наиболее часто локализуется в челюстно-лицевой области (по данным литературы от 65% до 80% случаев). </vt:lpstr>
      <vt:lpstr>Патологическая анатомия.  Микроскопическое исследование тканей, поражённых лучистым грибком, показывает, что в ответ на его внедрение происходит развитие специфической гранулёмы. Актиномикозная гранулёма чаще образуется в хорошо васкуляризованных тканях. </vt:lpstr>
      <vt:lpstr>КЛАСС I Некоторые инфекционные и паразитарные болезни</vt:lpstr>
      <vt:lpstr>Актиномикоз характеризуется: </vt:lpstr>
      <vt:lpstr>Кожная форма актиномикоза – встречается редко. Больной предъявляет жалобы на незначительную боль, уплотнение на небольшом участке щеки подчелюстной области, шеи. Актиномикоз кожи протекает без повышения температуры тела.  При осмотре – воспалительная инфильтрация кожи. Определяется один или несколько очагов, прорастающих наружу. Кожа над ними истончена, изменена в цвете, ярко-красная, буроватая. </vt:lpstr>
      <vt:lpstr>Подкожно-мышечная форма. </vt:lpstr>
      <vt:lpstr>Актиномикоз лимфатических узлов. </vt:lpstr>
      <vt:lpstr>Актиномикоз челюстных костей.</vt:lpstr>
      <vt:lpstr>Первично-деструктивная форма актиномикоза может протекать как внутрикостный абсцесс или внутрикостная гумма. </vt:lpstr>
      <vt:lpstr>Рентгенологическая картина первичного деструктивного актиномикоза </vt:lpstr>
      <vt:lpstr>Первичное продуктивно-деструктивное поражение </vt:lpstr>
      <vt:lpstr>Продуктивный актиномикоз нижней челюсти </vt:lpstr>
      <vt:lpstr>Лечение</vt:lpstr>
      <vt:lpstr>КЛАСС I  Некоторые инфекционные и паразитарные болезни </vt:lpstr>
      <vt:lpstr>Проявления социально-опасных болезней в полости рта </vt:lpstr>
      <vt:lpstr>Слайд 22</vt:lpstr>
      <vt:lpstr>Слайд 23</vt:lpstr>
      <vt:lpstr>Слайд 24</vt:lpstr>
      <vt:lpstr>Слайд 25</vt:lpstr>
      <vt:lpstr>Туберкулез:</vt:lpstr>
      <vt:lpstr>Этиология</vt:lpstr>
      <vt:lpstr>Патогенез</vt:lpstr>
      <vt:lpstr>Туберкулез может поражать любую систему и любой орган человеческого организма, оставаясь при этом общим заболеванием.</vt:lpstr>
      <vt:lpstr>Туберкулез (A15-A19)</vt:lpstr>
      <vt:lpstr>Патологическая анатомия. </vt:lpstr>
      <vt:lpstr>Туберкулезное поражение в челюстно-лицевой области включают следующие проявления</vt:lpstr>
      <vt:lpstr>Первичное туберкулезное поражение обычно формируется в области лимфатических узлов </vt:lpstr>
      <vt:lpstr>Вторичное поражение лимфатических узлов</vt:lpstr>
      <vt:lpstr>Туберкулезный лимфаденит </vt:lpstr>
      <vt:lpstr>Туберкулез кожи и подкожной клетчатки </vt:lpstr>
      <vt:lpstr>Туберкулезная волчанка </vt:lpstr>
      <vt:lpstr>Скрофулодерма (колликвационный туберкулез, скрофулезные или туберкулезные гумы)</vt:lpstr>
      <vt:lpstr>Диссеминированный милиарный туберкулез лица (диссеминированная милиарная волчанка лица)</vt:lpstr>
      <vt:lpstr>Туберкулез челюстей </vt:lpstr>
      <vt:lpstr>Милиарно- язвенный туберкулез </vt:lpstr>
      <vt:lpstr>Туберкулез слюнных желез </vt:lpstr>
      <vt:lpstr>Лечение</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Состояние слизистой оболочки полости рта при иммунодефиците. </dc:title>
  <dc:creator>Анжела</dc:creator>
  <cp:lastModifiedBy>Анжела</cp:lastModifiedBy>
  <cp:revision>30</cp:revision>
  <dcterms:created xsi:type="dcterms:W3CDTF">2013-03-25T08:01:01Z</dcterms:created>
  <dcterms:modified xsi:type="dcterms:W3CDTF">2019-03-24T05:02:48Z</dcterms:modified>
</cp:coreProperties>
</file>