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s/slide56.xml" ContentType="application/vnd.openxmlformats-officedocument.presentationml.slide+xml"/>
  <Override PartName="/ppt/slides/slide58.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70.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s/slide71.xml" ContentType="application/vnd.openxmlformats-officedocument.presentationml.slide+xml"/>
  <Default Extension="jpeg" ContentType="image/jpeg"/>
  <Override PartName="/ppt/slideLayouts/slideLayout3.xml" ContentType="application/vnd.openxmlformats-officedocument.presentationml.slideLayout+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0.xml" ContentType="application/vnd.openxmlformats-officedocument.presentationml.slideLayout+xml"/>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73"/>
  </p:notesMasterIdLst>
  <p:sldIdLst>
    <p:sldId id="278" r:id="rId2"/>
    <p:sldId id="293" r:id="rId3"/>
    <p:sldId id="358" r:id="rId4"/>
    <p:sldId id="359" r:id="rId5"/>
    <p:sldId id="361" r:id="rId6"/>
    <p:sldId id="294" r:id="rId7"/>
    <p:sldId id="297" r:id="rId8"/>
    <p:sldId id="298" r:id="rId9"/>
    <p:sldId id="296" r:id="rId10"/>
    <p:sldId id="299" r:id="rId11"/>
    <p:sldId id="300" r:id="rId12"/>
    <p:sldId id="301" r:id="rId13"/>
    <p:sldId id="302" r:id="rId14"/>
    <p:sldId id="289" r:id="rId15"/>
    <p:sldId id="290" r:id="rId16"/>
    <p:sldId id="291" r:id="rId17"/>
    <p:sldId id="292" r:id="rId18"/>
    <p:sldId id="303" r:id="rId19"/>
    <p:sldId id="304" r:id="rId20"/>
    <p:sldId id="306" r:id="rId21"/>
    <p:sldId id="305" r:id="rId22"/>
    <p:sldId id="307" r:id="rId23"/>
    <p:sldId id="308" r:id="rId24"/>
    <p:sldId id="309" r:id="rId25"/>
    <p:sldId id="310" r:id="rId26"/>
    <p:sldId id="311" r:id="rId27"/>
    <p:sldId id="312" r:id="rId28"/>
    <p:sldId id="313" r:id="rId29"/>
    <p:sldId id="314" r:id="rId30"/>
    <p:sldId id="315" r:id="rId31"/>
    <p:sldId id="316" r:id="rId32"/>
    <p:sldId id="318" r:id="rId33"/>
    <p:sldId id="317" r:id="rId34"/>
    <p:sldId id="319" r:id="rId35"/>
    <p:sldId id="320" r:id="rId36"/>
    <p:sldId id="321" r:id="rId37"/>
    <p:sldId id="322" r:id="rId38"/>
    <p:sldId id="323" r:id="rId39"/>
    <p:sldId id="324" r:id="rId40"/>
    <p:sldId id="325" r:id="rId41"/>
    <p:sldId id="326" r:id="rId42"/>
    <p:sldId id="327" r:id="rId43"/>
    <p:sldId id="328" r:id="rId44"/>
    <p:sldId id="329" r:id="rId45"/>
    <p:sldId id="330" r:id="rId46"/>
    <p:sldId id="331" r:id="rId47"/>
    <p:sldId id="332" r:id="rId48"/>
    <p:sldId id="334" r:id="rId49"/>
    <p:sldId id="333" r:id="rId50"/>
    <p:sldId id="335" r:id="rId51"/>
    <p:sldId id="336" r:id="rId52"/>
    <p:sldId id="337" r:id="rId53"/>
    <p:sldId id="338" r:id="rId54"/>
    <p:sldId id="339" r:id="rId55"/>
    <p:sldId id="340" r:id="rId56"/>
    <p:sldId id="341" r:id="rId57"/>
    <p:sldId id="342" r:id="rId58"/>
    <p:sldId id="343" r:id="rId59"/>
    <p:sldId id="344" r:id="rId60"/>
    <p:sldId id="345" r:id="rId61"/>
    <p:sldId id="346" r:id="rId62"/>
    <p:sldId id="347" r:id="rId63"/>
    <p:sldId id="348" r:id="rId64"/>
    <p:sldId id="349" r:id="rId65"/>
    <p:sldId id="350" r:id="rId66"/>
    <p:sldId id="351" r:id="rId67"/>
    <p:sldId id="352" r:id="rId68"/>
    <p:sldId id="353" r:id="rId69"/>
    <p:sldId id="354" r:id="rId70"/>
    <p:sldId id="355" r:id="rId71"/>
    <p:sldId id="360" r:id="rId72"/>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102" d="100"/>
          <a:sy n="102" d="100"/>
        </p:scale>
        <p:origin x="-1164" y="-9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theme" Target="theme/theme1.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9BCAE974-7723-452A-9549-9FA70A0B5158}" type="datetimeFigureOut">
              <a:rPr lang="ru-RU" smtClean="0"/>
              <a:pPr/>
              <a:t>24.03.2019</a:t>
            </a:fld>
            <a:endParaRPr lang="ru-RU"/>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EA6BBD1A-CFB4-48B5-BC63-5F0AC9E77B70}" type="slidenum">
              <a:rPr lang="ru-RU" smtClean="0"/>
              <a:pPr/>
              <a:t>‹#›</a:t>
            </a:fld>
            <a:endParaRPr lang="ru-RU"/>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10" name="Прямоугольный треугольник 9"/>
          <p:cNvSpPr/>
          <p:nvPr/>
        </p:nvSpPr>
        <p:spPr>
          <a:xfrm>
            <a:off x="-2" y="4664147"/>
            <a:ext cx="9151089"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9" name="Заголовок 8"/>
          <p:cNvSpPr>
            <a:spLocks noGrp="1"/>
          </p:cNvSpPr>
          <p:nvPr>
            <p:ph type="ctrTitle"/>
          </p:nvPr>
        </p:nvSpPr>
        <p:spPr>
          <a:xfrm>
            <a:off x="685800" y="1752601"/>
            <a:ext cx="7772400" cy="1829761"/>
          </a:xfrm>
        </p:spPr>
        <p:txBody>
          <a:bodyPr vert="horz" anchor="b">
            <a:normAutofit/>
            <a:scene3d>
              <a:camera prst="orthographicFront"/>
              <a:lightRig rig="soft" dir="t"/>
            </a:scene3d>
            <a:sp3d prstMaterial="softEdge">
              <a:bevelT w="25400" h="25400"/>
            </a:sp3d>
          </a:bodyPr>
          <a:lstStyle>
            <a:lvl1pPr algn="r">
              <a:defRPr sz="4800" b="1">
                <a:solidFill>
                  <a:schemeClr val="tx2"/>
                </a:solidFill>
                <a:effectLst>
                  <a:outerShdw blurRad="31750" dist="25400" dir="5400000" algn="tl" rotWithShape="0">
                    <a:srgbClr val="000000">
                      <a:alpha val="25000"/>
                    </a:srgbClr>
                  </a:outerShdw>
                </a:effectLst>
              </a:defRPr>
            </a:lvl1pPr>
            <a:extLst/>
          </a:lstStyle>
          <a:p>
            <a:r>
              <a:rPr kumimoji="0" lang="ru-RU" smtClean="0"/>
              <a:t>Образец заголовка</a:t>
            </a:r>
            <a:endParaRPr kumimoji="0" lang="en-US"/>
          </a:p>
        </p:txBody>
      </p:sp>
      <p:sp>
        <p:nvSpPr>
          <p:cNvPr id="17" name="Подзаголовок 16"/>
          <p:cNvSpPr>
            <a:spLocks noGrp="1"/>
          </p:cNvSpPr>
          <p:nvPr>
            <p:ph type="subTitle" idx="1"/>
          </p:nvPr>
        </p:nvSpPr>
        <p:spPr>
          <a:xfrm>
            <a:off x="685800" y="3611607"/>
            <a:ext cx="77724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ru-RU" smtClean="0"/>
              <a:t>Образец подзаголовка</a:t>
            </a:r>
            <a:endParaRPr kumimoji="0" lang="en-US"/>
          </a:p>
        </p:txBody>
      </p:sp>
      <p:grpSp>
        <p:nvGrpSpPr>
          <p:cNvPr id="2" name="Группа 1"/>
          <p:cNvGrpSpPr/>
          <p:nvPr/>
        </p:nvGrpSpPr>
        <p:grpSpPr>
          <a:xfrm>
            <a:off x="-3765" y="4953000"/>
            <a:ext cx="9147765" cy="1912088"/>
            <a:chOff x="-3765" y="4832896"/>
            <a:chExt cx="9147765" cy="2032192"/>
          </a:xfrm>
        </p:grpSpPr>
        <p:sp>
          <p:nvSpPr>
            <p:cNvPr id="7" name="Полилиния 6"/>
            <p:cNvSpPr>
              <a:spLocks/>
            </p:cNvSpPr>
            <p:nvPr/>
          </p:nvSpPr>
          <p:spPr bwMode="auto">
            <a:xfrm>
              <a:off x="1687513" y="4832896"/>
              <a:ext cx="7456487" cy="51881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8" name="Полилиния 7"/>
            <p:cNvSpPr>
              <a:spLocks/>
            </p:cNvSpPr>
            <p:nvPr/>
          </p:nvSpPr>
          <p:spPr bwMode="auto">
            <a:xfrm>
              <a:off x="35443" y="5135526"/>
              <a:ext cx="9108557"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1" name="Полилиния 10"/>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2" name="Прямая соединительная линия 11"/>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30" name="Дата 29"/>
          <p:cNvSpPr>
            <a:spLocks noGrp="1"/>
          </p:cNvSpPr>
          <p:nvPr>
            <p:ph type="dt" sz="half" idx="10"/>
          </p:nvPr>
        </p:nvSpPr>
        <p:spPr/>
        <p:txBody>
          <a:bodyPr/>
          <a:lstStyle>
            <a:lvl1pPr>
              <a:defRPr>
                <a:solidFill>
                  <a:srgbClr val="FFFFFF"/>
                </a:solidFill>
              </a:defRPr>
            </a:lvl1pPr>
            <a:extLst/>
          </a:lstStyle>
          <a:p>
            <a:fld id="{5B106E36-FD25-4E2D-B0AA-010F637433A0}" type="datetimeFigureOut">
              <a:rPr lang="ru-RU" smtClean="0"/>
              <a:pPr/>
              <a:t>24.03.2019</a:t>
            </a:fld>
            <a:endParaRPr lang="ru-RU"/>
          </a:p>
        </p:txBody>
      </p:sp>
      <p:sp>
        <p:nvSpPr>
          <p:cNvPr id="19" name="Нижний колонтитул 18"/>
          <p:cNvSpPr>
            <a:spLocks noGrp="1"/>
          </p:cNvSpPr>
          <p:nvPr>
            <p:ph type="ftr" sz="quarter" idx="11"/>
          </p:nvPr>
        </p:nvSpPr>
        <p:spPr/>
        <p:txBody>
          <a:bodyPr/>
          <a:lstStyle>
            <a:lvl1pPr>
              <a:defRPr>
                <a:solidFill>
                  <a:schemeClr val="accent1">
                    <a:tint val="20000"/>
                  </a:schemeClr>
                </a:solidFill>
              </a:defRPr>
            </a:lvl1pPr>
            <a:extLst/>
          </a:lstStyle>
          <a:p>
            <a:endParaRPr lang="ru-RU"/>
          </a:p>
        </p:txBody>
      </p:sp>
      <p:sp>
        <p:nvSpPr>
          <p:cNvPr id="27" name="Номер слайда 26"/>
          <p:cNvSpPr>
            <a:spLocks noGrp="1"/>
          </p:cNvSpPr>
          <p:nvPr>
            <p:ph type="sldNum" sz="quarter" idx="12"/>
          </p:nvPr>
        </p:nvSpPr>
        <p:spPr/>
        <p:txBody>
          <a:bodyPr/>
          <a:lstStyle>
            <a:lvl1pPr>
              <a:defRPr>
                <a:solidFill>
                  <a:srgbClr val="FFFFFF"/>
                </a:solidFill>
              </a:defRPr>
            </a:lvl1pPr>
            <a:extLst/>
          </a:lstStyle>
          <a:p>
            <a:fld id="{725C68B6-61C2-468F-89AB-4B9F7531AA68}" type="slidenum">
              <a:rPr lang="ru-RU" smtClean="0"/>
              <a:pPr/>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3" name="Содержимое 2"/>
          <p:cNvSpPr>
            <a:spLocks noGrp="1"/>
          </p:cNvSpPr>
          <p:nvPr>
            <p:ph idx="1"/>
          </p:nvPr>
        </p:nvSpPr>
        <p:spPr/>
        <p:txBody>
          <a:bodyPr/>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fld id="{5B106E36-FD25-4E2D-B0AA-010F637433A0}" type="datetimeFigureOut">
              <a:rPr lang="ru-RU" smtClean="0"/>
              <a:pPr/>
              <a:t>24.03.2019</a:t>
            </a:fld>
            <a:endParaRPr lang="ru-RU"/>
          </a:p>
        </p:txBody>
      </p:sp>
      <p:sp>
        <p:nvSpPr>
          <p:cNvPr id="5" name="Нижний колонтитул 4"/>
          <p:cNvSpPr>
            <a:spLocks noGrp="1"/>
          </p:cNvSpPr>
          <p:nvPr>
            <p:ph type="ftr" sz="quarter" idx="11"/>
          </p:nvPr>
        </p:nvSpPr>
        <p:spPr/>
        <p:txBody>
          <a:bodyPr/>
          <a:lstStyle>
            <a:extLst/>
          </a:lstStyle>
          <a:p>
            <a:endParaRPr lang="ru-RU"/>
          </a:p>
        </p:txBody>
      </p:sp>
      <p:sp>
        <p:nvSpPr>
          <p:cNvPr id="6" name="Номер слайда 5"/>
          <p:cNvSpPr>
            <a:spLocks noGrp="1"/>
          </p:cNvSpPr>
          <p:nvPr>
            <p:ph type="sldNum" sz="quarter" idx="12"/>
          </p:nvPr>
        </p:nvSpPr>
        <p:spPr/>
        <p:txBody>
          <a:bodyPr/>
          <a:lstStyle>
            <a:extLst/>
          </a:lstStyle>
          <a:p>
            <a:fld id="{725C68B6-61C2-468F-89AB-4B9F7531AA68}" type="slidenum">
              <a:rPr lang="ru-RU" smtClean="0"/>
              <a:pPr/>
              <a:t>‹#›</a:t>
            </a:fld>
            <a:endParaRPr lang="ru-RU"/>
          </a:p>
        </p:txBody>
      </p:sp>
      <p:sp>
        <p:nvSpPr>
          <p:cNvPr id="7" name="Заголовок 6"/>
          <p:cNvSpPr>
            <a:spLocks noGrp="1"/>
          </p:cNvSpPr>
          <p:nvPr>
            <p:ph type="title"/>
          </p:nvPr>
        </p:nvSpPr>
        <p:spPr/>
        <p:txBody>
          <a:bodyPr rtlCol="0"/>
          <a:lstStyle>
            <a:extLst/>
          </a:lstStyle>
          <a:p>
            <a:r>
              <a:rPr kumimoji="0" lang="ru-RU" smtClean="0"/>
              <a:t>Образец заголовка</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bg>
      <p:bgRef idx="1002">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76" y="1059712"/>
            <a:ext cx="7772400" cy="1828800"/>
          </a:xfrm>
        </p:spPr>
        <p:txBody>
          <a:bodyPr vert="horz" anchor="b">
            <a:normAutofit/>
            <a:scene3d>
              <a:camera prst="orthographicFront"/>
              <a:lightRig rig="soft" dir="t"/>
            </a:scene3d>
            <a:sp3d prstMaterial="softEdge">
              <a:bevelT w="25400" h="25400"/>
            </a:sp3d>
          </a:bodyPr>
          <a:lstStyle>
            <a:lvl1pPr algn="r">
              <a:buNone/>
              <a:defRPr sz="4800" b="1" cap="none" baseline="0">
                <a:effectLst>
                  <a:outerShdw blurRad="31750" dist="25400" dir="5400000" algn="tl" rotWithShape="0">
                    <a:srgbClr val="000000">
                      <a:alpha val="25000"/>
                    </a:srgbClr>
                  </a:outerShdw>
                </a:effectLst>
              </a:defRPr>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3922713" y="2931712"/>
            <a:ext cx="4572000" cy="1454888"/>
          </a:xfrm>
        </p:spPr>
        <p:txBody>
          <a:bodyPr lIns="91440" rIns="91440" anchor="t"/>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extLst/>
          </a:lstStyle>
          <a:p>
            <a:fld id="{5B106E36-FD25-4E2D-B0AA-010F637433A0}" type="datetimeFigureOut">
              <a:rPr lang="ru-RU" smtClean="0"/>
              <a:pPr/>
              <a:t>24.03.2019</a:t>
            </a:fld>
            <a:endParaRPr lang="ru-RU"/>
          </a:p>
        </p:txBody>
      </p:sp>
      <p:sp>
        <p:nvSpPr>
          <p:cNvPr id="5" name="Нижний колонтитул 4"/>
          <p:cNvSpPr>
            <a:spLocks noGrp="1"/>
          </p:cNvSpPr>
          <p:nvPr>
            <p:ph type="ftr" sz="quarter" idx="11"/>
          </p:nvPr>
        </p:nvSpPr>
        <p:spPr/>
        <p:txBody>
          <a:bodyPr/>
          <a:lstStyle>
            <a:extLst/>
          </a:lstStyle>
          <a:p>
            <a:endParaRPr lang="ru-RU"/>
          </a:p>
        </p:txBody>
      </p:sp>
      <p:sp>
        <p:nvSpPr>
          <p:cNvPr id="6" name="Номер слайда 5"/>
          <p:cNvSpPr>
            <a:spLocks noGrp="1"/>
          </p:cNvSpPr>
          <p:nvPr>
            <p:ph type="sldNum" sz="quarter" idx="12"/>
          </p:nvPr>
        </p:nvSpPr>
        <p:spPr/>
        <p:txBody>
          <a:bodyPr/>
          <a:lstStyle>
            <a:extLst/>
          </a:lstStyle>
          <a:p>
            <a:fld id="{725C68B6-61C2-468F-89AB-4B9F7531AA68}" type="slidenum">
              <a:rPr lang="ru-RU" smtClean="0"/>
              <a:pPr/>
              <a:t>‹#›</a:t>
            </a:fld>
            <a:endParaRPr lang="ru-RU"/>
          </a:p>
        </p:txBody>
      </p:sp>
      <p:sp>
        <p:nvSpPr>
          <p:cNvPr id="7" name="Нашивка 6"/>
          <p:cNvSpPr/>
          <p:nvPr/>
        </p:nvSpPr>
        <p:spPr>
          <a:xfrm>
            <a:off x="3636680"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8" name="Нашивка 7"/>
          <p:cNvSpPr/>
          <p:nvPr/>
        </p:nvSpPr>
        <p:spPr>
          <a:xfrm>
            <a:off x="3450264"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bg>
      <p:bgRef idx="1002">
        <a:schemeClr val="bg1"/>
      </p:bgRef>
    </p:bg>
    <p:spTree>
      <p:nvGrpSpPr>
        <p:cNvPr id="1" name=""/>
        <p:cNvGrpSpPr/>
        <p:nvPr/>
      </p:nvGrpSpPr>
      <p:grpSpPr>
        <a:xfrm>
          <a:off x="0" y="0"/>
          <a:ext cx="0" cy="0"/>
          <a:chOff x="0" y="0"/>
          <a:chExt cx="0" cy="0"/>
        </a:xfrm>
      </p:grpSpPr>
      <p:sp>
        <p:nvSpPr>
          <p:cNvPr id="3" name="Содержимое 2"/>
          <p:cNvSpPr>
            <a:spLocks noGrp="1"/>
          </p:cNvSpPr>
          <p:nvPr>
            <p:ph sz="half" idx="1"/>
          </p:nvPr>
        </p:nvSpPr>
        <p:spPr>
          <a:xfrm>
            <a:off x="457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2"/>
          </p:nvPr>
        </p:nvSpPr>
        <p:spPr>
          <a:xfrm>
            <a:off x="4648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extLst/>
          </a:lstStyle>
          <a:p>
            <a:fld id="{5B106E36-FD25-4E2D-B0AA-010F637433A0}" type="datetimeFigureOut">
              <a:rPr lang="ru-RU" smtClean="0"/>
              <a:pPr/>
              <a:t>24.03.2019</a:t>
            </a:fld>
            <a:endParaRPr lang="ru-RU"/>
          </a:p>
        </p:txBody>
      </p:sp>
      <p:sp>
        <p:nvSpPr>
          <p:cNvPr id="6" name="Нижний колонтитул 5"/>
          <p:cNvSpPr>
            <a:spLocks noGrp="1"/>
          </p:cNvSpPr>
          <p:nvPr>
            <p:ph type="ftr" sz="quarter" idx="11"/>
          </p:nvPr>
        </p:nvSpPr>
        <p:spPr/>
        <p:txBody>
          <a:bodyPr/>
          <a:lstStyle>
            <a:extLst/>
          </a:lstStyle>
          <a:p>
            <a:endParaRPr lang="ru-RU"/>
          </a:p>
        </p:txBody>
      </p:sp>
      <p:sp>
        <p:nvSpPr>
          <p:cNvPr id="7" name="Номер слайда 6"/>
          <p:cNvSpPr>
            <a:spLocks noGrp="1"/>
          </p:cNvSpPr>
          <p:nvPr>
            <p:ph type="sldNum" sz="quarter" idx="12"/>
          </p:nvPr>
        </p:nvSpPr>
        <p:spPr/>
        <p:txBody>
          <a:bodyPr/>
          <a:lstStyle>
            <a:extLst/>
          </a:lstStyle>
          <a:p>
            <a:fld id="{725C68B6-61C2-468F-89AB-4B9F7531AA68}" type="slidenum">
              <a:rPr lang="ru-RU" smtClean="0"/>
              <a:pPr/>
              <a:t>‹#›</a:t>
            </a:fld>
            <a:endParaRPr lang="ru-RU"/>
          </a:p>
        </p:txBody>
      </p:sp>
      <p:sp>
        <p:nvSpPr>
          <p:cNvPr id="8" name="Заголовок 7"/>
          <p:cNvSpPr>
            <a:spLocks noGrp="1"/>
          </p:cNvSpPr>
          <p:nvPr>
            <p:ph type="title"/>
          </p:nvPr>
        </p:nvSpPr>
        <p:spPr/>
        <p:txBody>
          <a:bodyPr rtlCol="0"/>
          <a:lstStyle>
            <a:extLst/>
          </a:lstStyle>
          <a:p>
            <a:r>
              <a:rPr kumimoji="0" lang="ru-RU" smtClean="0"/>
              <a:t>Образец заголовка</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bg>
      <p:bgRef idx="1003">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8229600" cy="1143000"/>
          </a:xfrm>
        </p:spPr>
        <p:txBody>
          <a:bodyPr anchor="ctr"/>
          <a:lstStyle>
            <a:lvl1pPr>
              <a:defRPr/>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457200"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645026"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5" name="Содержимое 4"/>
          <p:cNvSpPr>
            <a:spLocks noGrp="1"/>
          </p:cNvSpPr>
          <p:nvPr>
            <p:ph sz="quarter" idx="2"/>
          </p:nvPr>
        </p:nvSpPr>
        <p:spPr>
          <a:xfrm>
            <a:off x="457200" y="1444294"/>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Содержимое 5"/>
          <p:cNvSpPr>
            <a:spLocks noGrp="1"/>
          </p:cNvSpPr>
          <p:nvPr>
            <p:ph sz="quarter" idx="4"/>
          </p:nvPr>
        </p:nvSpPr>
        <p:spPr>
          <a:xfrm>
            <a:off x="4645025" y="1444294"/>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extLst/>
          </a:lstStyle>
          <a:p>
            <a:fld id="{5B106E36-FD25-4E2D-B0AA-010F637433A0}" type="datetimeFigureOut">
              <a:rPr lang="ru-RU" smtClean="0"/>
              <a:pPr/>
              <a:t>24.03.2019</a:t>
            </a:fld>
            <a:endParaRPr lang="ru-RU"/>
          </a:p>
        </p:txBody>
      </p:sp>
      <p:sp>
        <p:nvSpPr>
          <p:cNvPr id="8" name="Нижний колонтитул 7"/>
          <p:cNvSpPr>
            <a:spLocks noGrp="1"/>
          </p:cNvSpPr>
          <p:nvPr>
            <p:ph type="ftr" sz="quarter" idx="11"/>
          </p:nvPr>
        </p:nvSpPr>
        <p:spPr/>
        <p:txBody>
          <a:bodyPr/>
          <a:lstStyle>
            <a:extLst/>
          </a:lstStyle>
          <a:p>
            <a:endParaRPr lang="ru-RU"/>
          </a:p>
        </p:txBody>
      </p:sp>
      <p:sp>
        <p:nvSpPr>
          <p:cNvPr id="9" name="Номер слайда 8"/>
          <p:cNvSpPr>
            <a:spLocks noGrp="1"/>
          </p:cNvSpPr>
          <p:nvPr>
            <p:ph type="sldNum" sz="quarter" idx="12"/>
          </p:nvPr>
        </p:nvSpPr>
        <p:spPr/>
        <p:txBody>
          <a:bodyPr/>
          <a:lstStyle>
            <a:extLst/>
          </a:lstStyle>
          <a:p>
            <a:fld id="{725C68B6-61C2-468F-89AB-4B9F7531AA68}" type="slidenum">
              <a:rPr lang="ru-RU" smtClean="0"/>
              <a:pPr/>
              <a:t>‹#›</a:t>
            </a:fld>
            <a:endParaRPr lang="ru-RU"/>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bg>
      <p:bgRef idx="1002">
        <a:schemeClr val="bg1"/>
      </p:bgRef>
    </p:bg>
    <p:spTree>
      <p:nvGrpSpPr>
        <p:cNvPr id="1" name=""/>
        <p:cNvGrpSpPr/>
        <p:nvPr/>
      </p:nvGrpSpPr>
      <p:grpSpPr>
        <a:xfrm>
          <a:off x="0" y="0"/>
          <a:ext cx="0" cy="0"/>
          <a:chOff x="0" y="0"/>
          <a:chExt cx="0" cy="0"/>
        </a:xfrm>
      </p:grpSpPr>
      <p:sp>
        <p:nvSpPr>
          <p:cNvPr id="3" name="Дата 2"/>
          <p:cNvSpPr>
            <a:spLocks noGrp="1"/>
          </p:cNvSpPr>
          <p:nvPr>
            <p:ph type="dt" sz="half" idx="10"/>
          </p:nvPr>
        </p:nvSpPr>
        <p:spPr/>
        <p:txBody>
          <a:bodyPr/>
          <a:lstStyle>
            <a:extLst/>
          </a:lstStyle>
          <a:p>
            <a:fld id="{5B106E36-FD25-4E2D-B0AA-010F637433A0}" type="datetimeFigureOut">
              <a:rPr lang="ru-RU" smtClean="0"/>
              <a:pPr/>
              <a:t>24.03.2019</a:t>
            </a:fld>
            <a:endParaRPr lang="ru-RU"/>
          </a:p>
        </p:txBody>
      </p:sp>
      <p:sp>
        <p:nvSpPr>
          <p:cNvPr id="4" name="Нижний колонтитул 3"/>
          <p:cNvSpPr>
            <a:spLocks noGrp="1"/>
          </p:cNvSpPr>
          <p:nvPr>
            <p:ph type="ftr" sz="quarter" idx="11"/>
          </p:nvPr>
        </p:nvSpPr>
        <p:spPr/>
        <p:txBody>
          <a:bodyPr/>
          <a:lstStyle>
            <a:extLst/>
          </a:lstStyle>
          <a:p>
            <a:endParaRPr lang="ru-RU"/>
          </a:p>
        </p:txBody>
      </p:sp>
      <p:sp>
        <p:nvSpPr>
          <p:cNvPr id="5" name="Номер слайда 4"/>
          <p:cNvSpPr>
            <a:spLocks noGrp="1"/>
          </p:cNvSpPr>
          <p:nvPr>
            <p:ph type="sldNum" sz="quarter" idx="12"/>
          </p:nvPr>
        </p:nvSpPr>
        <p:spPr/>
        <p:txBody>
          <a:bodyPr/>
          <a:lstStyle>
            <a:extLst/>
          </a:lstStyle>
          <a:p>
            <a:fld id="{725C68B6-61C2-468F-89AB-4B9F7531AA68}" type="slidenum">
              <a:rPr lang="ru-RU" smtClean="0"/>
              <a:pPr/>
              <a:t>‹#›</a:t>
            </a:fld>
            <a:endParaRPr lang="ru-RU"/>
          </a:p>
        </p:txBody>
      </p:sp>
      <p:sp>
        <p:nvSpPr>
          <p:cNvPr id="6" name="Заголовок 5"/>
          <p:cNvSpPr>
            <a:spLocks noGrp="1"/>
          </p:cNvSpPr>
          <p:nvPr>
            <p:ph type="title"/>
          </p:nvPr>
        </p:nvSpPr>
        <p:spPr/>
        <p:txBody>
          <a:bodyPr rtlCol="0"/>
          <a:lstStyle>
            <a:extLst/>
          </a:lstStyle>
          <a:p>
            <a:r>
              <a:rPr kumimoji="0" lang="ru-RU" smtClean="0"/>
              <a:t>Образец заголовка</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extLst/>
          </a:lstStyle>
          <a:p>
            <a:fld id="{5B106E36-FD25-4E2D-B0AA-010F637433A0}" type="datetimeFigureOut">
              <a:rPr lang="ru-RU" smtClean="0"/>
              <a:pPr/>
              <a:t>24.03.2019</a:t>
            </a:fld>
            <a:endParaRPr lang="ru-RU"/>
          </a:p>
        </p:txBody>
      </p:sp>
      <p:sp>
        <p:nvSpPr>
          <p:cNvPr id="3" name="Нижний колонтитул 2"/>
          <p:cNvSpPr>
            <a:spLocks noGrp="1"/>
          </p:cNvSpPr>
          <p:nvPr>
            <p:ph type="ftr" sz="quarter" idx="11"/>
          </p:nvPr>
        </p:nvSpPr>
        <p:spPr/>
        <p:txBody>
          <a:bodyPr/>
          <a:lstStyle>
            <a:extLst/>
          </a:lstStyle>
          <a:p>
            <a:endParaRPr lang="ru-RU"/>
          </a:p>
        </p:txBody>
      </p:sp>
      <p:sp>
        <p:nvSpPr>
          <p:cNvPr id="4" name="Номер слайда 3"/>
          <p:cNvSpPr>
            <a:spLocks noGrp="1"/>
          </p:cNvSpPr>
          <p:nvPr>
            <p:ph type="sldNum" sz="quarter" idx="12"/>
          </p:nvPr>
        </p:nvSpPr>
        <p:spPr/>
        <p:txBody>
          <a:bodyPr/>
          <a:lstStyle>
            <a:extLst/>
          </a:lstStyle>
          <a:p>
            <a:fld id="{725C68B6-61C2-468F-89AB-4B9F7531AA68}"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bg>
      <p:bgRef idx="1003">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14400" y="4876800"/>
            <a:ext cx="7481776" cy="457200"/>
          </a:xfrm>
        </p:spPr>
        <p:txBody>
          <a:bodyPr vert="horz" anchor="t">
            <a:noAutofit/>
            <a:sp3d prstMaterial="softEdge">
              <a:bevelT w="0" h="0"/>
            </a:sp3d>
          </a:bodyPr>
          <a:lstStyle>
            <a:lvl1pPr algn="r">
              <a:buNone/>
              <a:defRPr sz="2500" b="0">
                <a:solidFill>
                  <a:schemeClr val="accent1"/>
                </a:solidFill>
                <a:effectLst/>
              </a:defRPr>
            </a:lvl1pPr>
            <a:extLst/>
          </a:lstStyle>
          <a:p>
            <a:r>
              <a:rPr kumimoji="0" lang="ru-RU" smtClean="0"/>
              <a:t>Образец заголовка</a:t>
            </a:r>
            <a:endParaRPr kumimoji="0" lang="en-US"/>
          </a:p>
        </p:txBody>
      </p:sp>
      <p:sp>
        <p:nvSpPr>
          <p:cNvPr id="3" name="Текст 2"/>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eaLnBrk="1" latinLnBrk="0" hangingPunct="1"/>
            <a:r>
              <a:rPr kumimoji="0" lang="ru-RU" smtClean="0"/>
              <a:t>Образец текста</a:t>
            </a:r>
          </a:p>
        </p:txBody>
      </p:sp>
      <p:sp>
        <p:nvSpPr>
          <p:cNvPr id="4" name="Содержимое 3"/>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a:xfrm>
            <a:off x="6727032" y="6407944"/>
            <a:ext cx="1920240" cy="365760"/>
          </a:xfrm>
        </p:spPr>
        <p:txBody>
          <a:bodyPr/>
          <a:lstStyle>
            <a:extLst/>
          </a:lstStyle>
          <a:p>
            <a:fld id="{5B106E36-FD25-4E2D-B0AA-010F637433A0}" type="datetimeFigureOut">
              <a:rPr lang="ru-RU" smtClean="0"/>
              <a:pPr/>
              <a:t>24.03.2019</a:t>
            </a:fld>
            <a:endParaRPr lang="ru-RU"/>
          </a:p>
        </p:txBody>
      </p:sp>
      <p:sp>
        <p:nvSpPr>
          <p:cNvPr id="6" name="Нижний колонтитул 5"/>
          <p:cNvSpPr>
            <a:spLocks noGrp="1"/>
          </p:cNvSpPr>
          <p:nvPr>
            <p:ph type="ftr" sz="quarter" idx="11"/>
          </p:nvPr>
        </p:nvSpPr>
        <p:spPr/>
        <p:txBody>
          <a:bodyPr/>
          <a:lstStyle>
            <a:extLst/>
          </a:lstStyle>
          <a:p>
            <a:endParaRPr lang="ru-RU"/>
          </a:p>
        </p:txBody>
      </p:sp>
      <p:sp>
        <p:nvSpPr>
          <p:cNvPr id="7" name="Номер слайда 6"/>
          <p:cNvSpPr>
            <a:spLocks noGrp="1"/>
          </p:cNvSpPr>
          <p:nvPr>
            <p:ph type="sldNum" sz="quarter" idx="12"/>
          </p:nvPr>
        </p:nvSpPr>
        <p:spPr/>
        <p:txBody>
          <a:bodyPr/>
          <a:lstStyle>
            <a:extLst/>
          </a:lstStyle>
          <a:p>
            <a:fld id="{725C68B6-61C2-468F-89AB-4B9F7531AA68}" type="slidenum">
              <a:rPr lang="ru-RU" smtClean="0"/>
              <a:pPr/>
              <a:t>‹#›</a:t>
            </a:fld>
            <a:endParaRPr lang="ru-RU"/>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bg>
      <p:bgRef idx="1002">
        <a:schemeClr val="bg1"/>
      </p:bgRef>
    </p:bg>
    <p:spTree>
      <p:nvGrpSpPr>
        <p:cNvPr id="1" name=""/>
        <p:cNvGrpSpPr/>
        <p:nvPr/>
      </p:nvGrpSpPr>
      <p:grpSpPr>
        <a:xfrm>
          <a:off x="0" y="0"/>
          <a:ext cx="0" cy="0"/>
          <a:chOff x="0" y="0"/>
          <a:chExt cx="0" cy="0"/>
        </a:xfrm>
      </p:grpSpPr>
      <p:sp>
        <p:nvSpPr>
          <p:cNvPr id="4" name="Текст 3"/>
          <p:cNvSpPr>
            <a:spLocks noGrp="1"/>
          </p:cNvSpPr>
          <p:nvPr>
            <p:ph type="body" sz="half" idx="2"/>
          </p:nvPr>
        </p:nvSpPr>
        <p:spPr>
          <a:xfrm>
            <a:off x="1141232" y="5443402"/>
            <a:ext cx="7162800" cy="648232"/>
          </a:xfrm>
          <a:noFill/>
        </p:spPr>
        <p:txBody>
          <a:bodyPr lIns="91440" tIns="0" rIns="91440" anchor="t"/>
          <a:lstStyle>
            <a:lvl1pPr marL="0" marR="18288" indent="0" algn="r">
              <a:buNone/>
              <a:defRPr sz="1400"/>
            </a:lvl1pPr>
            <a:lvl2pPr>
              <a:defRPr sz="1200"/>
            </a:lvl2pPr>
            <a:lvl3pPr>
              <a:defRPr sz="1000"/>
            </a:lvl3pPr>
            <a:lvl4pPr>
              <a:defRPr sz="900"/>
            </a:lvl4pPr>
            <a:lvl5pPr>
              <a:defRPr sz="900"/>
            </a:lvl5pPr>
            <a:extLst/>
          </a:lstStyle>
          <a:p>
            <a:pPr lvl="0" eaLnBrk="1" latinLnBrk="0" hangingPunct="1"/>
            <a:r>
              <a:rPr kumimoji="0" lang="ru-RU" smtClean="0"/>
              <a:t>Образец текста</a:t>
            </a:r>
          </a:p>
        </p:txBody>
      </p:sp>
      <p:sp>
        <p:nvSpPr>
          <p:cNvPr id="3" name="Рисунок 2"/>
          <p:cNvSpPr>
            <a:spLocks noGrp="1"/>
          </p:cNvSpPr>
          <p:nvPr>
            <p:ph type="pic" idx="1"/>
          </p:nvPr>
        </p:nvSpPr>
        <p:spPr>
          <a:xfrm>
            <a:off x="228600" y="189968"/>
            <a:ext cx="8686800" cy="4389120"/>
          </a:xfrm>
          <a:prstGeom prst="rect">
            <a:avLst/>
          </a:prstGeom>
          <a:solidFill>
            <a:schemeClr val="bg2"/>
          </a:solidFill>
          <a:ln>
            <a:solidFill>
              <a:schemeClr val="bg1"/>
            </a:solidFill>
          </a:ln>
          <a:effectLst>
            <a:innerShdw blurRad="95250">
              <a:srgbClr val="000000"/>
            </a:innerShdw>
          </a:effectLst>
        </p:spPr>
        <p:txBody>
          <a:bodyPr/>
          <a:lstStyle>
            <a:lvl1pPr marL="0" indent="0">
              <a:buNone/>
              <a:defRPr sz="3200"/>
            </a:lvl1pPr>
            <a:extLst/>
          </a:lstStyle>
          <a:p>
            <a:r>
              <a:rPr kumimoji="0" lang="ru-RU" smtClean="0"/>
              <a:t>Вставка рисунка</a:t>
            </a:r>
            <a:endParaRPr kumimoji="0" lang="en-US" dirty="0"/>
          </a:p>
        </p:txBody>
      </p:sp>
      <p:sp>
        <p:nvSpPr>
          <p:cNvPr id="5" name="Дата 4"/>
          <p:cNvSpPr>
            <a:spLocks noGrp="1"/>
          </p:cNvSpPr>
          <p:nvPr>
            <p:ph type="dt" sz="half" idx="10"/>
          </p:nvPr>
        </p:nvSpPr>
        <p:spPr/>
        <p:txBody>
          <a:bodyPr/>
          <a:lstStyle>
            <a:lvl1pPr>
              <a:defRPr>
                <a:solidFill>
                  <a:schemeClr val="tx1"/>
                </a:solidFill>
              </a:defRPr>
            </a:lvl1pPr>
            <a:extLst/>
          </a:lstStyle>
          <a:p>
            <a:fld id="{5B106E36-FD25-4E2D-B0AA-010F637433A0}" type="datetimeFigureOut">
              <a:rPr lang="ru-RU" smtClean="0"/>
              <a:pPr/>
              <a:t>24.03.2019</a:t>
            </a:fld>
            <a:endParaRPr lang="ru-RU"/>
          </a:p>
        </p:txBody>
      </p:sp>
      <p:sp>
        <p:nvSpPr>
          <p:cNvPr id="6" name="Нижний колонтитул 5"/>
          <p:cNvSpPr>
            <a:spLocks noGrp="1"/>
          </p:cNvSpPr>
          <p:nvPr>
            <p:ph type="ftr" sz="quarter" idx="11"/>
          </p:nvPr>
        </p:nvSpPr>
        <p:spPr>
          <a:xfrm>
            <a:off x="4380072" y="6407944"/>
            <a:ext cx="2350681" cy="365125"/>
          </a:xfrm>
        </p:spPr>
        <p:txBody>
          <a:bodyPr/>
          <a:lstStyle>
            <a:lvl1pPr>
              <a:defRPr>
                <a:solidFill>
                  <a:schemeClr val="tx1"/>
                </a:solidFill>
              </a:defRPr>
            </a:lvl1pPr>
            <a:extLst/>
          </a:lstStyle>
          <a:p>
            <a:endParaRPr lang="ru-RU"/>
          </a:p>
        </p:txBody>
      </p:sp>
      <p:sp>
        <p:nvSpPr>
          <p:cNvPr id="7" name="Номер слайда 6"/>
          <p:cNvSpPr>
            <a:spLocks noGrp="1"/>
          </p:cNvSpPr>
          <p:nvPr>
            <p:ph type="sldNum" sz="quarter" idx="12"/>
          </p:nvPr>
        </p:nvSpPr>
        <p:spPr/>
        <p:txBody>
          <a:bodyPr/>
          <a:lstStyle>
            <a:lvl1pPr>
              <a:defRPr>
                <a:solidFill>
                  <a:schemeClr val="tx1"/>
                </a:solidFill>
              </a:defRPr>
            </a:lvl1pPr>
            <a:extLst/>
          </a:lstStyle>
          <a:p>
            <a:fld id="{725C68B6-61C2-468F-89AB-4B9F7531AA68}" type="slidenum">
              <a:rPr lang="ru-RU" smtClean="0"/>
              <a:pPr/>
              <a:t>‹#›</a:t>
            </a:fld>
            <a:endParaRPr lang="ru-RU"/>
          </a:p>
        </p:txBody>
      </p:sp>
      <p:sp>
        <p:nvSpPr>
          <p:cNvPr id="2" name="Заголовок 1"/>
          <p:cNvSpPr>
            <a:spLocks noGrp="1"/>
          </p:cNvSpPr>
          <p:nvPr>
            <p:ph type="title"/>
          </p:nvPr>
        </p:nvSpPr>
        <p:spPr>
          <a:xfrm>
            <a:off x="228600" y="4865122"/>
            <a:ext cx="8075432"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kumimoji="0" lang="ru-RU" smtClean="0"/>
              <a:t>Образец заголовка</a:t>
            </a:r>
            <a:endParaRPr kumimoji="0" lang="en-US"/>
          </a:p>
        </p:txBody>
      </p:sp>
      <p:sp>
        <p:nvSpPr>
          <p:cNvPr id="8" name="Полилиния 7"/>
          <p:cNvSpPr>
            <a:spLocks/>
          </p:cNvSpPr>
          <p:nvPr/>
        </p:nvSpPr>
        <p:spPr bwMode="auto">
          <a:xfrm>
            <a:off x="716436" y="5001993"/>
            <a:ext cx="3802003" cy="1443111"/>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329" y="347"/>
                </a:moveTo>
                <a:lnTo>
                  <a:pt x="7156" y="682"/>
                </a:lnTo>
                <a:lnTo>
                  <a:pt x="5229" y="682"/>
                </a:lnTo>
                <a:lnTo>
                  <a:pt x="-328" y="345"/>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9" name="Полилиния 8"/>
          <p:cNvSpPr>
            <a:spLocks/>
          </p:cNvSpPr>
          <p:nvPr/>
        </p:nvSpPr>
        <p:spPr bwMode="auto">
          <a:xfrm>
            <a:off x="-53561" y="5785023"/>
            <a:ext cx="3802003"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817" y="97"/>
                </a:moveTo>
                <a:lnTo>
                  <a:pt x="6408" y="682"/>
                </a:lnTo>
                <a:lnTo>
                  <a:pt x="5232" y="685"/>
                </a:lnTo>
                <a:lnTo>
                  <a:pt x="829" y="101"/>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0" name="Прямоугольный треугольник 9"/>
          <p:cNvSpPr>
            <a:spLocks/>
          </p:cNvSpPr>
          <p:nvPr/>
        </p:nvSpPr>
        <p:spPr bwMode="auto">
          <a:xfrm>
            <a:off x="-6042" y="5791253"/>
            <a:ext cx="3402314" cy="1080868"/>
          </a:xfrm>
          <a:prstGeom prst="rtTriangle">
            <a:avLst/>
          </a:pr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1" name="Прямая соединительная линия 10"/>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12" name="Нашивка 11"/>
          <p:cNvSpPr/>
          <p:nvPr/>
        </p:nvSpPr>
        <p:spPr>
          <a:xfrm>
            <a:off x="8664112"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13" name="Нашивка 12"/>
          <p:cNvSpPr/>
          <p:nvPr/>
        </p:nvSpPr>
        <p:spPr>
          <a:xfrm>
            <a:off x="8477696"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1481329"/>
            <a:ext cx="8229600" cy="4386071"/>
          </a:xfrm>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fld id="{5B106E36-FD25-4E2D-B0AA-010F637433A0}" type="datetimeFigureOut">
              <a:rPr lang="ru-RU" smtClean="0"/>
              <a:pPr/>
              <a:t>24.03.2019</a:t>
            </a:fld>
            <a:endParaRPr lang="ru-RU"/>
          </a:p>
        </p:txBody>
      </p:sp>
      <p:sp>
        <p:nvSpPr>
          <p:cNvPr id="5" name="Нижний колонтитул 4"/>
          <p:cNvSpPr>
            <a:spLocks noGrp="1"/>
          </p:cNvSpPr>
          <p:nvPr>
            <p:ph type="ftr" sz="quarter" idx="11"/>
          </p:nvPr>
        </p:nvSpPr>
        <p:spPr/>
        <p:txBody>
          <a:bodyPr/>
          <a:lstStyle>
            <a:extLst/>
          </a:lstStyle>
          <a:p>
            <a:endParaRPr lang="ru-RU"/>
          </a:p>
        </p:txBody>
      </p:sp>
      <p:sp>
        <p:nvSpPr>
          <p:cNvPr id="6" name="Номер слайда 5"/>
          <p:cNvSpPr>
            <a:spLocks noGrp="1"/>
          </p:cNvSpPr>
          <p:nvPr>
            <p:ph type="sldNum" sz="quarter" idx="12"/>
          </p:nvPr>
        </p:nvSpPr>
        <p:spPr/>
        <p:txBody>
          <a:bodyPr/>
          <a:lstStyle>
            <a:extLst/>
          </a:lstStyle>
          <a:p>
            <a:fld id="{725C68B6-61C2-468F-89AB-4B9F7531AA68}"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844013" y="274640"/>
            <a:ext cx="1777470" cy="5592761"/>
          </a:xfrm>
        </p:spPr>
        <p:txBody>
          <a:bodyPr vert="eaVert"/>
          <a:lstStyle>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274641"/>
            <a:ext cx="6324600" cy="5592760"/>
          </a:xfrm>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fld id="{5B106E36-FD25-4E2D-B0AA-010F637433A0}" type="datetimeFigureOut">
              <a:rPr lang="ru-RU" smtClean="0"/>
              <a:pPr/>
              <a:t>24.03.2019</a:t>
            </a:fld>
            <a:endParaRPr lang="ru-RU"/>
          </a:p>
        </p:txBody>
      </p:sp>
      <p:sp>
        <p:nvSpPr>
          <p:cNvPr id="5" name="Нижний колонтитул 4"/>
          <p:cNvSpPr>
            <a:spLocks noGrp="1"/>
          </p:cNvSpPr>
          <p:nvPr>
            <p:ph type="ftr" sz="quarter" idx="11"/>
          </p:nvPr>
        </p:nvSpPr>
        <p:spPr/>
        <p:txBody>
          <a:bodyPr/>
          <a:lstStyle>
            <a:extLst/>
          </a:lstStyle>
          <a:p>
            <a:endParaRPr lang="ru-RU"/>
          </a:p>
        </p:txBody>
      </p:sp>
      <p:sp>
        <p:nvSpPr>
          <p:cNvPr id="6" name="Номер слайда 5"/>
          <p:cNvSpPr>
            <a:spLocks noGrp="1"/>
          </p:cNvSpPr>
          <p:nvPr>
            <p:ph type="sldNum" sz="quarter" idx="12"/>
          </p:nvPr>
        </p:nvSpPr>
        <p:spPr/>
        <p:txBody>
          <a:bodyPr/>
          <a:lstStyle>
            <a:extLst/>
          </a:lstStyle>
          <a:p>
            <a:fld id="{725C68B6-61C2-468F-89AB-4B9F7531AA68}" type="slidenum">
              <a:rPr lang="ru-RU" smtClean="0"/>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3" name="Полилиния 12"/>
          <p:cNvSpPr>
            <a:spLocks/>
          </p:cNvSpPr>
          <p:nvPr/>
        </p:nvSpPr>
        <p:spPr bwMode="auto">
          <a:xfrm>
            <a:off x="716436" y="5001993"/>
            <a:ext cx="3802003" cy="1443111"/>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329" y="347"/>
                </a:moveTo>
                <a:lnTo>
                  <a:pt x="7156" y="682"/>
                </a:lnTo>
                <a:lnTo>
                  <a:pt x="5229" y="682"/>
                </a:lnTo>
                <a:lnTo>
                  <a:pt x="-328" y="345"/>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2" name="Полилиния 11"/>
          <p:cNvSpPr>
            <a:spLocks/>
          </p:cNvSpPr>
          <p:nvPr/>
        </p:nvSpPr>
        <p:spPr bwMode="auto">
          <a:xfrm>
            <a:off x="-53561" y="5785023"/>
            <a:ext cx="3802003"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817" y="97"/>
                </a:moveTo>
                <a:lnTo>
                  <a:pt x="6408" y="682"/>
                </a:lnTo>
                <a:lnTo>
                  <a:pt x="5232" y="685"/>
                </a:lnTo>
                <a:lnTo>
                  <a:pt x="829" y="101"/>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4" name="Прямоугольный треугольник 13"/>
          <p:cNvSpPr>
            <a:spLocks/>
          </p:cNvSpPr>
          <p:nvPr/>
        </p:nvSpPr>
        <p:spPr bwMode="auto">
          <a:xfrm>
            <a:off x="-6042" y="5791253"/>
            <a:ext cx="3402314" cy="1080868"/>
          </a:xfrm>
          <a:prstGeom prst="rtTriangle">
            <a:avLst/>
          </a:prstGeom>
          <a:blipFill>
            <a:blip r:embed="rId13">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5" name="Прямая соединительная линия 14"/>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Заголовок 8"/>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extLst/>
          </a:lstStyle>
          <a:p>
            <a:r>
              <a:rPr kumimoji="0" lang="ru-RU" smtClean="0"/>
              <a:t>Образец заголовка</a:t>
            </a:r>
            <a:endParaRPr kumimoji="0" lang="en-US"/>
          </a:p>
        </p:txBody>
      </p:sp>
      <p:sp>
        <p:nvSpPr>
          <p:cNvPr id="30" name="Текст 29"/>
          <p:cNvSpPr>
            <a:spLocks noGrp="1"/>
          </p:cNvSpPr>
          <p:nvPr>
            <p:ph type="body" idx="1"/>
          </p:nvPr>
        </p:nvSpPr>
        <p:spPr>
          <a:xfrm>
            <a:off x="457200" y="1481328"/>
            <a:ext cx="8229600" cy="4525963"/>
          </a:xfrm>
          <a:prstGeom prst="rect">
            <a:avLst/>
          </a:prstGeom>
        </p:spPr>
        <p:txBody>
          <a:bodyPr vert="horz">
            <a:normAutofit/>
          </a:bodyPr>
          <a:lstStyle>
            <a:extLst/>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0" name="Дата 9"/>
          <p:cNvSpPr>
            <a:spLocks noGrp="1"/>
          </p:cNvSpPr>
          <p:nvPr>
            <p:ph type="dt" sz="half" idx="2"/>
          </p:nvPr>
        </p:nvSpPr>
        <p:spPr>
          <a:xfrm>
            <a:off x="6727032" y="6407944"/>
            <a:ext cx="1920240" cy="365760"/>
          </a:xfrm>
          <a:prstGeom prst="rect">
            <a:avLst/>
          </a:prstGeom>
        </p:spPr>
        <p:txBody>
          <a:bodyPr vert="horz" anchor="b"/>
          <a:lstStyle>
            <a:lvl1pPr algn="l" eaLnBrk="1" latinLnBrk="0" hangingPunct="1">
              <a:defRPr kumimoji="0" sz="1000">
                <a:solidFill>
                  <a:schemeClr val="tx1"/>
                </a:solidFill>
              </a:defRPr>
            </a:lvl1pPr>
            <a:extLst/>
          </a:lstStyle>
          <a:p>
            <a:fld id="{5B106E36-FD25-4E2D-B0AA-010F637433A0}" type="datetimeFigureOut">
              <a:rPr lang="ru-RU" smtClean="0"/>
              <a:pPr/>
              <a:t>24.03.2019</a:t>
            </a:fld>
            <a:endParaRPr lang="ru-RU"/>
          </a:p>
        </p:txBody>
      </p:sp>
      <p:sp>
        <p:nvSpPr>
          <p:cNvPr id="22" name="Нижний колонтитул 21"/>
          <p:cNvSpPr>
            <a:spLocks noGrp="1"/>
          </p:cNvSpPr>
          <p:nvPr>
            <p:ph type="ftr" sz="quarter" idx="3"/>
          </p:nvPr>
        </p:nvSpPr>
        <p:spPr>
          <a:xfrm>
            <a:off x="4380072" y="6407944"/>
            <a:ext cx="2350681" cy="365125"/>
          </a:xfrm>
          <a:prstGeom prst="rect">
            <a:avLst/>
          </a:prstGeom>
        </p:spPr>
        <p:txBody>
          <a:bodyPr vert="horz" anchor="b"/>
          <a:lstStyle>
            <a:lvl1pPr algn="r" eaLnBrk="1" latinLnBrk="0" hangingPunct="1">
              <a:defRPr kumimoji="0" sz="1000">
                <a:solidFill>
                  <a:schemeClr val="tx1"/>
                </a:solidFill>
              </a:defRPr>
            </a:lvl1pPr>
            <a:extLst/>
          </a:lstStyle>
          <a:p>
            <a:endParaRPr lang="ru-RU"/>
          </a:p>
        </p:txBody>
      </p:sp>
      <p:sp>
        <p:nvSpPr>
          <p:cNvPr id="18" name="Номер слайда 17"/>
          <p:cNvSpPr>
            <a:spLocks noGrp="1"/>
          </p:cNvSpPr>
          <p:nvPr>
            <p:ph type="sldNum" sz="quarter" idx="4"/>
          </p:nvPr>
        </p:nvSpPr>
        <p:spPr>
          <a:xfrm>
            <a:off x="8647272" y="6407944"/>
            <a:ext cx="365760" cy="365125"/>
          </a:xfrm>
          <a:prstGeom prst="rect">
            <a:avLst/>
          </a:prstGeom>
        </p:spPr>
        <p:txBody>
          <a:bodyPr vert="horz" anchor="b"/>
          <a:lstStyle>
            <a:lvl1pPr algn="r" eaLnBrk="1" latinLnBrk="0" hangingPunct="1">
              <a:defRPr kumimoji="0" sz="1000" b="0">
                <a:solidFill>
                  <a:schemeClr val="tx1"/>
                </a:solidFill>
              </a:defRPr>
            </a:lvl1pPr>
            <a:extLst/>
          </a:lstStyle>
          <a:p>
            <a:fld id="{725C68B6-61C2-468F-89AB-4B9F7531AA68}" type="slidenum">
              <a:rPr lang="ru-RU" smtClean="0"/>
              <a:pPr/>
              <a:t>‹#›</a:t>
            </a:fld>
            <a:endParaRPr lang="ru-RU"/>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rtl="0"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p:titleStyle>
    <p:bodyStyle>
      <a:lvl1pPr marL="365760" indent="-256032" algn="l" rtl="0"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l" rtl="0"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l" rtl="0"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l" rtl="0"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l" rtl="0"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214290"/>
            <a:ext cx="8229600" cy="5911873"/>
          </a:xfrm>
        </p:spPr>
        <p:txBody>
          <a:bodyPr>
            <a:normAutofit/>
          </a:bodyPr>
          <a:lstStyle/>
          <a:p>
            <a:pPr algn="ctr">
              <a:buNone/>
            </a:pPr>
            <a:endParaRPr lang="en-US" sz="4000" dirty="0" smtClean="0">
              <a:latin typeface="Times New Roman" pitchFamily="18" charset="0"/>
              <a:cs typeface="Times New Roman" pitchFamily="18" charset="0"/>
            </a:endParaRPr>
          </a:p>
          <a:p>
            <a:pPr algn="ctr">
              <a:buNone/>
            </a:pPr>
            <a:r>
              <a:rPr lang="ru-RU" sz="4000" dirty="0" smtClean="0"/>
              <a:t>ВИЧ-инфекция в полости рта. Вопросы профилактики ВИЧ-инфекции в практике хирурга-стоматолога.</a:t>
            </a:r>
            <a:endParaRPr lang="en-US" sz="4000" dirty="0" smtClean="0"/>
          </a:p>
        </p:txBody>
      </p:sp>
      <p:sp>
        <p:nvSpPr>
          <p:cNvPr id="2" name="Заголовок 1"/>
          <p:cNvSpPr>
            <a:spLocks noGrp="1"/>
          </p:cNvSpPr>
          <p:nvPr>
            <p:ph type="title"/>
          </p:nvPr>
        </p:nvSpPr>
        <p:spPr>
          <a:xfrm>
            <a:off x="457200" y="274638"/>
            <a:ext cx="8229600" cy="82528"/>
          </a:xfrm>
        </p:spPr>
        <p:txBody>
          <a:bodyPr>
            <a:normAutofit fontScale="90000"/>
          </a:bodyPr>
          <a:lstStyle/>
          <a:p>
            <a:endParaRPr lang="ru-RU"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p:txBody>
          <a:bodyPr>
            <a:normAutofit fontScale="85000" lnSpcReduction="20000"/>
          </a:bodyPr>
          <a:lstStyle/>
          <a:p>
            <a:r>
              <a:rPr lang="ru-RU" sz="2400" dirty="0" smtClean="0"/>
              <a:t>Болезнь, вызываемая вирусом иммунодефицита человека (ВИЧ) является хронической вирусной инфекцией, возбудитель которой передается от человека к человеку половым путем, при парентеральном введении инфицированных материалов (переливании инфицированной крови и пересадке донорских органов и тканей, использовании загрязненного инструментария при медицинских и немедицинских манипуляциях, внутривенном введении наркотических средств), вертикальным путем от матери к плоду во время беременности и родов, к ребенку при грудном вскармливании. Восприимчивость к ВИЧ-инфекции всеобщая.</a:t>
            </a:r>
          </a:p>
          <a:p>
            <a:r>
              <a:rPr lang="ru-RU" sz="2400" dirty="0" smtClean="0"/>
              <a:t>Источником инфекции является инфицированный вирусом иммунодефицита человек, который заразен на всех стадиях болезни, начиная с первого дня инфицирования.</a:t>
            </a:r>
            <a:endParaRPr lang="ru-RU" sz="2400" dirty="0"/>
          </a:p>
        </p:txBody>
      </p:sp>
      <p:sp>
        <p:nvSpPr>
          <p:cNvPr id="2" name="Заголовок 1"/>
          <p:cNvSpPr>
            <a:spLocks noGrp="1"/>
          </p:cNvSpPr>
          <p:nvPr>
            <p:ph type="title"/>
          </p:nvPr>
        </p:nvSpPr>
        <p:spPr/>
        <p:txBody>
          <a:bodyPr>
            <a:normAutofit/>
          </a:bodyPr>
          <a:lstStyle/>
          <a:p>
            <a:r>
              <a:rPr lang="ru-RU" sz="3200" dirty="0" smtClean="0">
                <a:latin typeface="Times New Roman" pitchFamily="18" charset="0"/>
                <a:cs typeface="Times New Roman" pitchFamily="18" charset="0"/>
              </a:rPr>
              <a:t>Актуальность</a:t>
            </a:r>
            <a:endParaRPr lang="ru-RU" sz="3200" dirty="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0"/>
            <a:ext cx="8229600" cy="1357298"/>
          </a:xfrm>
        </p:spPr>
        <p:txBody>
          <a:bodyPr>
            <a:normAutofit/>
          </a:bodyPr>
          <a:lstStyle/>
          <a:p>
            <a:r>
              <a:rPr lang="ru-RU" b="1" i="1" dirty="0" smtClean="0">
                <a:latin typeface="Times New Roman" pitchFamily="18" charset="0"/>
                <a:cs typeface="Times New Roman" pitchFamily="18" charset="0"/>
              </a:rPr>
              <a:t>Цель лекции:</a:t>
            </a:r>
            <a:r>
              <a:rPr lang="ru-RU" dirty="0" smtClean="0">
                <a:latin typeface="Times New Roman" pitchFamily="18" charset="0"/>
                <a:cs typeface="Times New Roman" pitchFamily="18" charset="0"/>
              </a:rPr>
              <a:t/>
            </a:r>
            <a:br>
              <a:rPr lang="ru-RU" dirty="0" smtClean="0">
                <a:latin typeface="Times New Roman" pitchFamily="18" charset="0"/>
                <a:cs typeface="Times New Roman" pitchFamily="18" charset="0"/>
              </a:rPr>
            </a:br>
            <a:endParaRPr lang="ru-RU" dirty="0"/>
          </a:p>
        </p:txBody>
      </p:sp>
      <p:sp>
        <p:nvSpPr>
          <p:cNvPr id="3" name="Содержимое 2"/>
          <p:cNvSpPr>
            <a:spLocks noGrp="1"/>
          </p:cNvSpPr>
          <p:nvPr>
            <p:ph sz="quarter" idx="1"/>
          </p:nvPr>
        </p:nvSpPr>
        <p:spPr>
          <a:xfrm>
            <a:off x="142844" y="1214422"/>
            <a:ext cx="9001156" cy="5357850"/>
          </a:xfrm>
        </p:spPr>
        <p:txBody>
          <a:bodyPr>
            <a:normAutofit/>
          </a:bodyPr>
          <a:lstStyle/>
          <a:p>
            <a:pPr lvl="0">
              <a:buNone/>
            </a:pPr>
            <a:r>
              <a:rPr lang="ru-RU" dirty="0" smtClean="0">
                <a:latin typeface="Times New Roman" pitchFamily="18" charset="0"/>
                <a:cs typeface="Times New Roman" pitchFamily="18" charset="0"/>
              </a:rPr>
              <a:t>Для освоения компетенции </a:t>
            </a:r>
            <a:r>
              <a:rPr lang="ru-RU" sz="2400" dirty="0" smtClean="0"/>
              <a:t>ОПК-9: Способностью к оценке морфофункциональных, физиологических состояний и патологических процессов в организме человека для решения профессиональных задач</a:t>
            </a:r>
          </a:p>
          <a:p>
            <a:pPr lvl="0">
              <a:buFont typeface="Wingdings" pitchFamily="2" charset="2"/>
              <a:buChar char="Ø"/>
            </a:pPr>
            <a:r>
              <a:rPr lang="ru-RU" dirty="0" smtClean="0">
                <a:latin typeface="Times New Roman" pitchFamily="18" charset="0"/>
                <a:cs typeface="Times New Roman" pitchFamily="18" charset="0"/>
              </a:rPr>
              <a:t>Изучение основных клинических </a:t>
            </a:r>
            <a:r>
              <a:rPr lang="ru-RU" dirty="0" smtClean="0">
                <a:latin typeface="Times New Roman" pitchFamily="18" charset="0"/>
                <a:cs typeface="Times New Roman" pitchFamily="18" charset="0"/>
              </a:rPr>
              <a:t>проявлений ВИЧ-инфекции в челюстно-лицевой области.</a:t>
            </a:r>
            <a:endParaRPr lang="ru-RU" dirty="0" smtClean="0">
              <a:latin typeface="Times New Roman" pitchFamily="18" charset="0"/>
              <a:cs typeface="Times New Roman" pitchFamily="18" charset="0"/>
            </a:endParaRPr>
          </a:p>
          <a:p>
            <a:pPr lvl="0">
              <a:buFont typeface="Wingdings" pitchFamily="2" charset="2"/>
              <a:buChar char="Ø"/>
            </a:pPr>
            <a:r>
              <a:rPr lang="ru-RU" dirty="0" smtClean="0">
                <a:latin typeface="Times New Roman" pitchFamily="18" charset="0"/>
                <a:cs typeface="Times New Roman" pitchFamily="18" charset="0"/>
              </a:rPr>
              <a:t>Изучение </a:t>
            </a:r>
            <a:r>
              <a:rPr lang="ru-RU" dirty="0" err="1" smtClean="0">
                <a:latin typeface="Times New Roman" pitchFamily="18" charset="0"/>
                <a:cs typeface="Times New Roman" pitchFamily="18" charset="0"/>
              </a:rPr>
              <a:t>деонтологического</a:t>
            </a:r>
            <a:r>
              <a:rPr lang="ru-RU" dirty="0" smtClean="0">
                <a:latin typeface="Times New Roman" pitchFamily="18" charset="0"/>
                <a:cs typeface="Times New Roman" pitchFamily="18" charset="0"/>
              </a:rPr>
              <a:t> подхода при обследовании и лечении  пациентов, требований  соблюдение правил  личной безопасности с целью недопущения возможного заражения. </a:t>
            </a:r>
          </a:p>
          <a:p>
            <a:pPr>
              <a:buNone/>
            </a:pPr>
            <a:endParaRPr lang="ru-RU"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0"/>
            <a:ext cx="8229600" cy="714356"/>
          </a:xfrm>
        </p:spPr>
        <p:txBody>
          <a:bodyPr>
            <a:normAutofit fontScale="90000"/>
          </a:bodyPr>
          <a:lstStyle/>
          <a:p>
            <a:r>
              <a:rPr lang="ru-RU" dirty="0" smtClean="0"/>
              <a:t>Задачи лекции</a:t>
            </a:r>
            <a:endParaRPr lang="ru-RU" dirty="0"/>
          </a:p>
        </p:txBody>
      </p:sp>
      <p:sp>
        <p:nvSpPr>
          <p:cNvPr id="3" name="Содержимое 2"/>
          <p:cNvSpPr>
            <a:spLocks noGrp="1"/>
          </p:cNvSpPr>
          <p:nvPr>
            <p:ph sz="quarter" idx="1"/>
          </p:nvPr>
        </p:nvSpPr>
        <p:spPr>
          <a:xfrm>
            <a:off x="214282" y="642918"/>
            <a:ext cx="8929718" cy="6072230"/>
          </a:xfrm>
        </p:spPr>
        <p:txBody>
          <a:bodyPr>
            <a:normAutofit/>
          </a:bodyPr>
          <a:lstStyle/>
          <a:p>
            <a:pPr>
              <a:buNone/>
            </a:pPr>
            <a:r>
              <a:rPr lang="ru-RU" sz="2400" dirty="0" smtClean="0">
                <a:latin typeface="Times New Roman" pitchFamily="18" charset="0"/>
                <a:cs typeface="Times New Roman" pitchFamily="18" charset="0"/>
              </a:rPr>
              <a:t>1.Изучить основные характеристики возбудителя </a:t>
            </a:r>
            <a:r>
              <a:rPr lang="ru-RU" sz="2400" dirty="0" smtClean="0">
                <a:latin typeface="Times New Roman" pitchFamily="18" charset="0"/>
                <a:cs typeface="Times New Roman" pitchFamily="18" charset="0"/>
              </a:rPr>
              <a:t>ВИЧ-инфекции, периоды развития и </a:t>
            </a:r>
            <a:r>
              <a:rPr lang="ru-RU" sz="2400" dirty="0" err="1" smtClean="0">
                <a:latin typeface="Times New Roman" pitchFamily="18" charset="0"/>
                <a:cs typeface="Times New Roman" pitchFamily="18" charset="0"/>
              </a:rPr>
              <a:t>общеклинические</a:t>
            </a:r>
            <a:r>
              <a:rPr lang="ru-RU" sz="2400" dirty="0" smtClean="0">
                <a:latin typeface="Times New Roman" pitchFamily="18" charset="0"/>
                <a:cs typeface="Times New Roman" pitchFamily="18" charset="0"/>
              </a:rPr>
              <a:t> проявления ВИЧ-инфекции в челюстно-лицевой области.</a:t>
            </a:r>
          </a:p>
          <a:p>
            <a:pPr>
              <a:buNone/>
            </a:pPr>
            <a:endParaRPr lang="ru-RU" sz="2400" dirty="0" smtClean="0">
              <a:latin typeface="Times New Roman" pitchFamily="18" charset="0"/>
              <a:cs typeface="Times New Roman" pitchFamily="18" charset="0"/>
            </a:endParaRPr>
          </a:p>
          <a:p>
            <a:pPr>
              <a:buNone/>
            </a:pPr>
            <a:r>
              <a:rPr lang="ru-RU" sz="2400" dirty="0" smtClean="0">
                <a:latin typeface="Times New Roman" pitchFamily="18" charset="0"/>
                <a:cs typeface="Times New Roman" pitchFamily="18" charset="0"/>
              </a:rPr>
              <a:t>2.Изучить классификацию и клинические проявления периодов </a:t>
            </a:r>
            <a:r>
              <a:rPr lang="ru-RU" sz="2400" dirty="0" smtClean="0">
                <a:latin typeface="Times New Roman" pitchFamily="18" charset="0"/>
                <a:cs typeface="Times New Roman" pitchFamily="18" charset="0"/>
              </a:rPr>
              <a:t>ВИЧ-инфекции челюстно-лицевой </a:t>
            </a:r>
            <a:r>
              <a:rPr lang="ru-RU" sz="2400" dirty="0" smtClean="0">
                <a:latin typeface="Times New Roman" pitchFamily="18" charset="0"/>
                <a:cs typeface="Times New Roman" pitchFamily="18" charset="0"/>
              </a:rPr>
              <a:t>области, тактику врача-стоматолога при подозрении на сифилис.</a:t>
            </a:r>
          </a:p>
          <a:p>
            <a:pPr>
              <a:buNone/>
            </a:pPr>
            <a:endParaRPr lang="ru-RU" sz="2400" dirty="0" smtClean="0"/>
          </a:p>
          <a:p>
            <a:pPr>
              <a:buNone/>
            </a:pPr>
            <a:endParaRPr lang="ru-RU" sz="2000" dirty="0" smtClean="0"/>
          </a:p>
          <a:p>
            <a:pPr>
              <a:buNone/>
            </a:pPr>
            <a:endParaRPr lang="ru-RU" sz="2000" dirty="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0"/>
            <a:ext cx="8229600" cy="714356"/>
          </a:xfrm>
        </p:spPr>
        <p:txBody>
          <a:bodyPr>
            <a:normAutofit fontScale="90000"/>
          </a:bodyPr>
          <a:lstStyle/>
          <a:p>
            <a:r>
              <a:rPr lang="ru-RU" dirty="0" smtClean="0"/>
              <a:t>План </a:t>
            </a:r>
            <a:r>
              <a:rPr lang="ru-RU" dirty="0" smtClean="0"/>
              <a:t>лекции</a:t>
            </a:r>
            <a:endParaRPr lang="ru-RU" dirty="0"/>
          </a:p>
        </p:txBody>
      </p:sp>
      <p:sp>
        <p:nvSpPr>
          <p:cNvPr id="3" name="Содержимое 2"/>
          <p:cNvSpPr>
            <a:spLocks noGrp="1"/>
          </p:cNvSpPr>
          <p:nvPr>
            <p:ph sz="quarter" idx="1"/>
          </p:nvPr>
        </p:nvSpPr>
        <p:spPr>
          <a:xfrm>
            <a:off x="214282" y="642918"/>
            <a:ext cx="8929718" cy="6072230"/>
          </a:xfrm>
        </p:spPr>
        <p:txBody>
          <a:bodyPr>
            <a:normAutofit/>
          </a:bodyPr>
          <a:lstStyle/>
          <a:p>
            <a:pPr>
              <a:buNone/>
            </a:pPr>
            <a:r>
              <a:rPr lang="ru-RU" sz="2400" dirty="0" smtClean="0">
                <a:latin typeface="Times New Roman" pitchFamily="18" charset="0"/>
                <a:cs typeface="Times New Roman" pitchFamily="18" charset="0"/>
              </a:rPr>
              <a:t>1.Основные </a:t>
            </a:r>
            <a:r>
              <a:rPr lang="ru-RU" sz="2400" dirty="0" smtClean="0">
                <a:latin typeface="Times New Roman" pitchFamily="18" charset="0"/>
                <a:cs typeface="Times New Roman" pitchFamily="18" charset="0"/>
              </a:rPr>
              <a:t>характеристики возбудителя </a:t>
            </a:r>
            <a:r>
              <a:rPr lang="ru-RU" sz="2400" dirty="0" smtClean="0">
                <a:latin typeface="Times New Roman" pitchFamily="18" charset="0"/>
                <a:cs typeface="Times New Roman" pitchFamily="18" charset="0"/>
              </a:rPr>
              <a:t>ВИЧ-инфекции, периоды развития и </a:t>
            </a:r>
            <a:r>
              <a:rPr lang="ru-RU" sz="2400" dirty="0" err="1" smtClean="0">
                <a:latin typeface="Times New Roman" pitchFamily="18" charset="0"/>
                <a:cs typeface="Times New Roman" pitchFamily="18" charset="0"/>
              </a:rPr>
              <a:t>общеклинические</a:t>
            </a:r>
            <a:r>
              <a:rPr lang="ru-RU" sz="2400" dirty="0" smtClean="0">
                <a:latin typeface="Times New Roman" pitchFamily="18" charset="0"/>
                <a:cs typeface="Times New Roman" pitchFamily="18" charset="0"/>
              </a:rPr>
              <a:t> проявления ВИЧ-инфекции в челюстно-лицевой области.</a:t>
            </a:r>
          </a:p>
          <a:p>
            <a:pPr>
              <a:buNone/>
            </a:pPr>
            <a:endParaRPr lang="ru-RU" sz="2400" dirty="0" smtClean="0">
              <a:latin typeface="Times New Roman" pitchFamily="18" charset="0"/>
              <a:cs typeface="Times New Roman" pitchFamily="18" charset="0"/>
            </a:endParaRPr>
          </a:p>
          <a:p>
            <a:pPr>
              <a:buNone/>
            </a:pPr>
            <a:r>
              <a:rPr lang="ru-RU" sz="2400" dirty="0" smtClean="0">
                <a:latin typeface="Times New Roman" pitchFamily="18" charset="0"/>
                <a:cs typeface="Times New Roman" pitchFamily="18" charset="0"/>
              </a:rPr>
              <a:t>2.Классификация </a:t>
            </a:r>
            <a:r>
              <a:rPr lang="ru-RU" sz="2400" dirty="0" smtClean="0">
                <a:latin typeface="Times New Roman" pitchFamily="18" charset="0"/>
                <a:cs typeface="Times New Roman" pitchFamily="18" charset="0"/>
              </a:rPr>
              <a:t>и клинические проявления периодов </a:t>
            </a:r>
            <a:r>
              <a:rPr lang="ru-RU" sz="2400" dirty="0" smtClean="0">
                <a:latin typeface="Times New Roman" pitchFamily="18" charset="0"/>
                <a:cs typeface="Times New Roman" pitchFamily="18" charset="0"/>
              </a:rPr>
              <a:t>ВИЧ-инфекции челюстно-лицевой </a:t>
            </a:r>
            <a:r>
              <a:rPr lang="ru-RU" sz="2400" dirty="0" smtClean="0">
                <a:latin typeface="Times New Roman" pitchFamily="18" charset="0"/>
                <a:cs typeface="Times New Roman" pitchFamily="18" charset="0"/>
              </a:rPr>
              <a:t>области, тактику врача-стоматолога при подозрении на сифилис.</a:t>
            </a:r>
          </a:p>
          <a:p>
            <a:pPr>
              <a:buNone/>
            </a:pPr>
            <a:endParaRPr lang="ru-RU" sz="2400" dirty="0" smtClean="0"/>
          </a:p>
          <a:p>
            <a:pPr>
              <a:buNone/>
            </a:pPr>
            <a:endParaRPr lang="ru-RU" sz="2000" dirty="0" smtClean="0"/>
          </a:p>
          <a:p>
            <a:pPr>
              <a:buNone/>
            </a:pPr>
            <a:endParaRPr lang="ru-RU" sz="2000" dirty="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Содержимое 1"/>
          <p:cNvSpPr>
            <a:spLocks noGrp="1"/>
          </p:cNvSpPr>
          <p:nvPr>
            <p:ph idx="1"/>
          </p:nvPr>
        </p:nvSpPr>
        <p:spPr/>
        <p:txBody>
          <a:bodyPr>
            <a:normAutofit fontScale="85000" lnSpcReduction="10000"/>
          </a:bodyPr>
          <a:lstStyle/>
          <a:p>
            <a:r>
              <a:rPr lang="ru-RU" dirty="0" smtClean="0"/>
              <a:t>Вирус иммунодефицита человека относится к семейству </a:t>
            </a:r>
            <a:r>
              <a:rPr lang="ru-RU" dirty="0" err="1" smtClean="0"/>
              <a:t>ретровирусов</a:t>
            </a:r>
            <a:r>
              <a:rPr lang="ru-RU" dirty="0" smtClean="0"/>
              <a:t>. Вирусная частица представляет собой ядро, окружённое оболочкой. Ядро содержит РНК и ферменты – обратную транскриптазу (ревертазу), </a:t>
            </a:r>
            <a:r>
              <a:rPr lang="ru-RU" dirty="0" err="1" smtClean="0"/>
              <a:t>интегразу</a:t>
            </a:r>
            <a:r>
              <a:rPr lang="ru-RU" dirty="0" smtClean="0"/>
              <a:t>, протеазу.</a:t>
            </a:r>
          </a:p>
          <a:p>
            <a:r>
              <a:rPr lang="ru-RU" dirty="0" smtClean="0"/>
              <a:t>      Известны 2 типа вируса иммунодефицита - человека, имеющие некоторые </a:t>
            </a:r>
            <a:r>
              <a:rPr lang="ru-RU" dirty="0" err="1" smtClean="0"/>
              <a:t>антигенные</a:t>
            </a:r>
            <a:r>
              <a:rPr lang="ru-RU" dirty="0" smtClean="0"/>
              <a:t> различия – ВИЧ-1и ВИЧ-2. ВИЧ-2 встречается преимущественно  в Западной Африке.</a:t>
            </a:r>
          </a:p>
          <a:p>
            <a:r>
              <a:rPr lang="ru-RU" dirty="0" smtClean="0"/>
              <a:t>       ВИЧ характеризуется высокой изменчивостью, в организме человека по мере прогрессирования инфекции происходит эволюция вируса от менее вирулентного к более вирулентному варианту.</a:t>
            </a:r>
          </a:p>
          <a:p>
            <a:pPr>
              <a:buNone/>
            </a:pPr>
            <a:endParaRPr lang="ru-RU" dirty="0"/>
          </a:p>
        </p:txBody>
      </p:sp>
      <p:sp>
        <p:nvSpPr>
          <p:cNvPr id="3" name="Заголовок 2"/>
          <p:cNvSpPr>
            <a:spLocks noGrp="1"/>
          </p:cNvSpPr>
          <p:nvPr>
            <p:ph type="title"/>
          </p:nvPr>
        </p:nvSpPr>
        <p:spPr/>
        <p:txBody>
          <a:bodyPr>
            <a:normAutofit fontScale="90000"/>
          </a:bodyPr>
          <a:lstStyle/>
          <a:p>
            <a:r>
              <a:rPr lang="ru-RU" dirty="0" smtClean="0"/>
              <a:t>Этиология и патогенез ВИЧ-инфекции</a:t>
            </a:r>
            <a:endParaRPr lang="ru-RU"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Содержимое 1"/>
          <p:cNvSpPr>
            <a:spLocks noGrp="1"/>
          </p:cNvSpPr>
          <p:nvPr>
            <p:ph idx="1"/>
          </p:nvPr>
        </p:nvSpPr>
        <p:spPr/>
        <p:txBody>
          <a:bodyPr>
            <a:normAutofit fontScale="85000" lnSpcReduction="10000"/>
          </a:bodyPr>
          <a:lstStyle/>
          <a:p>
            <a:pPr>
              <a:buNone/>
            </a:pPr>
            <a:r>
              <a:rPr lang="ru-RU" dirty="0" smtClean="0"/>
              <a:t> Каждый вирус имеет сродство к клеткам определенного типа. Тропизм вируса определяется наличием на клетке-мишени рецептора для данного вируса и способностью генома вируса </a:t>
            </a:r>
            <a:r>
              <a:rPr lang="ru-RU" dirty="0" err="1" smtClean="0"/>
              <a:t>встроиться</a:t>
            </a:r>
            <a:r>
              <a:rPr lang="ru-RU" dirty="0" smtClean="0"/>
              <a:t> в геном клетки. ВИЧ имеет сродство к клеточному рецептору CD4, а клетками-мишенями для ВИЧ являются преимущественно Т-лимфоциты хелперы, на плазматической мембране которых находятся сотни рецепторов CD4. Кроме Т-хелперов, такие рецепторы имеются у макрофагов, </a:t>
            </a:r>
            <a:r>
              <a:rPr lang="ru-RU" dirty="0" err="1" smtClean="0"/>
              <a:t>эпидермальных</a:t>
            </a:r>
            <a:r>
              <a:rPr lang="ru-RU" dirty="0" smtClean="0"/>
              <a:t> клеток </a:t>
            </a:r>
            <a:r>
              <a:rPr lang="ru-RU" dirty="0" err="1" smtClean="0"/>
              <a:t>Лангерганса</a:t>
            </a:r>
            <a:r>
              <a:rPr lang="ru-RU" dirty="0" smtClean="0"/>
              <a:t>, эпителиальных клеток, фолликулярных дендритных клеток лимфатических узлов и некоторых других клеток организма. </a:t>
            </a:r>
            <a:endParaRPr lang="ru-RU" dirty="0"/>
          </a:p>
        </p:txBody>
      </p:sp>
      <p:sp>
        <p:nvSpPr>
          <p:cNvPr id="3" name="Заголовок 2"/>
          <p:cNvSpPr>
            <a:spLocks noGrp="1"/>
          </p:cNvSpPr>
          <p:nvPr>
            <p:ph type="title"/>
          </p:nvPr>
        </p:nvSpPr>
        <p:spPr/>
        <p:txBody>
          <a:bodyPr>
            <a:normAutofit fontScale="90000"/>
          </a:bodyPr>
          <a:lstStyle/>
          <a:p>
            <a:r>
              <a:rPr lang="ru-RU" dirty="0" smtClean="0"/>
              <a:t>Этиология и патогенез ВИЧ-инфекции</a:t>
            </a:r>
            <a:endParaRPr lang="ru-RU"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Содержимое 1"/>
          <p:cNvSpPr>
            <a:spLocks noGrp="1"/>
          </p:cNvSpPr>
          <p:nvPr>
            <p:ph idx="1"/>
          </p:nvPr>
        </p:nvSpPr>
        <p:spPr/>
        <p:txBody>
          <a:bodyPr>
            <a:normAutofit fontScale="70000" lnSpcReduction="20000"/>
          </a:bodyPr>
          <a:lstStyle/>
          <a:p>
            <a:r>
              <a:rPr lang="ru-RU" dirty="0" smtClean="0"/>
              <a:t> Попадая в организм, ВИЧ проникает в кровь. Период </a:t>
            </a:r>
            <a:r>
              <a:rPr lang="ru-RU" dirty="0" err="1" smtClean="0"/>
              <a:t>вирусемии</a:t>
            </a:r>
            <a:r>
              <a:rPr lang="ru-RU" dirty="0" smtClean="0"/>
              <a:t> длится 2—4 </a:t>
            </a:r>
            <a:r>
              <a:rPr lang="ru-RU" dirty="0" err="1" smtClean="0"/>
              <a:t>нед</a:t>
            </a:r>
            <a:r>
              <a:rPr lang="ru-RU" dirty="0" smtClean="0"/>
              <a:t>., после чего происходит взаимодействие ВИЧ с поверхностью клеток. Мембраны вируса и клетки сливаются, и вирус внедряется внутрь клетки. В цитоплазме зараженных клеток освобождается вирусная РНК, и с помощью фермента обратной транскриптазы (ревертазы) информация с нее переписывается на ДНК клетки-хозяина. При помощи вирусной РНК синтезируется ДНК-копия, которая включается в ДНК клетки-хозяина, образуя </a:t>
            </a:r>
            <a:r>
              <a:rPr lang="ru-RU" dirty="0" err="1" smtClean="0"/>
              <a:t>провирус</a:t>
            </a:r>
            <a:r>
              <a:rPr lang="ru-RU" dirty="0" smtClean="0"/>
              <a:t>. </a:t>
            </a:r>
          </a:p>
          <a:p>
            <a:r>
              <a:rPr lang="ru-RU" dirty="0" smtClean="0"/>
              <a:t>В дальнейшем при делении клеток каждая новая клетка содержит вирусную ДНК. В инфицированной клетке происходит репликация структурных элементов ВИЧ, из которых формируются новые вирусы, которые, высвобождаясь из клетки, разрушают ее и поражают новые клетки- мишени. Развиваются глубокие необратимые нарушения иммунной системы, ведущие к возникновению различных оппортунистических инфекций. </a:t>
            </a:r>
          </a:p>
          <a:p>
            <a:pPr>
              <a:buNone/>
            </a:pPr>
            <a:endParaRPr lang="ru-RU" dirty="0"/>
          </a:p>
        </p:txBody>
      </p:sp>
      <p:sp>
        <p:nvSpPr>
          <p:cNvPr id="3" name="Заголовок 2"/>
          <p:cNvSpPr>
            <a:spLocks noGrp="1"/>
          </p:cNvSpPr>
          <p:nvPr>
            <p:ph type="title"/>
          </p:nvPr>
        </p:nvSpPr>
        <p:spPr/>
        <p:txBody>
          <a:bodyPr>
            <a:normAutofit fontScale="90000"/>
          </a:bodyPr>
          <a:lstStyle/>
          <a:p>
            <a:r>
              <a:rPr lang="ru-RU" dirty="0" smtClean="0"/>
              <a:t>Этиология и патогенез ВИЧ-инфекции</a:t>
            </a:r>
            <a:endParaRPr lang="ru-RU"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Содержимое 1"/>
          <p:cNvSpPr>
            <a:spLocks noGrp="1"/>
          </p:cNvSpPr>
          <p:nvPr>
            <p:ph idx="1"/>
          </p:nvPr>
        </p:nvSpPr>
        <p:spPr/>
        <p:txBody>
          <a:bodyPr>
            <a:normAutofit lnSpcReduction="10000"/>
          </a:bodyPr>
          <a:lstStyle/>
          <a:p>
            <a:pPr>
              <a:buNone/>
            </a:pPr>
            <a:r>
              <a:rPr lang="ru-RU" dirty="0" smtClean="0"/>
              <a:t>Первичная ВИЧ-инфекция проявляется острым </a:t>
            </a:r>
            <a:r>
              <a:rPr lang="ru-RU" dirty="0" err="1" smtClean="0"/>
              <a:t>ретровирусным</a:t>
            </a:r>
            <a:r>
              <a:rPr lang="ru-RU" dirty="0" smtClean="0"/>
              <a:t> синдромом, как правило, в виде </a:t>
            </a:r>
            <a:r>
              <a:rPr lang="ru-RU" dirty="0" err="1" smtClean="0"/>
              <a:t>мононуклеозоподобного</a:t>
            </a:r>
            <a:r>
              <a:rPr lang="ru-RU" dirty="0" smtClean="0"/>
              <a:t> заболевания с лихорадкой, фарингитом, </a:t>
            </a:r>
            <a:r>
              <a:rPr lang="ru-RU" dirty="0" err="1" smtClean="0"/>
              <a:t>лимфаденопатией</a:t>
            </a:r>
            <a:r>
              <a:rPr lang="ru-RU" dirty="0" smtClean="0"/>
              <a:t> и сыпью. У части инфицированных клинические проявления сначала могут отсутствовать. В дальнейшем у одних больных процесс приобретает длительное </a:t>
            </a:r>
            <a:r>
              <a:rPr lang="ru-RU" dirty="0" err="1" smtClean="0"/>
              <a:t>непрогрессирующее</a:t>
            </a:r>
            <a:r>
              <a:rPr lang="ru-RU" dirty="0" smtClean="0"/>
              <a:t> течение, у других быстро развертывается клиника тяжелой болезни со смертельным исходом. </a:t>
            </a:r>
          </a:p>
          <a:p>
            <a:pPr>
              <a:buNone/>
            </a:pPr>
            <a:endParaRPr lang="ru-RU" dirty="0"/>
          </a:p>
        </p:txBody>
      </p:sp>
      <p:sp>
        <p:nvSpPr>
          <p:cNvPr id="3" name="Заголовок 2"/>
          <p:cNvSpPr>
            <a:spLocks noGrp="1"/>
          </p:cNvSpPr>
          <p:nvPr>
            <p:ph type="title"/>
          </p:nvPr>
        </p:nvSpPr>
        <p:spPr/>
        <p:txBody>
          <a:bodyPr/>
          <a:lstStyle/>
          <a:p>
            <a:r>
              <a:rPr lang="ru-RU" dirty="0" smtClean="0"/>
              <a:t>Клиника ВИЧ-инфекции</a:t>
            </a:r>
            <a:endParaRPr lang="ru-RU"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Содержимое 1"/>
          <p:cNvSpPr>
            <a:spLocks noGrp="1"/>
          </p:cNvSpPr>
          <p:nvPr>
            <p:ph idx="1"/>
          </p:nvPr>
        </p:nvSpPr>
        <p:spPr/>
        <p:txBody>
          <a:bodyPr>
            <a:normAutofit lnSpcReduction="10000"/>
          </a:bodyPr>
          <a:lstStyle/>
          <a:p>
            <a:pPr>
              <a:buNone/>
            </a:pPr>
            <a:r>
              <a:rPr lang="ru-RU" dirty="0" smtClean="0"/>
              <a:t>1. Стадия инкубации. </a:t>
            </a:r>
          </a:p>
          <a:p>
            <a:pPr>
              <a:buNone/>
            </a:pPr>
            <a:r>
              <a:rPr lang="ru-RU" dirty="0" smtClean="0"/>
              <a:t>2. Стадия первичных проявлений. </a:t>
            </a:r>
          </a:p>
          <a:p>
            <a:pPr>
              <a:buNone/>
            </a:pPr>
            <a:r>
              <a:rPr lang="ru-RU" dirty="0" smtClean="0"/>
              <a:t>   А. Бессимптомная стадия. </a:t>
            </a:r>
          </a:p>
          <a:p>
            <a:pPr>
              <a:buNone/>
            </a:pPr>
            <a:r>
              <a:rPr lang="ru-RU" dirty="0" smtClean="0"/>
              <a:t>Б. Острая ВИЧ-инфекция без вторичных заболеваний. </a:t>
            </a:r>
          </a:p>
          <a:p>
            <a:pPr>
              <a:buNone/>
            </a:pPr>
            <a:r>
              <a:rPr lang="ru-RU" dirty="0" smtClean="0"/>
              <a:t>В. Острая инфекция с вторичными заболеваниями. </a:t>
            </a:r>
          </a:p>
          <a:p>
            <a:pPr>
              <a:buNone/>
            </a:pPr>
            <a:r>
              <a:rPr lang="ru-RU" dirty="0" smtClean="0"/>
              <a:t>3. Латентная стадия. 	</a:t>
            </a:r>
          </a:p>
          <a:p>
            <a:pPr>
              <a:buNone/>
            </a:pPr>
            <a:r>
              <a:rPr lang="ru-RU" dirty="0" smtClean="0"/>
              <a:t>4. Стадия вторичных заболеваний. </a:t>
            </a:r>
          </a:p>
          <a:p>
            <a:pPr>
              <a:buNone/>
            </a:pPr>
            <a:r>
              <a:rPr lang="ru-RU" dirty="0" smtClean="0"/>
              <a:t>5. Терминальная стадия. </a:t>
            </a:r>
          </a:p>
          <a:p>
            <a:pPr>
              <a:buNone/>
            </a:pPr>
            <a:endParaRPr lang="ru-RU" dirty="0" smtClean="0"/>
          </a:p>
          <a:p>
            <a:pPr>
              <a:buNone/>
            </a:pPr>
            <a:endParaRPr lang="ru-RU" dirty="0"/>
          </a:p>
        </p:txBody>
      </p:sp>
      <p:sp>
        <p:nvSpPr>
          <p:cNvPr id="3" name="Заголовок 2"/>
          <p:cNvSpPr>
            <a:spLocks noGrp="1"/>
          </p:cNvSpPr>
          <p:nvPr>
            <p:ph type="title"/>
          </p:nvPr>
        </p:nvSpPr>
        <p:spPr/>
        <p:txBody>
          <a:bodyPr/>
          <a:lstStyle/>
          <a:p>
            <a:r>
              <a:rPr lang="ru-RU" dirty="0" smtClean="0"/>
              <a:t>Клиника ВИЧ-инфекции</a:t>
            </a:r>
            <a:endParaRPr lang="ru-RU"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Содержимое 1"/>
          <p:cNvSpPr>
            <a:spLocks noGrp="1"/>
          </p:cNvSpPr>
          <p:nvPr>
            <p:ph idx="1"/>
          </p:nvPr>
        </p:nvSpPr>
        <p:spPr>
          <a:xfrm>
            <a:off x="214282" y="1481328"/>
            <a:ext cx="8643998" cy="4525963"/>
          </a:xfrm>
        </p:spPr>
        <p:txBody>
          <a:bodyPr>
            <a:normAutofit lnSpcReduction="10000"/>
          </a:bodyPr>
          <a:lstStyle/>
          <a:p>
            <a:pPr>
              <a:buNone/>
            </a:pPr>
            <a:r>
              <a:rPr lang="ru-RU" dirty="0" smtClean="0"/>
              <a:t>4А. Потеря массы тела менее 10%, грибковые, вирусные, бактериальные поражения кожи и слизистых оболочек; опоясывающий лишай; повторные фарингиты, синуситы. </a:t>
            </a:r>
          </a:p>
          <a:p>
            <a:pPr>
              <a:buNone/>
            </a:pPr>
            <a:r>
              <a:rPr lang="ru-RU" dirty="0" smtClean="0"/>
              <a:t>Фазы: </a:t>
            </a:r>
          </a:p>
          <a:p>
            <a:pPr>
              <a:buNone/>
            </a:pPr>
            <a:r>
              <a:rPr lang="ru-RU" dirty="0" smtClean="0"/>
              <a:t>— прогрессирование (без </a:t>
            </a:r>
            <a:r>
              <a:rPr lang="ru-RU" dirty="0" err="1" smtClean="0"/>
              <a:t>противоретровирусной</a:t>
            </a:r>
            <a:r>
              <a:rPr lang="ru-RU" dirty="0" smtClean="0"/>
              <a:t> терапии, на фоне </a:t>
            </a:r>
            <a:r>
              <a:rPr lang="ru-RU" dirty="0" err="1" smtClean="0"/>
              <a:t>противоретровирусной</a:t>
            </a:r>
            <a:r>
              <a:rPr lang="ru-RU" dirty="0" smtClean="0"/>
              <a:t> терапии); </a:t>
            </a:r>
          </a:p>
          <a:p>
            <a:pPr>
              <a:buNone/>
            </a:pPr>
            <a:r>
              <a:rPr lang="ru-RU" dirty="0" smtClean="0"/>
              <a:t>— ремиссия (спонтанная, после ранее проводимой </a:t>
            </a:r>
            <a:r>
              <a:rPr lang="ru-RU" dirty="0" err="1" smtClean="0"/>
              <a:t>противоретровирусной</a:t>
            </a:r>
            <a:r>
              <a:rPr lang="ru-RU" dirty="0" smtClean="0"/>
              <a:t> терапии, на фоне </a:t>
            </a:r>
            <a:r>
              <a:rPr lang="ru-RU" dirty="0" err="1" smtClean="0"/>
              <a:t>противоретровирусной</a:t>
            </a:r>
            <a:r>
              <a:rPr lang="ru-RU" dirty="0" smtClean="0"/>
              <a:t> терапии). </a:t>
            </a:r>
          </a:p>
          <a:p>
            <a:pPr>
              <a:buNone/>
            </a:pPr>
            <a:endParaRPr lang="ru-RU" dirty="0"/>
          </a:p>
        </p:txBody>
      </p:sp>
      <p:sp>
        <p:nvSpPr>
          <p:cNvPr id="3" name="Заголовок 2"/>
          <p:cNvSpPr>
            <a:spLocks noGrp="1"/>
          </p:cNvSpPr>
          <p:nvPr>
            <p:ph type="title"/>
          </p:nvPr>
        </p:nvSpPr>
        <p:spPr>
          <a:xfrm>
            <a:off x="0" y="274638"/>
            <a:ext cx="9144000" cy="1143000"/>
          </a:xfrm>
        </p:spPr>
        <p:txBody>
          <a:bodyPr>
            <a:normAutofit fontScale="90000"/>
          </a:bodyPr>
          <a:lstStyle/>
          <a:p>
            <a:r>
              <a:rPr lang="ru-RU" dirty="0" smtClean="0"/>
              <a:t>Клиника ВИЧ-инфекции</a:t>
            </a:r>
            <a:br>
              <a:rPr lang="ru-RU" dirty="0" smtClean="0"/>
            </a:br>
            <a:r>
              <a:rPr lang="ru-RU" dirty="0" smtClean="0"/>
              <a:t>Стадия </a:t>
            </a:r>
            <a:r>
              <a:rPr lang="ru-RU" dirty="0" smtClean="0"/>
              <a:t>вторичных заболеваний. </a:t>
            </a:r>
            <a:br>
              <a:rPr lang="ru-RU" dirty="0" smtClean="0"/>
            </a:br>
            <a:endParaRPr lang="ru-RU"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Содержимое 1"/>
          <p:cNvSpPr>
            <a:spLocks noGrp="1"/>
          </p:cNvSpPr>
          <p:nvPr>
            <p:ph idx="1"/>
          </p:nvPr>
        </p:nvSpPr>
        <p:spPr>
          <a:xfrm>
            <a:off x="214282" y="1481328"/>
            <a:ext cx="8643998" cy="4525963"/>
          </a:xfrm>
        </p:spPr>
        <p:txBody>
          <a:bodyPr>
            <a:normAutofit fontScale="85000" lnSpcReduction="10000"/>
          </a:bodyPr>
          <a:lstStyle/>
          <a:p>
            <a:pPr>
              <a:buNone/>
            </a:pPr>
            <a:r>
              <a:rPr lang="ru-RU" dirty="0" smtClean="0"/>
              <a:t>4Б. Потеря массы тела более 10%; необъяснимая диарея или лихорадка более 1 </a:t>
            </a:r>
            <a:r>
              <a:rPr lang="ru-RU" dirty="0" err="1" smtClean="0"/>
              <a:t>мес</a:t>
            </a:r>
            <a:r>
              <a:rPr lang="ru-RU" dirty="0" smtClean="0"/>
              <a:t>; волосистая лейкоплакия; туберкулез легких; повторные или стойкие вирусные, бактериальные, грибковые, </a:t>
            </a:r>
            <a:r>
              <a:rPr lang="ru-RU" dirty="0" err="1" smtClean="0"/>
              <a:t>протозойные</a:t>
            </a:r>
            <a:r>
              <a:rPr lang="ru-RU" dirty="0" smtClean="0"/>
              <a:t> поражения внутренних органов; повторный или диссеминированный опоясывающий лишай; локализованная саркома </a:t>
            </a:r>
            <a:r>
              <a:rPr lang="ru-RU" dirty="0" err="1" smtClean="0"/>
              <a:t>Капоши</a:t>
            </a:r>
            <a:r>
              <a:rPr lang="ru-RU" dirty="0" smtClean="0"/>
              <a:t>. </a:t>
            </a:r>
          </a:p>
          <a:p>
            <a:pPr>
              <a:buNone/>
            </a:pPr>
            <a:r>
              <a:rPr lang="ru-RU" dirty="0" smtClean="0"/>
              <a:t>Фазы: </a:t>
            </a:r>
          </a:p>
          <a:p>
            <a:pPr>
              <a:buNone/>
            </a:pPr>
            <a:r>
              <a:rPr lang="ru-RU" dirty="0" smtClean="0"/>
              <a:t>— прогрессирование (без </a:t>
            </a:r>
            <a:r>
              <a:rPr lang="ru-RU" dirty="0" err="1" smtClean="0"/>
              <a:t>противоретровирусной</a:t>
            </a:r>
            <a:r>
              <a:rPr lang="ru-RU" dirty="0" smtClean="0"/>
              <a:t> терапии, на фоне </a:t>
            </a:r>
            <a:r>
              <a:rPr lang="ru-RU" dirty="0" err="1" smtClean="0"/>
              <a:t>противоретровирусной</a:t>
            </a:r>
            <a:r>
              <a:rPr lang="ru-RU" dirty="0" smtClean="0"/>
              <a:t> терапии); </a:t>
            </a:r>
          </a:p>
          <a:p>
            <a:pPr>
              <a:buNone/>
            </a:pPr>
            <a:r>
              <a:rPr lang="ru-RU" dirty="0" smtClean="0"/>
              <a:t>— ремиссия (спонтанная, после ранее проводимой </a:t>
            </a:r>
            <a:r>
              <a:rPr lang="ru-RU" dirty="0" err="1" smtClean="0"/>
              <a:t>ретровирусной</a:t>
            </a:r>
            <a:r>
              <a:rPr lang="ru-RU" dirty="0" smtClean="0"/>
              <a:t> терапии, на фоне </a:t>
            </a:r>
            <a:r>
              <a:rPr lang="ru-RU" dirty="0" err="1" smtClean="0"/>
              <a:t>противоретровитрусной</a:t>
            </a:r>
            <a:r>
              <a:rPr lang="ru-RU" dirty="0" smtClean="0"/>
              <a:t> терапии). </a:t>
            </a:r>
          </a:p>
          <a:p>
            <a:pPr>
              <a:buNone/>
            </a:pPr>
            <a:endParaRPr lang="ru-RU" dirty="0"/>
          </a:p>
        </p:txBody>
      </p:sp>
      <p:sp>
        <p:nvSpPr>
          <p:cNvPr id="3" name="Заголовок 2"/>
          <p:cNvSpPr>
            <a:spLocks noGrp="1"/>
          </p:cNvSpPr>
          <p:nvPr>
            <p:ph type="title"/>
          </p:nvPr>
        </p:nvSpPr>
        <p:spPr>
          <a:xfrm>
            <a:off x="0" y="274638"/>
            <a:ext cx="9144000" cy="1143000"/>
          </a:xfrm>
        </p:spPr>
        <p:txBody>
          <a:bodyPr>
            <a:normAutofit fontScale="90000"/>
          </a:bodyPr>
          <a:lstStyle/>
          <a:p>
            <a:r>
              <a:rPr lang="ru-RU" dirty="0" smtClean="0"/>
              <a:t>Клиника ВИЧ-инфекции</a:t>
            </a:r>
            <a:br>
              <a:rPr lang="ru-RU" dirty="0" smtClean="0"/>
            </a:br>
            <a:r>
              <a:rPr lang="ru-RU" dirty="0" smtClean="0"/>
              <a:t>Стадия </a:t>
            </a:r>
            <a:r>
              <a:rPr lang="ru-RU" dirty="0" smtClean="0"/>
              <a:t>вторичных заболеваний. </a:t>
            </a:r>
            <a:br>
              <a:rPr lang="ru-RU" dirty="0" smtClean="0"/>
            </a:br>
            <a:endParaRPr lang="ru-RU"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Содержимое 1"/>
          <p:cNvSpPr>
            <a:spLocks noGrp="1"/>
          </p:cNvSpPr>
          <p:nvPr>
            <p:ph idx="1"/>
          </p:nvPr>
        </p:nvSpPr>
        <p:spPr>
          <a:xfrm>
            <a:off x="214282" y="1481328"/>
            <a:ext cx="8643998" cy="4525963"/>
          </a:xfrm>
        </p:spPr>
        <p:txBody>
          <a:bodyPr>
            <a:normAutofit fontScale="85000" lnSpcReduction="10000"/>
          </a:bodyPr>
          <a:lstStyle/>
          <a:p>
            <a:pPr>
              <a:buNone/>
            </a:pPr>
            <a:r>
              <a:rPr lang="ru-RU" dirty="0" smtClean="0"/>
              <a:t> 4В. Кахексия; </a:t>
            </a:r>
            <a:r>
              <a:rPr lang="ru-RU" dirty="0" err="1" smtClean="0"/>
              <a:t>генерализованные</a:t>
            </a:r>
            <a:r>
              <a:rPr lang="ru-RU" dirty="0" smtClean="0"/>
              <a:t> бактериальные, вирусные, грибковые, </a:t>
            </a:r>
            <a:r>
              <a:rPr lang="ru-RU" dirty="0" err="1" smtClean="0"/>
              <a:t>протозойные</a:t>
            </a:r>
            <a:r>
              <a:rPr lang="ru-RU" dirty="0" smtClean="0"/>
              <a:t> и паразитарные заболевания; </a:t>
            </a:r>
            <a:r>
              <a:rPr lang="ru-RU" dirty="0" err="1" smtClean="0"/>
              <a:t>пневмоцистная</a:t>
            </a:r>
            <a:r>
              <a:rPr lang="ru-RU" dirty="0" smtClean="0"/>
              <a:t> пневмония; кандидоз пищевода, бронхов, легких; </a:t>
            </a:r>
            <a:r>
              <a:rPr lang="ru-RU" dirty="0" err="1" smtClean="0"/>
              <a:t>внелегочный</a:t>
            </a:r>
            <a:r>
              <a:rPr lang="ru-RU" dirty="0" smtClean="0"/>
              <a:t> туберкулез; </a:t>
            </a:r>
            <a:r>
              <a:rPr lang="ru-RU" dirty="0" err="1" smtClean="0"/>
              <a:t>атипичные</a:t>
            </a:r>
            <a:r>
              <a:rPr lang="ru-RU" dirty="0" smtClean="0"/>
              <a:t> </a:t>
            </a:r>
            <a:r>
              <a:rPr lang="ru-RU" dirty="0" err="1" smtClean="0"/>
              <a:t>микобактериозы</a:t>
            </a:r>
            <a:r>
              <a:rPr lang="ru-RU" dirty="0" smtClean="0"/>
              <a:t>; диссеминированная саркома </a:t>
            </a:r>
            <a:r>
              <a:rPr lang="ru-RU" dirty="0" err="1" smtClean="0"/>
              <a:t>Капоши</a:t>
            </a:r>
            <a:r>
              <a:rPr lang="ru-RU" dirty="0" smtClean="0"/>
              <a:t>; поражение центральной нервной системы различной этиологии. </a:t>
            </a:r>
          </a:p>
          <a:p>
            <a:pPr>
              <a:buNone/>
            </a:pPr>
            <a:r>
              <a:rPr lang="ru-RU" dirty="0" smtClean="0"/>
              <a:t>Фазы: </a:t>
            </a:r>
          </a:p>
          <a:p>
            <a:pPr>
              <a:buNone/>
            </a:pPr>
            <a:r>
              <a:rPr lang="ru-RU" dirty="0" smtClean="0"/>
              <a:t>— прогрессирование (без </a:t>
            </a:r>
            <a:r>
              <a:rPr lang="ru-RU" dirty="0" err="1" smtClean="0"/>
              <a:t>противоретровирусной</a:t>
            </a:r>
            <a:r>
              <a:rPr lang="ru-RU" dirty="0" smtClean="0"/>
              <a:t> терапии, на фоне </a:t>
            </a:r>
            <a:r>
              <a:rPr lang="ru-RU" dirty="0" err="1" smtClean="0"/>
              <a:t>противоретровирусной</a:t>
            </a:r>
            <a:r>
              <a:rPr lang="ru-RU" dirty="0" smtClean="0"/>
              <a:t> терапии); </a:t>
            </a:r>
          </a:p>
          <a:p>
            <a:pPr>
              <a:buNone/>
            </a:pPr>
            <a:r>
              <a:rPr lang="ru-RU" dirty="0" smtClean="0"/>
              <a:t>— ремиссия (спонтанная, после ранее проводимой </a:t>
            </a:r>
            <a:r>
              <a:rPr lang="ru-RU" dirty="0" err="1" smtClean="0"/>
              <a:t>противоретровирусной</a:t>
            </a:r>
            <a:r>
              <a:rPr lang="ru-RU" dirty="0" smtClean="0"/>
              <a:t> терапии, на фоне </a:t>
            </a:r>
            <a:r>
              <a:rPr lang="ru-RU" dirty="0" err="1" smtClean="0"/>
              <a:t>противоретровирусной</a:t>
            </a:r>
            <a:r>
              <a:rPr lang="ru-RU" dirty="0" smtClean="0"/>
              <a:t> терапии). </a:t>
            </a:r>
            <a:endParaRPr lang="ru-RU" dirty="0"/>
          </a:p>
        </p:txBody>
      </p:sp>
      <p:sp>
        <p:nvSpPr>
          <p:cNvPr id="3" name="Заголовок 2"/>
          <p:cNvSpPr>
            <a:spLocks noGrp="1"/>
          </p:cNvSpPr>
          <p:nvPr>
            <p:ph type="title"/>
          </p:nvPr>
        </p:nvSpPr>
        <p:spPr>
          <a:xfrm>
            <a:off x="0" y="274638"/>
            <a:ext cx="9144000" cy="1143000"/>
          </a:xfrm>
        </p:spPr>
        <p:txBody>
          <a:bodyPr>
            <a:normAutofit fontScale="90000"/>
          </a:bodyPr>
          <a:lstStyle/>
          <a:p>
            <a:r>
              <a:rPr lang="ru-RU" dirty="0" smtClean="0"/>
              <a:t>Клиника ВИЧ-инфекции</a:t>
            </a:r>
            <a:br>
              <a:rPr lang="ru-RU" dirty="0" smtClean="0"/>
            </a:br>
            <a:r>
              <a:rPr lang="ru-RU" dirty="0" smtClean="0"/>
              <a:t>4. Стадия вторичных заболеваний. </a:t>
            </a:r>
            <a:br>
              <a:rPr lang="ru-RU" dirty="0" smtClean="0"/>
            </a:br>
            <a:endParaRPr lang="ru-RU"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Содержимое 5"/>
          <p:cNvSpPr>
            <a:spLocks noGrp="1"/>
          </p:cNvSpPr>
          <p:nvPr>
            <p:ph idx="1"/>
          </p:nvPr>
        </p:nvSpPr>
        <p:spPr>
          <a:xfrm>
            <a:off x="142844" y="642918"/>
            <a:ext cx="9001156" cy="6000792"/>
          </a:xfrm>
        </p:spPr>
        <p:txBody>
          <a:bodyPr>
            <a:normAutofit fontScale="25000" lnSpcReduction="20000"/>
          </a:bodyPr>
          <a:lstStyle/>
          <a:p>
            <a:r>
              <a:rPr lang="ru-RU" sz="1400" b="1" dirty="0" smtClean="0"/>
              <a:t>B20</a:t>
            </a:r>
          </a:p>
          <a:p>
            <a:pPr>
              <a:buNone/>
            </a:pPr>
            <a:r>
              <a:rPr lang="ru-RU" sz="800" dirty="0" smtClean="0"/>
              <a:t>B20</a:t>
            </a:r>
            <a:r>
              <a:rPr lang="ru-RU" sz="7200" dirty="0" smtClean="0"/>
              <a:t>Болезнь, вызванная вирусом иммунодефицита человека [ВИЧ], появляющаяся в виде инфекционных и паразитарных болезней</a:t>
            </a:r>
          </a:p>
          <a:p>
            <a:pPr>
              <a:buNone/>
            </a:pPr>
            <a:r>
              <a:rPr lang="ru-RU" sz="7200" i="1" dirty="0" smtClean="0"/>
              <a:t>Исключен: </a:t>
            </a:r>
            <a:r>
              <a:rPr lang="ru-RU" sz="7200" dirty="0" smtClean="0"/>
              <a:t>острый инфекционный синдром, вызванный ВИЧ (B23.0)</a:t>
            </a:r>
          </a:p>
          <a:p>
            <a:pPr>
              <a:buNone/>
            </a:pPr>
            <a:r>
              <a:rPr lang="ru-RU" sz="7200" dirty="0" smtClean="0"/>
              <a:t>  B20.0 Болезнь, вызванная ВИЧ, с проявлениями </a:t>
            </a:r>
            <a:r>
              <a:rPr lang="ru-RU" sz="7200" dirty="0" err="1" smtClean="0"/>
              <a:t>микобактериальной</a:t>
            </a:r>
            <a:r>
              <a:rPr lang="ru-RU" sz="7200" dirty="0" smtClean="0"/>
              <a:t> инфекции</a:t>
            </a:r>
          </a:p>
          <a:p>
            <a:pPr>
              <a:buNone/>
            </a:pPr>
            <a:r>
              <a:rPr lang="ru-RU" sz="7200" i="1" dirty="0" smtClean="0"/>
              <a:t>   Включена: </a:t>
            </a:r>
            <a:r>
              <a:rPr lang="ru-RU" sz="7200" dirty="0" smtClean="0"/>
              <a:t>болезнь, вызванная ВИЧ, с проявлениями туберкулеза</a:t>
            </a:r>
          </a:p>
          <a:p>
            <a:pPr>
              <a:buNone/>
            </a:pPr>
            <a:r>
              <a:rPr lang="ru-RU" sz="7200" dirty="0" smtClean="0"/>
              <a:t>B20.0X Проявления в полости рта болезни, вызванной ВИЧ, с проявлениями </a:t>
            </a:r>
            <a:r>
              <a:rPr lang="ru-RU" sz="7200" dirty="0" err="1" smtClean="0"/>
              <a:t>микобактериальной</a:t>
            </a:r>
            <a:r>
              <a:rPr lang="ru-RU" sz="7200" dirty="0" smtClean="0"/>
              <a:t> инфекции</a:t>
            </a:r>
          </a:p>
          <a:p>
            <a:pPr>
              <a:buNone/>
            </a:pPr>
            <a:r>
              <a:rPr lang="ru-RU" sz="7200" dirty="0" smtClean="0"/>
              <a:t>B20.1 Болезнь, вызванная ВИЧ, с проявлениями других бактериальных инфекций</a:t>
            </a:r>
          </a:p>
          <a:p>
            <a:pPr>
              <a:buNone/>
            </a:pPr>
            <a:r>
              <a:rPr lang="ru-RU" sz="7200" dirty="0" smtClean="0"/>
              <a:t>B20.1X Проявления в полости рта болезни, вызванной ВИЧ, с проявлениями других бактериальных инфекций </a:t>
            </a:r>
          </a:p>
          <a:p>
            <a:pPr>
              <a:buNone/>
            </a:pPr>
            <a:r>
              <a:rPr lang="ru-RU" sz="7200" dirty="0" smtClean="0"/>
              <a:t>B20.2 Болезнь, вызванная ВИЧ, с проявлениями </a:t>
            </a:r>
            <a:r>
              <a:rPr lang="ru-RU" sz="7200" dirty="0" err="1" smtClean="0"/>
              <a:t>цитомегаловирусного</a:t>
            </a:r>
            <a:r>
              <a:rPr lang="ru-RU" sz="7200" dirty="0" smtClean="0"/>
              <a:t> заболевания </a:t>
            </a:r>
          </a:p>
          <a:p>
            <a:pPr>
              <a:buNone/>
            </a:pPr>
            <a:r>
              <a:rPr lang="ru-RU" sz="7200" dirty="0" smtClean="0"/>
              <a:t>B20.2X Проявления в полости рта болезни, вызванной ВИЧ, с проявлениями </a:t>
            </a:r>
            <a:r>
              <a:rPr lang="ru-RU" sz="7200" dirty="0" err="1" smtClean="0"/>
              <a:t>цитомегаловирусного</a:t>
            </a:r>
            <a:r>
              <a:rPr lang="ru-RU" sz="7200" dirty="0" smtClean="0"/>
              <a:t> заболевания </a:t>
            </a:r>
          </a:p>
          <a:p>
            <a:pPr>
              <a:buNone/>
            </a:pPr>
            <a:r>
              <a:rPr lang="ru-RU" sz="7200" dirty="0" smtClean="0"/>
              <a:t>B20.3 Болезнь, вызванная ВИЧ, с проявлениями других вирусных инфекций</a:t>
            </a:r>
          </a:p>
          <a:p>
            <a:pPr>
              <a:buNone/>
            </a:pPr>
            <a:r>
              <a:rPr lang="ru-RU" sz="7200" dirty="0" smtClean="0"/>
              <a:t>B20.3X Проявления в полости рта болезни, вызванной ВИЧ, с проявлениями других вирусных инфекций </a:t>
            </a:r>
          </a:p>
          <a:p>
            <a:pPr>
              <a:buNone/>
            </a:pPr>
            <a:r>
              <a:rPr lang="ru-RU" sz="7200" dirty="0" smtClean="0"/>
              <a:t>B20.4 Болезнь, вызванная ВИЧ, с проявлениями кандидоза</a:t>
            </a:r>
          </a:p>
          <a:p>
            <a:pPr>
              <a:buNone/>
            </a:pPr>
            <a:r>
              <a:rPr lang="ru-RU" sz="7200" dirty="0" smtClean="0"/>
              <a:t>B20.4X Проявления в полости рта болезни, вызванной ВИЧ, с проявлениями кандидоза</a:t>
            </a:r>
          </a:p>
          <a:p>
            <a:pPr>
              <a:buNone/>
            </a:pPr>
            <a:endParaRPr lang="ru-RU" sz="7200" dirty="0"/>
          </a:p>
        </p:txBody>
      </p:sp>
      <p:sp>
        <p:nvSpPr>
          <p:cNvPr id="5" name="Заголовок 4"/>
          <p:cNvSpPr>
            <a:spLocks noGrp="1"/>
          </p:cNvSpPr>
          <p:nvPr>
            <p:ph type="title"/>
          </p:nvPr>
        </p:nvSpPr>
        <p:spPr>
          <a:xfrm>
            <a:off x="214282" y="0"/>
            <a:ext cx="8715436" cy="785794"/>
          </a:xfrm>
        </p:spPr>
        <p:txBody>
          <a:bodyPr>
            <a:normAutofit fontScale="90000"/>
          </a:bodyPr>
          <a:lstStyle/>
          <a:p>
            <a:r>
              <a:rPr lang="ru-RU" sz="2000" i="1" dirty="0" smtClean="0"/>
              <a:t>Болезнь, вызванная вирусом иммунодефицита человека [ВИЧ] (B20-B24)</a:t>
            </a:r>
            <a:r>
              <a:rPr lang="ru-RU" sz="2000" dirty="0" smtClean="0"/>
              <a:t> появляющаяся в виде инфекционных и паразитарных болезней</a:t>
            </a:r>
            <a:endParaRPr lang="ru-RU" sz="2000"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142844" y="1447800"/>
            <a:ext cx="8786874" cy="5124472"/>
          </a:xfrm>
        </p:spPr>
        <p:txBody>
          <a:bodyPr>
            <a:normAutofit/>
          </a:bodyPr>
          <a:lstStyle/>
          <a:p>
            <a:pPr>
              <a:buNone/>
            </a:pPr>
            <a:r>
              <a:rPr lang="ru-RU" sz="1600" dirty="0" smtClean="0"/>
              <a:t>B20.5 Болезнь, вызванная ВИЧ, с проявлениями других микозов</a:t>
            </a:r>
          </a:p>
          <a:p>
            <a:pPr>
              <a:buNone/>
            </a:pPr>
            <a:r>
              <a:rPr lang="ru-RU" sz="1600" dirty="0" smtClean="0"/>
              <a:t>B20.5X Проявления в полости рта болезни, вызванной ВИЧ, с проявлениями других микозов</a:t>
            </a:r>
          </a:p>
          <a:p>
            <a:pPr>
              <a:buNone/>
            </a:pPr>
            <a:r>
              <a:rPr lang="ru-RU" sz="1600" dirty="0" smtClean="0"/>
              <a:t>B20.7 Болезнь, вызванная ВИЧ, с проявлениями множественных инфекций </a:t>
            </a:r>
          </a:p>
          <a:p>
            <a:pPr>
              <a:buNone/>
            </a:pPr>
            <a:r>
              <a:rPr lang="ru-RU" sz="1600" dirty="0" smtClean="0"/>
              <a:t>B20.7X Проявления в полости рта болезни, вызванной ВИЧ, с проявлениями множественных инфекций</a:t>
            </a:r>
          </a:p>
          <a:p>
            <a:pPr>
              <a:buNone/>
            </a:pPr>
            <a:r>
              <a:rPr lang="ru-RU" sz="1600" dirty="0" smtClean="0"/>
              <a:t>B20.8 Болезнь, вызванная ВИЧ, с проявлениями других инфекционных и паразитарных болезней </a:t>
            </a:r>
          </a:p>
          <a:p>
            <a:pPr>
              <a:buNone/>
            </a:pPr>
            <a:r>
              <a:rPr lang="ru-RU" sz="1600" dirty="0" smtClean="0"/>
              <a:t>B20.8X Проявления в полости рта болезни, вызванной ВИЧ, с проявлениями других инфекционных и паразитарных болезней</a:t>
            </a:r>
          </a:p>
          <a:p>
            <a:pPr>
              <a:buNone/>
            </a:pPr>
            <a:r>
              <a:rPr lang="ru-RU" sz="1600" dirty="0" smtClean="0"/>
              <a:t>B20.9 Болезнь, вызванная ВИЧ, с проявлениями </a:t>
            </a:r>
            <a:r>
              <a:rPr lang="ru-RU" sz="1600" dirty="0" err="1" smtClean="0"/>
              <a:t>неуточненными</a:t>
            </a:r>
            <a:r>
              <a:rPr lang="ru-RU" sz="1600" dirty="0" smtClean="0"/>
              <a:t> инфекционных и паразитарных болезней </a:t>
            </a:r>
          </a:p>
          <a:p>
            <a:pPr>
              <a:buNone/>
            </a:pPr>
            <a:r>
              <a:rPr lang="ru-RU" sz="1600" i="1" dirty="0" smtClean="0"/>
              <a:t>Включена: </a:t>
            </a:r>
            <a:r>
              <a:rPr lang="ru-RU" sz="1600" dirty="0" smtClean="0"/>
              <a:t>болезнь, вызванная ВИЧ, с проявлениями инфекции БДУ</a:t>
            </a:r>
          </a:p>
          <a:p>
            <a:pPr>
              <a:buNone/>
            </a:pPr>
            <a:r>
              <a:rPr lang="ru-RU" sz="1600" dirty="0" smtClean="0"/>
              <a:t>B20.9X Проявления в полости рта болезни, вызванной ВИЧ, с </a:t>
            </a:r>
            <a:r>
              <a:rPr lang="ru-RU" sz="1600" dirty="0" err="1" smtClean="0"/>
              <a:t>неуточненными</a:t>
            </a:r>
            <a:r>
              <a:rPr lang="ru-RU" sz="1600" dirty="0" smtClean="0"/>
              <a:t> проявлениями инфекционных и паразитарных болезней</a:t>
            </a:r>
          </a:p>
          <a:p>
            <a:pPr>
              <a:buNone/>
            </a:pPr>
            <a:endParaRPr lang="ru-RU" sz="1600" dirty="0"/>
          </a:p>
        </p:txBody>
      </p:sp>
      <p:sp>
        <p:nvSpPr>
          <p:cNvPr id="2" name="Заголовок 1"/>
          <p:cNvSpPr>
            <a:spLocks noGrp="1"/>
          </p:cNvSpPr>
          <p:nvPr>
            <p:ph type="title"/>
          </p:nvPr>
        </p:nvSpPr>
        <p:spPr>
          <a:xfrm>
            <a:off x="285720" y="274638"/>
            <a:ext cx="8401080" cy="1143000"/>
          </a:xfrm>
        </p:spPr>
        <p:txBody>
          <a:bodyPr>
            <a:normAutofit/>
          </a:bodyPr>
          <a:lstStyle/>
          <a:p>
            <a:r>
              <a:rPr lang="ru-RU" sz="2000" i="1" dirty="0" smtClean="0"/>
              <a:t>Болезнь, вызванная вирусом иммунодефицита человека [ВИЧ] (B20-B24)</a:t>
            </a:r>
            <a:r>
              <a:rPr lang="ru-RU" sz="2000" dirty="0" smtClean="0"/>
              <a:t> появляющаяся в виде инфекционных и паразитарных болезней</a:t>
            </a:r>
            <a:endParaRPr lang="ru-RU" sz="2000"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142844" y="714356"/>
            <a:ext cx="9001156" cy="5929354"/>
          </a:xfrm>
        </p:spPr>
        <p:txBody>
          <a:bodyPr>
            <a:normAutofit fontScale="25000" lnSpcReduction="20000"/>
          </a:bodyPr>
          <a:lstStyle/>
          <a:p>
            <a:pPr>
              <a:buNone/>
            </a:pPr>
            <a:r>
              <a:rPr lang="ru-RU" sz="6400" dirty="0" smtClean="0"/>
              <a:t>B21.0 Болезнь, вызванная ВИЧ, с проявлениями саркомы </a:t>
            </a:r>
            <a:r>
              <a:rPr lang="ru-RU" sz="6400" dirty="0" err="1" smtClean="0"/>
              <a:t>Капоши</a:t>
            </a:r>
            <a:endParaRPr lang="ru-RU" sz="6400" dirty="0" smtClean="0"/>
          </a:p>
          <a:p>
            <a:pPr>
              <a:buNone/>
            </a:pPr>
            <a:r>
              <a:rPr lang="ru-RU" sz="6400" dirty="0" smtClean="0"/>
              <a:t>             B21.0X Проявления в полости рта болезни, вызванной ВИЧ, с проявлениями саркомы </a:t>
            </a:r>
            <a:r>
              <a:rPr lang="ru-RU" sz="6400" dirty="0" err="1" smtClean="0"/>
              <a:t>Капоши</a:t>
            </a:r>
            <a:r>
              <a:rPr lang="ru-RU" sz="6400" dirty="0" smtClean="0"/>
              <a:t> </a:t>
            </a:r>
          </a:p>
          <a:p>
            <a:pPr>
              <a:buNone/>
            </a:pPr>
            <a:r>
              <a:rPr lang="ru-RU" sz="6400" dirty="0" smtClean="0"/>
              <a:t>B21.1 Болезнь, вызванная ВИЧ, с проявлениями </a:t>
            </a:r>
            <a:r>
              <a:rPr lang="ru-RU" sz="6400" dirty="0" err="1" smtClean="0"/>
              <a:t>лимфомы</a:t>
            </a:r>
            <a:r>
              <a:rPr lang="ru-RU" sz="6400" dirty="0" smtClean="0"/>
              <a:t> </a:t>
            </a:r>
            <a:r>
              <a:rPr lang="ru-RU" sz="6400" dirty="0" err="1" smtClean="0"/>
              <a:t>Беркитта</a:t>
            </a:r>
            <a:endParaRPr lang="ru-RU" sz="6400" dirty="0" smtClean="0"/>
          </a:p>
          <a:p>
            <a:pPr>
              <a:buNone/>
            </a:pPr>
            <a:r>
              <a:rPr lang="ru-RU" sz="6400" dirty="0" smtClean="0"/>
              <a:t>             B21.1X Проявления в полости рта болезни, вызванной ВИЧ, с проявлениями </a:t>
            </a:r>
            <a:r>
              <a:rPr lang="ru-RU" sz="6400" dirty="0" err="1" smtClean="0"/>
              <a:t>лимфомы</a:t>
            </a:r>
            <a:r>
              <a:rPr lang="ru-RU" sz="6400" dirty="0" smtClean="0"/>
              <a:t> </a:t>
            </a:r>
            <a:r>
              <a:rPr lang="ru-RU" sz="6400" dirty="0" err="1" smtClean="0"/>
              <a:t>Беркитта</a:t>
            </a:r>
            <a:endParaRPr lang="ru-RU" sz="6400" dirty="0" smtClean="0"/>
          </a:p>
          <a:p>
            <a:pPr>
              <a:buNone/>
            </a:pPr>
            <a:r>
              <a:rPr lang="ru-RU" sz="6400" dirty="0" smtClean="0"/>
              <a:t>B21.2 Болезнь, вызванная ВИЧ, с проявлениями других </a:t>
            </a:r>
            <a:r>
              <a:rPr lang="ru-RU" sz="6400" dirty="0" err="1" smtClean="0"/>
              <a:t>неходжкинских</a:t>
            </a:r>
            <a:r>
              <a:rPr lang="ru-RU" sz="6400" dirty="0" smtClean="0"/>
              <a:t> </a:t>
            </a:r>
            <a:r>
              <a:rPr lang="ru-RU" sz="6400" dirty="0" err="1" smtClean="0"/>
              <a:t>лимфом</a:t>
            </a:r>
            <a:endParaRPr lang="ru-RU" sz="6400" dirty="0" smtClean="0"/>
          </a:p>
          <a:p>
            <a:pPr>
              <a:buNone/>
            </a:pPr>
            <a:r>
              <a:rPr lang="ru-RU" sz="6400" dirty="0" smtClean="0"/>
              <a:t>             B21.2X Проявления в полости рта болезни, вызванной ВИЧ, с проявлениями других </a:t>
            </a:r>
            <a:r>
              <a:rPr lang="ru-RU" sz="6400" dirty="0" err="1" smtClean="0"/>
              <a:t>неходжкинских</a:t>
            </a:r>
            <a:r>
              <a:rPr lang="ru-RU" sz="6400" dirty="0" smtClean="0"/>
              <a:t> </a:t>
            </a:r>
            <a:r>
              <a:rPr lang="ru-RU" sz="6400" dirty="0" err="1" smtClean="0"/>
              <a:t>лимфом</a:t>
            </a:r>
            <a:endParaRPr lang="ru-RU" sz="6400" dirty="0" smtClean="0"/>
          </a:p>
          <a:p>
            <a:pPr>
              <a:buNone/>
            </a:pPr>
            <a:r>
              <a:rPr lang="ru-RU" sz="6400" dirty="0" smtClean="0"/>
              <a:t>B21.7 Болезнь, вызванная ВИЧ, с проявлениями множественных злокачественных новообразований</a:t>
            </a:r>
          </a:p>
          <a:p>
            <a:pPr>
              <a:buNone/>
            </a:pPr>
            <a:r>
              <a:rPr lang="ru-RU" sz="6400" dirty="0" smtClean="0"/>
              <a:t>              B21.7X Проявления в полости рта болезни, вызванной ВИЧ, с проявлениями множе</a:t>
            </a:r>
            <a:r>
              <a:rPr lang="ru-RU" dirty="0" smtClean="0"/>
              <a:t>ственных </a:t>
            </a:r>
            <a:r>
              <a:rPr lang="ru-RU" sz="6400" dirty="0" smtClean="0"/>
              <a:t>злокачественных новообразований</a:t>
            </a:r>
          </a:p>
          <a:p>
            <a:pPr>
              <a:buNone/>
            </a:pPr>
            <a:r>
              <a:rPr lang="ru-RU" sz="6400" dirty="0" smtClean="0"/>
              <a:t>B21.8 Болезнь, вызванная ВИЧ, с проявлениями других злокачественных новообразований</a:t>
            </a:r>
          </a:p>
          <a:p>
            <a:pPr>
              <a:buNone/>
            </a:pPr>
            <a:r>
              <a:rPr lang="ru-RU" sz="6400" dirty="0" smtClean="0"/>
              <a:t>             B21.8X Проявления в полости рта болезни, вызванной ВИЧ, с проявлениями других злокачественных новообразований</a:t>
            </a:r>
          </a:p>
          <a:p>
            <a:pPr>
              <a:buNone/>
            </a:pPr>
            <a:r>
              <a:rPr lang="ru-RU" sz="6400" dirty="0" smtClean="0"/>
              <a:t>B21.9 Болезнь, вызванная ВИЧ, с проявлениями </a:t>
            </a:r>
            <a:r>
              <a:rPr lang="ru-RU" sz="6400" dirty="0" err="1" smtClean="0"/>
              <a:t>неуточненных</a:t>
            </a:r>
            <a:r>
              <a:rPr lang="ru-RU" sz="6400" dirty="0" smtClean="0"/>
              <a:t> злокачественных новообразований</a:t>
            </a:r>
          </a:p>
          <a:p>
            <a:pPr>
              <a:buNone/>
            </a:pPr>
            <a:r>
              <a:rPr lang="ru-RU" sz="6400" dirty="0" smtClean="0"/>
              <a:t>             B21.9X Проявления в полости рта болезни, вызванной ВИЧ, с проявлениями </a:t>
            </a:r>
            <a:r>
              <a:rPr lang="ru-RU" sz="6400" dirty="0" err="1" smtClean="0"/>
              <a:t>неуточненных</a:t>
            </a:r>
            <a:r>
              <a:rPr lang="ru-RU" sz="6400" dirty="0" smtClean="0"/>
              <a:t> злокачественных новообразований</a:t>
            </a:r>
          </a:p>
          <a:p>
            <a:pPr>
              <a:buNone/>
            </a:pPr>
            <a:endParaRPr lang="ru-RU" sz="6400" dirty="0"/>
          </a:p>
        </p:txBody>
      </p:sp>
      <p:sp>
        <p:nvSpPr>
          <p:cNvPr id="2" name="Заголовок 1"/>
          <p:cNvSpPr>
            <a:spLocks noGrp="1"/>
          </p:cNvSpPr>
          <p:nvPr>
            <p:ph type="title"/>
          </p:nvPr>
        </p:nvSpPr>
        <p:spPr>
          <a:xfrm>
            <a:off x="0" y="0"/>
            <a:ext cx="9144000" cy="1000108"/>
          </a:xfrm>
        </p:spPr>
        <p:txBody>
          <a:bodyPr>
            <a:normAutofit fontScale="90000"/>
          </a:bodyPr>
          <a:lstStyle/>
          <a:p>
            <a:r>
              <a:rPr lang="ru-RU" sz="2000" dirty="0" smtClean="0"/>
              <a:t>B21 Болезнь, вызванная вирусом иммунодефицита человека [ВИЧ], проявляющаяся в виде злокачественных новообразований</a:t>
            </a:r>
            <a:br>
              <a:rPr lang="ru-RU" sz="2000" dirty="0" smtClean="0"/>
            </a:br>
            <a:endParaRPr lang="ru-RU" sz="2000"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142844" y="1071546"/>
            <a:ext cx="8786874" cy="5643602"/>
          </a:xfrm>
        </p:spPr>
        <p:txBody>
          <a:bodyPr>
            <a:normAutofit lnSpcReduction="10000"/>
          </a:bodyPr>
          <a:lstStyle/>
          <a:p>
            <a:pPr>
              <a:buNone/>
            </a:pPr>
            <a:r>
              <a:rPr lang="ru-RU" sz="1900" dirty="0" smtClean="0"/>
              <a:t>B23.0 Острый </a:t>
            </a:r>
            <a:r>
              <a:rPr lang="ru-RU" sz="1900" dirty="0" err="1" smtClean="0"/>
              <a:t>ВИЧ-инфекционный</a:t>
            </a:r>
            <a:r>
              <a:rPr lang="ru-RU" sz="1900" dirty="0" smtClean="0"/>
              <a:t> синдром </a:t>
            </a:r>
          </a:p>
          <a:p>
            <a:pPr>
              <a:buNone/>
            </a:pPr>
            <a:r>
              <a:rPr lang="ru-RU" sz="1900" dirty="0" smtClean="0"/>
              <a:t>             B23.0X Проявления в полости рта острого </a:t>
            </a:r>
            <a:r>
              <a:rPr lang="ru-RU" sz="1900" dirty="0" err="1" smtClean="0"/>
              <a:t>ВИЧ-инфекционного</a:t>
            </a:r>
            <a:r>
              <a:rPr lang="ru-RU" sz="1900" dirty="0" smtClean="0"/>
              <a:t> синдрома</a:t>
            </a:r>
          </a:p>
          <a:p>
            <a:pPr>
              <a:buNone/>
            </a:pPr>
            <a:r>
              <a:rPr lang="ru-RU" sz="1900" dirty="0" smtClean="0"/>
              <a:t>B23.1 Болезнь, вызванная ВИЧ, с проявлениями (персистентной) </a:t>
            </a:r>
            <a:r>
              <a:rPr lang="ru-RU" sz="1900" dirty="0" err="1" smtClean="0"/>
              <a:t>генерализованной</a:t>
            </a:r>
            <a:r>
              <a:rPr lang="ru-RU" sz="1900" dirty="0" smtClean="0"/>
              <a:t> </a:t>
            </a:r>
            <a:r>
              <a:rPr lang="ru-RU" sz="1900" dirty="0" err="1" smtClean="0"/>
              <a:t>лимфаденопатии</a:t>
            </a:r>
            <a:endParaRPr lang="ru-RU" sz="1900" dirty="0" smtClean="0"/>
          </a:p>
          <a:p>
            <a:pPr>
              <a:buNone/>
            </a:pPr>
            <a:r>
              <a:rPr lang="ru-RU" sz="1900" dirty="0" smtClean="0"/>
              <a:t>             B23.1X Проявления в полости рта болезни, вызванной ВИЧ, с проявлениями (персистентной) </a:t>
            </a:r>
            <a:r>
              <a:rPr lang="ru-RU" sz="1900" dirty="0" err="1" smtClean="0"/>
              <a:t>генерализованной</a:t>
            </a:r>
            <a:r>
              <a:rPr lang="ru-RU" sz="1900" dirty="0" smtClean="0"/>
              <a:t> </a:t>
            </a:r>
            <a:r>
              <a:rPr lang="ru-RU" sz="1900" dirty="0" err="1" smtClean="0"/>
              <a:t>лимфаденопатии</a:t>
            </a:r>
            <a:endParaRPr lang="ru-RU" sz="1900" dirty="0" smtClean="0"/>
          </a:p>
          <a:p>
            <a:pPr>
              <a:buNone/>
            </a:pPr>
            <a:r>
              <a:rPr lang="ru-RU" sz="1900" dirty="0" smtClean="0"/>
              <a:t>B23.8 Болезнь, вызванная ВИЧ, с проявлениями других уточненных состояний</a:t>
            </a:r>
          </a:p>
          <a:p>
            <a:pPr>
              <a:buNone/>
            </a:pPr>
            <a:r>
              <a:rPr lang="ru-RU" sz="1900" dirty="0" smtClean="0"/>
              <a:t>             B23.8X Проявления в полости рта болезни, вызванной ВИЧ, с проявлениями других уточненных состояний</a:t>
            </a:r>
          </a:p>
          <a:p>
            <a:pPr>
              <a:buNone/>
            </a:pPr>
            <a:r>
              <a:rPr lang="ru-RU" sz="1900" dirty="0" smtClean="0"/>
              <a:t>В 24 Болезнь, вызванная вирусом иммунодефицита человека [ВИЧ], </a:t>
            </a:r>
            <a:r>
              <a:rPr lang="ru-RU" sz="1900" dirty="0" err="1" smtClean="0"/>
              <a:t>неуточненная</a:t>
            </a:r>
            <a:endParaRPr lang="ru-RU" sz="1900" dirty="0" smtClean="0"/>
          </a:p>
          <a:p>
            <a:pPr>
              <a:buNone/>
            </a:pPr>
            <a:r>
              <a:rPr lang="ru-RU" sz="1900" i="1" dirty="0" smtClean="0"/>
              <a:t>Включены: </a:t>
            </a:r>
            <a:r>
              <a:rPr lang="ru-RU" sz="1900" dirty="0" smtClean="0"/>
              <a:t>синдром приобретенного иммунодефицита [СПИД] БДУ</a:t>
            </a:r>
          </a:p>
          <a:p>
            <a:pPr>
              <a:buNone/>
            </a:pPr>
            <a:r>
              <a:rPr lang="ru-RU" sz="1900" dirty="0" err="1" smtClean="0"/>
              <a:t>СПИД-ассоциированный</a:t>
            </a:r>
            <a:r>
              <a:rPr lang="ru-RU" sz="1900" dirty="0" smtClean="0"/>
              <a:t> комплекс [САК] БДУ</a:t>
            </a:r>
          </a:p>
          <a:p>
            <a:pPr>
              <a:buNone/>
            </a:pPr>
            <a:r>
              <a:rPr lang="ru-RU" sz="1900" dirty="0" smtClean="0"/>
              <a:t>        B24.XX Проявления в полости рта болезни, вызванной ВИЧ, </a:t>
            </a:r>
            <a:r>
              <a:rPr lang="ru-RU" sz="1900" dirty="0" err="1" smtClean="0"/>
              <a:t>неуточненной</a:t>
            </a:r>
            <a:endParaRPr lang="ru-RU" sz="1900" dirty="0" smtClean="0"/>
          </a:p>
          <a:p>
            <a:pPr>
              <a:buNone/>
            </a:pPr>
            <a:endParaRPr lang="ru-RU" dirty="0"/>
          </a:p>
        </p:txBody>
      </p:sp>
      <p:sp>
        <p:nvSpPr>
          <p:cNvPr id="2" name="Заголовок 1"/>
          <p:cNvSpPr>
            <a:spLocks noGrp="1"/>
          </p:cNvSpPr>
          <p:nvPr>
            <p:ph type="title"/>
          </p:nvPr>
        </p:nvSpPr>
        <p:spPr>
          <a:xfrm>
            <a:off x="142844" y="214290"/>
            <a:ext cx="9001156" cy="1000132"/>
          </a:xfrm>
        </p:spPr>
        <p:txBody>
          <a:bodyPr>
            <a:normAutofit fontScale="90000"/>
          </a:bodyPr>
          <a:lstStyle/>
          <a:p>
            <a:r>
              <a:rPr lang="ru-RU" sz="1800" dirty="0" smtClean="0"/>
              <a:t/>
            </a:r>
            <a:br>
              <a:rPr lang="ru-RU" sz="1800" dirty="0" smtClean="0"/>
            </a:br>
            <a:r>
              <a:rPr lang="ru-RU" sz="2200" dirty="0" smtClean="0"/>
              <a:t>B23  Болезнь, вызванная вирусом иммунодефицита человека [ВИЧ], проявляющаяся в виде других состояний</a:t>
            </a:r>
            <a:br>
              <a:rPr lang="ru-RU" sz="2200" dirty="0" smtClean="0"/>
            </a:br>
            <a:endParaRPr lang="ru-RU" sz="2200"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Содержимое 1"/>
          <p:cNvSpPr>
            <a:spLocks noGrp="1"/>
          </p:cNvSpPr>
          <p:nvPr>
            <p:ph idx="1"/>
          </p:nvPr>
        </p:nvSpPr>
        <p:spPr/>
        <p:txBody>
          <a:bodyPr>
            <a:normAutofit lnSpcReduction="10000"/>
          </a:bodyPr>
          <a:lstStyle/>
          <a:p>
            <a:r>
              <a:rPr lang="ru-RU" dirty="0" smtClean="0"/>
              <a:t> Инкубационный период при заражении ВИЧ длится от 2—3 </a:t>
            </a:r>
            <a:r>
              <a:rPr lang="ru-RU" dirty="0" err="1" smtClean="0"/>
              <a:t>нед</a:t>
            </a:r>
            <a:r>
              <a:rPr lang="ru-RU" dirty="0" smtClean="0"/>
              <a:t>. до нескольких месяцев, в отдельных случаях от 1 года до нескольких лет. </a:t>
            </a:r>
          </a:p>
          <a:p>
            <a:r>
              <a:rPr lang="ru-RU" dirty="0" smtClean="0"/>
              <a:t>     ВИЧ-инфицированный может попасть на прием к стоматологу на любой стадии заболевания. Это могут быть пациенты, не знающие о своем заболевании или скрывающие его. В плане передачи ВИЧ-инфекции представляют опасность больные в стадии инкубации.</a:t>
            </a:r>
            <a:endParaRPr lang="ru-RU" dirty="0"/>
          </a:p>
        </p:txBody>
      </p:sp>
      <p:sp>
        <p:nvSpPr>
          <p:cNvPr id="3" name="Заголовок 2"/>
          <p:cNvSpPr>
            <a:spLocks noGrp="1"/>
          </p:cNvSpPr>
          <p:nvPr>
            <p:ph type="title"/>
          </p:nvPr>
        </p:nvSpPr>
        <p:spPr/>
        <p:txBody>
          <a:bodyPr/>
          <a:lstStyle/>
          <a:p>
            <a:r>
              <a:rPr lang="ru-RU" dirty="0" smtClean="0"/>
              <a:t>Стадия инкубации </a:t>
            </a:r>
            <a:endParaRPr lang="ru-RU"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Содержимое 1"/>
          <p:cNvSpPr>
            <a:spLocks noGrp="1"/>
          </p:cNvSpPr>
          <p:nvPr>
            <p:ph idx="1"/>
          </p:nvPr>
        </p:nvSpPr>
        <p:spPr/>
        <p:txBody>
          <a:bodyPr>
            <a:normAutofit fontScale="92500"/>
          </a:bodyPr>
          <a:lstStyle/>
          <a:p>
            <a:r>
              <a:rPr lang="ru-RU" b="1" dirty="0" smtClean="0"/>
              <a:t>А. </a:t>
            </a:r>
            <a:r>
              <a:rPr lang="ru-RU" dirty="0" smtClean="0"/>
              <a:t>Бессимптомная стадия - возможно небольшое увеличение лимфатических узлов. Организм отвечает на внедрение вируса только  выработкой антител. Длительность бессимптомной стадии составляет от 1-2 </a:t>
            </a:r>
            <a:r>
              <a:rPr lang="ru-RU" dirty="0" err="1" smtClean="0"/>
              <a:t>мес</a:t>
            </a:r>
            <a:r>
              <a:rPr lang="ru-RU" dirty="0" smtClean="0"/>
              <a:t> до нескольких лет, чаще около  6мес. </a:t>
            </a:r>
          </a:p>
          <a:p>
            <a:r>
              <a:rPr lang="ru-RU" dirty="0" smtClean="0"/>
              <a:t>     Острая стадия ВИЧ-инфекции также может протекать без вторичных заболеваний (вариант Б) и может осложняться присоединением вторичных заболеваний (вариант В).</a:t>
            </a:r>
          </a:p>
          <a:p>
            <a:pPr>
              <a:buNone/>
            </a:pPr>
            <a:endParaRPr lang="ru-RU" dirty="0"/>
          </a:p>
        </p:txBody>
      </p:sp>
      <p:sp>
        <p:nvSpPr>
          <p:cNvPr id="3" name="Заголовок 2"/>
          <p:cNvSpPr>
            <a:spLocks noGrp="1"/>
          </p:cNvSpPr>
          <p:nvPr>
            <p:ph type="title"/>
          </p:nvPr>
        </p:nvSpPr>
        <p:spPr/>
        <p:txBody>
          <a:bodyPr>
            <a:normAutofit fontScale="90000"/>
          </a:bodyPr>
          <a:lstStyle/>
          <a:p>
            <a:r>
              <a:rPr lang="ru-RU" dirty="0" smtClean="0"/>
              <a:t>Стадия первичных проявлений </a:t>
            </a:r>
            <a:endParaRPr lang="ru-RU"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Содержимое 1"/>
          <p:cNvSpPr>
            <a:spLocks noGrp="1"/>
          </p:cNvSpPr>
          <p:nvPr>
            <p:ph idx="1"/>
          </p:nvPr>
        </p:nvSpPr>
        <p:spPr/>
        <p:txBody>
          <a:bodyPr>
            <a:normAutofit fontScale="77500" lnSpcReduction="20000"/>
          </a:bodyPr>
          <a:lstStyle/>
          <a:p>
            <a:r>
              <a:rPr lang="ru-RU" dirty="0" smtClean="0"/>
              <a:t> Жалобы: на повышение температуры тела до 37,5—38 °С. Иногда заболевание протекает по типу ОРВИ. Диарея, высыпания на коже. Язвы на слизистой оболочке пищевода, гениталий, иногда на слизистой оболочке рта. Увеличение лимфатических узлов. Беспричинная слабость, утомляемость, головная боль, тошнота, рвота.</a:t>
            </a:r>
          </a:p>
          <a:p>
            <a:r>
              <a:rPr lang="ru-RU" dirty="0" smtClean="0"/>
              <a:t>     Внешний осмотр и осмотр полости рта: папулезная, </a:t>
            </a:r>
            <a:r>
              <a:rPr lang="ru-RU" dirty="0" err="1" smtClean="0"/>
              <a:t>петехиальная</a:t>
            </a:r>
            <a:r>
              <a:rPr lang="ru-RU" dirty="0" smtClean="0"/>
              <a:t>, </a:t>
            </a:r>
            <a:r>
              <a:rPr lang="ru-RU" dirty="0" err="1" smtClean="0"/>
              <a:t>уртикарная</a:t>
            </a:r>
            <a:r>
              <a:rPr lang="ru-RU" dirty="0" smtClean="0"/>
              <a:t> сыпь на лице, туловище, конечностях. Сыпь сходна с высыпаниями при кори и краснухе. Возможны увеличение селезенки, печени, язвенные поражения слизистой оболочки полости рта, пищевода, гениталий. </a:t>
            </a:r>
            <a:r>
              <a:rPr lang="ru-RU" dirty="0" err="1" smtClean="0"/>
              <a:t>Лимфаденопатия</a:t>
            </a:r>
            <a:r>
              <a:rPr lang="ru-RU" dirty="0" smtClean="0"/>
              <a:t>. Чаще всего увеличиваются подмышечные, затылочные и шейные лимфатические узлы. При пальпации лимфатические узлы безболезненные, подвижные, не спаяны между собой и с окружающими тканями. Диаметр лимфатических узлов в среднем 2—3 см</a:t>
            </a:r>
            <a:endParaRPr lang="ru-RU" dirty="0"/>
          </a:p>
        </p:txBody>
      </p:sp>
      <p:sp>
        <p:nvSpPr>
          <p:cNvPr id="3" name="Заголовок 2"/>
          <p:cNvSpPr>
            <a:spLocks noGrp="1"/>
          </p:cNvSpPr>
          <p:nvPr>
            <p:ph type="title"/>
          </p:nvPr>
        </p:nvSpPr>
        <p:spPr/>
        <p:txBody>
          <a:bodyPr>
            <a:normAutofit fontScale="90000"/>
          </a:bodyPr>
          <a:lstStyle/>
          <a:p>
            <a:r>
              <a:rPr lang="ru-RU" dirty="0" smtClean="0"/>
              <a:t>Острая ВИЧ-инфекция без вторичных заболеваний</a:t>
            </a:r>
            <a:br>
              <a:rPr lang="ru-RU" dirty="0" smtClean="0"/>
            </a:br>
            <a:endParaRPr lang="ru-RU" dirty="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Содержимое 1"/>
          <p:cNvSpPr>
            <a:spLocks noGrp="1"/>
          </p:cNvSpPr>
          <p:nvPr>
            <p:ph idx="1"/>
          </p:nvPr>
        </p:nvSpPr>
        <p:spPr/>
        <p:txBody>
          <a:bodyPr>
            <a:normAutofit fontScale="70000" lnSpcReduction="20000"/>
          </a:bodyPr>
          <a:lstStyle/>
          <a:p>
            <a:r>
              <a:rPr lang="ru-RU" dirty="0" smtClean="0"/>
              <a:t> Жалобы: повышение температуры до 38°С. Диарея, высыпания на коже. Язвы на слизистой оболочке пищевода, гениталий, иногда слизистой оболочке рта. Увеличение лимфатических узлов. Беспричинная слабость, утомляемость, головная боль, тошнота, рвота</a:t>
            </a:r>
          </a:p>
          <a:p>
            <a:r>
              <a:rPr lang="ru-RU" dirty="0" smtClean="0"/>
              <a:t>     Внешний осмотр: папулезная, </a:t>
            </a:r>
            <a:r>
              <a:rPr lang="ru-RU" dirty="0" err="1" smtClean="0"/>
              <a:t>петехиальная</a:t>
            </a:r>
            <a:r>
              <a:rPr lang="ru-RU" dirty="0" smtClean="0"/>
              <a:t>, </a:t>
            </a:r>
            <a:r>
              <a:rPr lang="ru-RU" dirty="0" err="1" smtClean="0"/>
              <a:t>уртикарная</a:t>
            </a:r>
            <a:r>
              <a:rPr lang="ru-RU" dirty="0" smtClean="0"/>
              <a:t> сыпь на лице, туловище, конечностях.</a:t>
            </a:r>
          </a:p>
          <a:p>
            <a:r>
              <a:rPr lang="ru-RU" dirty="0" smtClean="0"/>
              <a:t>     Регионарные лимфатические узлы: увеличиваются подмышечные, затылочные и шейные лимфатические узлы. При пальпации лимфатические узлы безболезненные, подвижные, не спаяны между собой и с окружающими тканями. Диаметр лимфатических узлов в среднем 2—3 см</a:t>
            </a:r>
          </a:p>
          <a:p>
            <a:r>
              <a:rPr lang="ru-RU" dirty="0" smtClean="0"/>
              <a:t>     Осмотр полости рта: На слизистой оболочке полости рта могут быть </a:t>
            </a:r>
            <a:r>
              <a:rPr lang="ru-RU" dirty="0" err="1" smtClean="0"/>
              <a:t>микотические</a:t>
            </a:r>
            <a:r>
              <a:rPr lang="ru-RU" dirty="0" smtClean="0"/>
              <a:t> налеты, эрозии, характерные для </a:t>
            </a:r>
            <a:r>
              <a:rPr lang="ru-RU" dirty="0" err="1" smtClean="0"/>
              <a:t>герпетических</a:t>
            </a:r>
            <a:r>
              <a:rPr lang="ru-RU" dirty="0" smtClean="0"/>
              <a:t> поражений.</a:t>
            </a:r>
          </a:p>
          <a:p>
            <a:r>
              <a:rPr lang="ru-RU" dirty="0" smtClean="0"/>
              <a:t>     У большинства больных острая стадия переходит в латентную, но у некоторых может сразу переходить в стадию вторичных заболеваний.</a:t>
            </a:r>
            <a:endParaRPr lang="ru-RU" dirty="0"/>
          </a:p>
        </p:txBody>
      </p:sp>
      <p:sp>
        <p:nvSpPr>
          <p:cNvPr id="3" name="Заголовок 2"/>
          <p:cNvSpPr>
            <a:spLocks noGrp="1"/>
          </p:cNvSpPr>
          <p:nvPr>
            <p:ph type="title"/>
          </p:nvPr>
        </p:nvSpPr>
        <p:spPr/>
        <p:txBody>
          <a:bodyPr>
            <a:normAutofit fontScale="90000"/>
          </a:bodyPr>
          <a:lstStyle/>
          <a:p>
            <a:r>
              <a:rPr lang="ru-RU" dirty="0" smtClean="0"/>
              <a:t>Острая ВИЧ - инфекция с вторичными заболеваниями.</a:t>
            </a:r>
            <a:br>
              <a:rPr lang="ru-RU" dirty="0" smtClean="0"/>
            </a:br>
            <a:endParaRPr lang="ru-RU" dirty="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Содержимое 1"/>
          <p:cNvSpPr>
            <a:spLocks noGrp="1"/>
          </p:cNvSpPr>
          <p:nvPr>
            <p:ph idx="1"/>
          </p:nvPr>
        </p:nvSpPr>
        <p:spPr>
          <a:xfrm>
            <a:off x="0" y="1481328"/>
            <a:ext cx="9144000" cy="5019506"/>
          </a:xfrm>
        </p:spPr>
        <p:txBody>
          <a:bodyPr>
            <a:normAutofit fontScale="77500" lnSpcReduction="20000"/>
          </a:bodyPr>
          <a:lstStyle/>
          <a:p>
            <a:r>
              <a:rPr lang="ru-RU" dirty="0" smtClean="0"/>
              <a:t>В этой стадии развитие иммунодефицита замедляется, а его последствия частично компенсируются путем модификации иммунного ответа избыточной выработкой С</a:t>
            </a:r>
            <a:r>
              <a:rPr lang="en-US" dirty="0" smtClean="0"/>
              <a:t>D</a:t>
            </a:r>
            <a:r>
              <a:rPr lang="ru-RU" dirty="0" smtClean="0"/>
              <a:t>4-клеток. </a:t>
            </a:r>
          </a:p>
          <a:p>
            <a:r>
              <a:rPr lang="ru-RU" dirty="0" smtClean="0"/>
              <a:t>Единственным клиническим проявлением болезни на этой стадии может быть увеличение множества периферических лимфатических узлов — так называемая </a:t>
            </a:r>
            <a:r>
              <a:rPr lang="ru-RU" dirty="0" err="1" smtClean="0"/>
              <a:t>персистирующая</a:t>
            </a:r>
            <a:r>
              <a:rPr lang="ru-RU" dirty="0" smtClean="0"/>
              <a:t> </a:t>
            </a:r>
            <a:r>
              <a:rPr lang="ru-RU" dirty="0" err="1" smtClean="0"/>
              <a:t>генерализованная</a:t>
            </a:r>
            <a:r>
              <a:rPr lang="ru-RU" dirty="0" smtClean="0"/>
              <a:t> </a:t>
            </a:r>
            <a:r>
              <a:rPr lang="ru-RU" dirty="0" err="1" smtClean="0"/>
              <a:t>лимфаденопатия</a:t>
            </a:r>
            <a:r>
              <a:rPr lang="ru-RU" dirty="0" smtClean="0"/>
              <a:t>. Связи </a:t>
            </a:r>
            <a:r>
              <a:rPr lang="ru-RU" dirty="0" err="1" smtClean="0"/>
              <a:t>лимфаденопатии</a:t>
            </a:r>
            <a:r>
              <a:rPr lang="ru-RU" dirty="0" smtClean="0"/>
              <a:t> с другими патологическими процессами нет. По частоте поражения на первом месте стоят </a:t>
            </a:r>
            <a:r>
              <a:rPr lang="ru-RU" dirty="0" err="1" smtClean="0"/>
              <a:t>заднешейные</a:t>
            </a:r>
            <a:r>
              <a:rPr lang="ru-RU" dirty="0" smtClean="0"/>
              <a:t>, поднижнечелюстные, надключичные, подмышечные и локтевые лимфатические узлы. </a:t>
            </a:r>
            <a:r>
              <a:rPr lang="ru-RU" dirty="0" err="1" smtClean="0"/>
              <a:t>Прогностически</a:t>
            </a:r>
            <a:r>
              <a:rPr lang="ru-RU" dirty="0" smtClean="0"/>
              <a:t> неблагоприятно увеличение поднижнечелюстных лимфатических узлов без патологии полости рта. </a:t>
            </a:r>
          </a:p>
          <a:p>
            <a:r>
              <a:rPr lang="ru-RU" dirty="0" smtClean="0"/>
              <a:t>     Несмотря на отсутствие клинических проявлений, размножение вируса в клетках продолжается, но медленнее. </a:t>
            </a:r>
          </a:p>
          <a:p>
            <a:r>
              <a:rPr lang="ru-RU" dirty="0" smtClean="0"/>
              <a:t>      Латентная фаза может длиться от 2—3 мес. до 15—20 лет, в среднем 6—7 лет.</a:t>
            </a:r>
          </a:p>
          <a:p>
            <a:endParaRPr lang="ru-RU" dirty="0"/>
          </a:p>
        </p:txBody>
      </p:sp>
      <p:sp>
        <p:nvSpPr>
          <p:cNvPr id="3" name="Заголовок 2"/>
          <p:cNvSpPr>
            <a:spLocks noGrp="1"/>
          </p:cNvSpPr>
          <p:nvPr>
            <p:ph type="title"/>
          </p:nvPr>
        </p:nvSpPr>
        <p:spPr/>
        <p:txBody>
          <a:bodyPr/>
          <a:lstStyle/>
          <a:p>
            <a:r>
              <a:rPr lang="ru-RU" dirty="0" smtClean="0"/>
              <a:t>Латентная стадия </a:t>
            </a:r>
            <a:endParaRPr lang="ru-RU" dirty="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Содержимое 1"/>
          <p:cNvSpPr>
            <a:spLocks noGrp="1"/>
          </p:cNvSpPr>
          <p:nvPr>
            <p:ph idx="1"/>
          </p:nvPr>
        </p:nvSpPr>
        <p:spPr>
          <a:xfrm>
            <a:off x="214282" y="1481328"/>
            <a:ext cx="8715436" cy="5376672"/>
          </a:xfrm>
        </p:spPr>
        <p:txBody>
          <a:bodyPr>
            <a:normAutofit fontScale="85000" lnSpcReduction="20000"/>
          </a:bodyPr>
          <a:lstStyle/>
          <a:p>
            <a:r>
              <a:rPr lang="ru-RU" dirty="0" smtClean="0"/>
              <a:t>На этой стадии происходит активное размножение вируса и в результате дальнейшее угнетение иммунной системы. Количество С</a:t>
            </a:r>
            <a:r>
              <a:rPr lang="en-US" dirty="0" smtClean="0"/>
              <a:t>D</a:t>
            </a:r>
            <a:r>
              <a:rPr lang="ru-RU" dirty="0" smtClean="0"/>
              <a:t>4+Т-лимфоцитов падает ниже 500 в 1 мкл. </a:t>
            </a:r>
          </a:p>
          <a:p>
            <a:r>
              <a:rPr lang="ru-RU" dirty="0" smtClean="0"/>
              <a:t>Усугубление иммунодефицита сопровождается развитием бактериальных, вирусных и </a:t>
            </a:r>
            <a:r>
              <a:rPr lang="ru-RU" dirty="0" err="1" smtClean="0"/>
              <a:t>протозойных</a:t>
            </a:r>
            <a:r>
              <a:rPr lang="ru-RU" dirty="0" smtClean="0"/>
              <a:t> заболеваний (оппортунистические инфекции). </a:t>
            </a:r>
          </a:p>
          <a:p>
            <a:r>
              <a:rPr lang="ru-RU" dirty="0" smtClean="0"/>
              <a:t>На этой стадии болезнь может неуклонно прогрессировать как без лечения, так и при проведении </a:t>
            </a:r>
            <a:r>
              <a:rPr lang="ru-RU" dirty="0" err="1" smtClean="0"/>
              <a:t>противоретровирусной</a:t>
            </a:r>
            <a:r>
              <a:rPr lang="ru-RU" dirty="0" smtClean="0"/>
              <a:t> терапии или ее недостаточной эффективности. В некоторых случаях самопроизвольно или под влиянием </a:t>
            </a:r>
            <a:r>
              <a:rPr lang="ru-RU" dirty="0" err="1" smtClean="0"/>
              <a:t>противоретровирусной</a:t>
            </a:r>
            <a:r>
              <a:rPr lang="ru-RU" dirty="0" smtClean="0"/>
              <a:t> терапии клинические проявления вторичных заболеваний могут исчезать, и наступает стадия ремиссии. </a:t>
            </a:r>
          </a:p>
          <a:p>
            <a:r>
              <a:rPr lang="ru-RU" dirty="0" smtClean="0"/>
              <a:t>Эта фаза </a:t>
            </a:r>
            <a:r>
              <a:rPr lang="ru-RU" dirty="0" err="1" smtClean="0"/>
              <a:t>ВИЧ-инфекпии</a:t>
            </a:r>
            <a:r>
              <a:rPr lang="ru-RU" dirty="0" smtClean="0"/>
              <a:t> развивается вслед за стадией первичных проявлений или после латентного периода болезни. Выделяют 4А, 4Б, 4В стадии.</a:t>
            </a:r>
          </a:p>
          <a:p>
            <a:endParaRPr lang="ru-RU" dirty="0"/>
          </a:p>
        </p:txBody>
      </p:sp>
      <p:sp>
        <p:nvSpPr>
          <p:cNvPr id="3" name="Заголовок 2"/>
          <p:cNvSpPr>
            <a:spLocks noGrp="1"/>
          </p:cNvSpPr>
          <p:nvPr>
            <p:ph type="title"/>
          </p:nvPr>
        </p:nvSpPr>
        <p:spPr/>
        <p:txBody>
          <a:bodyPr>
            <a:normAutofit fontScale="90000"/>
          </a:bodyPr>
          <a:lstStyle/>
          <a:p>
            <a:r>
              <a:rPr lang="ru-RU" dirty="0" smtClean="0"/>
              <a:t>Стадия вторичных заболеваний </a:t>
            </a:r>
            <a:endParaRPr lang="ru-RU" dirty="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Содержимое 1"/>
          <p:cNvSpPr>
            <a:spLocks noGrp="1"/>
          </p:cNvSpPr>
          <p:nvPr>
            <p:ph idx="1"/>
          </p:nvPr>
        </p:nvSpPr>
        <p:spPr>
          <a:xfrm>
            <a:off x="0" y="857232"/>
            <a:ext cx="3428992" cy="5072098"/>
          </a:xfrm>
        </p:spPr>
        <p:txBody>
          <a:bodyPr>
            <a:normAutofit fontScale="47500" lnSpcReduction="20000"/>
          </a:bodyPr>
          <a:lstStyle/>
          <a:p>
            <a:r>
              <a:rPr lang="ru-RU" dirty="0" smtClean="0"/>
              <a:t>Наступает через 5—10 лет от момента заражения. Иногда считается продромальным периодом </a:t>
            </a:r>
            <a:r>
              <a:rPr lang="ru-RU" dirty="0" err="1" smtClean="0"/>
              <a:t>СПИДа</a:t>
            </a:r>
            <a:r>
              <a:rPr lang="ru-RU" dirty="0" smtClean="0"/>
              <a:t>, служит переходом к развитию </a:t>
            </a:r>
            <a:r>
              <a:rPr lang="ru-RU" dirty="0" err="1" smtClean="0"/>
              <a:t>СПИД-ассоциированного</a:t>
            </a:r>
            <a:r>
              <a:rPr lang="ru-RU" dirty="0" smtClean="0"/>
              <a:t> комплекса. Клинически выявляются признаки вирусной интоксикации: постоянная или перемежающаяся лихорадка с температурой тела в среднем до 38°С, ночными потами, слабостью, повышенной утомляемостью. Похудание достигает 10%. Часто первоначально поражается слизистая оболочка полости рта. Развиваются кандидоз, </a:t>
            </a:r>
            <a:r>
              <a:rPr lang="ru-RU" dirty="0" err="1" smtClean="0"/>
              <a:t>герпетический</a:t>
            </a:r>
            <a:r>
              <a:rPr lang="ru-RU" dirty="0" smtClean="0"/>
              <a:t> и язвенно-некротический </a:t>
            </a:r>
            <a:r>
              <a:rPr lang="ru-RU" dirty="0" err="1" smtClean="0"/>
              <a:t>гингивостоматит</a:t>
            </a:r>
            <a:r>
              <a:rPr lang="ru-RU" dirty="0" smtClean="0"/>
              <a:t>, затем поражается кожа. Часто возникают </a:t>
            </a:r>
            <a:r>
              <a:rPr lang="ru-RU" dirty="0" err="1" smtClean="0"/>
              <a:t>себорейный</a:t>
            </a:r>
            <a:r>
              <a:rPr lang="ru-RU" dirty="0" smtClean="0"/>
              <a:t> дерматит, отрубевидный лишай, воспалительные заболевания верхних дыхательных путей. Снижается масса тела. Оппортунистические заболевания на этой стадии относительно легко поддаются лечению.</a:t>
            </a:r>
          </a:p>
          <a:p>
            <a:endParaRPr lang="ru-RU" dirty="0"/>
          </a:p>
        </p:txBody>
      </p:sp>
      <p:sp>
        <p:nvSpPr>
          <p:cNvPr id="3" name="Заголовок 2"/>
          <p:cNvSpPr>
            <a:spLocks noGrp="1"/>
          </p:cNvSpPr>
          <p:nvPr>
            <p:ph type="title"/>
          </p:nvPr>
        </p:nvSpPr>
        <p:spPr/>
        <p:txBody>
          <a:bodyPr>
            <a:normAutofit fontScale="90000"/>
          </a:bodyPr>
          <a:lstStyle/>
          <a:p>
            <a:r>
              <a:rPr lang="ru-RU" dirty="0" smtClean="0"/>
              <a:t>Стадия 4А</a:t>
            </a:r>
            <a:br>
              <a:rPr lang="ru-RU" dirty="0" smtClean="0"/>
            </a:br>
            <a:endParaRPr lang="ru-RU" dirty="0"/>
          </a:p>
        </p:txBody>
      </p:sp>
      <p:pic>
        <p:nvPicPr>
          <p:cNvPr id="4" name="Picture 2"/>
          <p:cNvPicPr>
            <a:picLocks noChangeAspect="1" noChangeArrowheads="1"/>
          </p:cNvPicPr>
          <p:nvPr/>
        </p:nvPicPr>
        <p:blipFill>
          <a:blip r:embed="rId2"/>
          <a:srcRect l="29283" t="13048" r="32243" b="3297"/>
          <a:stretch>
            <a:fillRect/>
          </a:stretch>
        </p:blipFill>
        <p:spPr bwMode="auto">
          <a:xfrm>
            <a:off x="3786182" y="0"/>
            <a:ext cx="5143536" cy="6858000"/>
          </a:xfrm>
          <a:prstGeom prst="rect">
            <a:avLst/>
          </a:prstGeom>
          <a:noFill/>
          <a:ln w="9525">
            <a:noFill/>
            <a:miter lim="800000"/>
            <a:headEnd/>
            <a:tailEnd/>
          </a:ln>
          <a:effectLst/>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Содержимое 1"/>
          <p:cNvSpPr>
            <a:spLocks noGrp="1"/>
          </p:cNvSpPr>
          <p:nvPr>
            <p:ph idx="1"/>
          </p:nvPr>
        </p:nvSpPr>
        <p:spPr>
          <a:xfrm>
            <a:off x="0" y="1071546"/>
            <a:ext cx="3286116" cy="4500595"/>
          </a:xfrm>
        </p:spPr>
        <p:txBody>
          <a:bodyPr>
            <a:normAutofit fontScale="47500" lnSpcReduction="20000"/>
          </a:bodyPr>
          <a:lstStyle/>
          <a:p>
            <a:r>
              <a:rPr lang="ru-RU" dirty="0" smtClean="0"/>
              <a:t>Через 7—10 лет от момента заражения развивается </a:t>
            </a:r>
            <a:r>
              <a:rPr lang="ru-RU" dirty="0" err="1" smtClean="0"/>
              <a:t>СПИД-ассоциированный</a:t>
            </a:r>
            <a:r>
              <a:rPr lang="ru-RU" dirty="0" smtClean="0"/>
              <a:t> комплекс. Лихорадка продолжается более 1 </a:t>
            </a:r>
            <a:r>
              <a:rPr lang="ru-RU" dirty="0" err="1" smtClean="0"/>
              <a:t>мес</a:t>
            </a:r>
            <a:r>
              <a:rPr lang="ru-RU" dirty="0" smtClean="0"/>
              <a:t>, упорная необъяснимая диарея. Похудание более 10%. Тяжелые поражения кожи и слизистых оболочек практически не поддаются лечению. </a:t>
            </a:r>
            <a:r>
              <a:rPr lang="ru-RU" dirty="0" err="1" smtClean="0"/>
              <a:t>Персистирующая</a:t>
            </a:r>
            <a:r>
              <a:rPr lang="ru-RU" dirty="0" smtClean="0"/>
              <a:t> </a:t>
            </a:r>
            <a:r>
              <a:rPr lang="ru-RU" dirty="0" err="1" smtClean="0"/>
              <a:t>лимфаденопатия</a:t>
            </a:r>
            <a:r>
              <a:rPr lang="ru-RU" dirty="0" smtClean="0"/>
              <a:t> становится </a:t>
            </a:r>
            <a:r>
              <a:rPr lang="ru-RU" dirty="0" err="1" smtClean="0"/>
              <a:t>генерализованной</a:t>
            </a:r>
            <a:r>
              <a:rPr lang="ru-RU" dirty="0" smtClean="0"/>
              <a:t>. Течение оппортунистических инфекций на этой стадии более тяжелое. Вирусы, бактерии, грибы, простейшие поражают внутренние органы. Появляются очаги саркомы </a:t>
            </a:r>
            <a:r>
              <a:rPr lang="ru-RU" dirty="0" err="1" smtClean="0"/>
              <a:t>Капоши</a:t>
            </a:r>
            <a:r>
              <a:rPr lang="ru-RU" dirty="0" smtClean="0"/>
              <a:t>. Возможны плоскоклеточная карцинома, </a:t>
            </a:r>
            <a:r>
              <a:rPr lang="ru-RU" dirty="0" err="1" smtClean="0"/>
              <a:t>В-клеточная</a:t>
            </a:r>
            <a:r>
              <a:rPr lang="ru-RU" dirty="0" smtClean="0"/>
              <a:t> </a:t>
            </a:r>
            <a:r>
              <a:rPr lang="ru-RU" dirty="0" err="1" smtClean="0"/>
              <a:t>лимфома</a:t>
            </a:r>
            <a:r>
              <a:rPr lang="ru-RU" dirty="0" smtClean="0"/>
              <a:t>, поражение периферической нервной системы. Вторичные заболевания плохо поддаются лечению, часто рецидивируют.</a:t>
            </a:r>
          </a:p>
          <a:p>
            <a:endParaRPr lang="ru-RU" dirty="0"/>
          </a:p>
        </p:txBody>
      </p:sp>
      <p:sp>
        <p:nvSpPr>
          <p:cNvPr id="3" name="Заголовок 2"/>
          <p:cNvSpPr>
            <a:spLocks noGrp="1"/>
          </p:cNvSpPr>
          <p:nvPr>
            <p:ph type="title"/>
          </p:nvPr>
        </p:nvSpPr>
        <p:spPr/>
        <p:txBody>
          <a:bodyPr/>
          <a:lstStyle/>
          <a:p>
            <a:r>
              <a:rPr lang="ru-RU" dirty="0" smtClean="0"/>
              <a:t>Стадия 4Б</a:t>
            </a:r>
            <a:endParaRPr lang="ru-RU" dirty="0"/>
          </a:p>
        </p:txBody>
      </p:sp>
      <p:pic>
        <p:nvPicPr>
          <p:cNvPr id="4" name="Picture 2"/>
          <p:cNvPicPr>
            <a:picLocks noChangeAspect="1" noChangeArrowheads="1"/>
          </p:cNvPicPr>
          <p:nvPr/>
        </p:nvPicPr>
        <p:blipFill>
          <a:blip r:embed="rId2"/>
          <a:srcRect l="29283" t="14626" r="32243" b="3297"/>
          <a:stretch>
            <a:fillRect/>
          </a:stretch>
        </p:blipFill>
        <p:spPr bwMode="auto">
          <a:xfrm>
            <a:off x="3357554" y="0"/>
            <a:ext cx="5786446" cy="6858000"/>
          </a:xfrm>
          <a:prstGeom prst="rect">
            <a:avLst/>
          </a:prstGeom>
          <a:noFill/>
          <a:ln w="9525">
            <a:noFill/>
            <a:miter lim="800000"/>
            <a:headEnd/>
            <a:tailEnd/>
          </a:ln>
          <a:effectLst/>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Содержимое 1"/>
          <p:cNvSpPr>
            <a:spLocks noGrp="1"/>
          </p:cNvSpPr>
          <p:nvPr>
            <p:ph idx="1"/>
          </p:nvPr>
        </p:nvSpPr>
        <p:spPr/>
        <p:txBody>
          <a:bodyPr>
            <a:normAutofit fontScale="85000" lnSpcReduction="10000"/>
          </a:bodyPr>
          <a:lstStyle/>
          <a:p>
            <a:r>
              <a:rPr lang="ru-RU" dirty="0" smtClean="0"/>
              <a:t>По критериям ВОЗ наиболее близка </a:t>
            </a:r>
            <a:r>
              <a:rPr lang="ru-RU" dirty="0" err="1" smtClean="0"/>
              <a:t>СПИДу</a:t>
            </a:r>
            <a:r>
              <a:rPr lang="ru-RU" dirty="0" smtClean="0"/>
              <a:t>. Наступает через 10—12 лет от момента заражения. </a:t>
            </a:r>
            <a:r>
              <a:rPr lang="ru-RU" dirty="0" err="1" smtClean="0"/>
              <a:t>Генерализованные</a:t>
            </a:r>
            <a:r>
              <a:rPr lang="ru-RU" dirty="0" smtClean="0"/>
              <a:t>, тяжелые, угрожающие жизни вторичные оппортунистические </a:t>
            </a:r>
            <a:r>
              <a:rPr lang="ru-RU" dirty="0" err="1" smtClean="0"/>
              <a:t>СПИД-ассоциированные</a:t>
            </a:r>
            <a:r>
              <a:rPr lang="ru-RU" dirty="0" smtClean="0"/>
              <a:t> заболевания вирусной, бактериальной, грибковой и </a:t>
            </a:r>
            <a:r>
              <a:rPr lang="ru-RU" dirty="0" err="1" smtClean="0"/>
              <a:t>протозойной</a:t>
            </a:r>
            <a:r>
              <a:rPr lang="ru-RU" dirty="0" smtClean="0"/>
              <a:t> природы. Из инфекционных возбудителей чаще всего встречаются пневмоцисты, грибы </a:t>
            </a:r>
            <a:r>
              <a:rPr lang="ru-RU" i="1" dirty="0" err="1" smtClean="0"/>
              <a:t>Candida</a:t>
            </a:r>
            <a:r>
              <a:rPr lang="ru-RU" i="1" dirty="0" smtClean="0"/>
              <a:t>, </a:t>
            </a:r>
            <a:r>
              <a:rPr lang="ru-RU" dirty="0" smtClean="0"/>
              <a:t>вирусы группы герпеса (простой герпес, опоясывающий герпес, </a:t>
            </a:r>
            <a:r>
              <a:rPr lang="ru-RU" dirty="0" err="1" smtClean="0"/>
              <a:t>цитомегаловирус</a:t>
            </a:r>
            <a:r>
              <a:rPr lang="ru-RU" dirty="0" smtClean="0"/>
              <a:t>, вирус Эпштейна—</a:t>
            </a:r>
            <a:r>
              <a:rPr lang="ru-RU" dirty="0" err="1" smtClean="0"/>
              <a:t>Барр</a:t>
            </a:r>
            <a:r>
              <a:rPr lang="ru-RU" dirty="0" smtClean="0"/>
              <a:t>). Развиваются кахексия, диссеминированная саркома </a:t>
            </a:r>
            <a:r>
              <a:rPr lang="ru-RU" dirty="0" err="1" smtClean="0"/>
              <a:t>Капоши</a:t>
            </a:r>
            <a:r>
              <a:rPr lang="ru-RU" dirty="0" smtClean="0"/>
              <a:t>. Все больные умирают от осложнений, связанных с вторичными (оппортунистическими) инфекциями.</a:t>
            </a:r>
          </a:p>
          <a:p>
            <a:endParaRPr lang="ru-RU" dirty="0"/>
          </a:p>
        </p:txBody>
      </p:sp>
      <p:sp>
        <p:nvSpPr>
          <p:cNvPr id="3" name="Заголовок 2"/>
          <p:cNvSpPr>
            <a:spLocks noGrp="1"/>
          </p:cNvSpPr>
          <p:nvPr>
            <p:ph type="title"/>
          </p:nvPr>
        </p:nvSpPr>
        <p:spPr/>
        <p:txBody>
          <a:bodyPr/>
          <a:lstStyle/>
          <a:p>
            <a:r>
              <a:rPr lang="ru-RU" dirty="0" smtClean="0"/>
              <a:t>Стадия 4В.</a:t>
            </a:r>
            <a:endParaRPr lang="ru-RU" dirty="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Содержимое 1"/>
          <p:cNvSpPr>
            <a:spLocks noGrp="1"/>
          </p:cNvSpPr>
          <p:nvPr>
            <p:ph idx="1"/>
          </p:nvPr>
        </p:nvSpPr>
        <p:spPr/>
        <p:txBody>
          <a:bodyPr>
            <a:normAutofit fontScale="77500" lnSpcReduction="20000"/>
          </a:bodyPr>
          <a:lstStyle/>
          <a:p>
            <a:r>
              <a:rPr lang="ru-RU" dirty="0" smtClean="0"/>
              <a:t>Поражения полости рта у людей, зараженных ВИЧ-инфекцией, относятся к числу первых симптомов заболевания, характеризующихся большой частотой и разнообразием. Более того, наличие </a:t>
            </a:r>
            <a:r>
              <a:rPr lang="ru-RU" dirty="0" err="1" smtClean="0"/>
              <a:t>псевдомембранозного</a:t>
            </a:r>
            <a:r>
              <a:rPr lang="ru-RU" dirty="0" smtClean="0"/>
              <a:t> кандидоза полости рта и оральной волосистой лейкоплакии является убедительным признаком того, что ВИЧ-инфекция переходит в стадию </a:t>
            </a:r>
            <a:r>
              <a:rPr lang="ru-RU" dirty="0" err="1" smtClean="0"/>
              <a:t>СПИДа</a:t>
            </a:r>
            <a:r>
              <a:rPr lang="ru-RU" dirty="0" smtClean="0"/>
              <a:t>. Появление ранних признаков иммунодефицита именно в полости рта вполне понятно: сопутствующее подавление иммунитета способствует пролиферации условно патогенных микробов, что вызывает характерные поражения этой локализации.</a:t>
            </a:r>
            <a:br>
              <a:rPr lang="ru-RU" dirty="0" smtClean="0"/>
            </a:br>
            <a:r>
              <a:rPr lang="ru-RU" dirty="0" smtClean="0"/>
              <a:t>В соответствии с классификаций ВОЗ, поражения полости рта, связанные с ВИЧ-инфекцией, делятся на 3 группы:</a:t>
            </a:r>
          </a:p>
          <a:p>
            <a:endParaRPr lang="ru-RU" dirty="0"/>
          </a:p>
        </p:txBody>
      </p:sp>
      <p:sp>
        <p:nvSpPr>
          <p:cNvPr id="3" name="Заголовок 2"/>
          <p:cNvSpPr>
            <a:spLocks noGrp="1"/>
          </p:cNvSpPr>
          <p:nvPr>
            <p:ph type="title"/>
          </p:nvPr>
        </p:nvSpPr>
        <p:spPr/>
        <p:txBody>
          <a:bodyPr>
            <a:normAutofit fontScale="90000"/>
          </a:bodyPr>
          <a:lstStyle/>
          <a:p>
            <a:r>
              <a:rPr lang="ru-RU" dirty="0" smtClean="0"/>
              <a:t>Поражения полости рта у людей, зараженных ВИЧ-инфекцией</a:t>
            </a:r>
            <a:endParaRPr lang="ru-RU" dirty="0"/>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Содержимое 1"/>
          <p:cNvSpPr>
            <a:spLocks noGrp="1"/>
          </p:cNvSpPr>
          <p:nvPr>
            <p:ph idx="1"/>
          </p:nvPr>
        </p:nvSpPr>
        <p:spPr/>
        <p:txBody>
          <a:bodyPr/>
          <a:lstStyle/>
          <a:p>
            <a:pPr lvl="0"/>
            <a:r>
              <a:rPr lang="ru-RU" dirty="0" smtClean="0"/>
              <a:t>кандидоз</a:t>
            </a:r>
            <a:r>
              <a:rPr lang="ru-RU" b="1" dirty="0" smtClean="0"/>
              <a:t>: </a:t>
            </a:r>
            <a:r>
              <a:rPr lang="ru-RU" dirty="0" err="1" smtClean="0"/>
              <a:t>эритематозный</a:t>
            </a:r>
            <a:r>
              <a:rPr lang="ru-RU" dirty="0" smtClean="0"/>
              <a:t>, гиперпластический, </a:t>
            </a:r>
            <a:r>
              <a:rPr lang="ru-RU" dirty="0" err="1" smtClean="0"/>
              <a:t>псевдомембранозный</a:t>
            </a:r>
            <a:endParaRPr lang="ru-RU" dirty="0" smtClean="0"/>
          </a:p>
          <a:p>
            <a:pPr lvl="0"/>
            <a:r>
              <a:rPr lang="ru-RU" dirty="0" smtClean="0"/>
              <a:t>волосистая лейкоплакия;</a:t>
            </a:r>
          </a:p>
          <a:p>
            <a:pPr lvl="0"/>
            <a:r>
              <a:rPr lang="ru-RU" dirty="0" smtClean="0"/>
              <a:t>ВИЧ-гингивит;</a:t>
            </a:r>
          </a:p>
          <a:p>
            <a:pPr lvl="0"/>
            <a:r>
              <a:rPr lang="ru-RU" dirty="0" err="1" smtClean="0"/>
              <a:t>ВИЧ-некротизирующий</a:t>
            </a:r>
            <a:r>
              <a:rPr lang="ru-RU" dirty="0" smtClean="0"/>
              <a:t> гингивит;</a:t>
            </a:r>
          </a:p>
          <a:p>
            <a:pPr lvl="0"/>
            <a:r>
              <a:rPr lang="ru-RU" dirty="0" smtClean="0"/>
              <a:t>ВИЧ-периодонтит;</a:t>
            </a:r>
          </a:p>
          <a:p>
            <a:pPr lvl="0"/>
            <a:r>
              <a:rPr lang="ru-RU" dirty="0" smtClean="0"/>
              <a:t>саркома </a:t>
            </a:r>
            <a:r>
              <a:rPr lang="ru-RU" dirty="0" err="1" smtClean="0"/>
              <a:t>Капоши</a:t>
            </a:r>
            <a:r>
              <a:rPr lang="ru-RU" dirty="0" smtClean="0"/>
              <a:t>;</a:t>
            </a:r>
          </a:p>
          <a:p>
            <a:pPr lvl="0"/>
            <a:r>
              <a:rPr lang="ru-RU" dirty="0" smtClean="0"/>
              <a:t>саркома </a:t>
            </a:r>
            <a:r>
              <a:rPr lang="ru-RU" dirty="0" err="1" smtClean="0"/>
              <a:t>не-Ходжкина</a:t>
            </a:r>
            <a:r>
              <a:rPr lang="ru-RU" dirty="0" smtClean="0"/>
              <a:t>.</a:t>
            </a:r>
          </a:p>
          <a:p>
            <a:endParaRPr lang="ru-RU" dirty="0"/>
          </a:p>
        </p:txBody>
      </p:sp>
      <p:sp>
        <p:nvSpPr>
          <p:cNvPr id="3" name="Заголовок 2"/>
          <p:cNvSpPr>
            <a:spLocks noGrp="1"/>
          </p:cNvSpPr>
          <p:nvPr>
            <p:ph type="title"/>
          </p:nvPr>
        </p:nvSpPr>
        <p:spPr>
          <a:xfrm>
            <a:off x="0" y="274638"/>
            <a:ext cx="9144000" cy="1143000"/>
          </a:xfrm>
        </p:spPr>
        <p:txBody>
          <a:bodyPr>
            <a:normAutofit fontScale="90000"/>
          </a:bodyPr>
          <a:lstStyle/>
          <a:p>
            <a:r>
              <a:rPr lang="ru-RU" sz="3600" dirty="0" smtClean="0"/>
              <a:t>1 группа </a:t>
            </a:r>
            <a:br>
              <a:rPr lang="ru-RU" sz="3600" dirty="0" smtClean="0"/>
            </a:br>
            <a:r>
              <a:rPr lang="ru-RU" sz="3600" dirty="0" err="1" smtClean="0"/>
              <a:t>Поражения,часто</a:t>
            </a:r>
            <a:r>
              <a:rPr lang="ru-RU" sz="3600" dirty="0" smtClean="0"/>
              <a:t> связанные с ВИЧ-инфекцией:</a:t>
            </a:r>
            <a:r>
              <a:rPr lang="ru-RU" dirty="0" smtClean="0"/>
              <a:t/>
            </a:r>
            <a:br>
              <a:rPr lang="ru-RU" dirty="0" smtClean="0"/>
            </a:br>
            <a:endParaRPr lang="ru-RU" dirty="0"/>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Содержимое 1"/>
          <p:cNvSpPr>
            <a:spLocks noGrp="1"/>
          </p:cNvSpPr>
          <p:nvPr>
            <p:ph idx="1"/>
          </p:nvPr>
        </p:nvSpPr>
        <p:spPr/>
        <p:txBody>
          <a:bodyPr>
            <a:normAutofit fontScale="70000" lnSpcReduction="20000"/>
          </a:bodyPr>
          <a:lstStyle/>
          <a:p>
            <a:pPr lvl="0"/>
            <a:r>
              <a:rPr lang="ru-RU" sz="2800" dirty="0" err="1" smtClean="0"/>
              <a:t>атипичные</a:t>
            </a:r>
            <a:r>
              <a:rPr lang="ru-RU" sz="2800" dirty="0" smtClean="0"/>
              <a:t> изъязвления</a:t>
            </a:r>
            <a:endParaRPr lang="ru-RU" sz="2000" dirty="0" smtClean="0"/>
          </a:p>
          <a:p>
            <a:pPr lvl="0"/>
            <a:r>
              <a:rPr lang="ru-RU" sz="2800" dirty="0" smtClean="0"/>
              <a:t>заболевания слюнных желез: </a:t>
            </a:r>
            <a:endParaRPr lang="ru-RU" sz="2000" dirty="0" smtClean="0"/>
          </a:p>
          <a:p>
            <a:pPr lvl="1"/>
            <a:r>
              <a:rPr lang="ru-RU" sz="2400" dirty="0" smtClean="0"/>
              <a:t>сухость рта, связанная со снижением слюноотделения; </a:t>
            </a:r>
            <a:endParaRPr lang="ru-RU" sz="1800" dirty="0" smtClean="0"/>
          </a:p>
          <a:p>
            <a:pPr lvl="1"/>
            <a:r>
              <a:rPr lang="ru-RU" sz="2400" dirty="0" smtClean="0"/>
              <a:t>одностороннее или двухстороннее опухание основных слюнных желез;</a:t>
            </a:r>
            <a:endParaRPr lang="ru-RU" sz="1800" dirty="0" smtClean="0"/>
          </a:p>
          <a:p>
            <a:pPr lvl="0"/>
            <a:r>
              <a:rPr lang="ru-RU" sz="2800" dirty="0" smtClean="0"/>
              <a:t>тромбоцитопеническая пурпура, вирусные инфекции (кроме вызываемых вирусом </a:t>
            </a:r>
            <a:r>
              <a:rPr lang="ru-RU" sz="2800" dirty="0" err="1" smtClean="0"/>
              <a:t>Эпштейна-Барр</a:t>
            </a:r>
            <a:r>
              <a:rPr lang="ru-RU" sz="2800" dirty="0" smtClean="0"/>
              <a:t>) </a:t>
            </a:r>
            <a:endParaRPr lang="ru-RU" sz="2000" dirty="0" smtClean="0"/>
          </a:p>
          <a:p>
            <a:pPr lvl="1"/>
            <a:r>
              <a:rPr lang="ru-RU" sz="2400" dirty="0" err="1" smtClean="0"/>
              <a:t>цитомегаловирусная</a:t>
            </a:r>
            <a:r>
              <a:rPr lang="ru-RU" sz="2400" dirty="0" smtClean="0"/>
              <a:t> инфекция;  </a:t>
            </a:r>
            <a:endParaRPr lang="ru-RU" sz="1800" dirty="0" smtClean="0"/>
          </a:p>
          <a:p>
            <a:pPr lvl="1"/>
            <a:r>
              <a:rPr lang="ru-RU" sz="2400" dirty="0" smtClean="0"/>
              <a:t>инфекция, вызываемая вирусом простого герпеса; </a:t>
            </a:r>
            <a:endParaRPr lang="ru-RU" sz="1800" dirty="0" smtClean="0"/>
          </a:p>
          <a:p>
            <a:pPr lvl="1"/>
            <a:r>
              <a:rPr lang="ru-RU" sz="2400" dirty="0" smtClean="0"/>
              <a:t>инфекция, вызываемая </a:t>
            </a:r>
            <a:r>
              <a:rPr lang="ru-RU" sz="2400" dirty="0" err="1" smtClean="0"/>
              <a:t>папилломавирусом</a:t>
            </a:r>
            <a:r>
              <a:rPr lang="ru-RU" sz="2400" dirty="0" smtClean="0"/>
              <a:t> (</a:t>
            </a:r>
            <a:r>
              <a:rPr lang="ru-RU" sz="2400" dirty="0" err="1" smtClean="0"/>
              <a:t>бородавкообразные</a:t>
            </a:r>
            <a:r>
              <a:rPr lang="ru-RU" sz="2400" dirty="0" smtClean="0"/>
              <a:t> поражения);  </a:t>
            </a:r>
            <a:endParaRPr lang="ru-RU" sz="1800" dirty="0" smtClean="0"/>
          </a:p>
          <a:p>
            <a:pPr lvl="1"/>
            <a:r>
              <a:rPr lang="ru-RU" sz="2400" dirty="0" smtClean="0"/>
              <a:t>остроконечные кондиломы; </a:t>
            </a:r>
            <a:endParaRPr lang="ru-RU" sz="1800" dirty="0" smtClean="0"/>
          </a:p>
          <a:p>
            <a:pPr lvl="1"/>
            <a:r>
              <a:rPr lang="ru-RU" sz="2400" dirty="0" smtClean="0"/>
              <a:t>очаговая гиперплазия эпителия; </a:t>
            </a:r>
            <a:endParaRPr lang="ru-RU" sz="1800" dirty="0" smtClean="0"/>
          </a:p>
          <a:p>
            <a:pPr lvl="1"/>
            <a:r>
              <a:rPr lang="ru-RU" sz="2400" dirty="0" smtClean="0"/>
              <a:t>вульгарные бородавки</a:t>
            </a:r>
            <a:endParaRPr lang="ru-RU" sz="1800" dirty="0" smtClean="0"/>
          </a:p>
          <a:p>
            <a:pPr lvl="1"/>
            <a:r>
              <a:rPr lang="ru-RU" sz="2400" dirty="0" smtClean="0"/>
              <a:t>вирус ветряной оспы - опоясывающего лишая; </a:t>
            </a:r>
            <a:endParaRPr lang="ru-RU" sz="1800" dirty="0" smtClean="0"/>
          </a:p>
          <a:p>
            <a:pPr lvl="1"/>
            <a:r>
              <a:rPr lang="ru-RU" sz="2400" dirty="0" smtClean="0"/>
              <a:t>опоясывающий лишай; </a:t>
            </a:r>
            <a:endParaRPr lang="ru-RU" sz="1800" dirty="0" smtClean="0"/>
          </a:p>
          <a:p>
            <a:pPr lvl="1"/>
            <a:r>
              <a:rPr lang="ru-RU" sz="2400" dirty="0" smtClean="0"/>
              <a:t>ветряная оспа.</a:t>
            </a:r>
            <a:endParaRPr lang="ru-RU" sz="1800" dirty="0" smtClean="0"/>
          </a:p>
          <a:p>
            <a:endParaRPr lang="ru-RU" dirty="0"/>
          </a:p>
        </p:txBody>
      </p:sp>
      <p:sp>
        <p:nvSpPr>
          <p:cNvPr id="3" name="Заголовок 2"/>
          <p:cNvSpPr>
            <a:spLocks noGrp="1"/>
          </p:cNvSpPr>
          <p:nvPr>
            <p:ph type="title"/>
          </p:nvPr>
        </p:nvSpPr>
        <p:spPr/>
        <p:txBody>
          <a:bodyPr>
            <a:normAutofit fontScale="90000"/>
          </a:bodyPr>
          <a:lstStyle/>
          <a:p>
            <a:r>
              <a:rPr lang="ru-RU" sz="3600" dirty="0" smtClean="0"/>
              <a:t>2 группа</a:t>
            </a:r>
            <a:br>
              <a:rPr lang="ru-RU" sz="3600" dirty="0" smtClean="0"/>
            </a:br>
            <a:r>
              <a:rPr lang="ru-RU" sz="3600" dirty="0" smtClean="0"/>
              <a:t>Поражения, реже связанные с ВИЧ-инфекцией:</a:t>
            </a:r>
            <a:r>
              <a:rPr lang="ru-RU" dirty="0" smtClean="0"/>
              <a:t/>
            </a:r>
            <a:br>
              <a:rPr lang="ru-RU" dirty="0" smtClean="0"/>
            </a:br>
            <a:endParaRPr lang="ru-RU" dirty="0"/>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Содержимое 1"/>
          <p:cNvSpPr>
            <a:spLocks noGrp="1"/>
          </p:cNvSpPr>
          <p:nvPr>
            <p:ph idx="1"/>
          </p:nvPr>
        </p:nvSpPr>
        <p:spPr>
          <a:xfrm>
            <a:off x="214282" y="785794"/>
            <a:ext cx="8715436" cy="6072206"/>
          </a:xfrm>
        </p:spPr>
        <p:txBody>
          <a:bodyPr>
            <a:normAutofit fontScale="55000" lnSpcReduction="20000"/>
          </a:bodyPr>
          <a:lstStyle/>
          <a:p>
            <a:pPr lvl="0"/>
            <a:r>
              <a:rPr lang="ru-RU" sz="2800" dirty="0" smtClean="0"/>
              <a:t>бактериальные инфекции (исключая гингивит/периодонтит):</a:t>
            </a:r>
            <a:endParaRPr lang="ru-RU" sz="2000" dirty="0" smtClean="0"/>
          </a:p>
          <a:p>
            <a:pPr lvl="1"/>
            <a:r>
              <a:rPr lang="ru-RU" sz="2400" dirty="0" err="1" smtClean="0"/>
              <a:t>Actinomyces</a:t>
            </a:r>
            <a:r>
              <a:rPr lang="ru-RU" sz="2400" dirty="0" smtClean="0"/>
              <a:t> </a:t>
            </a:r>
            <a:r>
              <a:rPr lang="ru-RU" sz="2400" dirty="0" err="1" smtClean="0"/>
              <a:t>israelii</a:t>
            </a:r>
            <a:r>
              <a:rPr lang="ru-RU" sz="2400" dirty="0" smtClean="0"/>
              <a:t>;</a:t>
            </a:r>
            <a:endParaRPr lang="ru-RU" sz="1800" dirty="0" smtClean="0"/>
          </a:p>
          <a:p>
            <a:pPr lvl="1"/>
            <a:r>
              <a:rPr lang="ru-RU" sz="2400" dirty="0" err="1" smtClean="0"/>
              <a:t>Enterobacter</a:t>
            </a:r>
            <a:r>
              <a:rPr lang="ru-RU" sz="2400" dirty="0" smtClean="0"/>
              <a:t> </a:t>
            </a:r>
            <a:r>
              <a:rPr lang="ru-RU" sz="2400" dirty="0" err="1" smtClean="0"/>
              <a:t>cloaceae</a:t>
            </a:r>
            <a:r>
              <a:rPr lang="ru-RU" sz="2400" dirty="0" smtClean="0"/>
              <a:t>;</a:t>
            </a:r>
            <a:endParaRPr lang="ru-RU" sz="1800" dirty="0" smtClean="0"/>
          </a:p>
          <a:p>
            <a:pPr lvl="1"/>
            <a:r>
              <a:rPr lang="ru-RU" sz="2400" dirty="0" err="1" smtClean="0"/>
              <a:t>Escherichia</a:t>
            </a:r>
            <a:r>
              <a:rPr lang="ru-RU" sz="2400" dirty="0" smtClean="0"/>
              <a:t> </a:t>
            </a:r>
            <a:r>
              <a:rPr lang="ru-RU" sz="2400" dirty="0" err="1" smtClean="0"/>
              <a:t>coli</a:t>
            </a:r>
            <a:r>
              <a:rPr lang="ru-RU" sz="2400" dirty="0" smtClean="0"/>
              <a:t>;</a:t>
            </a:r>
            <a:endParaRPr lang="ru-RU" sz="1800" dirty="0" smtClean="0"/>
          </a:p>
          <a:p>
            <a:pPr lvl="1"/>
            <a:r>
              <a:rPr lang="ru-RU" sz="2400" dirty="0" err="1" smtClean="0"/>
              <a:t>Klebsiella</a:t>
            </a:r>
            <a:r>
              <a:rPr lang="ru-RU" sz="2400" dirty="0" smtClean="0"/>
              <a:t> </a:t>
            </a:r>
            <a:r>
              <a:rPr lang="ru-RU" sz="2400" dirty="0" err="1" smtClean="0"/>
              <a:t>pneumonia</a:t>
            </a:r>
            <a:r>
              <a:rPr lang="ru-RU" sz="2400" dirty="0" smtClean="0"/>
              <a:t>;</a:t>
            </a:r>
            <a:endParaRPr lang="ru-RU" sz="1800" dirty="0" smtClean="0"/>
          </a:p>
          <a:p>
            <a:pPr lvl="1"/>
            <a:r>
              <a:rPr lang="ru-RU" sz="2400" dirty="0" err="1" smtClean="0"/>
              <a:t>Mycobacterium</a:t>
            </a:r>
            <a:r>
              <a:rPr lang="ru-RU" sz="2400" dirty="0" smtClean="0"/>
              <a:t> </a:t>
            </a:r>
            <a:r>
              <a:rPr lang="ru-RU" sz="2400" dirty="0" err="1" smtClean="0"/>
              <a:t>avium</a:t>
            </a:r>
            <a:r>
              <a:rPr lang="ru-RU" sz="2400" dirty="0" smtClean="0"/>
              <a:t> </a:t>
            </a:r>
            <a:r>
              <a:rPr lang="ru-RU" sz="2400" dirty="0" err="1" smtClean="0"/>
              <a:t>intracеllulare</a:t>
            </a:r>
            <a:r>
              <a:rPr lang="ru-RU" sz="2400" dirty="0" smtClean="0"/>
              <a:t>;</a:t>
            </a:r>
            <a:endParaRPr lang="ru-RU" sz="1800" dirty="0" smtClean="0"/>
          </a:p>
          <a:p>
            <a:pPr lvl="1"/>
            <a:r>
              <a:rPr lang="ru-RU" sz="2400" dirty="0" err="1" smtClean="0"/>
              <a:t>Mycobacterium</a:t>
            </a:r>
            <a:r>
              <a:rPr lang="ru-RU" sz="2400" dirty="0" smtClean="0"/>
              <a:t> </a:t>
            </a:r>
            <a:r>
              <a:rPr lang="ru-RU" sz="2400" dirty="0" err="1" smtClean="0"/>
              <a:t>tuberculosis</a:t>
            </a:r>
            <a:r>
              <a:rPr lang="ru-RU" sz="2400" dirty="0" smtClean="0"/>
              <a:t>;</a:t>
            </a:r>
            <a:endParaRPr lang="ru-RU" sz="1800" dirty="0" smtClean="0"/>
          </a:p>
          <a:p>
            <a:pPr lvl="0"/>
            <a:r>
              <a:rPr lang="ru-RU" sz="2800" dirty="0" smtClean="0"/>
              <a:t>болезнь кошачьих царапин;</a:t>
            </a:r>
            <a:endParaRPr lang="ru-RU" sz="2000" dirty="0" smtClean="0"/>
          </a:p>
          <a:p>
            <a:pPr lvl="0"/>
            <a:r>
              <a:rPr lang="ru-RU" sz="2800" dirty="0" err="1" smtClean="0"/>
              <a:t>oстрые</a:t>
            </a:r>
            <a:r>
              <a:rPr lang="ru-RU" sz="2800" dirty="0" smtClean="0"/>
              <a:t> реакции на лекарственные препараты (</a:t>
            </a:r>
            <a:r>
              <a:rPr lang="ru-RU" sz="2800" dirty="0" err="1" smtClean="0"/>
              <a:t>ульцеративная</a:t>
            </a:r>
            <a:r>
              <a:rPr lang="ru-RU" sz="2800" dirty="0" smtClean="0"/>
              <a:t>, </a:t>
            </a:r>
            <a:r>
              <a:rPr lang="ru-RU" sz="2800" dirty="0" err="1" smtClean="0"/>
              <a:t>мультиформная</a:t>
            </a:r>
            <a:r>
              <a:rPr lang="ru-RU" sz="2800" dirty="0" smtClean="0"/>
              <a:t>, эритема, </a:t>
            </a:r>
            <a:r>
              <a:rPr lang="ru-RU" sz="2800" dirty="0" err="1" smtClean="0"/>
              <a:t>лихеноидная</a:t>
            </a:r>
            <a:r>
              <a:rPr lang="ru-RU" sz="2800" dirty="0" smtClean="0"/>
              <a:t>);</a:t>
            </a:r>
            <a:endParaRPr lang="ru-RU" sz="2000" dirty="0" smtClean="0"/>
          </a:p>
          <a:p>
            <a:pPr lvl="0"/>
            <a:r>
              <a:rPr lang="ru-RU" sz="2800" dirty="0" smtClean="0"/>
              <a:t>обострение </a:t>
            </a:r>
            <a:r>
              <a:rPr lang="ru-RU" sz="2800" dirty="0" err="1" smtClean="0"/>
              <a:t>атипичного</a:t>
            </a:r>
            <a:r>
              <a:rPr lang="ru-RU" sz="2800" dirty="0" smtClean="0"/>
              <a:t> периодонтита;</a:t>
            </a:r>
            <a:endParaRPr lang="ru-RU" sz="2000" dirty="0" smtClean="0"/>
          </a:p>
          <a:p>
            <a:pPr lvl="0"/>
            <a:r>
              <a:rPr lang="ru-RU" sz="2800" dirty="0" smtClean="0"/>
              <a:t>грибковые инфекции (кроме кандидоза):</a:t>
            </a:r>
            <a:endParaRPr lang="ru-RU" sz="2000" dirty="0" smtClean="0"/>
          </a:p>
          <a:p>
            <a:pPr lvl="1"/>
            <a:r>
              <a:rPr lang="ru-RU" sz="2400" dirty="0" err="1" smtClean="0"/>
              <a:t>Aspergillus</a:t>
            </a:r>
            <a:r>
              <a:rPr lang="ru-RU" sz="2400" dirty="0" smtClean="0"/>
              <a:t> </a:t>
            </a:r>
            <a:r>
              <a:rPr lang="ru-RU" sz="2400" dirty="0" err="1" smtClean="0"/>
              <a:t>flavus</a:t>
            </a:r>
            <a:r>
              <a:rPr lang="ru-RU" sz="2400" dirty="0" smtClean="0"/>
              <a:t>;</a:t>
            </a:r>
            <a:endParaRPr lang="ru-RU" sz="1800" dirty="0" smtClean="0"/>
          </a:p>
          <a:p>
            <a:pPr lvl="1"/>
            <a:r>
              <a:rPr lang="ru-RU" sz="2400" dirty="0" err="1" smtClean="0"/>
              <a:t>Сrурtососсus</a:t>
            </a:r>
            <a:r>
              <a:rPr lang="ru-RU" sz="2400" dirty="0" smtClean="0"/>
              <a:t> </a:t>
            </a:r>
            <a:r>
              <a:rPr lang="ru-RU" sz="2400" dirty="0" err="1" smtClean="0"/>
              <a:t>nеоfоrmаns</a:t>
            </a:r>
            <a:endParaRPr lang="ru-RU" sz="1800" dirty="0" smtClean="0"/>
          </a:p>
          <a:p>
            <a:pPr lvl="1"/>
            <a:r>
              <a:rPr lang="ru-RU" sz="2400" dirty="0" err="1" smtClean="0"/>
              <a:t>Gеоtrichum</a:t>
            </a:r>
            <a:r>
              <a:rPr lang="ru-RU" sz="2400" dirty="0" smtClean="0"/>
              <a:t> </a:t>
            </a:r>
            <a:r>
              <a:rPr lang="ru-RU" sz="2400" dirty="0" err="1" smtClean="0"/>
              <a:t>саndidum</a:t>
            </a:r>
            <a:endParaRPr lang="ru-RU" sz="1800" dirty="0" smtClean="0"/>
          </a:p>
          <a:p>
            <a:pPr lvl="1"/>
            <a:r>
              <a:rPr lang="ru-RU" sz="2400" dirty="0" err="1" smtClean="0"/>
              <a:t>Histoplasma</a:t>
            </a:r>
            <a:r>
              <a:rPr lang="ru-RU" sz="2400" dirty="0" smtClean="0"/>
              <a:t> </a:t>
            </a:r>
            <a:r>
              <a:rPr lang="ru-RU" sz="2400" dirty="0" err="1" smtClean="0"/>
              <a:t>capsulatum</a:t>
            </a:r>
            <a:endParaRPr lang="ru-RU" sz="1800" dirty="0" smtClean="0"/>
          </a:p>
          <a:p>
            <a:pPr lvl="1"/>
            <a:r>
              <a:rPr lang="ru-RU" sz="2400" dirty="0" err="1" smtClean="0"/>
              <a:t>Мucoraceae</a:t>
            </a:r>
            <a:r>
              <a:rPr lang="ru-RU" sz="2400" dirty="0" smtClean="0"/>
              <a:t> </a:t>
            </a:r>
            <a:endParaRPr lang="ru-RU" sz="1800" dirty="0" smtClean="0"/>
          </a:p>
          <a:p>
            <a:pPr lvl="0"/>
            <a:r>
              <a:rPr lang="ru-RU" sz="2800" dirty="0" err="1" smtClean="0"/>
              <a:t>меланотическая</a:t>
            </a:r>
            <a:r>
              <a:rPr lang="ru-RU" sz="2800" dirty="0" smtClean="0"/>
              <a:t> гиперпигментация;</a:t>
            </a:r>
            <a:endParaRPr lang="ru-RU" sz="2000" dirty="0" smtClean="0"/>
          </a:p>
          <a:p>
            <a:pPr lvl="0"/>
            <a:r>
              <a:rPr lang="ru-RU" sz="2800" dirty="0" smtClean="0"/>
              <a:t>неврологические нарушения:</a:t>
            </a:r>
            <a:endParaRPr lang="ru-RU" sz="2000" dirty="0" smtClean="0"/>
          </a:p>
          <a:p>
            <a:pPr lvl="1"/>
            <a:r>
              <a:rPr lang="ru-RU" sz="2400" dirty="0" smtClean="0"/>
              <a:t>паралич лицевого нерва;</a:t>
            </a:r>
            <a:endParaRPr lang="ru-RU" sz="1800" dirty="0" smtClean="0"/>
          </a:p>
          <a:p>
            <a:pPr lvl="1"/>
            <a:r>
              <a:rPr lang="ru-RU" sz="2400" dirty="0" smtClean="0"/>
              <a:t>невралгия тройничного нерва;</a:t>
            </a:r>
            <a:endParaRPr lang="ru-RU" sz="1800" dirty="0" smtClean="0"/>
          </a:p>
          <a:p>
            <a:pPr lvl="0"/>
            <a:r>
              <a:rPr lang="ru-RU" sz="2800" dirty="0" smtClean="0"/>
              <a:t>остеомиелит;</a:t>
            </a:r>
            <a:endParaRPr lang="ru-RU" sz="2000" dirty="0" smtClean="0"/>
          </a:p>
          <a:p>
            <a:pPr lvl="0"/>
            <a:r>
              <a:rPr lang="ru-RU" sz="2800" dirty="0" smtClean="0"/>
              <a:t>синусит;</a:t>
            </a:r>
            <a:endParaRPr lang="ru-RU" sz="2000" dirty="0" smtClean="0"/>
          </a:p>
          <a:p>
            <a:pPr lvl="0"/>
            <a:r>
              <a:rPr lang="ru-RU" sz="2800" dirty="0" smtClean="0"/>
              <a:t>подчелюстной </a:t>
            </a:r>
            <a:r>
              <a:rPr lang="ru-RU" sz="2800" dirty="0" err="1" smtClean="0"/>
              <a:t>целлюлит</a:t>
            </a:r>
            <a:r>
              <a:rPr lang="ru-RU" sz="2800" dirty="0" smtClean="0"/>
              <a:t>;</a:t>
            </a:r>
            <a:endParaRPr lang="ru-RU" sz="2000" dirty="0" smtClean="0"/>
          </a:p>
          <a:p>
            <a:pPr lvl="0"/>
            <a:r>
              <a:rPr lang="ru-RU" sz="2800" dirty="0" smtClean="0"/>
              <a:t>плоскоклеточная карцинома;</a:t>
            </a:r>
            <a:endParaRPr lang="ru-RU" sz="2000" dirty="0" smtClean="0"/>
          </a:p>
          <a:p>
            <a:pPr lvl="0"/>
            <a:r>
              <a:rPr lang="ru-RU" sz="2800" dirty="0" smtClean="0"/>
              <a:t>токсический </a:t>
            </a:r>
            <a:r>
              <a:rPr lang="ru-RU" sz="2800" dirty="0" err="1" smtClean="0"/>
              <a:t>эпидермолиз</a:t>
            </a:r>
            <a:r>
              <a:rPr lang="ru-RU" sz="2800" dirty="0" smtClean="0"/>
              <a:t>.</a:t>
            </a:r>
            <a:endParaRPr lang="ru-RU" sz="2000" dirty="0" smtClean="0"/>
          </a:p>
          <a:p>
            <a:endParaRPr lang="ru-RU" dirty="0"/>
          </a:p>
        </p:txBody>
      </p:sp>
      <p:sp>
        <p:nvSpPr>
          <p:cNvPr id="3" name="Заголовок 2"/>
          <p:cNvSpPr>
            <a:spLocks noGrp="1"/>
          </p:cNvSpPr>
          <p:nvPr>
            <p:ph type="title"/>
          </p:nvPr>
        </p:nvSpPr>
        <p:spPr>
          <a:xfrm>
            <a:off x="285720" y="274638"/>
            <a:ext cx="8858280" cy="654032"/>
          </a:xfrm>
        </p:spPr>
        <p:txBody>
          <a:bodyPr>
            <a:normAutofit fontScale="90000"/>
          </a:bodyPr>
          <a:lstStyle/>
          <a:p>
            <a:r>
              <a:rPr lang="ru-RU" sz="2700" dirty="0" smtClean="0"/>
              <a:t>3 группа </a:t>
            </a:r>
            <a:br>
              <a:rPr lang="ru-RU" sz="2700" dirty="0" smtClean="0"/>
            </a:br>
            <a:r>
              <a:rPr lang="ru-RU" sz="2700" dirty="0" smtClean="0"/>
              <a:t>Поражения, вероятно связанные с ВИЧ-инфекцией: </a:t>
            </a:r>
            <a:r>
              <a:rPr lang="ru-RU" sz="3200" dirty="0" smtClean="0"/>
              <a:t/>
            </a:r>
            <a:br>
              <a:rPr lang="ru-RU" sz="3200" dirty="0" smtClean="0"/>
            </a:br>
            <a:endParaRPr lang="ru-RU" sz="3200" dirty="0"/>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Содержимое 1"/>
          <p:cNvSpPr>
            <a:spLocks noGrp="1"/>
          </p:cNvSpPr>
          <p:nvPr>
            <p:ph idx="1"/>
          </p:nvPr>
        </p:nvSpPr>
        <p:spPr>
          <a:xfrm>
            <a:off x="0" y="1481329"/>
            <a:ext cx="7286644" cy="3162118"/>
          </a:xfrm>
        </p:spPr>
        <p:txBody>
          <a:bodyPr>
            <a:normAutofit fontScale="62500" lnSpcReduction="20000"/>
          </a:bodyPr>
          <a:lstStyle/>
          <a:p>
            <a:r>
              <a:rPr lang="ru-RU" dirty="0" smtClean="0"/>
              <a:t>При ВИЧ-инфекции простой герпес часто рецидивирует без заметных ремиссий. Элементы поражения расположены в нетипичных местах. Эрозии, возникающие после вскрытия везикул, часто трансформируются в язвы диаметром до 3 см. Язвы </a:t>
            </a:r>
            <a:r>
              <a:rPr lang="ru-RU" dirty="0" err="1" smtClean="0"/>
              <a:t>кратерообразные</a:t>
            </a:r>
            <a:r>
              <a:rPr lang="ru-RU" dirty="0" smtClean="0"/>
              <a:t>, с приподнятыми, неправильной формы краями и ярко-красным дном, иногда язвы покрыты серовато-белым налетом. Язвы заживают медленно, плохо поддаются лечению. Развиваются тяжелые формы рецидивирующего герпеса. Поражается не только слизистая оболочка полости рта, но и кожные покровы. Диагностика </a:t>
            </a:r>
            <a:r>
              <a:rPr lang="ru-RU" dirty="0" err="1" smtClean="0"/>
              <a:t>герпетической</a:t>
            </a:r>
            <a:r>
              <a:rPr lang="ru-RU" dirty="0" smtClean="0"/>
              <a:t> инфекции основана на характерной симптоматике, и диагноз подтверждается серологическими методами или выделением вируса</a:t>
            </a:r>
            <a:endParaRPr lang="ru-RU" dirty="0"/>
          </a:p>
        </p:txBody>
      </p:sp>
      <p:sp>
        <p:nvSpPr>
          <p:cNvPr id="3" name="Заголовок 2"/>
          <p:cNvSpPr>
            <a:spLocks noGrp="1"/>
          </p:cNvSpPr>
          <p:nvPr>
            <p:ph type="title"/>
          </p:nvPr>
        </p:nvSpPr>
        <p:spPr/>
        <p:txBody>
          <a:bodyPr>
            <a:normAutofit fontScale="90000"/>
          </a:bodyPr>
          <a:lstStyle/>
          <a:p>
            <a:r>
              <a:rPr lang="ru-RU" dirty="0" smtClean="0"/>
              <a:t>Простой герпес: клиническое течение у ВИЧ-инфицированных</a:t>
            </a:r>
            <a:endParaRPr lang="ru-RU" dirty="0"/>
          </a:p>
        </p:txBody>
      </p:sp>
      <p:pic>
        <p:nvPicPr>
          <p:cNvPr id="4" name="Picture 4" descr="DSC02997"/>
          <p:cNvPicPr>
            <a:picLocks noChangeAspect="1" noChangeArrowheads="1"/>
          </p:cNvPicPr>
          <p:nvPr/>
        </p:nvPicPr>
        <p:blipFill>
          <a:blip r:embed="rId2"/>
          <a:srcRect l="2492" r="1869" b="48073"/>
          <a:stretch>
            <a:fillRect/>
          </a:stretch>
        </p:blipFill>
        <p:spPr bwMode="auto">
          <a:xfrm>
            <a:off x="5214942" y="4929206"/>
            <a:ext cx="3556214" cy="1928794"/>
          </a:xfrm>
          <a:prstGeom prst="rect">
            <a:avLst/>
          </a:prstGeom>
          <a:noFill/>
          <a:ln w="9525">
            <a:noFill/>
            <a:miter lim="800000"/>
            <a:headEnd/>
            <a:tailEnd/>
          </a:ln>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Содержимое 1"/>
          <p:cNvSpPr>
            <a:spLocks noGrp="1"/>
          </p:cNvSpPr>
          <p:nvPr>
            <p:ph idx="1"/>
          </p:nvPr>
        </p:nvSpPr>
        <p:spPr>
          <a:xfrm>
            <a:off x="0" y="1481328"/>
            <a:ext cx="8858280" cy="4525963"/>
          </a:xfrm>
        </p:spPr>
        <p:txBody>
          <a:bodyPr>
            <a:normAutofit fontScale="85000" lnSpcReduction="10000"/>
          </a:bodyPr>
          <a:lstStyle/>
          <a:p>
            <a:r>
              <a:rPr lang="ru-RU" dirty="0" smtClean="0"/>
              <a:t>Везикулы возникают на слизистой оболочке языка, мягкого неба, дна полости рта, на красной кайме губ с переходом на кожу. После разрешения везикул эрозии часто трансформируются в язвы диаметром от 0,5 до 3 см. Язвы </a:t>
            </a:r>
            <a:r>
              <a:rPr lang="ru-RU" dirty="0" err="1" smtClean="0"/>
              <a:t>кратерообразные</a:t>
            </a:r>
            <a:r>
              <a:rPr lang="ru-RU" dirty="0" smtClean="0"/>
              <a:t>, с приподнятыми краями, неправильной формы. Дно язв </a:t>
            </a:r>
            <a:r>
              <a:rPr lang="ru-RU" dirty="0" err="1" smtClean="0"/>
              <a:t>гиперемированное</a:t>
            </a:r>
            <a:r>
              <a:rPr lang="ru-RU" dirty="0" smtClean="0"/>
              <a:t>, может быть покрыто серовато-белым налетом. Иногда язвы напоминают элементы поражения при </a:t>
            </a:r>
            <a:r>
              <a:rPr lang="ru-RU" dirty="0" err="1" smtClean="0"/>
              <a:t>многоформной</a:t>
            </a:r>
            <a:r>
              <a:rPr lang="ru-RU" dirty="0" smtClean="0"/>
              <a:t> экссудативной эритеме или язвенно-некротическом стоматите. Без адекватного лечения проявлений герпеса в полости рта возможна диссеминация вируса в висцеральные органы, что утяжеляет клиническое течение, а иногда служит причиной летального исхода</a:t>
            </a:r>
            <a:endParaRPr lang="ru-RU" dirty="0"/>
          </a:p>
        </p:txBody>
      </p:sp>
      <p:sp>
        <p:nvSpPr>
          <p:cNvPr id="3" name="Заголовок 2"/>
          <p:cNvSpPr>
            <a:spLocks noGrp="1"/>
          </p:cNvSpPr>
          <p:nvPr>
            <p:ph type="title"/>
          </p:nvPr>
        </p:nvSpPr>
        <p:spPr>
          <a:xfrm>
            <a:off x="0" y="274638"/>
            <a:ext cx="9144000" cy="1143000"/>
          </a:xfrm>
        </p:spPr>
        <p:txBody>
          <a:bodyPr>
            <a:normAutofit fontScale="90000"/>
          </a:bodyPr>
          <a:lstStyle/>
          <a:p>
            <a:r>
              <a:rPr lang="ru-RU" dirty="0" smtClean="0"/>
              <a:t>Простой герпес: проявления в полости рта у ВИЧ-инфицированных</a:t>
            </a:r>
            <a:endParaRPr lang="ru-RU" dirty="0"/>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Содержимое 1"/>
          <p:cNvSpPr>
            <a:spLocks noGrp="1"/>
          </p:cNvSpPr>
          <p:nvPr>
            <p:ph idx="1"/>
          </p:nvPr>
        </p:nvSpPr>
        <p:spPr/>
        <p:txBody>
          <a:bodyPr>
            <a:normAutofit fontScale="92500" lnSpcReduction="20000"/>
          </a:bodyPr>
          <a:lstStyle/>
          <a:p>
            <a:r>
              <a:rPr lang="ru-RU" dirty="0" smtClean="0"/>
              <a:t>Опоясывающий герпес — частая суперинфекция у ВИЧ-инфицированных с обычной симптоматикой. Появляется </a:t>
            </a:r>
            <a:r>
              <a:rPr lang="ru-RU" dirty="0" err="1" smtClean="0"/>
              <a:t>везикулезная</a:t>
            </a:r>
            <a:r>
              <a:rPr lang="ru-RU" dirty="0" smtClean="0"/>
              <a:t> сыпь по ходу ветвей пораженного чувствительного нерва с развитием </a:t>
            </a:r>
            <a:r>
              <a:rPr lang="ru-RU" dirty="0" err="1" smtClean="0"/>
              <a:t>ганглионитов</a:t>
            </a:r>
            <a:r>
              <a:rPr lang="ru-RU" dirty="0" smtClean="0"/>
              <a:t>. </a:t>
            </a:r>
            <a:r>
              <a:rPr lang="ru-RU" dirty="0" err="1" smtClean="0"/>
              <a:t>Генерализованные</a:t>
            </a:r>
            <a:r>
              <a:rPr lang="ru-RU" dirty="0" smtClean="0"/>
              <a:t> кожные изменения встречаются в 2—4% случаев, рецидивы опоясывающего герпеса или его диссеминация говорят о прогрессировании ВИЧ-инфекции. Больные с подозрением на опоясывающий герпес или с подтвержденным диагнозом моложе 60 лет должны обследоваться на ВИЧ/СПИД</a:t>
            </a:r>
            <a:endParaRPr lang="ru-RU" dirty="0"/>
          </a:p>
        </p:txBody>
      </p:sp>
      <p:sp>
        <p:nvSpPr>
          <p:cNvPr id="3" name="Заголовок 2"/>
          <p:cNvSpPr>
            <a:spLocks noGrp="1"/>
          </p:cNvSpPr>
          <p:nvPr>
            <p:ph type="title"/>
          </p:nvPr>
        </p:nvSpPr>
        <p:spPr/>
        <p:txBody>
          <a:bodyPr>
            <a:normAutofit/>
          </a:bodyPr>
          <a:lstStyle/>
          <a:p>
            <a:r>
              <a:rPr lang="ru-RU" sz="2800" dirty="0" smtClean="0"/>
              <a:t>Опоясывающий герпес: Клиническое течение у ВИЧ-инфицированных</a:t>
            </a:r>
            <a:endParaRPr lang="ru-RU" sz="2800" dirty="0"/>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Содержимое 1"/>
          <p:cNvSpPr>
            <a:spLocks noGrp="1"/>
          </p:cNvSpPr>
          <p:nvPr>
            <p:ph idx="1"/>
          </p:nvPr>
        </p:nvSpPr>
        <p:spPr/>
        <p:txBody>
          <a:bodyPr>
            <a:normAutofit/>
          </a:bodyPr>
          <a:lstStyle/>
          <a:p>
            <a:r>
              <a:rPr lang="ru-RU" dirty="0" smtClean="0"/>
              <a:t>Слизистая оболочка полости рта изолированно поражается редко. При поражении второй и третьей ветвей тройничного нерва, а также узла тройничного нерва возникают высыпания везикул на слизистой оболочке полости рта с одновременным поражением соответствующих участков кожи. У части больных наблюдаются паралич лицевого нерва и невралгия тройничного нерва</a:t>
            </a:r>
          </a:p>
        </p:txBody>
      </p:sp>
      <p:sp>
        <p:nvSpPr>
          <p:cNvPr id="3" name="Заголовок 2"/>
          <p:cNvSpPr>
            <a:spLocks noGrp="1"/>
          </p:cNvSpPr>
          <p:nvPr>
            <p:ph type="title"/>
          </p:nvPr>
        </p:nvSpPr>
        <p:spPr/>
        <p:txBody>
          <a:bodyPr>
            <a:normAutofit/>
          </a:bodyPr>
          <a:lstStyle/>
          <a:p>
            <a:r>
              <a:rPr lang="ru-RU" sz="2800" dirty="0" smtClean="0"/>
              <a:t>Опоясывающий герпес: проявления в полости рта у ВИЧ-инфицированных</a:t>
            </a:r>
            <a:endParaRPr lang="ru-RU" sz="2800" dirty="0"/>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Содержимое 1"/>
          <p:cNvSpPr>
            <a:spLocks noGrp="1"/>
          </p:cNvSpPr>
          <p:nvPr>
            <p:ph idx="1"/>
          </p:nvPr>
        </p:nvSpPr>
        <p:spPr/>
        <p:txBody>
          <a:bodyPr>
            <a:normAutofit fontScale="77500" lnSpcReduction="20000"/>
          </a:bodyPr>
          <a:lstStyle/>
          <a:p>
            <a:r>
              <a:rPr lang="ru-RU" dirty="0" smtClean="0"/>
              <a:t>При ВИЧ-инфекции саркома </a:t>
            </a:r>
            <a:r>
              <a:rPr lang="ru-RU" dirty="0" err="1" smtClean="0"/>
              <a:t>Капоши</a:t>
            </a:r>
            <a:r>
              <a:rPr lang="ru-RU" dirty="0" smtClean="0"/>
              <a:t> встречается на стадии вторичных заболеваний. Этиологическую роль приписывают вирусу герпеса человека типа 8. При ВИЧ-инфекции саркома </a:t>
            </a:r>
            <a:r>
              <a:rPr lang="ru-RU" dirty="0" err="1" smtClean="0"/>
              <a:t>Капоши</a:t>
            </a:r>
            <a:r>
              <a:rPr lang="ru-RU" dirty="0" smtClean="0"/>
              <a:t> развивается у людей молодого возраста. Поражения множественные, асимметричные, распространенные. Болезнь имеет тенденцию к быстрой генерализации с поражением слизистых оболочек полости рта, верхних дыхательных путей, внутренних органов и лимфатических узлов, часто ассоциирована с оппортунистической инфекцией. Возможно изолированное поражение слизистых оболочек и лимфатических узлов. В половине случаев </a:t>
            </a:r>
            <a:r>
              <a:rPr lang="ru-RU" dirty="0" err="1" smtClean="0"/>
              <a:t>лимфаденопатия</a:t>
            </a:r>
            <a:r>
              <a:rPr lang="ru-RU" dirty="0" smtClean="0"/>
              <a:t> связана с метастазами саркомы </a:t>
            </a:r>
            <a:r>
              <a:rPr lang="ru-RU" dirty="0" err="1" smtClean="0"/>
              <a:t>Капоши</a:t>
            </a:r>
            <a:r>
              <a:rPr lang="ru-RU" dirty="0" smtClean="0"/>
              <a:t>. Смертность высокая, более 2 лет выживают 20% заболевших</a:t>
            </a:r>
            <a:endParaRPr lang="ru-RU" dirty="0"/>
          </a:p>
        </p:txBody>
      </p:sp>
      <p:sp>
        <p:nvSpPr>
          <p:cNvPr id="3" name="Заголовок 2"/>
          <p:cNvSpPr>
            <a:spLocks noGrp="1"/>
          </p:cNvSpPr>
          <p:nvPr>
            <p:ph type="title"/>
          </p:nvPr>
        </p:nvSpPr>
        <p:spPr>
          <a:xfrm>
            <a:off x="214282" y="285728"/>
            <a:ext cx="8658228" cy="1143000"/>
          </a:xfrm>
        </p:spPr>
        <p:txBody>
          <a:bodyPr>
            <a:normAutofit/>
          </a:bodyPr>
          <a:lstStyle/>
          <a:p>
            <a:r>
              <a:rPr lang="ru-RU" sz="2800" dirty="0" smtClean="0"/>
              <a:t>Саркома </a:t>
            </a:r>
            <a:r>
              <a:rPr lang="ru-RU" sz="2800" dirty="0" err="1" smtClean="0"/>
              <a:t>Капоши</a:t>
            </a:r>
            <a:r>
              <a:rPr lang="ru-RU" sz="2800" dirty="0" smtClean="0"/>
              <a:t>:  клиническое течение у ВИЧ-инфицированных</a:t>
            </a:r>
            <a:endParaRPr lang="ru-RU" sz="2800" dirty="0"/>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Содержимое 1"/>
          <p:cNvSpPr>
            <a:spLocks noGrp="1"/>
          </p:cNvSpPr>
          <p:nvPr>
            <p:ph idx="1"/>
          </p:nvPr>
        </p:nvSpPr>
        <p:spPr>
          <a:xfrm>
            <a:off x="457200" y="1481328"/>
            <a:ext cx="5257808" cy="4305125"/>
          </a:xfrm>
        </p:spPr>
        <p:txBody>
          <a:bodyPr>
            <a:normAutofit fontScale="62500" lnSpcReduction="20000"/>
          </a:bodyPr>
          <a:lstStyle/>
          <a:p>
            <a:r>
              <a:rPr lang="ru-RU" dirty="0" smtClean="0"/>
              <a:t>В полости рта у ВИЧ-инфицированных саркома </a:t>
            </a:r>
            <a:r>
              <a:rPr lang="ru-RU" dirty="0" err="1" smtClean="0"/>
              <a:t>Капоши</a:t>
            </a:r>
            <a:r>
              <a:rPr lang="ru-RU" dirty="0" smtClean="0"/>
              <a:t> проявляется в виде синеватых, красноватых, вишнево-фиолетовых или черных пятен. Иногда элементы поражения не пигментированы. Плоские на начальных стадиях пятна затем увеличиваются, разделяются на доли и изъязвляются. На стадии изъязвления элементы поражения резко болезненны. Язвы не склонны к </a:t>
            </a:r>
            <a:r>
              <a:rPr lang="ru-RU" dirty="0" err="1" smtClean="0"/>
              <a:t>эпителизации</a:t>
            </a:r>
            <a:r>
              <a:rPr lang="ru-RU" dirty="0" smtClean="0"/>
              <a:t>. Наиболее часто саркома </a:t>
            </a:r>
            <a:r>
              <a:rPr lang="ru-RU" dirty="0" err="1" smtClean="0"/>
              <a:t>Капоши</a:t>
            </a:r>
            <a:r>
              <a:rPr lang="ru-RU" dirty="0" smtClean="0"/>
              <a:t> в полости рта локализуется на твердом и мягком небе, реже встречается на десне, языке. Саркома </a:t>
            </a:r>
            <a:r>
              <a:rPr lang="ru-RU" dirty="0" err="1" smtClean="0"/>
              <a:t>Капоши</a:t>
            </a:r>
            <a:r>
              <a:rPr lang="ru-RU" dirty="0" smtClean="0"/>
              <a:t> на десне может напоминать эпулис. На языке элементы поражения располагаются, как правило, в районе </a:t>
            </a:r>
            <a:r>
              <a:rPr lang="ru-RU" dirty="0" err="1" smtClean="0"/>
              <a:t>желобоватых</a:t>
            </a:r>
            <a:r>
              <a:rPr lang="ru-RU" dirty="0" smtClean="0"/>
              <a:t> сосочков</a:t>
            </a:r>
            <a:endParaRPr lang="ru-RU" dirty="0"/>
          </a:p>
        </p:txBody>
      </p:sp>
      <p:sp>
        <p:nvSpPr>
          <p:cNvPr id="3" name="Заголовок 2"/>
          <p:cNvSpPr>
            <a:spLocks noGrp="1"/>
          </p:cNvSpPr>
          <p:nvPr>
            <p:ph type="title"/>
          </p:nvPr>
        </p:nvSpPr>
        <p:spPr>
          <a:xfrm>
            <a:off x="214282" y="285728"/>
            <a:ext cx="8658228" cy="1143000"/>
          </a:xfrm>
        </p:spPr>
        <p:txBody>
          <a:bodyPr>
            <a:normAutofit/>
          </a:bodyPr>
          <a:lstStyle/>
          <a:p>
            <a:r>
              <a:rPr lang="ru-RU" sz="2800" dirty="0" smtClean="0"/>
              <a:t>Саркома </a:t>
            </a:r>
            <a:r>
              <a:rPr lang="ru-RU" sz="2800" dirty="0" err="1" smtClean="0"/>
              <a:t>Капоши:проявления</a:t>
            </a:r>
            <a:r>
              <a:rPr lang="ru-RU" sz="2800" dirty="0" smtClean="0"/>
              <a:t> в полости рта у ВИЧ-инфицированных </a:t>
            </a:r>
            <a:endParaRPr lang="ru-RU" sz="2800" dirty="0"/>
          </a:p>
        </p:txBody>
      </p:sp>
      <p:pic>
        <p:nvPicPr>
          <p:cNvPr id="4" name="Picture 2"/>
          <p:cNvPicPr>
            <a:picLocks noChangeAspect="1" noChangeArrowheads="1"/>
          </p:cNvPicPr>
          <p:nvPr/>
        </p:nvPicPr>
        <p:blipFill>
          <a:blip r:embed="rId2"/>
          <a:srcRect/>
          <a:stretch>
            <a:fillRect/>
          </a:stretch>
        </p:blipFill>
        <p:spPr bwMode="auto">
          <a:xfrm>
            <a:off x="6143636" y="1928802"/>
            <a:ext cx="2218914" cy="4525962"/>
          </a:xfrm>
          <a:prstGeom prst="rect">
            <a:avLst/>
          </a:prstGeom>
          <a:noFill/>
          <a:ln w="9525">
            <a:noFill/>
            <a:miter lim="800000"/>
            <a:headEnd/>
            <a:tailEnd/>
          </a:ln>
          <a:effectLst/>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Содержимое 1"/>
          <p:cNvSpPr>
            <a:spLocks noGrp="1"/>
          </p:cNvSpPr>
          <p:nvPr>
            <p:ph idx="1"/>
          </p:nvPr>
        </p:nvSpPr>
        <p:spPr/>
        <p:txBody>
          <a:bodyPr/>
          <a:lstStyle/>
          <a:p>
            <a:r>
              <a:rPr lang="ru-RU" dirty="0" smtClean="0"/>
              <a:t>Волосистая лейкоплакия (ротовая вирусная лейкоплакия, плоская кондилома, ворсистая лейкоплакия) возникает в результате внедрения вируса Эпштейна—</a:t>
            </a:r>
            <a:r>
              <a:rPr lang="ru-RU" dirty="0" err="1" smtClean="0"/>
              <a:t>Барр</a:t>
            </a:r>
            <a:r>
              <a:rPr lang="ru-RU" dirty="0" smtClean="0"/>
              <a:t> в эпителиальные клетки слизистой оболочки рта. При появлении волосистой лейкоплакии вероятность развития </a:t>
            </a:r>
            <a:r>
              <a:rPr lang="ru-RU" dirty="0" err="1" smtClean="0"/>
              <a:t>СПИДа</a:t>
            </a:r>
            <a:r>
              <a:rPr lang="ru-RU" dirty="0" smtClean="0"/>
              <a:t> увеличивается. Встречается у 98% больных </a:t>
            </a:r>
            <a:r>
              <a:rPr lang="ru-RU" dirty="0" err="1" smtClean="0"/>
              <a:t>СПИДом</a:t>
            </a:r>
            <a:r>
              <a:rPr lang="ru-RU" dirty="0" smtClean="0"/>
              <a:t>. Поражается только слизистая оболочка полости рта</a:t>
            </a:r>
            <a:endParaRPr lang="ru-RU" dirty="0"/>
          </a:p>
        </p:txBody>
      </p:sp>
      <p:sp>
        <p:nvSpPr>
          <p:cNvPr id="3" name="Заголовок 2"/>
          <p:cNvSpPr>
            <a:spLocks noGrp="1"/>
          </p:cNvSpPr>
          <p:nvPr>
            <p:ph type="title"/>
          </p:nvPr>
        </p:nvSpPr>
        <p:spPr/>
        <p:txBody>
          <a:bodyPr/>
          <a:lstStyle/>
          <a:p>
            <a:r>
              <a:rPr lang="ru-RU" dirty="0" smtClean="0"/>
              <a:t>Волосистая лейкоплакия</a:t>
            </a:r>
            <a:endParaRPr lang="ru-RU" dirty="0"/>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Содержимое 1"/>
          <p:cNvSpPr>
            <a:spLocks noGrp="1"/>
          </p:cNvSpPr>
          <p:nvPr>
            <p:ph idx="1"/>
          </p:nvPr>
        </p:nvSpPr>
        <p:spPr>
          <a:xfrm>
            <a:off x="0" y="1071546"/>
            <a:ext cx="4714876" cy="5214973"/>
          </a:xfrm>
        </p:spPr>
        <p:txBody>
          <a:bodyPr>
            <a:normAutofit fontScale="55000" lnSpcReduction="20000"/>
          </a:bodyPr>
          <a:lstStyle/>
          <a:p>
            <a:r>
              <a:rPr lang="ru-RU" dirty="0" smtClean="0"/>
              <a:t>Волосистая лейкоплакия (ротовая вирусная лейкоплакия, плоская кондилома, ворсистая лейкоплакия) возникает в результате внедрения вируса Эпштейна—</a:t>
            </a:r>
            <a:r>
              <a:rPr lang="ru-RU" dirty="0" err="1" smtClean="0"/>
              <a:t>Барр</a:t>
            </a:r>
            <a:r>
              <a:rPr lang="ru-RU" dirty="0" smtClean="0"/>
              <a:t> в эпителиальные клетки слизистой оболочки рта. При появлении волосистой лейкоплакии вероятность развития </a:t>
            </a:r>
            <a:r>
              <a:rPr lang="ru-RU" dirty="0" err="1" smtClean="0"/>
              <a:t>СПИДа</a:t>
            </a:r>
            <a:r>
              <a:rPr lang="ru-RU" dirty="0" smtClean="0"/>
              <a:t> увеличивается. Встречается у 98% больных </a:t>
            </a:r>
            <a:r>
              <a:rPr lang="ru-RU" dirty="0" err="1" smtClean="0"/>
              <a:t>СПИДом</a:t>
            </a:r>
            <a:r>
              <a:rPr lang="ru-RU" dirty="0" smtClean="0"/>
              <a:t>. Поражается только слизистая оболочка полости рта</a:t>
            </a:r>
          </a:p>
          <a:p>
            <a:r>
              <a:rPr lang="ru-RU" dirty="0" smtClean="0"/>
              <a:t>Клинически </a:t>
            </a:r>
            <a:r>
              <a:rPr lang="ru-RU" dirty="0" smtClean="0"/>
              <a:t>волосистая лейкоплакия проявляется поражением боковых поверхностей и спинки языка. Очаги лейкоплакии могут распространяться на слизистую оболочку щек, дна полости рта, неба. Элементы поражения представляют собой участки гиперкератоза в виде беловатых линий, складок, выступов, воронок. Участки гиперкератоза не соскабливаются, имеют вид плоских бляшек, сходных с поражениями при классической лейкоплакии. Поверхность бляшек может быть и гладкой, и шероховатой</a:t>
            </a:r>
            <a:endParaRPr lang="ru-RU" dirty="0"/>
          </a:p>
        </p:txBody>
      </p:sp>
      <p:sp>
        <p:nvSpPr>
          <p:cNvPr id="3" name="Заголовок 2"/>
          <p:cNvSpPr>
            <a:spLocks noGrp="1"/>
          </p:cNvSpPr>
          <p:nvPr>
            <p:ph type="title"/>
          </p:nvPr>
        </p:nvSpPr>
        <p:spPr/>
        <p:txBody>
          <a:bodyPr/>
          <a:lstStyle/>
          <a:p>
            <a:r>
              <a:rPr lang="ru-RU" dirty="0" smtClean="0"/>
              <a:t>Волосистая лейкоплакия</a:t>
            </a:r>
            <a:endParaRPr lang="ru-RU" dirty="0"/>
          </a:p>
        </p:txBody>
      </p:sp>
      <p:pic>
        <p:nvPicPr>
          <p:cNvPr id="4" name="Picture 2" descr="C:\Users\Public\Кися\DSC03856.JPG"/>
          <p:cNvPicPr>
            <a:picLocks noChangeAspect="1" noChangeArrowheads="1"/>
          </p:cNvPicPr>
          <p:nvPr/>
        </p:nvPicPr>
        <p:blipFill>
          <a:blip r:embed="rId2" cstate="print"/>
          <a:srcRect l="1968" t="52348" r="55884" b="10936"/>
          <a:stretch>
            <a:fillRect/>
          </a:stretch>
        </p:blipFill>
        <p:spPr>
          <a:xfrm>
            <a:off x="4786314" y="2786058"/>
            <a:ext cx="4175465" cy="2643184"/>
          </a:xfrm>
          <a:prstGeom prst="rect">
            <a:avLst/>
          </a:prstGeom>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Содержимое 1"/>
          <p:cNvSpPr>
            <a:spLocks noGrp="1"/>
          </p:cNvSpPr>
          <p:nvPr>
            <p:ph idx="1"/>
          </p:nvPr>
        </p:nvSpPr>
        <p:spPr>
          <a:xfrm>
            <a:off x="142844" y="1071546"/>
            <a:ext cx="3571900" cy="4786345"/>
          </a:xfrm>
        </p:spPr>
        <p:txBody>
          <a:bodyPr>
            <a:normAutofit fontScale="47500" lnSpcReduction="20000"/>
          </a:bodyPr>
          <a:lstStyle/>
          <a:p>
            <a:r>
              <a:rPr lang="ru-RU" dirty="0" smtClean="0"/>
              <a:t>Микозы при ВИЧ-инфекции возникают часто, это оппортунистические и </a:t>
            </a:r>
            <a:r>
              <a:rPr lang="ru-RU" dirty="0" err="1" smtClean="0"/>
              <a:t>СПИД-ассоциированные</a:t>
            </a:r>
            <a:r>
              <a:rPr lang="ru-RU" dirty="0" smtClean="0"/>
              <a:t> заболевания. Развитие микозов всегда говорит о прогрессировании ВИЧ-инфекции и обычно наблюдается при переходе болезни в стадию вторичных заболеваний. Чаще всего встречаются </a:t>
            </a:r>
            <a:r>
              <a:rPr lang="ru-RU" dirty="0" err="1" smtClean="0"/>
              <a:t>криптококкоз</a:t>
            </a:r>
            <a:r>
              <a:rPr lang="ru-RU" dirty="0" smtClean="0"/>
              <a:t>, </a:t>
            </a:r>
            <a:r>
              <a:rPr lang="ru-RU" dirty="0" err="1" smtClean="0"/>
              <a:t>гистоплазмоз</a:t>
            </a:r>
            <a:r>
              <a:rPr lang="ru-RU" dirty="0" smtClean="0"/>
              <a:t> и </a:t>
            </a:r>
            <a:r>
              <a:rPr lang="ru-RU" dirty="0" err="1" smtClean="0"/>
              <a:t>кокцидиоидомикоз</a:t>
            </a:r>
            <a:r>
              <a:rPr lang="ru-RU" dirty="0" smtClean="0"/>
              <a:t>, </a:t>
            </a:r>
            <a:r>
              <a:rPr lang="ru-RU" dirty="0" err="1" smtClean="0"/>
              <a:t>зигомикозы</a:t>
            </a:r>
            <a:r>
              <a:rPr lang="ru-RU" dirty="0" smtClean="0"/>
              <a:t>, </a:t>
            </a:r>
            <a:r>
              <a:rPr lang="ru-RU" dirty="0" err="1" smtClean="0"/>
              <a:t>пенициллинозы</a:t>
            </a:r>
            <a:r>
              <a:rPr lang="ru-RU" dirty="0" smtClean="0"/>
              <a:t>, кандидозы. У ВИЧ-инфицированных клинические проявления кандидоза зависят от выраженности иммунодефицита. При </a:t>
            </a:r>
            <a:r>
              <a:rPr lang="ru-RU" dirty="0" err="1" smtClean="0"/>
              <a:t>орофарингеальной</a:t>
            </a:r>
            <a:r>
              <a:rPr lang="ru-RU" dirty="0" smtClean="0"/>
              <a:t> форме в процесс вовлекается слизистая оболочка полости рта с клиникой </a:t>
            </a:r>
            <a:r>
              <a:rPr lang="ru-RU" dirty="0" err="1" smtClean="0"/>
              <a:t>кан</a:t>
            </a:r>
            <a:r>
              <a:rPr lang="ru-RU" dirty="0" smtClean="0"/>
              <a:t>- </a:t>
            </a:r>
            <a:r>
              <a:rPr lang="ru-RU" dirty="0" err="1" smtClean="0"/>
              <a:t>дидозной</a:t>
            </a:r>
            <a:r>
              <a:rPr lang="ru-RU" dirty="0" smtClean="0"/>
              <a:t> ангины, стоматита. При выраженных формах иммунодефицита, когда количество СД4+- клеток падает ниже 200 в 1 мкл, процесс со слизистой оболочки полости рта спускается вниз и поражает пищевод, трахею, бронхи, легкие</a:t>
            </a:r>
            <a:endParaRPr lang="ru-RU" dirty="0"/>
          </a:p>
        </p:txBody>
      </p:sp>
      <p:sp>
        <p:nvSpPr>
          <p:cNvPr id="3" name="Заголовок 2"/>
          <p:cNvSpPr>
            <a:spLocks noGrp="1"/>
          </p:cNvSpPr>
          <p:nvPr>
            <p:ph type="title"/>
          </p:nvPr>
        </p:nvSpPr>
        <p:spPr/>
        <p:txBody>
          <a:bodyPr/>
          <a:lstStyle/>
          <a:p>
            <a:r>
              <a:rPr lang="ru-RU" dirty="0" smtClean="0"/>
              <a:t>Кандидоз</a:t>
            </a:r>
            <a:endParaRPr lang="ru-RU" dirty="0"/>
          </a:p>
        </p:txBody>
      </p:sp>
      <p:pic>
        <p:nvPicPr>
          <p:cNvPr id="4" name="Picture 4" descr="DSC03002"/>
          <p:cNvPicPr>
            <a:picLocks noChangeAspect="1" noChangeArrowheads="1"/>
          </p:cNvPicPr>
          <p:nvPr/>
        </p:nvPicPr>
        <p:blipFill>
          <a:blip r:embed="rId2"/>
          <a:srcRect l="1857" t="1132" r="1857" b="48093"/>
          <a:stretch>
            <a:fillRect/>
          </a:stretch>
        </p:blipFill>
        <p:spPr bwMode="auto">
          <a:xfrm>
            <a:off x="5072066" y="2143116"/>
            <a:ext cx="3246432" cy="2221210"/>
          </a:xfrm>
          <a:prstGeom prst="rect">
            <a:avLst/>
          </a:prstGeom>
          <a:noFill/>
          <a:ln w="9525">
            <a:noFill/>
            <a:miter lim="800000"/>
            <a:headEnd/>
            <a:tailEnd/>
          </a:ln>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Содержимое 1"/>
          <p:cNvSpPr>
            <a:spLocks noGrp="1"/>
          </p:cNvSpPr>
          <p:nvPr>
            <p:ph idx="1"/>
          </p:nvPr>
        </p:nvSpPr>
        <p:spPr>
          <a:xfrm>
            <a:off x="457200" y="1481329"/>
            <a:ext cx="4400552" cy="2376300"/>
          </a:xfrm>
        </p:spPr>
        <p:txBody>
          <a:bodyPr>
            <a:normAutofit fontScale="47500" lnSpcReduction="20000"/>
          </a:bodyPr>
          <a:lstStyle/>
          <a:p>
            <a:r>
              <a:rPr lang="ru-RU" dirty="0" smtClean="0"/>
              <a:t>Наиболее часто возникает длительно текущий острый </a:t>
            </a:r>
            <a:r>
              <a:rPr lang="ru-RU" dirty="0" err="1" smtClean="0"/>
              <a:t>псевдомембранозный</a:t>
            </a:r>
            <a:r>
              <a:rPr lang="ru-RU" dirty="0" smtClean="0"/>
              <a:t> кандидоз. Клинические проявления идентичны обычному кандидозу — белые творожистые налеты на слизистой оболочке. Налет легко снимается. Под ним обнаруживается </a:t>
            </a:r>
            <a:r>
              <a:rPr lang="ru-RU" dirty="0" err="1" smtClean="0"/>
              <a:t>гиперемированная</a:t>
            </a:r>
            <a:r>
              <a:rPr lang="ru-RU" dirty="0" smtClean="0"/>
              <a:t> слизистая оболочка. Может развиваться также острый атрофический кандидоз в виде участков атрофии нитевидных сосочков языка. Редко встречается гиперпластический кандидоз</a:t>
            </a:r>
            <a:endParaRPr lang="ru-RU" dirty="0"/>
          </a:p>
        </p:txBody>
      </p:sp>
      <p:sp>
        <p:nvSpPr>
          <p:cNvPr id="3" name="Заголовок 2"/>
          <p:cNvSpPr>
            <a:spLocks noGrp="1"/>
          </p:cNvSpPr>
          <p:nvPr>
            <p:ph type="title"/>
          </p:nvPr>
        </p:nvSpPr>
        <p:spPr/>
        <p:txBody>
          <a:bodyPr/>
          <a:lstStyle/>
          <a:p>
            <a:r>
              <a:rPr lang="ru-RU" dirty="0" smtClean="0"/>
              <a:t>Кандидоз</a:t>
            </a:r>
            <a:endParaRPr lang="ru-RU" dirty="0"/>
          </a:p>
        </p:txBody>
      </p:sp>
      <p:pic>
        <p:nvPicPr>
          <p:cNvPr id="4" name="Picture 2"/>
          <p:cNvPicPr>
            <a:picLocks noChangeAspect="1" noChangeArrowheads="1"/>
          </p:cNvPicPr>
          <p:nvPr/>
        </p:nvPicPr>
        <p:blipFill>
          <a:blip r:embed="rId2"/>
          <a:srcRect/>
          <a:stretch>
            <a:fillRect/>
          </a:stretch>
        </p:blipFill>
        <p:spPr bwMode="auto">
          <a:xfrm>
            <a:off x="1214414" y="3643314"/>
            <a:ext cx="2423800" cy="2401094"/>
          </a:xfrm>
          <a:prstGeom prst="rect">
            <a:avLst/>
          </a:prstGeom>
          <a:noFill/>
          <a:ln w="9525">
            <a:noFill/>
            <a:miter lim="800000"/>
            <a:headEnd/>
            <a:tailEnd/>
          </a:ln>
          <a:effectLst/>
        </p:spPr>
      </p:pic>
      <p:pic>
        <p:nvPicPr>
          <p:cNvPr id="5" name="Picture 3"/>
          <p:cNvPicPr>
            <a:picLocks noChangeAspect="1" noChangeArrowheads="1"/>
          </p:cNvPicPr>
          <p:nvPr/>
        </p:nvPicPr>
        <p:blipFill>
          <a:blip r:embed="rId3"/>
          <a:srcRect/>
          <a:stretch>
            <a:fillRect/>
          </a:stretch>
        </p:blipFill>
        <p:spPr bwMode="auto">
          <a:xfrm>
            <a:off x="6286512" y="1571612"/>
            <a:ext cx="2247266" cy="4525962"/>
          </a:xfrm>
          <a:prstGeom prst="rect">
            <a:avLst/>
          </a:prstGeom>
          <a:noFill/>
          <a:ln w="9525">
            <a:noFill/>
            <a:miter lim="800000"/>
            <a:headEnd/>
            <a:tailEnd/>
          </a:ln>
          <a:effectLst/>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Содержимое 1"/>
          <p:cNvSpPr>
            <a:spLocks noGrp="1"/>
          </p:cNvSpPr>
          <p:nvPr>
            <p:ph idx="1"/>
          </p:nvPr>
        </p:nvSpPr>
        <p:spPr/>
        <p:txBody>
          <a:bodyPr>
            <a:normAutofit fontScale="77500" lnSpcReduction="20000"/>
          </a:bodyPr>
          <a:lstStyle/>
          <a:p>
            <a:r>
              <a:rPr lang="ru-RU" dirty="0" smtClean="0"/>
              <a:t>У ВИЧ-инфицированных </a:t>
            </a:r>
            <a:r>
              <a:rPr lang="ru-RU" dirty="0" err="1" smtClean="0"/>
              <a:t>себорейный</a:t>
            </a:r>
            <a:r>
              <a:rPr lang="ru-RU" dirty="0" smtClean="0"/>
              <a:t> дерматит имеет вид участков слабой эритемы на коже лица, шеи, волосистой части головы, за ушными раковинами, на </a:t>
            </a:r>
            <a:r>
              <a:rPr lang="ru-RU" dirty="0" err="1" smtClean="0"/>
              <a:t>разги</a:t>
            </a:r>
            <a:r>
              <a:rPr lang="ru-RU" dirty="0" smtClean="0"/>
              <a:t>- </a:t>
            </a:r>
            <a:r>
              <a:rPr lang="ru-RU" dirty="0" err="1" smtClean="0"/>
              <a:t>бательных</a:t>
            </a:r>
            <a:r>
              <a:rPr lang="ru-RU" dirty="0" smtClean="0"/>
              <a:t> поверхностях рук. Типичная локализация поражений — брови, переносица, волосистая часть кожи верхней губы, носогубные складки. </a:t>
            </a:r>
            <a:r>
              <a:rPr lang="ru-RU" dirty="0" err="1" smtClean="0"/>
              <a:t>Эритематозные</a:t>
            </a:r>
            <a:r>
              <a:rPr lang="ru-RU" dirty="0" smtClean="0"/>
              <a:t> участки </a:t>
            </a:r>
            <a:r>
              <a:rPr lang="ru-RU" dirty="0" err="1" smtClean="0"/>
              <a:t>нерезко</a:t>
            </a:r>
            <a:r>
              <a:rPr lang="ru-RU" dirty="0" smtClean="0"/>
              <a:t> отграничены от видимо здоровой кожи, имеют неправильные очертания и покрыты небольшим количеством жирных чешуек и желтоватых корочек. Возможно возникновение мелких пузырьков с серозным или гнойным содержимым. После разрешения элементов поражения остаются очаги атрофии. Больные жалуются на сильный зуд. Распространение </a:t>
            </a:r>
            <a:r>
              <a:rPr lang="ru-RU" dirty="0" err="1" smtClean="0"/>
              <a:t>себорейного</a:t>
            </a:r>
            <a:r>
              <a:rPr lang="ru-RU" dirty="0" smtClean="0"/>
              <a:t> дерматита на весь кожный покров говорит о неблагоприятном прогнозе заболевания</a:t>
            </a:r>
            <a:endParaRPr lang="ru-RU" dirty="0"/>
          </a:p>
        </p:txBody>
      </p:sp>
      <p:sp>
        <p:nvSpPr>
          <p:cNvPr id="3" name="Заголовок 2"/>
          <p:cNvSpPr>
            <a:spLocks noGrp="1"/>
          </p:cNvSpPr>
          <p:nvPr>
            <p:ph type="title"/>
          </p:nvPr>
        </p:nvSpPr>
        <p:spPr/>
        <p:txBody>
          <a:bodyPr/>
          <a:lstStyle/>
          <a:p>
            <a:r>
              <a:rPr lang="ru-RU" dirty="0" err="1" smtClean="0"/>
              <a:t>Себорейный</a:t>
            </a:r>
            <a:r>
              <a:rPr lang="ru-RU" dirty="0" smtClean="0"/>
              <a:t> дерматит</a:t>
            </a:r>
            <a:endParaRPr lang="ru-RU" dirty="0"/>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Содержимое 1"/>
          <p:cNvSpPr>
            <a:spLocks noGrp="1"/>
          </p:cNvSpPr>
          <p:nvPr>
            <p:ph idx="1"/>
          </p:nvPr>
        </p:nvSpPr>
        <p:spPr/>
        <p:txBody>
          <a:bodyPr>
            <a:normAutofit fontScale="85000" lnSpcReduction="20000"/>
          </a:bodyPr>
          <a:lstStyle/>
          <a:p>
            <a:r>
              <a:rPr lang="ru-RU" dirty="0" err="1" smtClean="0"/>
              <a:t>Цитомегаловирусная</a:t>
            </a:r>
            <a:r>
              <a:rPr lang="ru-RU" dirty="0" smtClean="0"/>
              <a:t> инфекция относится к самым тяжелым суперинфекциям при ВИЧ/</a:t>
            </a:r>
            <a:r>
              <a:rPr lang="ru-RU" dirty="0" err="1" smtClean="0"/>
              <a:t>СПИДе</a:t>
            </a:r>
            <a:r>
              <a:rPr lang="ru-RU" dirty="0" smtClean="0"/>
              <a:t>, наблюдается у 20—40% больных и часто становится непосредственной причиной смерти.</a:t>
            </a:r>
          </a:p>
          <a:p>
            <a:r>
              <a:rPr lang="ru-RU" dirty="0" smtClean="0"/>
              <a:t>ЦМВ, как и ВИЧ, приводит к нарушениям иммунного статуса, стимулирует оппортунистические инфекции. Практически все бессимптомные носители ВИЧ переносят </a:t>
            </a:r>
            <a:r>
              <a:rPr lang="ru-RU" dirty="0" err="1" smtClean="0"/>
              <a:t>цитомегловирусную</a:t>
            </a:r>
            <a:r>
              <a:rPr lang="ru-RU" dirty="0" smtClean="0"/>
              <a:t> инфекцию, а сочетание ВИЧ/ЦМВ приводит к диссеминации микроорганизмов и генерализации </a:t>
            </a:r>
            <a:r>
              <a:rPr lang="ru-RU" dirty="0" err="1" smtClean="0"/>
              <a:t>цитомегаловирусной</a:t>
            </a:r>
            <a:r>
              <a:rPr lang="ru-RU" dirty="0" smtClean="0"/>
              <a:t> инфекции, часто с летальным исходом. При подозрении на </a:t>
            </a:r>
            <a:r>
              <a:rPr lang="ru-RU" dirty="0" err="1" smtClean="0"/>
              <a:t>цитомегаловирусную</a:t>
            </a:r>
            <a:r>
              <a:rPr lang="ru-RU" dirty="0" smtClean="0"/>
              <a:t> инфекцию или установленном диагнозе проверка на ВИЧ-инфекцию обязательна.</a:t>
            </a:r>
          </a:p>
          <a:p>
            <a:endParaRPr lang="ru-RU" dirty="0"/>
          </a:p>
        </p:txBody>
      </p:sp>
      <p:sp>
        <p:nvSpPr>
          <p:cNvPr id="3" name="Заголовок 2"/>
          <p:cNvSpPr>
            <a:spLocks noGrp="1"/>
          </p:cNvSpPr>
          <p:nvPr>
            <p:ph type="title"/>
          </p:nvPr>
        </p:nvSpPr>
        <p:spPr/>
        <p:txBody>
          <a:bodyPr>
            <a:normAutofit fontScale="90000"/>
          </a:bodyPr>
          <a:lstStyle/>
          <a:p>
            <a:r>
              <a:rPr lang="ru-RU" dirty="0" err="1" smtClean="0"/>
              <a:t>Цитомегаловирусная</a:t>
            </a:r>
            <a:r>
              <a:rPr lang="ru-RU" dirty="0" smtClean="0"/>
              <a:t> инфекция</a:t>
            </a:r>
            <a:endParaRPr lang="ru-RU" dirty="0"/>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Содержимое 1"/>
          <p:cNvSpPr>
            <a:spLocks noGrp="1"/>
          </p:cNvSpPr>
          <p:nvPr>
            <p:ph idx="1"/>
          </p:nvPr>
        </p:nvSpPr>
        <p:spPr/>
        <p:txBody>
          <a:bodyPr/>
          <a:lstStyle/>
          <a:p>
            <a:r>
              <a:rPr lang="ru-RU" dirty="0" smtClean="0"/>
              <a:t>У ВИЧ-инфицированных иногда возникают бородавки, вызываемые </a:t>
            </a:r>
            <a:r>
              <a:rPr lang="ru-RU" dirty="0" err="1" smtClean="0"/>
              <a:t>папилломавирусами</a:t>
            </a:r>
            <a:r>
              <a:rPr lang="ru-RU" dirty="0" smtClean="0"/>
              <a:t>, наблюдаются множественные кондиломы альвеолярных отростков верхней и нижней челюстей и неба. Возможны высыпания, вызываемые контагиозным моллюском, которые локализуются в области лица и шеи. Лечение обычно оказывается неэффективным.</a:t>
            </a:r>
          </a:p>
          <a:p>
            <a:endParaRPr lang="ru-RU" dirty="0"/>
          </a:p>
        </p:txBody>
      </p:sp>
      <p:sp>
        <p:nvSpPr>
          <p:cNvPr id="3" name="Заголовок 2"/>
          <p:cNvSpPr>
            <a:spLocks noGrp="1"/>
          </p:cNvSpPr>
          <p:nvPr>
            <p:ph type="title"/>
          </p:nvPr>
        </p:nvSpPr>
        <p:spPr/>
        <p:txBody>
          <a:bodyPr/>
          <a:lstStyle/>
          <a:p>
            <a:r>
              <a:rPr lang="ru-RU" dirty="0" smtClean="0"/>
              <a:t>Другие вирусные заболевания</a:t>
            </a:r>
            <a:endParaRPr lang="ru-RU" dirty="0"/>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Содержимое 1"/>
          <p:cNvSpPr>
            <a:spLocks noGrp="1"/>
          </p:cNvSpPr>
          <p:nvPr>
            <p:ph idx="1"/>
          </p:nvPr>
        </p:nvSpPr>
        <p:spPr>
          <a:xfrm>
            <a:off x="457200" y="1481329"/>
            <a:ext cx="5543560" cy="4019374"/>
          </a:xfrm>
        </p:spPr>
        <p:txBody>
          <a:bodyPr>
            <a:normAutofit fontScale="55000" lnSpcReduction="20000"/>
          </a:bodyPr>
          <a:lstStyle/>
          <a:p>
            <a:r>
              <a:rPr lang="ru-RU" dirty="0" smtClean="0"/>
              <a:t>В развитии оппортунистических и </a:t>
            </a:r>
            <a:r>
              <a:rPr lang="ru-RU" dirty="0" err="1" smtClean="0"/>
              <a:t>СПИД-ассоциированных</a:t>
            </a:r>
            <a:r>
              <a:rPr lang="ru-RU" dirty="0" smtClean="0"/>
              <a:t> бактериальных суперинфекций важное значение имеют анаэробы. </a:t>
            </a:r>
          </a:p>
          <a:p>
            <a:r>
              <a:rPr lang="ru-RU" dirty="0" smtClean="0"/>
              <a:t>     Анаэробы являются обычной микрофлорой кожи, слизистой оболочки полости рта, верхних дыхательных путей, желудочно-кишечного тракта. Предполагают, что в развитии язвенно-некротических процессов в полости рта у ВИЧ-инфицированных наряду со </a:t>
            </a:r>
            <a:r>
              <a:rPr lang="ru-RU" dirty="0" err="1" smtClean="0"/>
              <a:t>стрепто</a:t>
            </a:r>
            <a:r>
              <a:rPr lang="ru-RU" dirty="0" smtClean="0"/>
              <a:t>- и стафилококковой микрофлорой большое значение имеет симбиоз </a:t>
            </a:r>
            <a:r>
              <a:rPr lang="ru-RU" dirty="0" err="1" smtClean="0"/>
              <a:t>фузобактерий</a:t>
            </a:r>
            <a:r>
              <a:rPr lang="ru-RU" dirty="0" smtClean="0"/>
              <a:t> и спирохет. </a:t>
            </a:r>
          </a:p>
          <a:p>
            <a:r>
              <a:rPr lang="ru-RU" dirty="0" smtClean="0"/>
              <a:t>Бактериальные инфекции часто бывают причиной болезней пародонта при ВИЧ-инфицировании/</a:t>
            </a:r>
            <a:r>
              <a:rPr lang="ru-RU" dirty="0" err="1" smtClean="0"/>
              <a:t>СПИДе</a:t>
            </a:r>
            <a:r>
              <a:rPr lang="ru-RU" dirty="0" smtClean="0"/>
              <a:t>. У больных развивается </a:t>
            </a:r>
            <a:r>
              <a:rPr lang="ru-RU" dirty="0" err="1" smtClean="0"/>
              <a:t>язвенно</a:t>
            </a:r>
            <a:r>
              <a:rPr lang="ru-RU" dirty="0" smtClean="0"/>
              <a:t>- некротический гингивит, который переходит в быстро прогрессирующий </a:t>
            </a:r>
            <a:r>
              <a:rPr lang="ru-RU" dirty="0" err="1" smtClean="0"/>
              <a:t>пародонтит</a:t>
            </a:r>
            <a:r>
              <a:rPr lang="ru-RU" dirty="0" smtClean="0"/>
              <a:t>, а иногда и в язвенно-некротический стоматит.</a:t>
            </a:r>
            <a:endParaRPr lang="ru-RU" dirty="0"/>
          </a:p>
        </p:txBody>
      </p:sp>
      <p:sp>
        <p:nvSpPr>
          <p:cNvPr id="3" name="Заголовок 2"/>
          <p:cNvSpPr>
            <a:spLocks noGrp="1"/>
          </p:cNvSpPr>
          <p:nvPr>
            <p:ph type="title"/>
          </p:nvPr>
        </p:nvSpPr>
        <p:spPr/>
        <p:txBody>
          <a:bodyPr/>
          <a:lstStyle/>
          <a:p>
            <a:r>
              <a:rPr lang="ru-RU" dirty="0" smtClean="0"/>
              <a:t>Бактериальная инфекция</a:t>
            </a:r>
            <a:endParaRPr lang="ru-RU" dirty="0"/>
          </a:p>
        </p:txBody>
      </p:sp>
      <p:pic>
        <p:nvPicPr>
          <p:cNvPr id="4" name="Picture 4" descr="DSC03000"/>
          <p:cNvPicPr>
            <a:picLocks noChangeAspect="1" noChangeArrowheads="1"/>
          </p:cNvPicPr>
          <p:nvPr/>
        </p:nvPicPr>
        <p:blipFill>
          <a:blip r:embed="rId2"/>
          <a:srcRect l="3697" t="1132" r="1849" b="45264"/>
          <a:stretch>
            <a:fillRect/>
          </a:stretch>
        </p:blipFill>
        <p:spPr bwMode="auto">
          <a:xfrm>
            <a:off x="5500694" y="4714884"/>
            <a:ext cx="3283597" cy="1985942"/>
          </a:xfrm>
          <a:prstGeom prst="rect">
            <a:avLst/>
          </a:prstGeom>
          <a:noFill/>
          <a:ln w="9525">
            <a:noFill/>
            <a:miter lim="800000"/>
            <a:headEnd/>
            <a:tailEnd/>
          </a:ln>
        </p:spPr>
      </p:pic>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Содержимое 1"/>
          <p:cNvSpPr>
            <a:spLocks noGrp="1"/>
          </p:cNvSpPr>
          <p:nvPr>
            <p:ph idx="1"/>
          </p:nvPr>
        </p:nvSpPr>
        <p:spPr/>
        <p:txBody>
          <a:bodyPr>
            <a:normAutofit fontScale="70000" lnSpcReduction="20000"/>
          </a:bodyPr>
          <a:lstStyle/>
          <a:p>
            <a:r>
              <a:rPr lang="ru-RU" dirty="0" smtClean="0"/>
              <a:t>Ранняя диагностика ВИЧ-инфекции обеспечивает своевременное начало лечения больного и развертывание профилактических мероприятий. Ранняя диагностика позволяет своевременно провести диспансеризацию, социальную реабилитацию, оказать психологическую помощь, продлить жизнь больным. Сложность ранней диагностики по клинической картине заключается в </a:t>
            </a:r>
            <a:r>
              <a:rPr lang="ru-RU" dirty="0" err="1" smtClean="0"/>
              <a:t>неспецифичности</a:t>
            </a:r>
            <a:r>
              <a:rPr lang="ru-RU" dirty="0" smtClean="0"/>
              <a:t> и </a:t>
            </a:r>
            <a:r>
              <a:rPr lang="ru-RU" dirty="0" err="1" smtClean="0"/>
              <a:t>полиморфности</a:t>
            </a:r>
            <a:r>
              <a:rPr lang="ru-RU" dirty="0" smtClean="0"/>
              <a:t> симптоматики на стадии первичных проявлений и в отсутствии клинических проявлений на стадии инкубации и в латентном периоде. На стадии первичных проявлений, когда присоединяются оппортунистические заболевания, и на стадии вторичных заболеваний важна диагностика оппортунистических и </a:t>
            </a:r>
            <a:r>
              <a:rPr lang="ru-RU" dirty="0" err="1" smtClean="0"/>
              <a:t>СПИД-ассоциированных</a:t>
            </a:r>
            <a:r>
              <a:rPr lang="ru-RU" dirty="0" smtClean="0"/>
              <a:t> заболеваний. </a:t>
            </a:r>
          </a:p>
          <a:p>
            <a:r>
              <a:rPr lang="ru-RU" dirty="0" smtClean="0"/>
              <a:t>Лабораторная диагностика ВИЧ-инфекции основана на идентификации ВИЧ и его компонентов, выявлении антител к ВИЧ, определении степени нарушения иммунной системы. </a:t>
            </a:r>
          </a:p>
          <a:p>
            <a:endParaRPr lang="ru-RU" dirty="0"/>
          </a:p>
        </p:txBody>
      </p:sp>
      <p:sp>
        <p:nvSpPr>
          <p:cNvPr id="3" name="Заголовок 2"/>
          <p:cNvSpPr>
            <a:spLocks noGrp="1"/>
          </p:cNvSpPr>
          <p:nvPr>
            <p:ph type="title"/>
          </p:nvPr>
        </p:nvSpPr>
        <p:spPr/>
        <p:txBody>
          <a:bodyPr/>
          <a:lstStyle/>
          <a:p>
            <a:r>
              <a:rPr lang="ru-RU" dirty="0" smtClean="0"/>
              <a:t>Диагностика ВИЧ - инфекции</a:t>
            </a:r>
            <a:endParaRPr lang="ru-RU" dirty="0"/>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Содержимое 1"/>
          <p:cNvSpPr>
            <a:spLocks noGrp="1"/>
          </p:cNvSpPr>
          <p:nvPr>
            <p:ph idx="1"/>
          </p:nvPr>
        </p:nvSpPr>
        <p:spPr/>
        <p:txBody>
          <a:bodyPr>
            <a:normAutofit fontScale="77500" lnSpcReduction="20000"/>
          </a:bodyPr>
          <a:lstStyle/>
          <a:p>
            <a:r>
              <a:rPr lang="ru-RU" dirty="0" smtClean="0"/>
              <a:t>Для выявления антител при ВИЧ-инфекции в основном используют ИФА и ИБ. В первом случае выявляют суммарные антитела ко всем белкам ВИЧ, во втором — к отдельным белкам. Специфичность ИФА составляет 99%, чувствительность — 93—99%, что позволяет выявить </a:t>
            </a:r>
            <a:r>
              <a:rPr lang="ru-RU" dirty="0" err="1" smtClean="0"/>
              <a:t>вирусспецифические</a:t>
            </a:r>
            <a:r>
              <a:rPr lang="ru-RU" dirty="0" smtClean="0"/>
              <a:t> антитела у 95% зараженных. У 5% ВИЧ- инфицированных результат может быть отрицательным в начале заболевания, когда антител еще мало, или в терминальной стадии, когда организм уже не в состоянии синтезировать антитела. </a:t>
            </a:r>
          </a:p>
          <a:p>
            <a:r>
              <a:rPr lang="ru-RU" dirty="0" smtClean="0"/>
              <a:t>     Для установления степени и характера иммунодефицита определяют абсолютное и относительное количество лейкоцитов и лимфоцитов в периферической крови и абсолютное и относительное количество Т-лимфоцитов CD4+ Т-хелперов.</a:t>
            </a:r>
          </a:p>
          <a:p>
            <a:endParaRPr lang="ru-RU" dirty="0"/>
          </a:p>
        </p:txBody>
      </p:sp>
      <p:sp>
        <p:nvSpPr>
          <p:cNvPr id="3" name="Заголовок 2"/>
          <p:cNvSpPr>
            <a:spLocks noGrp="1"/>
          </p:cNvSpPr>
          <p:nvPr>
            <p:ph type="title"/>
          </p:nvPr>
        </p:nvSpPr>
        <p:spPr/>
        <p:txBody>
          <a:bodyPr/>
          <a:lstStyle/>
          <a:p>
            <a:r>
              <a:rPr lang="ru-RU" dirty="0" smtClean="0"/>
              <a:t>Диагностика ВИЧ - инфекции</a:t>
            </a:r>
            <a:endParaRPr lang="ru-RU" dirty="0"/>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Содержимое 1"/>
          <p:cNvSpPr>
            <a:spLocks noGrp="1"/>
          </p:cNvSpPr>
          <p:nvPr>
            <p:ph idx="1"/>
          </p:nvPr>
        </p:nvSpPr>
        <p:spPr/>
        <p:txBody>
          <a:bodyPr>
            <a:normAutofit fontScale="92500" lnSpcReduction="20000"/>
          </a:bodyPr>
          <a:lstStyle/>
          <a:p>
            <a:r>
              <a:rPr lang="ru-RU" dirty="0" smtClean="0"/>
              <a:t>При ВИЧ-инфекции/</a:t>
            </a:r>
            <a:r>
              <a:rPr lang="ru-RU" dirty="0" err="1" smtClean="0"/>
              <a:t>СПИДе</a:t>
            </a:r>
            <a:r>
              <a:rPr lang="ru-RU" dirty="0" smtClean="0"/>
              <a:t> проводят </a:t>
            </a:r>
            <a:r>
              <a:rPr lang="ru-RU" dirty="0" err="1" smtClean="0"/>
              <a:t>этиотропную</a:t>
            </a:r>
            <a:r>
              <a:rPr lang="ru-RU" dirty="0" smtClean="0"/>
              <a:t> и патогенетическую терапию и лечение оппортунистических и </a:t>
            </a:r>
            <a:r>
              <a:rPr lang="ru-RU" dirty="0" err="1" smtClean="0"/>
              <a:t>СПИД-ассоциированных</a:t>
            </a:r>
            <a:r>
              <a:rPr lang="ru-RU" dirty="0" smtClean="0"/>
              <a:t> заболеваний. Поскольку до настоящего времени не существует средств, полностью излечивающих ВИЧ-инфекцию, стараются максимально продлить жизнь больного и сохранить ее качество. Прежде всего, необходимо сократить </a:t>
            </a:r>
            <a:r>
              <a:rPr lang="ru-RU" dirty="0" err="1" smtClean="0"/>
              <a:t>вирусемию</a:t>
            </a:r>
            <a:r>
              <a:rPr lang="ru-RU" dirty="0" smtClean="0"/>
              <a:t> и в результате ослабить клинические проявления, обусловленные ВИЧ. Важно также отсрочить возникновение оппортунистических и </a:t>
            </a:r>
            <a:r>
              <a:rPr lang="ru-RU" dirty="0" err="1" smtClean="0"/>
              <a:t>СПИД-ассоциированных</a:t>
            </a:r>
            <a:r>
              <a:rPr lang="ru-RU" dirty="0" smtClean="0"/>
              <a:t> заболеваний. </a:t>
            </a:r>
          </a:p>
          <a:p>
            <a:endParaRPr lang="ru-RU" dirty="0"/>
          </a:p>
        </p:txBody>
      </p:sp>
      <p:sp>
        <p:nvSpPr>
          <p:cNvPr id="3" name="Заголовок 2"/>
          <p:cNvSpPr>
            <a:spLocks noGrp="1"/>
          </p:cNvSpPr>
          <p:nvPr>
            <p:ph type="title"/>
          </p:nvPr>
        </p:nvSpPr>
        <p:spPr/>
        <p:txBody>
          <a:bodyPr>
            <a:normAutofit fontScale="90000"/>
          </a:bodyPr>
          <a:lstStyle/>
          <a:p>
            <a:r>
              <a:rPr lang="ru-RU" dirty="0" smtClean="0"/>
              <a:t>Лечение ВИЧ-инфекции/</a:t>
            </a:r>
            <a:r>
              <a:rPr lang="ru-RU" dirty="0" err="1" smtClean="0"/>
              <a:t>СПИДа</a:t>
            </a:r>
            <a:endParaRPr lang="ru-RU" dirty="0"/>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Содержимое 1"/>
          <p:cNvSpPr>
            <a:spLocks noGrp="1"/>
          </p:cNvSpPr>
          <p:nvPr>
            <p:ph idx="1"/>
          </p:nvPr>
        </p:nvSpPr>
        <p:spPr/>
        <p:txBody>
          <a:bodyPr>
            <a:normAutofit fontScale="70000" lnSpcReduction="20000"/>
          </a:bodyPr>
          <a:lstStyle/>
          <a:p>
            <a:r>
              <a:rPr lang="ru-RU" dirty="0" err="1" smtClean="0"/>
              <a:t>Противоретровирусная</a:t>
            </a:r>
            <a:r>
              <a:rPr lang="ru-RU" dirty="0" smtClean="0"/>
              <a:t> </a:t>
            </a:r>
            <a:r>
              <a:rPr lang="ru-RU" dirty="0" err="1" smtClean="0"/>
              <a:t>этиотропная</a:t>
            </a:r>
            <a:r>
              <a:rPr lang="ru-RU" dirty="0" smtClean="0"/>
              <a:t> терапия позволяет увеличить продолжительность жизни и отсрочить развитие </a:t>
            </a:r>
            <a:r>
              <a:rPr lang="ru-RU" dirty="0" err="1" smtClean="0"/>
              <a:t>СПИДа</a:t>
            </a:r>
            <a:r>
              <a:rPr lang="ru-RU" dirty="0" smtClean="0"/>
              <a:t>. Основу современной </a:t>
            </a:r>
            <a:r>
              <a:rPr lang="ru-RU" dirty="0" err="1" smtClean="0"/>
              <a:t>противоретровирусной</a:t>
            </a:r>
            <a:r>
              <a:rPr lang="ru-RU" dirty="0" smtClean="0"/>
              <a:t> терапии ВИЧ-инфекции составляют препараты, ингибирующие действие обратной транскриптазы. В результате блокируется синтез вирусной ДНК и нарушается процесс репликации вируса и его выхода из клетки. Другие препараты ингибируют вирусные протеазы на заключительном этапе репродукции вируса. Ингибиторы протеаз наиболее эффективны в терапии ВИЧ-инфекции. </a:t>
            </a:r>
          </a:p>
          <a:p>
            <a:r>
              <a:rPr lang="ru-RU" dirty="0" smtClean="0"/>
              <a:t>     </a:t>
            </a:r>
            <a:r>
              <a:rPr lang="ru-RU" dirty="0" err="1" smtClean="0"/>
              <a:t>Противоретровирусное</a:t>
            </a:r>
            <a:r>
              <a:rPr lang="ru-RU" dirty="0" smtClean="0"/>
              <a:t> лечение (химиотерапия) показано на стадии первичных проявлений 2Б и 2В и на стадии вторичных заболеваний (4Б и 4В), в фазе клинического прогрессирования. На терминальной стадии противовирусная терапия не показана. Перед началом лечения необходимо определить количество РНК ВИЧ в плазме и С</a:t>
            </a:r>
            <a:r>
              <a:rPr lang="en-US" dirty="0" smtClean="0"/>
              <a:t>D</a:t>
            </a:r>
            <a:r>
              <a:rPr lang="ru-RU" dirty="0" smtClean="0"/>
              <a:t>4+-клеток в крови. Для проведения химиотерапии необходимо согласие больного.</a:t>
            </a:r>
          </a:p>
          <a:p>
            <a:endParaRPr lang="ru-RU" dirty="0"/>
          </a:p>
        </p:txBody>
      </p:sp>
      <p:sp>
        <p:nvSpPr>
          <p:cNvPr id="3" name="Заголовок 2"/>
          <p:cNvSpPr>
            <a:spLocks noGrp="1"/>
          </p:cNvSpPr>
          <p:nvPr>
            <p:ph type="title"/>
          </p:nvPr>
        </p:nvSpPr>
        <p:spPr/>
        <p:txBody>
          <a:bodyPr>
            <a:normAutofit fontScale="90000"/>
          </a:bodyPr>
          <a:lstStyle/>
          <a:p>
            <a:r>
              <a:rPr lang="ru-RU" dirty="0" smtClean="0"/>
              <a:t>Лечение ВИЧ-инфекции/</a:t>
            </a:r>
            <a:r>
              <a:rPr lang="ru-RU" dirty="0" err="1" smtClean="0"/>
              <a:t>СПИДа</a:t>
            </a:r>
            <a:endParaRPr lang="ru-RU" dirty="0"/>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Содержимое 3"/>
          <p:cNvGraphicFramePr>
            <a:graphicFrameLocks noGrp="1"/>
          </p:cNvGraphicFramePr>
          <p:nvPr>
            <p:ph idx="1"/>
          </p:nvPr>
        </p:nvGraphicFramePr>
        <p:xfrm>
          <a:off x="457200" y="1481138"/>
          <a:ext cx="8229600" cy="4937760"/>
        </p:xfrm>
        <a:graphic>
          <a:graphicData uri="http://schemas.openxmlformats.org/drawingml/2006/table">
            <a:tbl>
              <a:tblPr firstRow="1" bandRow="1">
                <a:tableStyleId>{5C22544A-7EE6-4342-B048-85BDC9FD1C3A}</a:tableStyleId>
              </a:tblPr>
              <a:tblGrid>
                <a:gridCol w="4114800"/>
                <a:gridCol w="4114800"/>
              </a:tblGrid>
              <a:tr h="370840">
                <a:tc>
                  <a:txBody>
                    <a:bodyPr/>
                    <a:lstStyle/>
                    <a:p>
                      <a:pPr>
                        <a:lnSpc>
                          <a:spcPct val="150000"/>
                        </a:lnSpc>
                        <a:spcAft>
                          <a:spcPts val="0"/>
                        </a:spcAft>
                      </a:pPr>
                      <a:endParaRPr lang="ru-RU" sz="2400" dirty="0">
                        <a:solidFill>
                          <a:srgbClr val="000000"/>
                        </a:solidFill>
                        <a:latin typeface="Times New Roman"/>
                        <a:ea typeface="Calibri"/>
                        <a:cs typeface="Times New Roman"/>
                      </a:endParaRPr>
                    </a:p>
                    <a:p>
                      <a:pPr>
                        <a:lnSpc>
                          <a:spcPct val="150000"/>
                        </a:lnSpc>
                        <a:spcAft>
                          <a:spcPts val="0"/>
                        </a:spcAft>
                      </a:pPr>
                      <a:r>
                        <a:rPr lang="ru-RU" sz="2400" dirty="0">
                          <a:solidFill>
                            <a:srgbClr val="000000"/>
                          </a:solidFill>
                          <a:latin typeface="Times New Roman"/>
                          <a:ea typeface="Calibri"/>
                          <a:cs typeface="Times New Roman"/>
                        </a:rPr>
                        <a:t>Ингибиторы обратной транскриптазы (ревертазы) </a:t>
                      </a:r>
                    </a:p>
                  </a:txBody>
                  <a:tcPr marL="68580" marR="68580" marT="0" marB="0"/>
                </a:tc>
                <a:tc>
                  <a:txBody>
                    <a:bodyPr/>
                    <a:lstStyle/>
                    <a:p>
                      <a:pPr>
                        <a:lnSpc>
                          <a:spcPct val="150000"/>
                        </a:lnSpc>
                        <a:spcAft>
                          <a:spcPts val="0"/>
                        </a:spcAft>
                      </a:pPr>
                      <a:endParaRPr lang="ru-RU" sz="2400" dirty="0">
                        <a:solidFill>
                          <a:srgbClr val="000000"/>
                        </a:solidFill>
                        <a:latin typeface="Times New Roman"/>
                        <a:ea typeface="Calibri"/>
                        <a:cs typeface="Times New Roman"/>
                      </a:endParaRPr>
                    </a:p>
                    <a:p>
                      <a:pPr>
                        <a:lnSpc>
                          <a:spcPct val="150000"/>
                        </a:lnSpc>
                        <a:spcAft>
                          <a:spcPts val="0"/>
                        </a:spcAft>
                      </a:pPr>
                      <a:r>
                        <a:rPr lang="ru-RU" sz="2400" dirty="0">
                          <a:solidFill>
                            <a:srgbClr val="000000"/>
                          </a:solidFill>
                          <a:latin typeface="Times New Roman"/>
                          <a:ea typeface="Calibri"/>
                          <a:cs typeface="Times New Roman"/>
                        </a:rPr>
                        <a:t>Ингибиторы протеаз </a:t>
                      </a:r>
                    </a:p>
                  </a:txBody>
                  <a:tcPr marL="68580" marR="68580" marT="0" marB="0"/>
                </a:tc>
              </a:tr>
              <a:tr h="370840">
                <a:tc>
                  <a:txBody>
                    <a:bodyPr/>
                    <a:lstStyle/>
                    <a:p>
                      <a:pPr>
                        <a:lnSpc>
                          <a:spcPct val="150000"/>
                        </a:lnSpc>
                        <a:spcAft>
                          <a:spcPts val="0"/>
                        </a:spcAft>
                      </a:pPr>
                      <a:r>
                        <a:rPr lang="ru-RU" sz="2400" dirty="0" err="1">
                          <a:solidFill>
                            <a:srgbClr val="000000"/>
                          </a:solidFill>
                          <a:latin typeface="Times New Roman"/>
                          <a:ea typeface="Calibri"/>
                          <a:cs typeface="Times New Roman"/>
                        </a:rPr>
                        <a:t>Азидотимидин</a:t>
                      </a:r>
                      <a:r>
                        <a:rPr lang="ru-RU" sz="2400" dirty="0">
                          <a:solidFill>
                            <a:srgbClr val="000000"/>
                          </a:solidFill>
                          <a:latin typeface="Times New Roman"/>
                          <a:ea typeface="Calibri"/>
                          <a:cs typeface="Times New Roman"/>
                        </a:rPr>
                        <a:t> (</a:t>
                      </a:r>
                      <a:r>
                        <a:rPr lang="ru-RU" sz="2400" dirty="0" err="1">
                          <a:solidFill>
                            <a:srgbClr val="000000"/>
                          </a:solidFill>
                          <a:latin typeface="Times New Roman"/>
                          <a:ea typeface="Calibri"/>
                          <a:cs typeface="Times New Roman"/>
                        </a:rPr>
                        <a:t>зидовудин</a:t>
                      </a:r>
                      <a:r>
                        <a:rPr lang="ru-RU" sz="2400" dirty="0">
                          <a:solidFill>
                            <a:srgbClr val="000000"/>
                          </a:solidFill>
                          <a:latin typeface="Times New Roman"/>
                          <a:ea typeface="Calibri"/>
                          <a:cs typeface="Times New Roman"/>
                        </a:rPr>
                        <a:t>) </a:t>
                      </a:r>
                    </a:p>
                  </a:txBody>
                  <a:tcPr marL="68580" marR="68580" marT="0" marB="0"/>
                </a:tc>
                <a:tc>
                  <a:txBody>
                    <a:bodyPr/>
                    <a:lstStyle/>
                    <a:p>
                      <a:pPr>
                        <a:lnSpc>
                          <a:spcPct val="150000"/>
                        </a:lnSpc>
                        <a:spcAft>
                          <a:spcPts val="0"/>
                        </a:spcAft>
                      </a:pPr>
                      <a:r>
                        <a:rPr lang="ru-RU" sz="2400" dirty="0" err="1">
                          <a:solidFill>
                            <a:srgbClr val="000000"/>
                          </a:solidFill>
                          <a:latin typeface="Times New Roman"/>
                          <a:ea typeface="Calibri"/>
                          <a:cs typeface="Times New Roman"/>
                        </a:rPr>
                        <a:t>Индинавир</a:t>
                      </a:r>
                      <a:r>
                        <a:rPr lang="ru-RU" sz="2400" dirty="0">
                          <a:solidFill>
                            <a:srgbClr val="000000"/>
                          </a:solidFill>
                          <a:latin typeface="Times New Roman"/>
                          <a:ea typeface="Calibri"/>
                          <a:cs typeface="Times New Roman"/>
                        </a:rPr>
                        <a:t>(</a:t>
                      </a:r>
                      <a:r>
                        <a:rPr lang="ru-RU" sz="2400" dirty="0" err="1">
                          <a:solidFill>
                            <a:srgbClr val="000000"/>
                          </a:solidFill>
                          <a:latin typeface="Times New Roman"/>
                          <a:ea typeface="Calibri"/>
                          <a:cs typeface="Times New Roman"/>
                        </a:rPr>
                        <a:t>криксиван</a:t>
                      </a:r>
                      <a:r>
                        <a:rPr lang="ru-RU" sz="2400" dirty="0">
                          <a:solidFill>
                            <a:srgbClr val="000000"/>
                          </a:solidFill>
                          <a:latin typeface="Times New Roman"/>
                          <a:ea typeface="Calibri"/>
                          <a:cs typeface="Times New Roman"/>
                        </a:rPr>
                        <a:t>) </a:t>
                      </a:r>
                    </a:p>
                  </a:txBody>
                  <a:tcPr marL="68580" marR="68580" marT="0" marB="0"/>
                </a:tc>
              </a:tr>
              <a:tr h="370840">
                <a:tc>
                  <a:txBody>
                    <a:bodyPr/>
                    <a:lstStyle/>
                    <a:p>
                      <a:pPr>
                        <a:lnSpc>
                          <a:spcPct val="150000"/>
                        </a:lnSpc>
                        <a:spcAft>
                          <a:spcPts val="0"/>
                        </a:spcAft>
                      </a:pPr>
                      <a:r>
                        <a:rPr lang="ru-RU" sz="2400">
                          <a:solidFill>
                            <a:srgbClr val="000000"/>
                          </a:solidFill>
                          <a:latin typeface="Times New Roman"/>
                          <a:ea typeface="Calibri"/>
                          <a:cs typeface="Times New Roman"/>
                        </a:rPr>
                        <a:t>Диданозин (видекс) </a:t>
                      </a:r>
                    </a:p>
                  </a:txBody>
                  <a:tcPr marL="68580" marR="68580" marT="0" marB="0"/>
                </a:tc>
                <a:tc>
                  <a:txBody>
                    <a:bodyPr/>
                    <a:lstStyle/>
                    <a:p>
                      <a:pPr>
                        <a:lnSpc>
                          <a:spcPct val="150000"/>
                        </a:lnSpc>
                        <a:spcAft>
                          <a:spcPts val="0"/>
                        </a:spcAft>
                      </a:pPr>
                      <a:r>
                        <a:rPr lang="ru-RU" sz="2400" dirty="0" err="1">
                          <a:solidFill>
                            <a:srgbClr val="000000"/>
                          </a:solidFill>
                          <a:latin typeface="Times New Roman"/>
                          <a:ea typeface="Calibri"/>
                          <a:cs typeface="Times New Roman"/>
                        </a:rPr>
                        <a:t>Саквинавир</a:t>
                      </a:r>
                      <a:r>
                        <a:rPr lang="ru-RU" sz="2400" dirty="0">
                          <a:solidFill>
                            <a:srgbClr val="000000"/>
                          </a:solidFill>
                          <a:latin typeface="Times New Roman"/>
                          <a:ea typeface="Calibri"/>
                          <a:cs typeface="Times New Roman"/>
                        </a:rPr>
                        <a:t>(</a:t>
                      </a:r>
                      <a:r>
                        <a:rPr lang="ru-RU" sz="2400" dirty="0" err="1">
                          <a:solidFill>
                            <a:srgbClr val="000000"/>
                          </a:solidFill>
                          <a:latin typeface="Times New Roman"/>
                          <a:ea typeface="Calibri"/>
                          <a:cs typeface="Times New Roman"/>
                        </a:rPr>
                        <a:t>инвиразе</a:t>
                      </a:r>
                      <a:r>
                        <a:rPr lang="ru-RU" sz="2400" dirty="0">
                          <a:solidFill>
                            <a:srgbClr val="000000"/>
                          </a:solidFill>
                          <a:latin typeface="Times New Roman"/>
                          <a:ea typeface="Calibri"/>
                          <a:cs typeface="Times New Roman"/>
                        </a:rPr>
                        <a:t>) </a:t>
                      </a:r>
                    </a:p>
                  </a:txBody>
                  <a:tcPr marL="68580" marR="68580" marT="0" marB="0"/>
                </a:tc>
              </a:tr>
              <a:tr h="370840">
                <a:tc>
                  <a:txBody>
                    <a:bodyPr/>
                    <a:lstStyle/>
                    <a:p>
                      <a:pPr>
                        <a:lnSpc>
                          <a:spcPct val="150000"/>
                        </a:lnSpc>
                        <a:spcAft>
                          <a:spcPts val="0"/>
                        </a:spcAft>
                      </a:pPr>
                      <a:r>
                        <a:rPr lang="ru-RU" sz="2400">
                          <a:solidFill>
                            <a:srgbClr val="000000"/>
                          </a:solidFill>
                          <a:latin typeface="Times New Roman"/>
                          <a:ea typeface="Calibri"/>
                          <a:cs typeface="Times New Roman"/>
                        </a:rPr>
                        <a:t>Зальцитабин(хивид) </a:t>
                      </a:r>
                    </a:p>
                  </a:txBody>
                  <a:tcPr marL="68580" marR="68580" marT="0" marB="0"/>
                </a:tc>
                <a:tc>
                  <a:txBody>
                    <a:bodyPr/>
                    <a:lstStyle/>
                    <a:p>
                      <a:pPr>
                        <a:lnSpc>
                          <a:spcPct val="150000"/>
                        </a:lnSpc>
                        <a:spcAft>
                          <a:spcPts val="0"/>
                        </a:spcAft>
                      </a:pPr>
                      <a:r>
                        <a:rPr lang="ru-RU" sz="2400" dirty="0" err="1">
                          <a:solidFill>
                            <a:srgbClr val="000000"/>
                          </a:solidFill>
                          <a:latin typeface="Times New Roman"/>
                          <a:ea typeface="Calibri"/>
                          <a:cs typeface="Times New Roman"/>
                        </a:rPr>
                        <a:t>Нельфинавир</a:t>
                      </a:r>
                      <a:r>
                        <a:rPr lang="ru-RU" sz="2400" dirty="0">
                          <a:solidFill>
                            <a:srgbClr val="000000"/>
                          </a:solidFill>
                          <a:latin typeface="Times New Roman"/>
                          <a:ea typeface="Calibri"/>
                          <a:cs typeface="Times New Roman"/>
                        </a:rPr>
                        <a:t> (</a:t>
                      </a:r>
                      <a:r>
                        <a:rPr lang="ru-RU" sz="2400" dirty="0" err="1">
                          <a:solidFill>
                            <a:srgbClr val="000000"/>
                          </a:solidFill>
                          <a:latin typeface="Times New Roman"/>
                          <a:ea typeface="Calibri"/>
                          <a:cs typeface="Times New Roman"/>
                        </a:rPr>
                        <a:t>вирасепт</a:t>
                      </a:r>
                      <a:r>
                        <a:rPr lang="ru-RU" sz="2400" dirty="0">
                          <a:solidFill>
                            <a:srgbClr val="000000"/>
                          </a:solidFill>
                          <a:latin typeface="Times New Roman"/>
                          <a:ea typeface="Calibri"/>
                          <a:cs typeface="Times New Roman"/>
                        </a:rPr>
                        <a:t>) </a:t>
                      </a:r>
                    </a:p>
                  </a:txBody>
                  <a:tcPr marL="68580" marR="68580" marT="0" marB="0"/>
                </a:tc>
              </a:tr>
              <a:tr h="370840">
                <a:tc>
                  <a:txBody>
                    <a:bodyPr/>
                    <a:lstStyle/>
                    <a:p>
                      <a:pPr>
                        <a:lnSpc>
                          <a:spcPct val="150000"/>
                        </a:lnSpc>
                        <a:spcAft>
                          <a:spcPts val="0"/>
                        </a:spcAft>
                      </a:pPr>
                      <a:r>
                        <a:rPr lang="ru-RU" sz="2400">
                          <a:solidFill>
                            <a:srgbClr val="000000"/>
                          </a:solidFill>
                          <a:latin typeface="Times New Roman"/>
                          <a:ea typeface="Calibri"/>
                          <a:cs typeface="Times New Roman"/>
                        </a:rPr>
                        <a:t>Ставудин (зерит) </a:t>
                      </a:r>
                    </a:p>
                  </a:txBody>
                  <a:tcPr marL="68580" marR="68580" marT="0" marB="0"/>
                </a:tc>
                <a:tc>
                  <a:txBody>
                    <a:bodyPr/>
                    <a:lstStyle/>
                    <a:p>
                      <a:pPr>
                        <a:lnSpc>
                          <a:spcPct val="150000"/>
                        </a:lnSpc>
                        <a:spcAft>
                          <a:spcPts val="0"/>
                        </a:spcAft>
                      </a:pPr>
                      <a:r>
                        <a:rPr lang="ru-RU" sz="2400" dirty="0" err="1">
                          <a:solidFill>
                            <a:srgbClr val="000000"/>
                          </a:solidFill>
                          <a:latin typeface="Times New Roman"/>
                          <a:ea typeface="Calibri"/>
                          <a:cs typeface="Times New Roman"/>
                        </a:rPr>
                        <a:t>Ритонавир</a:t>
                      </a:r>
                      <a:r>
                        <a:rPr lang="ru-RU" sz="2400" dirty="0">
                          <a:solidFill>
                            <a:srgbClr val="000000"/>
                          </a:solidFill>
                          <a:latin typeface="Times New Roman"/>
                          <a:ea typeface="Calibri"/>
                          <a:cs typeface="Times New Roman"/>
                        </a:rPr>
                        <a:t>(</a:t>
                      </a:r>
                      <a:r>
                        <a:rPr lang="ru-RU" sz="2400" dirty="0" err="1">
                          <a:solidFill>
                            <a:srgbClr val="000000"/>
                          </a:solidFill>
                          <a:latin typeface="Times New Roman"/>
                          <a:ea typeface="Calibri"/>
                          <a:cs typeface="Times New Roman"/>
                        </a:rPr>
                        <a:t>норвир</a:t>
                      </a:r>
                      <a:r>
                        <a:rPr lang="ru-RU" sz="2400" dirty="0">
                          <a:solidFill>
                            <a:srgbClr val="000000"/>
                          </a:solidFill>
                          <a:latin typeface="Times New Roman"/>
                          <a:ea typeface="Calibri"/>
                          <a:cs typeface="Times New Roman"/>
                        </a:rPr>
                        <a:t>) </a:t>
                      </a:r>
                    </a:p>
                  </a:txBody>
                  <a:tcPr marL="68580" marR="68580" marT="0" marB="0"/>
                </a:tc>
              </a:tr>
              <a:tr h="370840">
                <a:tc>
                  <a:txBody>
                    <a:bodyPr/>
                    <a:lstStyle/>
                    <a:p>
                      <a:pPr>
                        <a:lnSpc>
                          <a:spcPct val="150000"/>
                        </a:lnSpc>
                        <a:spcAft>
                          <a:spcPts val="0"/>
                        </a:spcAft>
                      </a:pPr>
                      <a:r>
                        <a:rPr lang="ru-RU" sz="2400">
                          <a:solidFill>
                            <a:srgbClr val="000000"/>
                          </a:solidFill>
                          <a:latin typeface="Times New Roman"/>
                          <a:ea typeface="Calibri"/>
                          <a:cs typeface="Times New Roman"/>
                        </a:rPr>
                        <a:t>Фосфазид (никавир) </a:t>
                      </a:r>
                    </a:p>
                  </a:txBody>
                  <a:tcPr marL="68580" marR="68580" marT="0" marB="0"/>
                </a:tc>
                <a:tc>
                  <a:txBody>
                    <a:bodyPr/>
                    <a:lstStyle/>
                    <a:p>
                      <a:endParaRPr lang="ru-RU" sz="2400" dirty="0"/>
                    </a:p>
                  </a:txBody>
                  <a:tcPr/>
                </a:tc>
              </a:tr>
              <a:tr h="370840">
                <a:tc>
                  <a:txBody>
                    <a:bodyPr/>
                    <a:lstStyle/>
                    <a:p>
                      <a:pPr>
                        <a:lnSpc>
                          <a:spcPct val="150000"/>
                        </a:lnSpc>
                        <a:spcAft>
                          <a:spcPts val="0"/>
                        </a:spcAft>
                      </a:pPr>
                      <a:r>
                        <a:rPr lang="ru-RU" sz="2400" dirty="0" err="1">
                          <a:solidFill>
                            <a:srgbClr val="000000"/>
                          </a:solidFill>
                          <a:latin typeface="Times New Roman"/>
                          <a:ea typeface="Calibri"/>
                          <a:cs typeface="Times New Roman"/>
                        </a:rPr>
                        <a:t>Невирапин</a:t>
                      </a:r>
                      <a:r>
                        <a:rPr lang="ru-RU" sz="2400" dirty="0">
                          <a:solidFill>
                            <a:srgbClr val="000000"/>
                          </a:solidFill>
                          <a:latin typeface="Times New Roman"/>
                          <a:ea typeface="Calibri"/>
                          <a:cs typeface="Times New Roman"/>
                        </a:rPr>
                        <a:t> (</a:t>
                      </a:r>
                      <a:r>
                        <a:rPr lang="ru-RU" sz="2400" dirty="0" err="1">
                          <a:solidFill>
                            <a:srgbClr val="000000"/>
                          </a:solidFill>
                          <a:latin typeface="Times New Roman"/>
                          <a:ea typeface="Calibri"/>
                          <a:cs typeface="Times New Roman"/>
                        </a:rPr>
                        <a:t>вирамун</a:t>
                      </a:r>
                      <a:r>
                        <a:rPr lang="ru-RU" sz="2400" dirty="0">
                          <a:solidFill>
                            <a:srgbClr val="000000"/>
                          </a:solidFill>
                          <a:latin typeface="Times New Roman"/>
                          <a:ea typeface="Calibri"/>
                          <a:cs typeface="Times New Roman"/>
                        </a:rPr>
                        <a:t>) и др. </a:t>
                      </a:r>
                    </a:p>
                  </a:txBody>
                  <a:tcPr marL="68580" marR="68580" marT="0" marB="0"/>
                </a:tc>
                <a:tc>
                  <a:txBody>
                    <a:bodyPr/>
                    <a:lstStyle/>
                    <a:p>
                      <a:endParaRPr lang="ru-RU" sz="2400" dirty="0"/>
                    </a:p>
                  </a:txBody>
                  <a:tcPr/>
                </a:tc>
              </a:tr>
            </a:tbl>
          </a:graphicData>
        </a:graphic>
      </p:graphicFrame>
      <p:sp>
        <p:nvSpPr>
          <p:cNvPr id="3" name="Заголовок 2"/>
          <p:cNvSpPr>
            <a:spLocks noGrp="1"/>
          </p:cNvSpPr>
          <p:nvPr>
            <p:ph type="title"/>
          </p:nvPr>
        </p:nvSpPr>
        <p:spPr/>
        <p:txBody>
          <a:bodyPr>
            <a:normAutofit fontScale="90000"/>
          </a:bodyPr>
          <a:lstStyle/>
          <a:p>
            <a:r>
              <a:rPr lang="ru-RU" dirty="0" smtClean="0"/>
              <a:t>Препараты для </a:t>
            </a:r>
            <a:r>
              <a:rPr lang="ru-RU" dirty="0" err="1" smtClean="0"/>
              <a:t>этиотропной</a:t>
            </a:r>
            <a:r>
              <a:rPr lang="ru-RU" dirty="0" smtClean="0"/>
              <a:t> терапии</a:t>
            </a:r>
            <a:endParaRPr lang="ru-RU" dirty="0"/>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Содержимое 1"/>
          <p:cNvSpPr>
            <a:spLocks noGrp="1"/>
          </p:cNvSpPr>
          <p:nvPr>
            <p:ph idx="1"/>
          </p:nvPr>
        </p:nvSpPr>
        <p:spPr/>
        <p:txBody>
          <a:bodyPr>
            <a:normAutofit fontScale="92500" lnSpcReduction="20000"/>
          </a:bodyPr>
          <a:lstStyle/>
          <a:p>
            <a:r>
              <a:rPr lang="ru-RU" dirty="0" smtClean="0"/>
              <a:t>Хирургические процедуры должны осуществляться с минимумом заражения патогенной микрофлорой. </a:t>
            </a:r>
          </a:p>
          <a:p>
            <a:r>
              <a:rPr lang="ru-RU" dirty="0" smtClean="0"/>
              <a:t>Удаление зубных отложений до проведения хирургических процедур снижает возможность распространения инфекции. </a:t>
            </a:r>
          </a:p>
          <a:p>
            <a:r>
              <a:rPr lang="ru-RU" dirty="0" smtClean="0"/>
              <a:t>При проведении обширных хирургических вмешательств необходимо провести следующие лабораторные тесты: полный клинический анализ крови (время свертывания крови, уровень тромбоцитов; </a:t>
            </a:r>
            <a:r>
              <a:rPr lang="ru-RU" dirty="0" err="1" smtClean="0"/>
              <a:t>протромбиновый</a:t>
            </a:r>
            <a:r>
              <a:rPr lang="ru-RU" dirty="0" smtClean="0"/>
              <a:t> индекс; уровень гемоглобина, уровень лейкоцитов).</a:t>
            </a:r>
            <a:endParaRPr lang="ru-RU" dirty="0"/>
          </a:p>
        </p:txBody>
      </p:sp>
      <p:sp>
        <p:nvSpPr>
          <p:cNvPr id="3" name="Заголовок 2"/>
          <p:cNvSpPr>
            <a:spLocks noGrp="1"/>
          </p:cNvSpPr>
          <p:nvPr>
            <p:ph type="title"/>
          </p:nvPr>
        </p:nvSpPr>
        <p:spPr>
          <a:xfrm>
            <a:off x="214282" y="274638"/>
            <a:ext cx="8929718" cy="1143000"/>
          </a:xfrm>
        </p:spPr>
        <p:txBody>
          <a:bodyPr>
            <a:normAutofit fontScale="90000"/>
          </a:bodyPr>
          <a:lstStyle/>
          <a:p>
            <a:r>
              <a:rPr lang="ru-RU" dirty="0" smtClean="0"/>
              <a:t>Планирование стоматологического лечения и текущий уход</a:t>
            </a:r>
            <a:endParaRPr lang="ru-RU" dirty="0"/>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Содержимое 1"/>
          <p:cNvSpPr>
            <a:spLocks noGrp="1"/>
          </p:cNvSpPr>
          <p:nvPr>
            <p:ph idx="1"/>
          </p:nvPr>
        </p:nvSpPr>
        <p:spPr/>
        <p:txBody>
          <a:bodyPr>
            <a:normAutofit fontScale="85000" lnSpcReduction="10000"/>
          </a:bodyPr>
          <a:lstStyle/>
          <a:p>
            <a:r>
              <a:rPr lang="ru-RU" dirty="0" smtClean="0"/>
              <a:t>Назначение антибиотиков перед проведением процедур, способных вызвать кровотечение или бактериемию, рекомендуется в случае лечения ВИЧ-инфицированных пациентов с ослабленным иммунитетом, если количество нейтрофилов составляет менее 500 клеток на мм</a:t>
            </a:r>
            <a:r>
              <a:rPr lang="ru-RU" baseline="30000" dirty="0" smtClean="0"/>
              <a:t>3</a:t>
            </a:r>
            <a:r>
              <a:rPr lang="ru-RU" dirty="0" smtClean="0"/>
              <a:t> (</a:t>
            </a:r>
            <a:r>
              <a:rPr lang="ru-RU" dirty="0" err="1" smtClean="0"/>
              <a:t>нейтропения</a:t>
            </a:r>
            <a:r>
              <a:rPr lang="ru-RU" dirty="0" smtClean="0"/>
              <a:t>). На этой поздней стадии заболевания пациенты зачастую уже принимают антибиотики для предотвращения оппортунистических инфекций; следовательно, назначение дополнительных препаратов может быть излишним. Если показано применение антибиотиков, эффективной является та же схема приема, что и в случае профилактики бактериального эндокардита.</a:t>
            </a:r>
            <a:endParaRPr lang="ru-RU" dirty="0"/>
          </a:p>
        </p:txBody>
      </p:sp>
      <p:sp>
        <p:nvSpPr>
          <p:cNvPr id="3" name="Заголовок 2"/>
          <p:cNvSpPr>
            <a:spLocks noGrp="1"/>
          </p:cNvSpPr>
          <p:nvPr>
            <p:ph type="title"/>
          </p:nvPr>
        </p:nvSpPr>
        <p:spPr/>
        <p:txBody>
          <a:bodyPr>
            <a:normAutofit fontScale="90000"/>
          </a:bodyPr>
          <a:lstStyle/>
          <a:p>
            <a:r>
              <a:rPr lang="ru-RU" dirty="0" smtClean="0"/>
              <a:t>Профилактический прием антибиотиков</a:t>
            </a:r>
            <a:endParaRPr lang="ru-RU" dirty="0"/>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Содержимое 3"/>
          <p:cNvGraphicFramePr>
            <a:graphicFrameLocks noGrp="1"/>
          </p:cNvGraphicFramePr>
          <p:nvPr>
            <p:ph idx="1"/>
          </p:nvPr>
        </p:nvGraphicFramePr>
        <p:xfrm>
          <a:off x="214280" y="1481138"/>
          <a:ext cx="8472520" cy="4242816"/>
        </p:xfrm>
        <a:graphic>
          <a:graphicData uri="http://schemas.openxmlformats.org/drawingml/2006/table">
            <a:tbl>
              <a:tblPr firstRow="1" bandRow="1">
                <a:tableStyleId>{5C22544A-7EE6-4342-B048-85BDC9FD1C3A}</a:tableStyleId>
              </a:tblPr>
              <a:tblGrid>
                <a:gridCol w="2118130"/>
                <a:gridCol w="2118130"/>
                <a:gridCol w="2118130"/>
                <a:gridCol w="2118130"/>
              </a:tblGrid>
              <a:tr h="370840">
                <a:tc gridSpan="4">
                  <a:txBody>
                    <a:bodyPr/>
                    <a:lstStyle/>
                    <a:p>
                      <a:r>
                        <a:rPr kumimoji="0" lang="ru-RU" sz="2400" b="1" kern="1200" dirty="0" smtClean="0">
                          <a:solidFill>
                            <a:schemeClr val="lt1"/>
                          </a:solidFill>
                          <a:latin typeface="+mn-lt"/>
                          <a:ea typeface="+mn-ea"/>
                          <a:cs typeface="+mn-cs"/>
                        </a:rPr>
                        <a:t>Однократно, за 30-60 минут до процедуры</a:t>
                      </a:r>
                      <a:endParaRPr lang="ru-RU" sz="2400" dirty="0"/>
                    </a:p>
                  </a:txBody>
                  <a:tcPr/>
                </a:tc>
                <a:tc hMerge="1">
                  <a:txBody>
                    <a:bodyPr/>
                    <a:lstStyle/>
                    <a:p>
                      <a:endParaRPr lang="ru-RU" dirty="0"/>
                    </a:p>
                  </a:txBody>
                  <a:tcPr/>
                </a:tc>
                <a:tc hMerge="1">
                  <a:txBody>
                    <a:bodyPr/>
                    <a:lstStyle/>
                    <a:p>
                      <a:endParaRPr lang="ru-RU" dirty="0"/>
                    </a:p>
                  </a:txBody>
                  <a:tcPr/>
                </a:tc>
                <a:tc hMerge="1">
                  <a:txBody>
                    <a:bodyPr/>
                    <a:lstStyle/>
                    <a:p>
                      <a:endParaRPr lang="ru-RU" dirty="0"/>
                    </a:p>
                  </a:txBody>
                  <a:tcPr/>
                </a:tc>
              </a:tr>
              <a:tr h="370840">
                <a:tc>
                  <a:txBody>
                    <a:bodyPr/>
                    <a:lstStyle/>
                    <a:p>
                      <a:pPr algn="ctr">
                        <a:lnSpc>
                          <a:spcPct val="115000"/>
                        </a:lnSpc>
                        <a:spcAft>
                          <a:spcPts val="1000"/>
                        </a:spcAft>
                      </a:pPr>
                      <a:r>
                        <a:rPr lang="ru-RU" sz="2400" b="1" dirty="0">
                          <a:latin typeface="Times New Roman"/>
                          <a:ea typeface="Times New Roman"/>
                          <a:cs typeface="Times New Roman"/>
                        </a:rPr>
                        <a:t>Ситуация</a:t>
                      </a:r>
                      <a:endParaRPr lang="ru-RU" sz="2400" dirty="0">
                        <a:latin typeface="Calibri"/>
                        <a:ea typeface="Calibri"/>
                        <a:cs typeface="Times New Roman"/>
                      </a:endParaRPr>
                    </a:p>
                  </a:txBody>
                  <a:tcPr marL="68580" marR="68580" marT="0" marB="0"/>
                </a:tc>
                <a:tc>
                  <a:txBody>
                    <a:bodyPr/>
                    <a:lstStyle/>
                    <a:p>
                      <a:pPr algn="ctr">
                        <a:lnSpc>
                          <a:spcPct val="115000"/>
                        </a:lnSpc>
                        <a:spcAft>
                          <a:spcPts val="1000"/>
                        </a:spcAft>
                      </a:pPr>
                      <a:r>
                        <a:rPr lang="ru-RU" sz="2400" b="1" dirty="0">
                          <a:latin typeface="Times New Roman"/>
                          <a:ea typeface="Times New Roman"/>
                          <a:cs typeface="Times New Roman"/>
                        </a:rPr>
                        <a:t>Антибиотик</a:t>
                      </a:r>
                      <a:endParaRPr lang="ru-RU" sz="2400" dirty="0">
                        <a:latin typeface="Calibri"/>
                        <a:ea typeface="Calibri"/>
                        <a:cs typeface="Times New Roman"/>
                      </a:endParaRPr>
                    </a:p>
                  </a:txBody>
                  <a:tcPr marL="68580" marR="68580" marT="0" marB="0"/>
                </a:tc>
                <a:tc>
                  <a:txBody>
                    <a:bodyPr/>
                    <a:lstStyle/>
                    <a:p>
                      <a:pPr algn="ctr">
                        <a:lnSpc>
                          <a:spcPct val="115000"/>
                        </a:lnSpc>
                        <a:spcAft>
                          <a:spcPts val="1000"/>
                        </a:spcAft>
                      </a:pPr>
                      <a:r>
                        <a:rPr lang="ru-RU" sz="2400" b="1">
                          <a:latin typeface="Times New Roman"/>
                          <a:ea typeface="Times New Roman"/>
                          <a:cs typeface="Times New Roman"/>
                        </a:rPr>
                        <a:t>Взрослые</a:t>
                      </a:r>
                      <a:endParaRPr lang="ru-RU" sz="2400">
                        <a:latin typeface="Calibri"/>
                        <a:ea typeface="Calibri"/>
                        <a:cs typeface="Times New Roman"/>
                      </a:endParaRPr>
                    </a:p>
                  </a:txBody>
                  <a:tcPr marL="68580" marR="68580" marT="0" marB="0"/>
                </a:tc>
                <a:tc>
                  <a:txBody>
                    <a:bodyPr/>
                    <a:lstStyle/>
                    <a:p>
                      <a:pPr algn="ctr">
                        <a:lnSpc>
                          <a:spcPct val="115000"/>
                        </a:lnSpc>
                        <a:spcAft>
                          <a:spcPts val="1000"/>
                        </a:spcAft>
                      </a:pPr>
                      <a:r>
                        <a:rPr lang="ru-RU" sz="2400" b="1">
                          <a:latin typeface="Times New Roman"/>
                          <a:ea typeface="Times New Roman"/>
                          <a:cs typeface="Times New Roman"/>
                        </a:rPr>
                        <a:t>Дети</a:t>
                      </a:r>
                      <a:endParaRPr lang="ru-RU" sz="2400">
                        <a:latin typeface="Calibri"/>
                        <a:ea typeface="Calibri"/>
                        <a:cs typeface="Times New Roman"/>
                      </a:endParaRPr>
                    </a:p>
                  </a:txBody>
                  <a:tcPr marL="68580" marR="68580" marT="0" marB="0"/>
                </a:tc>
              </a:tr>
              <a:tr h="370840">
                <a:tc>
                  <a:txBody>
                    <a:bodyPr/>
                    <a:lstStyle/>
                    <a:p>
                      <a:pPr algn="just">
                        <a:lnSpc>
                          <a:spcPct val="115000"/>
                        </a:lnSpc>
                        <a:spcAft>
                          <a:spcPts val="1000"/>
                        </a:spcAft>
                      </a:pPr>
                      <a:r>
                        <a:rPr lang="ru-RU" sz="2400">
                          <a:latin typeface="Times New Roman"/>
                          <a:ea typeface="Times New Roman"/>
                          <a:cs typeface="Times New Roman"/>
                        </a:rPr>
                        <a:t>Нет аллергии на пенициллин или ампинициллин </a:t>
                      </a:r>
                      <a:endParaRPr lang="ru-RU" sz="2400">
                        <a:latin typeface="Calibri"/>
                        <a:ea typeface="Calibri"/>
                        <a:cs typeface="Times New Roman"/>
                      </a:endParaRPr>
                    </a:p>
                  </a:txBody>
                  <a:tcPr marL="68580" marR="68580" marT="0" marB="0"/>
                </a:tc>
                <a:tc>
                  <a:txBody>
                    <a:bodyPr/>
                    <a:lstStyle/>
                    <a:p>
                      <a:pPr algn="just">
                        <a:lnSpc>
                          <a:spcPct val="115000"/>
                        </a:lnSpc>
                        <a:spcAft>
                          <a:spcPts val="1000"/>
                        </a:spcAft>
                      </a:pPr>
                      <a:r>
                        <a:rPr lang="ru-RU" sz="2400" dirty="0" err="1">
                          <a:latin typeface="Times New Roman"/>
                          <a:ea typeface="Times New Roman"/>
                          <a:cs typeface="Times New Roman"/>
                        </a:rPr>
                        <a:t>Амоксициллин</a:t>
                      </a:r>
                      <a:r>
                        <a:rPr lang="ru-RU" sz="2400" dirty="0">
                          <a:latin typeface="Times New Roman"/>
                          <a:ea typeface="Times New Roman"/>
                          <a:cs typeface="Times New Roman"/>
                        </a:rPr>
                        <a:t> или </a:t>
                      </a:r>
                      <a:r>
                        <a:rPr lang="ru-RU" sz="2400" dirty="0" err="1">
                          <a:latin typeface="Times New Roman"/>
                          <a:ea typeface="Times New Roman"/>
                          <a:cs typeface="Times New Roman"/>
                        </a:rPr>
                        <a:t>ампинициллин</a:t>
                      </a:r>
                      <a:r>
                        <a:rPr lang="ru-RU" sz="2400" dirty="0">
                          <a:latin typeface="Times New Roman"/>
                          <a:ea typeface="Times New Roman"/>
                          <a:cs typeface="Times New Roman"/>
                        </a:rPr>
                        <a:t>*</a:t>
                      </a:r>
                      <a:endParaRPr lang="ru-RU" sz="2400" dirty="0">
                        <a:latin typeface="Calibri"/>
                        <a:ea typeface="Calibri"/>
                        <a:cs typeface="Times New Roman"/>
                      </a:endParaRPr>
                    </a:p>
                  </a:txBody>
                  <a:tcPr marL="68580" marR="68580" marT="0" marB="0"/>
                </a:tc>
                <a:tc>
                  <a:txBody>
                    <a:bodyPr/>
                    <a:lstStyle/>
                    <a:p>
                      <a:pPr algn="just">
                        <a:lnSpc>
                          <a:spcPct val="115000"/>
                        </a:lnSpc>
                        <a:spcAft>
                          <a:spcPts val="1000"/>
                        </a:spcAft>
                      </a:pPr>
                      <a:r>
                        <a:rPr lang="ru-RU" sz="2400" dirty="0">
                          <a:latin typeface="Times New Roman"/>
                          <a:ea typeface="Times New Roman"/>
                          <a:cs typeface="Times New Roman"/>
                        </a:rPr>
                        <a:t>2 г внутрь или внутривенно</a:t>
                      </a:r>
                      <a:endParaRPr lang="ru-RU" sz="2400" dirty="0">
                        <a:latin typeface="Calibri"/>
                        <a:ea typeface="Calibri"/>
                        <a:cs typeface="Times New Roman"/>
                      </a:endParaRPr>
                    </a:p>
                  </a:txBody>
                  <a:tcPr marL="68580" marR="68580" marT="0" marB="0"/>
                </a:tc>
                <a:tc>
                  <a:txBody>
                    <a:bodyPr/>
                    <a:lstStyle/>
                    <a:p>
                      <a:pPr algn="just">
                        <a:lnSpc>
                          <a:spcPct val="115000"/>
                        </a:lnSpc>
                        <a:spcAft>
                          <a:spcPts val="1000"/>
                        </a:spcAft>
                      </a:pPr>
                      <a:r>
                        <a:rPr lang="ru-RU" sz="2400">
                          <a:latin typeface="Times New Roman"/>
                          <a:ea typeface="Times New Roman"/>
                          <a:cs typeface="Times New Roman"/>
                        </a:rPr>
                        <a:t>50 мг/кг внутрь или внутривенно</a:t>
                      </a:r>
                      <a:endParaRPr lang="ru-RU" sz="2400">
                        <a:latin typeface="Calibri"/>
                        <a:ea typeface="Calibri"/>
                        <a:cs typeface="Times New Roman"/>
                      </a:endParaRPr>
                    </a:p>
                  </a:txBody>
                  <a:tcPr marL="68580" marR="68580" marT="0" marB="0"/>
                </a:tc>
              </a:tr>
              <a:tr h="370840">
                <a:tc>
                  <a:txBody>
                    <a:bodyPr/>
                    <a:lstStyle/>
                    <a:p>
                      <a:pPr algn="just">
                        <a:lnSpc>
                          <a:spcPct val="115000"/>
                        </a:lnSpc>
                        <a:spcAft>
                          <a:spcPts val="1000"/>
                        </a:spcAft>
                      </a:pPr>
                      <a:r>
                        <a:rPr lang="ru-RU" sz="2400">
                          <a:latin typeface="Times New Roman"/>
                          <a:ea typeface="Times New Roman"/>
                          <a:cs typeface="Times New Roman"/>
                        </a:rPr>
                        <a:t>Аллергия на пенициллин или ампинициллин</a:t>
                      </a:r>
                      <a:endParaRPr lang="ru-RU" sz="2400">
                        <a:latin typeface="Calibri"/>
                        <a:ea typeface="Calibri"/>
                        <a:cs typeface="Times New Roman"/>
                      </a:endParaRPr>
                    </a:p>
                  </a:txBody>
                  <a:tcPr marL="68580" marR="68580" marT="0" marB="0"/>
                </a:tc>
                <a:tc>
                  <a:txBody>
                    <a:bodyPr/>
                    <a:lstStyle/>
                    <a:p>
                      <a:pPr algn="just">
                        <a:lnSpc>
                          <a:spcPct val="115000"/>
                        </a:lnSpc>
                        <a:spcAft>
                          <a:spcPts val="1000"/>
                        </a:spcAft>
                      </a:pPr>
                      <a:r>
                        <a:rPr lang="ru-RU" sz="2400">
                          <a:latin typeface="Times New Roman"/>
                          <a:ea typeface="Times New Roman"/>
                          <a:cs typeface="Times New Roman"/>
                        </a:rPr>
                        <a:t>Клиндамицин</a:t>
                      </a:r>
                      <a:endParaRPr lang="ru-RU" sz="2400">
                        <a:latin typeface="Calibri"/>
                        <a:ea typeface="Calibri"/>
                        <a:cs typeface="Times New Roman"/>
                      </a:endParaRPr>
                    </a:p>
                  </a:txBody>
                  <a:tcPr marL="68580" marR="68580" marT="0" marB="0"/>
                </a:tc>
                <a:tc>
                  <a:txBody>
                    <a:bodyPr/>
                    <a:lstStyle/>
                    <a:p>
                      <a:pPr algn="just">
                        <a:lnSpc>
                          <a:spcPct val="115000"/>
                        </a:lnSpc>
                        <a:spcAft>
                          <a:spcPts val="1000"/>
                        </a:spcAft>
                      </a:pPr>
                      <a:r>
                        <a:rPr lang="ru-RU" sz="2400" dirty="0">
                          <a:latin typeface="Times New Roman"/>
                          <a:ea typeface="Times New Roman"/>
                          <a:cs typeface="Times New Roman"/>
                        </a:rPr>
                        <a:t>600 мг внутрь или внутривенно</a:t>
                      </a:r>
                      <a:endParaRPr lang="ru-RU" sz="2400" dirty="0">
                        <a:latin typeface="Calibri"/>
                        <a:ea typeface="Calibri"/>
                        <a:cs typeface="Times New Roman"/>
                      </a:endParaRPr>
                    </a:p>
                  </a:txBody>
                  <a:tcPr marL="68580" marR="68580" marT="0" marB="0"/>
                </a:tc>
                <a:tc>
                  <a:txBody>
                    <a:bodyPr/>
                    <a:lstStyle/>
                    <a:p>
                      <a:pPr algn="just">
                        <a:lnSpc>
                          <a:spcPct val="115000"/>
                        </a:lnSpc>
                        <a:spcAft>
                          <a:spcPts val="1000"/>
                        </a:spcAft>
                      </a:pPr>
                      <a:r>
                        <a:rPr lang="ru-RU" sz="2400" dirty="0">
                          <a:latin typeface="Times New Roman"/>
                          <a:ea typeface="Times New Roman"/>
                          <a:cs typeface="Times New Roman"/>
                        </a:rPr>
                        <a:t>20 мг/кг внутрь или внутривенно</a:t>
                      </a:r>
                      <a:endParaRPr lang="ru-RU" sz="2400" dirty="0">
                        <a:latin typeface="Calibri"/>
                        <a:ea typeface="Calibri"/>
                        <a:cs typeface="Times New Roman"/>
                      </a:endParaRPr>
                    </a:p>
                  </a:txBody>
                  <a:tcPr marL="68580" marR="68580" marT="0" marB="0"/>
                </a:tc>
              </a:tr>
            </a:tbl>
          </a:graphicData>
        </a:graphic>
      </p:graphicFrame>
      <p:sp>
        <p:nvSpPr>
          <p:cNvPr id="3" name="Заголовок 2"/>
          <p:cNvSpPr>
            <a:spLocks noGrp="1"/>
          </p:cNvSpPr>
          <p:nvPr>
            <p:ph type="title"/>
          </p:nvPr>
        </p:nvSpPr>
        <p:spPr/>
        <p:txBody>
          <a:bodyPr>
            <a:normAutofit fontScale="90000"/>
          </a:bodyPr>
          <a:lstStyle/>
          <a:p>
            <a:r>
              <a:rPr lang="ru-RU" sz="2800" dirty="0" smtClean="0"/>
              <a:t>Рекомендации по </a:t>
            </a:r>
            <a:r>
              <a:rPr lang="ru-RU" sz="2800" dirty="0" err="1" smtClean="0"/>
              <a:t>антибиотикопрофилактике</a:t>
            </a:r>
            <a:r>
              <a:rPr lang="ru-RU" sz="2800" dirty="0" smtClean="0"/>
              <a:t>  при проведении стоматологических манипуляций</a:t>
            </a:r>
            <a:br>
              <a:rPr lang="ru-RU" sz="2800" dirty="0" smtClean="0"/>
            </a:br>
            <a:endParaRPr lang="ru-RU" sz="2800" dirty="0"/>
          </a:p>
        </p:txBody>
      </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Содержимое 1"/>
          <p:cNvSpPr>
            <a:spLocks noGrp="1"/>
          </p:cNvSpPr>
          <p:nvPr>
            <p:ph idx="1"/>
          </p:nvPr>
        </p:nvSpPr>
        <p:spPr/>
        <p:txBody>
          <a:bodyPr>
            <a:normAutofit fontScale="85000" lnSpcReduction="10000"/>
          </a:bodyPr>
          <a:lstStyle/>
          <a:p>
            <a:r>
              <a:rPr lang="ru-RU" dirty="0" smtClean="0"/>
              <a:t> У лиц со </a:t>
            </a:r>
            <a:r>
              <a:rPr lang="ru-RU" dirty="0" err="1" smtClean="0"/>
              <a:t>СПИДом</a:t>
            </a:r>
            <a:r>
              <a:rPr lang="ru-RU" dirty="0" smtClean="0"/>
              <a:t> может развиться тромбоцитопения (при которой количество тромбоцитов составляет менее 150 000 на мм</a:t>
            </a:r>
            <a:r>
              <a:rPr lang="ru-RU" baseline="30000" dirty="0" smtClean="0"/>
              <a:t>3</a:t>
            </a:r>
            <a:r>
              <a:rPr lang="ru-RU" dirty="0" smtClean="0"/>
              <a:t>). Пациенты с показателем 50 000 или более тромбоцитов на мм</a:t>
            </a:r>
            <a:r>
              <a:rPr lang="ru-RU" baseline="30000" dirty="0" smtClean="0"/>
              <a:t>3</a:t>
            </a:r>
            <a:r>
              <a:rPr lang="ru-RU" dirty="0" smtClean="0"/>
              <a:t> редко демонстрируют необычные послеоперационные осложнения. Тем не менее, при числе тромбоцитов менее 60 000 на мм</a:t>
            </a:r>
            <a:r>
              <a:rPr lang="ru-RU" baseline="30000" dirty="0" smtClean="0"/>
              <a:t>3</a:t>
            </a:r>
            <a:r>
              <a:rPr lang="ru-RU" dirty="0" smtClean="0"/>
              <a:t> у пациентов после хирургических вмешательств могут наблюдаться быстрое образование подкожных кровоизлияний и кровотечения. Если уровень тромбоцитов составляет менее 20 000 на мм</a:t>
            </a:r>
            <a:r>
              <a:rPr lang="ru-RU" baseline="30000" dirty="0" smtClean="0"/>
              <a:t>3</a:t>
            </a:r>
            <a:r>
              <a:rPr lang="ru-RU" dirty="0" smtClean="0"/>
              <a:t>, возникают спонтанные подкожные кровоизлияния, петехии и желудочно-кишечные кровотечения.</a:t>
            </a:r>
            <a:endParaRPr lang="ru-RU" dirty="0"/>
          </a:p>
        </p:txBody>
      </p:sp>
      <p:sp>
        <p:nvSpPr>
          <p:cNvPr id="3" name="Заголовок 2"/>
          <p:cNvSpPr>
            <a:spLocks noGrp="1"/>
          </p:cNvSpPr>
          <p:nvPr>
            <p:ph type="title"/>
          </p:nvPr>
        </p:nvSpPr>
        <p:spPr/>
        <p:txBody>
          <a:bodyPr/>
          <a:lstStyle/>
          <a:p>
            <a:r>
              <a:rPr lang="ru-RU" dirty="0" smtClean="0"/>
              <a:t>Патологии крови</a:t>
            </a:r>
            <a:endParaRPr lang="ru-RU" dirty="0"/>
          </a:p>
        </p:txBody>
      </p:sp>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Содержимое 1"/>
          <p:cNvSpPr>
            <a:spLocks noGrp="1"/>
          </p:cNvSpPr>
          <p:nvPr>
            <p:ph idx="1"/>
          </p:nvPr>
        </p:nvSpPr>
        <p:spPr/>
        <p:txBody>
          <a:bodyPr>
            <a:normAutofit fontScale="70000" lnSpcReduction="20000"/>
          </a:bodyPr>
          <a:lstStyle/>
          <a:p>
            <a:r>
              <a:rPr lang="ru-RU" dirty="0" smtClean="0"/>
              <a:t>Стоматологические процедуры, включая удаление зуба, обычно могут быть безопасно выполнены в случае пациентов с числом тромбоцитов более 60 000 на мм</a:t>
            </a:r>
            <a:r>
              <a:rPr lang="ru-RU" baseline="30000" dirty="0" smtClean="0"/>
              <a:t>3 </a:t>
            </a:r>
            <a:r>
              <a:rPr lang="ru-RU" dirty="0" smtClean="0"/>
              <a:t>и показателем ПВ/ЧТВ, превышающим обычное значение не более чем вдвое. В случае пациентов, имеющих в анамнезе патологии свертываемости крови, или демонстрирующих тенденцию к таким патологиям, </a:t>
            </a:r>
            <a:r>
              <a:rPr lang="ru-RU" dirty="0" err="1" smtClean="0"/>
              <a:t>пародонтолоические</a:t>
            </a:r>
            <a:r>
              <a:rPr lang="ru-RU" dirty="0" smtClean="0"/>
              <a:t>/хирургические манипуляции должны выполняться консервативно (то есть, не более чем с одним зубом за один визит). Следует рассмотреть возможность выполнения анализов на число тромбоцитов перед проведением процедур, особенно в случае обширных хирургических вмешательств, способных привести к обильному кровотечению. Такие </a:t>
            </a:r>
            <a:r>
              <a:rPr lang="ru-RU" dirty="0" err="1" smtClean="0"/>
              <a:t>скрининговые</a:t>
            </a:r>
            <a:r>
              <a:rPr lang="ru-RU" dirty="0" smtClean="0"/>
              <a:t> тесты также важны в случае пациентов, имеющих в анамнезе нестабильную тромбоцитопению. Если подобный тест показан, выполнять его следует незадолго (например, за 1-2 дня) до процедуры.</a:t>
            </a:r>
          </a:p>
          <a:p>
            <a:endParaRPr lang="ru-RU" dirty="0"/>
          </a:p>
        </p:txBody>
      </p:sp>
      <p:sp>
        <p:nvSpPr>
          <p:cNvPr id="3" name="Заголовок 2"/>
          <p:cNvSpPr>
            <a:spLocks noGrp="1"/>
          </p:cNvSpPr>
          <p:nvPr>
            <p:ph type="title"/>
          </p:nvPr>
        </p:nvSpPr>
        <p:spPr/>
        <p:txBody>
          <a:bodyPr/>
          <a:lstStyle/>
          <a:p>
            <a:r>
              <a:rPr lang="ru-RU" dirty="0" smtClean="0"/>
              <a:t>Патологии крови</a:t>
            </a:r>
            <a:endParaRPr lang="ru-RU" dirty="0"/>
          </a:p>
        </p:txBody>
      </p:sp>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Содержимое 1"/>
          <p:cNvSpPr>
            <a:spLocks noGrp="1"/>
          </p:cNvSpPr>
          <p:nvPr>
            <p:ph idx="1"/>
          </p:nvPr>
        </p:nvSpPr>
        <p:spPr/>
        <p:txBody>
          <a:bodyPr/>
          <a:lstStyle/>
          <a:p>
            <a:r>
              <a:rPr lang="ru-RU" dirty="0" smtClean="0"/>
              <a:t>Местная анестезия не связана с повышенным риском </a:t>
            </a:r>
            <a:r>
              <a:rPr lang="ru-RU" dirty="0" err="1" smtClean="0"/>
              <a:t>внутриротовых</a:t>
            </a:r>
            <a:r>
              <a:rPr lang="ru-RU" dirty="0" smtClean="0"/>
              <a:t> инфекций. Тем не менее, проводниковая анестезия может привести к осложнениям у пациентов, имеющих в анамнезе патологии свертываемости крови или демонстрирующих тенденцию к таким патологиям. В подобных обстоятельствах может быть оправдана местная или </a:t>
            </a:r>
            <a:r>
              <a:rPr lang="ru-RU" dirty="0" err="1" smtClean="0"/>
              <a:t>интралигаментарная</a:t>
            </a:r>
            <a:r>
              <a:rPr lang="ru-RU" dirty="0" smtClean="0"/>
              <a:t> анестезия.</a:t>
            </a:r>
          </a:p>
          <a:p>
            <a:endParaRPr lang="ru-RU" dirty="0"/>
          </a:p>
        </p:txBody>
      </p:sp>
      <p:sp>
        <p:nvSpPr>
          <p:cNvPr id="3" name="Заголовок 2"/>
          <p:cNvSpPr>
            <a:spLocks noGrp="1"/>
          </p:cNvSpPr>
          <p:nvPr>
            <p:ph type="title"/>
          </p:nvPr>
        </p:nvSpPr>
        <p:spPr/>
        <p:txBody>
          <a:bodyPr/>
          <a:lstStyle/>
          <a:p>
            <a:r>
              <a:rPr lang="ru-RU" dirty="0" smtClean="0"/>
              <a:t>Местная анестезия</a:t>
            </a:r>
            <a:endParaRPr lang="ru-RU" dirty="0"/>
          </a:p>
        </p:txBody>
      </p:sp>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Содержимое 1"/>
          <p:cNvSpPr>
            <a:spLocks noGrp="1"/>
          </p:cNvSpPr>
          <p:nvPr>
            <p:ph idx="1"/>
          </p:nvPr>
        </p:nvSpPr>
        <p:spPr>
          <a:xfrm>
            <a:off x="0" y="1142984"/>
            <a:ext cx="8929718" cy="5429288"/>
          </a:xfrm>
        </p:spPr>
        <p:txBody>
          <a:bodyPr>
            <a:normAutofit fontScale="85000" lnSpcReduction="20000"/>
          </a:bodyPr>
          <a:lstStyle/>
          <a:p>
            <a:r>
              <a:rPr lang="ru-RU" dirty="0" smtClean="0"/>
              <a:t> Важность тщательного ухода за полостью рта и поддержания стоматологического здоровья необходимо объяснить ВИЧ-инфицированному пациенту как можно раньше. Ежедневное использование зубной щетки и зубной нити для удаления налета, применения </a:t>
            </a:r>
            <a:r>
              <a:rPr lang="ru-RU" dirty="0" err="1" smtClean="0"/>
              <a:t>фторированных</a:t>
            </a:r>
            <a:r>
              <a:rPr lang="ru-RU" dirty="0" smtClean="0"/>
              <a:t> зубных паст безрецептурного отпуска для уменьшения кариеса и регулярное посещение стоматолога являются важными аспектами ухода за полостью рта. Особенности рельефа языка способствуют аккумулированию микрофлоры (в том числе вирулентной – </a:t>
            </a:r>
            <a:r>
              <a:rPr lang="en-US" dirty="0" smtClean="0"/>
              <a:t>P</a:t>
            </a:r>
            <a:r>
              <a:rPr lang="ru-RU" dirty="0" smtClean="0"/>
              <a:t>.</a:t>
            </a:r>
            <a:r>
              <a:rPr lang="en-US" dirty="0" err="1" smtClean="0"/>
              <a:t>intermedia</a:t>
            </a:r>
            <a:r>
              <a:rPr lang="ru-RU" dirty="0" smtClean="0"/>
              <a:t>, </a:t>
            </a:r>
            <a:r>
              <a:rPr lang="en-US" dirty="0" smtClean="0"/>
              <a:t>P</a:t>
            </a:r>
            <a:r>
              <a:rPr lang="ru-RU" dirty="0" smtClean="0"/>
              <a:t>.</a:t>
            </a:r>
            <a:r>
              <a:rPr lang="en-US" dirty="0" err="1" smtClean="0"/>
              <a:t>gingivalis</a:t>
            </a:r>
            <a:r>
              <a:rPr lang="ru-RU" dirty="0" smtClean="0"/>
              <a:t>, </a:t>
            </a:r>
            <a:r>
              <a:rPr lang="en-US" dirty="0" smtClean="0"/>
              <a:t>T</a:t>
            </a:r>
            <a:r>
              <a:rPr lang="ru-RU" dirty="0" smtClean="0"/>
              <a:t>.</a:t>
            </a:r>
            <a:r>
              <a:rPr lang="en-US" dirty="0" err="1" smtClean="0"/>
              <a:t>Denticola</a:t>
            </a:r>
            <a:r>
              <a:rPr lang="ru-RU" dirty="0" smtClean="0"/>
              <a:t>, </a:t>
            </a:r>
            <a:r>
              <a:rPr lang="en-US" dirty="0" smtClean="0"/>
              <a:t>A</a:t>
            </a:r>
            <a:r>
              <a:rPr lang="ru-RU" dirty="0" smtClean="0"/>
              <a:t>.</a:t>
            </a:r>
            <a:r>
              <a:rPr lang="en-US" dirty="0" err="1" smtClean="0"/>
              <a:t>actinomycetemcommitans</a:t>
            </a:r>
            <a:r>
              <a:rPr lang="ru-RU" dirty="0" smtClean="0"/>
              <a:t>), остатков пищи, </a:t>
            </a:r>
            <a:r>
              <a:rPr lang="ru-RU" dirty="0" err="1" smtClean="0"/>
              <a:t>слущенных</a:t>
            </a:r>
            <a:r>
              <a:rPr lang="ru-RU" dirty="0" smtClean="0"/>
              <a:t> клеток эпителия. Больные ВИЧ/СПИД должны начинать гигиенические процедуры по очистке языка без </a:t>
            </a:r>
            <a:r>
              <a:rPr lang="ru-RU" dirty="0" err="1" smtClean="0"/>
              <a:t>применениязубной</a:t>
            </a:r>
            <a:r>
              <a:rPr lang="ru-RU" dirty="0" smtClean="0"/>
              <a:t> пасты, используя специальные очистители (скребки со щеткой) или более мягкую зубную щетку с ровной щетиной. </a:t>
            </a:r>
            <a:endParaRPr lang="ru-RU" dirty="0"/>
          </a:p>
        </p:txBody>
      </p:sp>
      <p:sp>
        <p:nvSpPr>
          <p:cNvPr id="3" name="Заголовок 2"/>
          <p:cNvSpPr>
            <a:spLocks noGrp="1"/>
          </p:cNvSpPr>
          <p:nvPr>
            <p:ph type="title"/>
          </p:nvPr>
        </p:nvSpPr>
        <p:spPr/>
        <p:txBody>
          <a:bodyPr/>
          <a:lstStyle/>
          <a:p>
            <a:r>
              <a:rPr lang="ru-RU" dirty="0" smtClean="0"/>
              <a:t>Гигиена полости рта</a:t>
            </a:r>
            <a:endParaRPr lang="ru-RU" dirty="0"/>
          </a:p>
        </p:txBody>
      </p:sp>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Содержимое 1"/>
          <p:cNvSpPr>
            <a:spLocks noGrp="1"/>
          </p:cNvSpPr>
          <p:nvPr>
            <p:ph idx="1"/>
          </p:nvPr>
        </p:nvSpPr>
        <p:spPr/>
        <p:txBody>
          <a:bodyPr>
            <a:normAutofit fontScale="92500" lnSpcReduction="10000"/>
          </a:bodyPr>
          <a:lstStyle/>
          <a:p>
            <a:r>
              <a:rPr lang="ru-RU" dirty="0" smtClean="0"/>
              <a:t> В стоматологической практике существуют различные пути распространения ВИЧ-инфекции:</a:t>
            </a:r>
          </a:p>
          <a:p>
            <a:pPr>
              <a:buNone/>
            </a:pPr>
            <a:r>
              <a:rPr lang="ru-RU" dirty="0" smtClean="0"/>
              <a:t>• через прямой кожный или подкожный контакт с кровью, жидкостями полости рта или иными секретами;</a:t>
            </a:r>
          </a:p>
          <a:p>
            <a:pPr>
              <a:buNone/>
            </a:pPr>
            <a:r>
              <a:rPr lang="ru-RU" dirty="0" smtClean="0"/>
              <a:t>• через непрямой контакт с зараженными инструментами, оборудованием или поверхностями;</a:t>
            </a:r>
          </a:p>
          <a:p>
            <a:pPr>
              <a:buNone/>
            </a:pPr>
            <a:r>
              <a:rPr lang="ru-RU" dirty="0" smtClean="0"/>
              <a:t>• через контакт с передающимися по воздуху загрязняющими веществами, присутствующими в каплях слюны или респираторных жидкостей.</a:t>
            </a:r>
            <a:endParaRPr lang="ru-RU" dirty="0"/>
          </a:p>
        </p:txBody>
      </p:sp>
      <p:sp>
        <p:nvSpPr>
          <p:cNvPr id="3" name="Заголовок 2"/>
          <p:cNvSpPr>
            <a:spLocks noGrp="1"/>
          </p:cNvSpPr>
          <p:nvPr>
            <p:ph type="title"/>
          </p:nvPr>
        </p:nvSpPr>
        <p:spPr/>
        <p:txBody>
          <a:bodyPr>
            <a:normAutofit fontScale="90000"/>
          </a:bodyPr>
          <a:lstStyle/>
          <a:p>
            <a:r>
              <a:rPr lang="ru-RU" dirty="0" smtClean="0"/>
              <a:t>Профилактика ВИЧ-инфекции на стоматологическом приеме</a:t>
            </a:r>
            <a:endParaRPr lang="ru-RU" dirty="0"/>
          </a:p>
        </p:txBody>
      </p:sp>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Содержимое 1"/>
          <p:cNvSpPr>
            <a:spLocks noGrp="1"/>
          </p:cNvSpPr>
          <p:nvPr>
            <p:ph idx="1"/>
          </p:nvPr>
        </p:nvSpPr>
        <p:spPr/>
        <p:txBody>
          <a:bodyPr>
            <a:normAutofit fontScale="92500" lnSpcReduction="10000"/>
          </a:bodyPr>
          <a:lstStyle/>
          <a:p>
            <a:r>
              <a:rPr lang="ru-RU" dirty="0" smtClean="0"/>
              <a:t>осторожное обращение с острыми и режущими предметами (медицинскими иглами и проч.);</a:t>
            </a:r>
          </a:p>
          <a:p>
            <a:r>
              <a:rPr lang="ru-RU" dirty="0" smtClean="0"/>
              <a:t>мытье рук до и после процедуры;</a:t>
            </a:r>
          </a:p>
          <a:p>
            <a:r>
              <a:rPr lang="ru-RU" dirty="0" smtClean="0"/>
              <a:t>использование средств индивидуальной защиты (перчаток, халатов, масок) при прямых контактах с кровью и другими жидкими субстанциями организма;</a:t>
            </a:r>
          </a:p>
          <a:p>
            <a:r>
              <a:rPr lang="ru-RU" dirty="0" smtClean="0"/>
              <a:t> безопасные методы удаления отходов, содержащих кровь и другие жидкие субстанции организма человека;</a:t>
            </a:r>
          </a:p>
          <a:p>
            <a:r>
              <a:rPr lang="ru-RU" dirty="0" smtClean="0"/>
              <a:t>надлежащую стерилизацию инструментария и прочего загрязненного кровью оборудования.</a:t>
            </a:r>
          </a:p>
          <a:p>
            <a:endParaRPr lang="ru-RU" dirty="0"/>
          </a:p>
        </p:txBody>
      </p:sp>
      <p:sp>
        <p:nvSpPr>
          <p:cNvPr id="3" name="Заголовок 2"/>
          <p:cNvSpPr>
            <a:spLocks noGrp="1"/>
          </p:cNvSpPr>
          <p:nvPr>
            <p:ph type="title"/>
          </p:nvPr>
        </p:nvSpPr>
        <p:spPr/>
        <p:txBody>
          <a:bodyPr>
            <a:normAutofit fontScale="90000"/>
          </a:bodyPr>
          <a:lstStyle/>
          <a:p>
            <a:r>
              <a:rPr lang="ru-RU" dirty="0" smtClean="0"/>
              <a:t>Меры защиты</a:t>
            </a:r>
            <a:br>
              <a:rPr lang="ru-RU" dirty="0" smtClean="0"/>
            </a:br>
            <a:endParaRPr lang="ru-RU" dirty="0"/>
          </a:p>
        </p:txBody>
      </p:sp>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Содержимое 1"/>
          <p:cNvSpPr>
            <a:spLocks noGrp="1"/>
          </p:cNvSpPr>
          <p:nvPr>
            <p:ph idx="1"/>
          </p:nvPr>
        </p:nvSpPr>
        <p:spPr>
          <a:xfrm>
            <a:off x="214282" y="1071546"/>
            <a:ext cx="8643998" cy="5214974"/>
          </a:xfrm>
        </p:spPr>
        <p:txBody>
          <a:bodyPr>
            <a:normAutofit fontScale="85000" lnSpcReduction="10000"/>
          </a:bodyPr>
          <a:lstStyle/>
          <a:p>
            <a:r>
              <a:rPr lang="ru-RU" dirty="0" smtClean="0"/>
              <a:t>После </a:t>
            </a:r>
            <a:r>
              <a:rPr lang="ru-RU" dirty="0" err="1" smtClean="0"/>
              <a:t>перкутанного</a:t>
            </a:r>
            <a:r>
              <a:rPr lang="ru-RU" dirty="0" smtClean="0"/>
              <a:t> контакта с ВИЧ-инфицированной кровью (при уколе иглой, порезе) риск заражения в среднем составляет приблизительно 0,3% (при 95% доверительном интервале вероятность риска заражения от 0,2 до 0,5%). </a:t>
            </a:r>
          </a:p>
          <a:p>
            <a:r>
              <a:rPr lang="ru-RU" dirty="0" smtClean="0"/>
              <a:t>Риск инфицирования после попадания ВИЧ-инфицированной крови на неповрежденные слизистые составляет примерно 0,09% (при 95% доверительном интервале риск заражения: 0,006-0,5%). </a:t>
            </a:r>
          </a:p>
          <a:p>
            <a:r>
              <a:rPr lang="ru-RU" dirty="0" smtClean="0"/>
              <a:t>Риск инфицирования после контакта неповрежденной кожи с ВИЧ-инфицированной кровью или контакта с другими биологическими жидкостями не установлен, но существуют факторы, которые повышают вероятность риска инфицирования.</a:t>
            </a:r>
          </a:p>
          <a:p>
            <a:endParaRPr lang="ru-RU" dirty="0"/>
          </a:p>
        </p:txBody>
      </p:sp>
      <p:sp>
        <p:nvSpPr>
          <p:cNvPr id="3" name="Заголовок 2"/>
          <p:cNvSpPr>
            <a:spLocks noGrp="1"/>
          </p:cNvSpPr>
          <p:nvPr>
            <p:ph type="title"/>
          </p:nvPr>
        </p:nvSpPr>
        <p:spPr/>
        <p:txBody>
          <a:bodyPr/>
          <a:lstStyle/>
          <a:p>
            <a:r>
              <a:rPr lang="ru-RU" dirty="0" smtClean="0"/>
              <a:t>Риски</a:t>
            </a:r>
            <a:endParaRPr lang="ru-RU" dirty="0"/>
          </a:p>
        </p:txBody>
      </p:sp>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Содержимое 1"/>
          <p:cNvSpPr>
            <a:spLocks noGrp="1"/>
          </p:cNvSpPr>
          <p:nvPr>
            <p:ph idx="1"/>
          </p:nvPr>
        </p:nvSpPr>
        <p:spPr>
          <a:xfrm>
            <a:off x="457200" y="1785926"/>
            <a:ext cx="8229600" cy="4221365"/>
          </a:xfrm>
        </p:spPr>
        <p:txBody>
          <a:bodyPr>
            <a:normAutofit fontScale="92500" lnSpcReduction="10000"/>
          </a:bodyPr>
          <a:lstStyle/>
          <a:p>
            <a:r>
              <a:rPr lang="ru-RU" dirty="0" smtClean="0"/>
              <a:t>травм от неосторожного обращения с загрязненными иглами и острыми стоматологическими инструментами;</a:t>
            </a:r>
          </a:p>
          <a:p>
            <a:r>
              <a:rPr lang="ru-RU" dirty="0" smtClean="0"/>
              <a:t>попадания крови, слюны и других биологических жидкостей на слизистые рта, глаз, носа и поврежденную кожу (порезы, царапины, дерматит, угри);</a:t>
            </a:r>
          </a:p>
          <a:p>
            <a:r>
              <a:rPr lang="ru-RU" dirty="0" smtClean="0"/>
              <a:t>прикосновений к слизистым оболочкам рта, глаз, носа и поврежденной коже при работе с биологическими жидкостями и загрязненными ими поверхностями.</a:t>
            </a:r>
          </a:p>
          <a:p>
            <a:endParaRPr lang="ru-RU" dirty="0"/>
          </a:p>
        </p:txBody>
      </p:sp>
      <p:sp>
        <p:nvSpPr>
          <p:cNvPr id="3" name="Заголовок 2"/>
          <p:cNvSpPr>
            <a:spLocks noGrp="1"/>
          </p:cNvSpPr>
          <p:nvPr>
            <p:ph type="title"/>
          </p:nvPr>
        </p:nvSpPr>
        <p:spPr>
          <a:xfrm>
            <a:off x="285720" y="274638"/>
            <a:ext cx="8858280" cy="1143000"/>
          </a:xfrm>
        </p:spPr>
        <p:txBody>
          <a:bodyPr>
            <a:normAutofit fontScale="90000"/>
          </a:bodyPr>
          <a:lstStyle/>
          <a:p>
            <a:r>
              <a:rPr lang="ru-RU" dirty="0" smtClean="0"/>
              <a:t> Во избежание профессионального заражения ВИЧ врач-стоматолог должен избегать:</a:t>
            </a:r>
            <a:endParaRPr lang="ru-RU" dirty="0"/>
          </a:p>
        </p:txBody>
      </p:sp>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Содержимое 1"/>
          <p:cNvSpPr>
            <a:spLocks noGrp="1"/>
          </p:cNvSpPr>
          <p:nvPr>
            <p:ph idx="1"/>
          </p:nvPr>
        </p:nvSpPr>
        <p:spPr/>
        <p:txBody>
          <a:bodyPr>
            <a:normAutofit fontScale="70000" lnSpcReduction="20000"/>
          </a:bodyPr>
          <a:lstStyle/>
          <a:p>
            <a:r>
              <a:rPr lang="ru-RU" dirty="0" smtClean="0"/>
              <a:t>• защитные приспособления для изоляции предметов </a:t>
            </a:r>
            <a:r>
              <a:rPr lang="ru-RU" dirty="0" err="1" smtClean="0"/>
              <a:t>контаминированных</a:t>
            </a:r>
            <a:r>
              <a:rPr lang="ru-RU" dirty="0" smtClean="0"/>
              <a:t> возбудителем передающимся с кровью (например, жесткие герметичные контейнеры для использованных игл и острых инструментов, которые должны удобно располагаться </a:t>
            </a:r>
            <a:r>
              <a:rPr lang="ru-RU" dirty="0" err="1" smtClean="0"/>
              <a:t>нарабочем</a:t>
            </a:r>
            <a:r>
              <a:rPr lang="ru-RU" dirty="0" smtClean="0"/>
              <a:t> месте и своевременно, без переполнения, заменяться; безопасные </a:t>
            </a:r>
            <a:r>
              <a:rPr lang="ru-RU" dirty="0" err="1" smtClean="0"/>
              <a:t>самозачехляющиеся</a:t>
            </a:r>
            <a:r>
              <a:rPr lang="ru-RU" dirty="0" smtClean="0"/>
              <a:t> иглы, </a:t>
            </a:r>
            <a:r>
              <a:rPr lang="ru-RU" dirty="0" err="1" smtClean="0"/>
              <a:t>безыгольные</a:t>
            </a:r>
            <a:r>
              <a:rPr lang="ru-RU" dirty="0" smtClean="0"/>
              <a:t> системы для внутривенных </a:t>
            </a:r>
            <a:r>
              <a:rPr lang="ru-RU" dirty="0" err="1" smtClean="0"/>
              <a:t>инфузий</a:t>
            </a:r>
            <a:r>
              <a:rPr lang="ru-RU" dirty="0" smtClean="0"/>
              <a:t>);</a:t>
            </a:r>
          </a:p>
          <a:p>
            <a:r>
              <a:rPr lang="ru-RU" dirty="0" smtClean="0"/>
              <a:t>• безопасные технологии для выполнения различных медицинских манипуляций с наименьшим риском производственного травматизма (в том числе безопасное обращение с использованными иглами, исключающее надевание колпачков двумя руками, сгибание и другие манипуляции с иглами);</a:t>
            </a:r>
          </a:p>
          <a:p>
            <a:r>
              <a:rPr lang="ru-RU" dirty="0" smtClean="0"/>
              <a:t>• индивидуальные средства защиты, в том числе перчатки, непромокаемые халаты, средства защиты лица и глаз (маски, очки, экраны).</a:t>
            </a:r>
          </a:p>
          <a:p>
            <a:endParaRPr lang="ru-RU" dirty="0"/>
          </a:p>
        </p:txBody>
      </p:sp>
      <p:sp>
        <p:nvSpPr>
          <p:cNvPr id="3" name="Заголовок 2"/>
          <p:cNvSpPr>
            <a:spLocks noGrp="1"/>
          </p:cNvSpPr>
          <p:nvPr>
            <p:ph type="title"/>
          </p:nvPr>
        </p:nvSpPr>
        <p:spPr>
          <a:xfrm>
            <a:off x="0" y="274638"/>
            <a:ext cx="8929718" cy="1143000"/>
          </a:xfrm>
        </p:spPr>
        <p:txBody>
          <a:bodyPr>
            <a:normAutofit fontScale="90000"/>
          </a:bodyPr>
          <a:lstStyle/>
          <a:p>
            <a:r>
              <a:rPr lang="ru-RU" dirty="0" smtClean="0"/>
              <a:t>В целях защиты от инфицирования следует применять:</a:t>
            </a:r>
            <a:br>
              <a:rPr lang="ru-RU" dirty="0" smtClean="0"/>
            </a:br>
            <a:endParaRPr lang="ru-RU" dirty="0"/>
          </a:p>
        </p:txBody>
      </p:sp>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Содержимое 1"/>
          <p:cNvSpPr>
            <a:spLocks noGrp="1"/>
          </p:cNvSpPr>
          <p:nvPr>
            <p:ph idx="1"/>
          </p:nvPr>
        </p:nvSpPr>
        <p:spPr>
          <a:xfrm>
            <a:off x="457200" y="1481328"/>
            <a:ext cx="8229600" cy="5162382"/>
          </a:xfrm>
        </p:spPr>
        <p:txBody>
          <a:bodyPr>
            <a:normAutofit fontScale="70000" lnSpcReduction="20000"/>
          </a:bodyPr>
          <a:lstStyle/>
          <a:p>
            <a:r>
              <a:rPr lang="ru-RU" dirty="0" smtClean="0"/>
              <a:t>избегать растекания, расплескивания и разбрызгивания крови, слюны и других биологических жидкостей;</a:t>
            </a:r>
          </a:p>
          <a:p>
            <a:r>
              <a:rPr lang="ru-RU" dirty="0" smtClean="0"/>
              <a:t>мыть руки сразу (или при первой возможности) после снятия перчаток или других средств индивидуальной защиты;</a:t>
            </a:r>
          </a:p>
          <a:p>
            <a:r>
              <a:rPr lang="ru-RU" dirty="0" smtClean="0"/>
              <a:t>при попадании крови, слюны или другого потенциально инфицированного материала на кожу немедленно (или при первой возможности) вымыть руки и загрязненные участки водой с мылом, при попадании на слизистые оболочки – сразу промыть их водой;</a:t>
            </a:r>
          </a:p>
          <a:p>
            <a:r>
              <a:rPr lang="ru-RU" dirty="0" smtClean="0"/>
              <a:t>мыть руки с мылом под проточной водой. Если проточной воды нет, использовать антисептический раствор для рук и чистые полотенца или антисептические салфетки, после чего при первой же возможности вымыть руки обычным образом;</a:t>
            </a:r>
          </a:p>
          <a:p>
            <a:r>
              <a:rPr lang="ru-RU" dirty="0" err="1" smtClean="0"/>
              <a:t>прополаскивание</a:t>
            </a:r>
            <a:r>
              <a:rPr lang="ru-RU" dirty="0" smtClean="0"/>
              <a:t> рта пациентом перед процедурой значительно снижает количество микроорганизмов в аэрозолях, рассеиваемых во время процедур; полоскание только одной водой сокращает количество микроорганизмов в аэрозолях на 75%, а применение специальных полосканий для полости рта – на 98%;</a:t>
            </a:r>
          </a:p>
          <a:p>
            <a:endParaRPr lang="ru-RU" dirty="0"/>
          </a:p>
        </p:txBody>
      </p:sp>
      <p:sp>
        <p:nvSpPr>
          <p:cNvPr id="3" name="Заголовок 2"/>
          <p:cNvSpPr>
            <a:spLocks noGrp="1"/>
          </p:cNvSpPr>
          <p:nvPr>
            <p:ph type="title"/>
          </p:nvPr>
        </p:nvSpPr>
        <p:spPr/>
        <p:txBody>
          <a:bodyPr>
            <a:normAutofit fontScale="90000"/>
          </a:bodyPr>
          <a:lstStyle/>
          <a:p>
            <a:r>
              <a:rPr lang="ru-RU" dirty="0" smtClean="0"/>
              <a:t>Защитные приспособления и безопасные технологии</a:t>
            </a:r>
            <a:endParaRPr lang="ru-RU" dirty="0"/>
          </a:p>
        </p:txBody>
      </p:sp>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Содержимое 1"/>
          <p:cNvSpPr>
            <a:spLocks noGrp="1"/>
          </p:cNvSpPr>
          <p:nvPr>
            <p:ph idx="1"/>
          </p:nvPr>
        </p:nvSpPr>
        <p:spPr>
          <a:xfrm>
            <a:off x="214282" y="1481328"/>
            <a:ext cx="8715436" cy="5162382"/>
          </a:xfrm>
        </p:spPr>
        <p:txBody>
          <a:bodyPr>
            <a:normAutofit fontScale="70000" lnSpcReduction="20000"/>
          </a:bodyPr>
          <a:lstStyle/>
          <a:p>
            <a:r>
              <a:rPr lang="ru-RU" dirty="0" smtClean="0"/>
              <a:t>не перекладывать использованные иглы и не надевать на них колпачки без крайней необходимости, использовать для этого инструменты, исключающие прямой контакт с иглой, или делать это одной рукой;</a:t>
            </a:r>
          </a:p>
          <a:p>
            <a:r>
              <a:rPr lang="ru-RU" dirty="0" smtClean="0"/>
              <a:t>загрязненные режущие и колющие инструменты многоразового использования сразу (или при первой возможности) помещать в жесткие влагонепроницаемые, маркированные контейнеры для последующей обработки;</a:t>
            </a:r>
          </a:p>
          <a:p>
            <a:r>
              <a:rPr lang="ru-RU" dirty="0" smtClean="0"/>
              <a:t>размещать контейнеры для использованных острых инструментов так, чтобы ими было удобно пользоваться, и они не могли опрокинуться;</a:t>
            </a:r>
          </a:p>
          <a:p>
            <a:r>
              <a:rPr lang="ru-RU" dirty="0" smtClean="0"/>
              <a:t>своевременно заменять контейнеры для режущих и колющих инструментов, не допуская их переполнения;</a:t>
            </a:r>
          </a:p>
          <a:p>
            <a:r>
              <a:rPr lang="ru-RU" dirty="0" smtClean="0"/>
              <a:t>перед техническим обслуживанием и транспортировкой оборудования, загрязненного кровью, слюной или другими биологическими жидкостями, его следует продезинфицировать. Если дезинфекция невозможна, в сопроводительном листе указать загрязненные элементы;</a:t>
            </a:r>
          </a:p>
          <a:p>
            <a:r>
              <a:rPr lang="ru-RU" dirty="0" smtClean="0"/>
              <a:t>помещать все использованные одноразовые материалы во влагонепроницаемые закрывающиеся контейнеры;</a:t>
            </a:r>
          </a:p>
          <a:p>
            <a:endParaRPr lang="ru-RU" dirty="0"/>
          </a:p>
        </p:txBody>
      </p:sp>
      <p:sp>
        <p:nvSpPr>
          <p:cNvPr id="3" name="Заголовок 2"/>
          <p:cNvSpPr>
            <a:spLocks noGrp="1"/>
          </p:cNvSpPr>
          <p:nvPr>
            <p:ph type="title"/>
          </p:nvPr>
        </p:nvSpPr>
        <p:spPr/>
        <p:txBody>
          <a:bodyPr>
            <a:normAutofit fontScale="90000"/>
          </a:bodyPr>
          <a:lstStyle/>
          <a:p>
            <a:r>
              <a:rPr lang="ru-RU" dirty="0" smtClean="0"/>
              <a:t>Защитные приспособления и безопасные технологии</a:t>
            </a:r>
            <a:endParaRPr lang="ru-RU" dirty="0"/>
          </a:p>
        </p:txBody>
      </p:sp>
    </p:spTree>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Содержимое 1"/>
          <p:cNvSpPr>
            <a:spLocks noGrp="1"/>
          </p:cNvSpPr>
          <p:nvPr>
            <p:ph idx="1"/>
          </p:nvPr>
        </p:nvSpPr>
        <p:spPr>
          <a:xfrm>
            <a:off x="457200" y="928670"/>
            <a:ext cx="8229600" cy="5078621"/>
          </a:xfrm>
        </p:spPr>
        <p:txBody>
          <a:bodyPr>
            <a:normAutofit fontScale="70000" lnSpcReduction="20000"/>
          </a:bodyPr>
          <a:lstStyle/>
          <a:p>
            <a:r>
              <a:rPr lang="ru-RU" dirty="0" smtClean="0"/>
              <a:t>принимать пищу, курить, накладывать макияж, снимать или надевать контактные линзы на рабочих местах, где вероятен контакт с кровью, слюной или другими биологическими жидкостями;</a:t>
            </a:r>
          </a:p>
          <a:p>
            <a:r>
              <a:rPr lang="ru-RU" dirty="0" smtClean="0"/>
              <a:t>хранить пищу и напитки в холодильниках или других местах, где хранятся образцы крови, слюны и других биологических жидкостей и тканей;</a:t>
            </a:r>
          </a:p>
          <a:p>
            <a:r>
              <a:rPr lang="ru-RU" dirty="0" smtClean="0"/>
              <a:t>насасывать в пипетки кровь, слюну и другие биологические жидкости ртом;</a:t>
            </a:r>
          </a:p>
          <a:p>
            <a:r>
              <a:rPr lang="ru-RU" dirty="0" smtClean="0"/>
              <a:t>поднимать руками осколки стекла, которые могут быть загрязнены биологическими жидкостями;</a:t>
            </a:r>
          </a:p>
          <a:p>
            <a:r>
              <a:rPr lang="ru-RU" dirty="0" smtClean="0"/>
              <a:t>сгибать, ломать, снимать со шприцев использованные иглы, надевать на них колпачки и проводить подобные действия с загрязненными острыми инструментами, если можно этого </a:t>
            </a:r>
            <a:r>
              <a:rPr lang="ru-RU" dirty="0" err="1" smtClean="0"/>
              <a:t>неделать</a:t>
            </a:r>
            <a:r>
              <a:rPr lang="ru-RU" dirty="0" smtClean="0"/>
              <a:t>, или это не обусловлено требованиями медицинской манипуляции;</a:t>
            </a:r>
          </a:p>
          <a:p>
            <a:r>
              <a:rPr lang="ru-RU" dirty="0" smtClean="0"/>
              <a:t>доставать что-либо руками из контейнеров для использованных многоразовых колющих и режущих инструментов, вручную открывать, опорожнять или мыть эти контейнеры.</a:t>
            </a:r>
          </a:p>
          <a:p>
            <a:endParaRPr lang="ru-RU" dirty="0"/>
          </a:p>
        </p:txBody>
      </p:sp>
      <p:sp>
        <p:nvSpPr>
          <p:cNvPr id="3" name="Заголовок 2"/>
          <p:cNvSpPr>
            <a:spLocks noGrp="1"/>
          </p:cNvSpPr>
          <p:nvPr>
            <p:ph type="title"/>
          </p:nvPr>
        </p:nvSpPr>
        <p:spPr>
          <a:xfrm>
            <a:off x="457200" y="274638"/>
            <a:ext cx="8229600" cy="511156"/>
          </a:xfrm>
        </p:spPr>
        <p:txBody>
          <a:bodyPr>
            <a:normAutofit fontScale="90000"/>
          </a:bodyPr>
          <a:lstStyle/>
          <a:p>
            <a:r>
              <a:rPr lang="ru-RU" dirty="0" smtClean="0"/>
              <a:t>Запрещается:</a:t>
            </a:r>
            <a:br>
              <a:rPr lang="ru-RU" dirty="0" smtClean="0"/>
            </a:br>
            <a:endParaRPr lang="ru-RU" dirty="0"/>
          </a:p>
        </p:txBody>
      </p:sp>
    </p:spTree>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Содержимое 1"/>
          <p:cNvSpPr>
            <a:spLocks noGrp="1"/>
          </p:cNvSpPr>
          <p:nvPr>
            <p:ph idx="1"/>
          </p:nvPr>
        </p:nvSpPr>
        <p:spPr>
          <a:xfrm>
            <a:off x="457200" y="2071678"/>
            <a:ext cx="8229600" cy="3935613"/>
          </a:xfrm>
        </p:spPr>
        <p:txBody>
          <a:bodyPr>
            <a:normAutofit fontScale="77500" lnSpcReduction="20000"/>
          </a:bodyPr>
          <a:lstStyle/>
          <a:p>
            <a:r>
              <a:rPr lang="ru-RU" dirty="0" smtClean="0"/>
              <a:t>оказания первой медицинской помощи в условиях аварийной ситуации;</a:t>
            </a:r>
          </a:p>
          <a:p>
            <a:r>
              <a:rPr lang="ru-RU" dirty="0" smtClean="0"/>
              <a:t>всеобщих мер предосторожности для снижения риска профессионального инфицирования ВИЧ при контакте с кровью и другими биологическими жидкостями организма;</a:t>
            </a:r>
          </a:p>
          <a:p>
            <a:r>
              <a:rPr lang="ru-RU" dirty="0" smtClean="0"/>
              <a:t>использования защитного оборудования;</a:t>
            </a:r>
          </a:p>
          <a:p>
            <a:r>
              <a:rPr lang="ru-RU" dirty="0" smtClean="0"/>
              <a:t>проведения </a:t>
            </a:r>
            <a:r>
              <a:rPr lang="ru-RU" dirty="0" err="1" smtClean="0"/>
              <a:t>постконтактной</a:t>
            </a:r>
            <a:r>
              <a:rPr lang="ru-RU" dirty="0" smtClean="0"/>
              <a:t> профилактики в случае контакта с кровью и другими биологическими жидкостями ВИЧ-инфицированного;</a:t>
            </a:r>
          </a:p>
          <a:p>
            <a:r>
              <a:rPr lang="ru-RU" dirty="0" smtClean="0"/>
              <a:t>вопросов осуществления своих прав на компенсацию при несчастном случае на производстве.</a:t>
            </a:r>
          </a:p>
          <a:p>
            <a:endParaRPr lang="ru-RU" dirty="0"/>
          </a:p>
        </p:txBody>
      </p:sp>
      <p:sp>
        <p:nvSpPr>
          <p:cNvPr id="3" name="Заголовок 2"/>
          <p:cNvSpPr>
            <a:spLocks noGrp="1"/>
          </p:cNvSpPr>
          <p:nvPr>
            <p:ph type="title"/>
          </p:nvPr>
        </p:nvSpPr>
        <p:spPr>
          <a:xfrm>
            <a:off x="0" y="274638"/>
            <a:ext cx="8929718" cy="1725602"/>
          </a:xfrm>
        </p:spPr>
        <p:txBody>
          <a:bodyPr>
            <a:normAutofit fontScale="90000"/>
          </a:bodyPr>
          <a:lstStyle/>
          <a:p>
            <a:r>
              <a:rPr lang="ru-RU" sz="3100" dirty="0" smtClean="0"/>
              <a:t/>
            </a:r>
            <a:br>
              <a:rPr lang="ru-RU" sz="3100" dirty="0" smtClean="0"/>
            </a:br>
            <a:r>
              <a:rPr lang="ru-RU" sz="3100" dirty="0" smtClean="0"/>
              <a:t/>
            </a:r>
            <a:br>
              <a:rPr lang="ru-RU" sz="3100" dirty="0" smtClean="0"/>
            </a:br>
            <a:r>
              <a:rPr lang="ru-RU" sz="3100" dirty="0" smtClean="0"/>
              <a:t>Профилактика заражения ВИЧ-инфекцией при выполнении врачами-стоматологами своих профессиональных обязанностей: разделы практической отработки:</a:t>
            </a:r>
            <a:r>
              <a:rPr lang="ru-RU" dirty="0" smtClean="0"/>
              <a:t/>
            </a:r>
            <a:br>
              <a:rPr lang="ru-RU" dirty="0" smtClean="0"/>
            </a:br>
            <a:r>
              <a:rPr lang="ru-RU" dirty="0" smtClean="0"/>
              <a:t/>
            </a:r>
            <a:br>
              <a:rPr lang="ru-RU" dirty="0" smtClean="0"/>
            </a:br>
            <a:endParaRPr lang="ru-RU" dirty="0"/>
          </a:p>
        </p:txBody>
      </p:sp>
    </p:spTree>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Содержимое 1"/>
          <p:cNvSpPr>
            <a:spLocks noGrp="1"/>
          </p:cNvSpPr>
          <p:nvPr>
            <p:ph idx="1"/>
          </p:nvPr>
        </p:nvSpPr>
        <p:spPr/>
        <p:txBody>
          <a:bodyPr>
            <a:normAutofit fontScale="70000" lnSpcReduction="20000"/>
          </a:bodyPr>
          <a:lstStyle/>
          <a:p>
            <a:pPr>
              <a:buNone/>
            </a:pPr>
            <a:r>
              <a:rPr lang="ru-RU" dirty="0" smtClean="0"/>
              <a:t>– повреждение кожных покровов (порез, укол):</a:t>
            </a:r>
          </a:p>
          <a:p>
            <a:pPr>
              <a:buNone/>
            </a:pPr>
            <a:r>
              <a:rPr lang="ru-RU" dirty="0" smtClean="0"/>
              <a:t>• Необходимо немедленно обработать перчатки дезинфицирующим раствором и снять их. Выдавить кровь из ранки. Затем водой тщательно вымыть руки с мылом, обработать их 70% этиловым спиртом и смазать ранку 5% раствором йода. На место травмы после обработки наложить бактерицидный пластырь.</a:t>
            </a:r>
          </a:p>
          <a:p>
            <a:pPr>
              <a:buNone/>
            </a:pPr>
            <a:r>
              <a:rPr lang="ru-RU" dirty="0" smtClean="0"/>
              <a:t> </a:t>
            </a:r>
          </a:p>
          <a:p>
            <a:pPr>
              <a:buNone/>
            </a:pPr>
            <a:r>
              <a:rPr lang="ru-RU" dirty="0" smtClean="0"/>
              <a:t>– попадание крови или другой биологической жидкости на открытые части тела:</a:t>
            </a:r>
          </a:p>
          <a:p>
            <a:pPr>
              <a:buNone/>
            </a:pPr>
            <a:r>
              <a:rPr lang="ru-RU" dirty="0" smtClean="0"/>
              <a:t>• Немедленно обработать кожу в течение 30 секунд тампоном, смоченным кожным антисептиком, разрешенным к применению (70% спирт, 3% хлорамин, </a:t>
            </a:r>
            <a:r>
              <a:rPr lang="ru-RU" dirty="0" err="1" smtClean="0"/>
              <a:t>йодопирон</a:t>
            </a:r>
            <a:r>
              <a:rPr lang="ru-RU" dirty="0" smtClean="0"/>
              <a:t>, </a:t>
            </a:r>
            <a:r>
              <a:rPr lang="ru-RU" dirty="0" err="1" smtClean="0"/>
              <a:t>стериллиум</a:t>
            </a:r>
            <a:r>
              <a:rPr lang="ru-RU" dirty="0" smtClean="0"/>
              <a:t>, </a:t>
            </a:r>
            <a:r>
              <a:rPr lang="ru-RU" dirty="0" err="1" smtClean="0"/>
              <a:t>октенидерм</a:t>
            </a:r>
            <a:r>
              <a:rPr lang="ru-RU" dirty="0" smtClean="0"/>
              <a:t>, </a:t>
            </a:r>
            <a:r>
              <a:rPr lang="ru-RU" dirty="0" err="1" smtClean="0"/>
              <a:t>октенисепт</a:t>
            </a:r>
            <a:r>
              <a:rPr lang="ru-RU" dirty="0" smtClean="0"/>
              <a:t>, </a:t>
            </a:r>
            <a:r>
              <a:rPr lang="ru-RU" dirty="0" err="1" smtClean="0"/>
              <a:t>хлоргексидин</a:t>
            </a:r>
            <a:r>
              <a:rPr lang="ru-RU" dirty="0" smtClean="0"/>
              <a:t> и др.), вымыть их двукратно теплой проточной водой с мылом и насухо вытереть индивидуальным полотенцем;</a:t>
            </a:r>
          </a:p>
          <a:p>
            <a:endParaRPr lang="ru-RU" dirty="0"/>
          </a:p>
        </p:txBody>
      </p:sp>
      <p:sp>
        <p:nvSpPr>
          <p:cNvPr id="3" name="Заголовок 2"/>
          <p:cNvSpPr>
            <a:spLocks noGrp="1"/>
          </p:cNvSpPr>
          <p:nvPr>
            <p:ph type="title"/>
          </p:nvPr>
        </p:nvSpPr>
        <p:spPr/>
        <p:txBody>
          <a:bodyPr>
            <a:normAutofit fontScale="90000"/>
          </a:bodyPr>
          <a:lstStyle/>
          <a:p>
            <a:r>
              <a:rPr lang="ru-RU" dirty="0" smtClean="0"/>
              <a:t>Алгоритм действий при аварии с кровью</a:t>
            </a:r>
            <a:endParaRPr lang="ru-RU" dirty="0"/>
          </a:p>
        </p:txBody>
      </p:sp>
    </p:spTree>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Содержимое 1"/>
          <p:cNvSpPr>
            <a:spLocks noGrp="1"/>
          </p:cNvSpPr>
          <p:nvPr>
            <p:ph idx="1"/>
          </p:nvPr>
        </p:nvSpPr>
        <p:spPr>
          <a:xfrm>
            <a:off x="0" y="785794"/>
            <a:ext cx="9144000" cy="6072206"/>
          </a:xfrm>
        </p:spPr>
        <p:txBody>
          <a:bodyPr>
            <a:normAutofit fontScale="70000" lnSpcReduction="20000"/>
          </a:bodyPr>
          <a:lstStyle/>
          <a:p>
            <a:pPr>
              <a:buNone/>
            </a:pPr>
            <a:r>
              <a:rPr lang="ru-RU" dirty="0" smtClean="0"/>
              <a:t>– попадание крови или других биологических жидкостей на слизистые оболочки глаз:</a:t>
            </a:r>
          </a:p>
          <a:p>
            <a:pPr>
              <a:buNone/>
            </a:pPr>
            <a:r>
              <a:rPr lang="ru-RU" dirty="0" smtClean="0"/>
              <a:t>• глаза сразу же следует промыть водой или 1% раствором борной кислоты.  Нельзя снимать контактные линзы на время промывания, так как они создают защитный барьер. После того как глаз промыли, контактные линзы снять и обработать как обычно; после этого они совершенно безопасны для дальнейшего использования;</a:t>
            </a:r>
          </a:p>
          <a:p>
            <a:pPr>
              <a:buNone/>
            </a:pPr>
            <a:r>
              <a:rPr lang="ru-RU" dirty="0" smtClean="0"/>
              <a:t> </a:t>
            </a:r>
          </a:p>
          <a:p>
            <a:pPr>
              <a:buNone/>
            </a:pPr>
            <a:r>
              <a:rPr lang="ru-RU" dirty="0" smtClean="0"/>
              <a:t>– При попадании в рот крови или других биологических жидкостей:</a:t>
            </a:r>
          </a:p>
          <a:p>
            <a:pPr>
              <a:buNone/>
            </a:pPr>
            <a:r>
              <a:rPr lang="ru-RU" dirty="0" smtClean="0"/>
              <a:t>• Немедленно выплюнуть попавшую в рот жидкость, тщательно прополоскать рот водой или 0,87% изотоническим раствором хлорида натрия и снова выплюнуть. Повторить полоскание несколько раз. Нельзя использовать для промывания дезинфицирующий раствор.</a:t>
            </a:r>
          </a:p>
          <a:p>
            <a:pPr>
              <a:buNone/>
            </a:pPr>
            <a:r>
              <a:rPr lang="ru-RU" dirty="0" smtClean="0"/>
              <a:t> </a:t>
            </a:r>
          </a:p>
          <a:p>
            <a:pPr>
              <a:buNone/>
            </a:pPr>
            <a:r>
              <a:rPr lang="ru-RU" dirty="0" smtClean="0"/>
              <a:t>– попадание крови (или другого заразного материала) на </a:t>
            </a:r>
            <a:r>
              <a:rPr lang="ru-RU" dirty="0" err="1" smtClean="0"/>
              <a:t>халат,одежду</a:t>
            </a:r>
            <a:r>
              <a:rPr lang="ru-RU" dirty="0" smtClean="0"/>
              <a:t>.</a:t>
            </a:r>
          </a:p>
          <a:p>
            <a:pPr>
              <a:buNone/>
            </a:pPr>
            <a:r>
              <a:rPr lang="ru-RU" dirty="0" smtClean="0"/>
              <a:t>• Это место немедленно обработать одним из дезинфицирующих средств, затем обеззаразить перчатки, снять халат. Обувь обработать двукратным протиранием ветошью, смоченной в растворе одного из дезинфицирующих средств. Кожу рук и других участков тела под загрязненной одеждой протереть 70% этиловым спиртом. Все медикаменты и препараты необходимые для подобной обработки (см. Приложение 1) должны находиться в аптечке для оказания экстренной и первой помощи .</a:t>
            </a:r>
          </a:p>
          <a:p>
            <a:endParaRPr lang="ru-RU" dirty="0"/>
          </a:p>
        </p:txBody>
      </p:sp>
      <p:sp>
        <p:nvSpPr>
          <p:cNvPr id="3" name="Заголовок 2"/>
          <p:cNvSpPr>
            <a:spLocks noGrp="1"/>
          </p:cNvSpPr>
          <p:nvPr>
            <p:ph type="title"/>
          </p:nvPr>
        </p:nvSpPr>
        <p:spPr>
          <a:xfrm>
            <a:off x="457200" y="274638"/>
            <a:ext cx="8229600" cy="511156"/>
          </a:xfrm>
        </p:spPr>
        <p:txBody>
          <a:bodyPr>
            <a:normAutofit fontScale="90000"/>
          </a:bodyPr>
          <a:lstStyle/>
          <a:p>
            <a:r>
              <a:rPr lang="ru-RU" sz="2800" dirty="0" smtClean="0"/>
              <a:t>Алгоритм действий при аварии с кровью</a:t>
            </a:r>
            <a:endParaRPr lang="ru-RU" sz="2800" dirty="0"/>
          </a:p>
        </p:txBody>
      </p:sp>
    </p:spTree>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Содержимое 1"/>
          <p:cNvSpPr>
            <a:spLocks noGrp="1"/>
          </p:cNvSpPr>
          <p:nvPr>
            <p:ph idx="1"/>
          </p:nvPr>
        </p:nvSpPr>
        <p:spPr>
          <a:xfrm>
            <a:off x="0" y="642918"/>
            <a:ext cx="8929718" cy="6215082"/>
          </a:xfrm>
        </p:spPr>
        <p:txBody>
          <a:bodyPr>
            <a:normAutofit fontScale="70000" lnSpcReduction="20000"/>
          </a:bodyPr>
          <a:lstStyle/>
          <a:p>
            <a:r>
              <a:rPr lang="ru-RU" dirty="0" smtClean="0"/>
              <a:t>О несчастном случае медицинский работник должен сообщить заведующему отделением, а в его отсутствие (выходные, праздничные дни, ночные часы) дежурному врачу. По каждому случаю срочно проводится расследование в соответствии с Постановлением Минтруда России от 24.10.2002 г. № 73 «Об утверждении форм документов, необходимых для расследования и учета несчастных случаев на производстве, и Положения об особенностях расследования несчастных случаев на производстве в отдельных отраслях и организациях». Составляется Акт о несчастном случае на производстве по форме Н-1 в3-х экземплярах. Все обстоятельства аварийной ситуации должны</a:t>
            </a:r>
          </a:p>
          <a:p>
            <a:r>
              <a:rPr lang="ru-RU" dirty="0" smtClean="0"/>
              <a:t>быть зафиксированы в журнале учета аварийных ситуаций с указанием даты и времени, места, характера повреждений и первичных профилактических мероприятий. Записи в журнале подтверждаются ответственным за профилактику ВИЧ-инфекции или лицом его замещающим. В индивидуальную медицинскую карту сотрудника вносится запись о данном случае и проведенных профилактических мероприятиях.</a:t>
            </a:r>
          </a:p>
          <a:p>
            <a:r>
              <a:rPr lang="ru-RU" dirty="0" smtClean="0"/>
              <a:t>     Медикаментозная профилактика ВИЧ-инфекции проводится </a:t>
            </a:r>
            <a:r>
              <a:rPr lang="ru-RU" dirty="0" err="1" smtClean="0"/>
              <a:t>антиретровирусными</a:t>
            </a:r>
            <a:r>
              <a:rPr lang="ru-RU" dirty="0" smtClean="0"/>
              <a:t> препаратами, прием которых следует начать как можно раньше после возможного заражения, но не позднее 72 часов с момента аварийной ситуации. В случае заражения вирусом иммунодефицита человека при исполнении своих служебных обязанностей медицинские работники имеют право на социальную защиту, предусмотренную федеральным Законом РФ от 1995 г.</a:t>
            </a:r>
          </a:p>
          <a:p>
            <a:endParaRPr lang="ru-RU" dirty="0"/>
          </a:p>
        </p:txBody>
      </p:sp>
      <p:sp>
        <p:nvSpPr>
          <p:cNvPr id="3" name="Заголовок 2"/>
          <p:cNvSpPr>
            <a:spLocks noGrp="1"/>
          </p:cNvSpPr>
          <p:nvPr>
            <p:ph type="title"/>
          </p:nvPr>
        </p:nvSpPr>
        <p:spPr>
          <a:xfrm>
            <a:off x="457200" y="274638"/>
            <a:ext cx="8229600" cy="368280"/>
          </a:xfrm>
        </p:spPr>
        <p:txBody>
          <a:bodyPr>
            <a:normAutofit fontScale="90000"/>
          </a:bodyPr>
          <a:lstStyle/>
          <a:p>
            <a:r>
              <a:rPr lang="ru-RU" sz="2400" dirty="0" smtClean="0"/>
              <a:t>Алгоритм действий при аварии с кровью</a:t>
            </a:r>
            <a:endParaRPr lang="ru-RU" sz="2400" dirty="0"/>
          </a:p>
        </p:txBody>
      </p:sp>
    </p:spTree>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Содержимое 1"/>
          <p:cNvSpPr>
            <a:spLocks noGrp="1"/>
          </p:cNvSpPr>
          <p:nvPr>
            <p:ph idx="1"/>
          </p:nvPr>
        </p:nvSpPr>
        <p:spPr/>
        <p:txBody>
          <a:bodyPr>
            <a:normAutofit fontScale="77500" lnSpcReduction="20000"/>
          </a:bodyPr>
          <a:lstStyle/>
          <a:p>
            <a:r>
              <a:rPr lang="ru-RU" dirty="0" smtClean="0"/>
              <a:t>Отказ врача в оказании медицинской помощи является уголовным преступлением согласно статье 124 УК РФ: «Неоказание помощи больному без уважительных причин лицом, обязанным ее оказывать в соответствии с законом или со специальным правилом, если это повлекло по неосторожности причинение средней тяжести вреда здоровью больного, - наказывается штрафом в размере от пятидесяти до ста минимальных размеров оплаты труда или в размере заработной платы или иного дохода осужденного за период до одного месяца, либо исправительными работами на срок до одного года, либо арестом на срок от двух до четырех месяцев».</a:t>
            </a:r>
          </a:p>
          <a:p>
            <a:r>
              <a:rPr lang="ru-RU" dirty="0" smtClean="0"/>
              <a:t>Наличие ВИЧ-инфекции не может служить поводом для неоказания  </a:t>
            </a:r>
            <a:r>
              <a:rPr lang="ru-RU" dirty="0" err="1" smtClean="0"/>
              <a:t>едицинской</a:t>
            </a:r>
            <a:r>
              <a:rPr lang="ru-RU" dirty="0" smtClean="0"/>
              <a:t> помощи. </a:t>
            </a:r>
            <a:endParaRPr lang="ru-RU" dirty="0"/>
          </a:p>
        </p:txBody>
      </p:sp>
      <p:sp>
        <p:nvSpPr>
          <p:cNvPr id="3" name="Заголовок 2"/>
          <p:cNvSpPr>
            <a:spLocks noGrp="1"/>
          </p:cNvSpPr>
          <p:nvPr>
            <p:ph type="title"/>
          </p:nvPr>
        </p:nvSpPr>
        <p:spPr/>
        <p:txBody>
          <a:bodyPr>
            <a:normAutofit fontScale="90000"/>
          </a:bodyPr>
          <a:lstStyle/>
          <a:p>
            <a:r>
              <a:rPr lang="ru-RU" dirty="0" smtClean="0"/>
              <a:t>Неоказание помощи ВИЧ-инфицированному</a:t>
            </a:r>
            <a:endParaRPr lang="ru-RU" dirty="0"/>
          </a:p>
        </p:txBody>
      </p:sp>
    </p:spTree>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Содержимое 1"/>
          <p:cNvSpPr>
            <a:spLocks noGrp="1"/>
          </p:cNvSpPr>
          <p:nvPr>
            <p:ph idx="1"/>
          </p:nvPr>
        </p:nvSpPr>
        <p:spPr/>
        <p:txBody>
          <a:bodyPr>
            <a:normAutofit fontScale="92500"/>
          </a:bodyPr>
          <a:lstStyle/>
          <a:p>
            <a:r>
              <a:rPr lang="ru-RU" dirty="0" smtClean="0"/>
              <a:t>Лица, подвергшиеся риску заражения ВИЧ при исполнении своих служебных обязанностей (осуществление диагностики и лечения ВИЧ-инфицированных, а также работа, связанная с материалами, содержащими ВИЧ) в случае заражения вирусом иммунодефицита человека согласно ст. 21 Федерального закона РФ «О предупреждении распространения в Российской Федерации заболевания, вызываемого вирусом иммунодефицита человека (ВИЧ-инфекции)» </a:t>
            </a:r>
            <a:endParaRPr lang="ru-RU" dirty="0"/>
          </a:p>
        </p:txBody>
      </p:sp>
      <p:sp>
        <p:nvSpPr>
          <p:cNvPr id="3" name="Заголовок 2"/>
          <p:cNvSpPr>
            <a:spLocks noGrp="1"/>
          </p:cNvSpPr>
          <p:nvPr>
            <p:ph type="title"/>
          </p:nvPr>
        </p:nvSpPr>
        <p:spPr>
          <a:xfrm>
            <a:off x="457200" y="274638"/>
            <a:ext cx="8686800" cy="1143000"/>
          </a:xfrm>
        </p:spPr>
        <p:txBody>
          <a:bodyPr>
            <a:noAutofit/>
          </a:bodyPr>
          <a:lstStyle/>
          <a:p>
            <a:r>
              <a:rPr lang="ru-RU" sz="2800" dirty="0" smtClean="0"/>
              <a:t>Социальная защита лиц, подвергшихся риску заражения ВИЧ при исполнении своих служебных обязанностей</a:t>
            </a:r>
            <a:br>
              <a:rPr lang="ru-RU" sz="2800" dirty="0" smtClean="0"/>
            </a:br>
            <a:endParaRPr lang="ru-RU" sz="2800" dirty="0"/>
          </a:p>
        </p:txBody>
      </p:sp>
    </p:spTree>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ru-RU" b="1" dirty="0" smtClean="0"/>
              <a:t>ЛИТЕРАТУРА</a:t>
            </a:r>
            <a:endParaRPr lang="ru-RU" b="1" dirty="0"/>
          </a:p>
        </p:txBody>
      </p:sp>
      <p:sp>
        <p:nvSpPr>
          <p:cNvPr id="3" name="Содержимое 2"/>
          <p:cNvSpPr>
            <a:spLocks noGrp="1"/>
          </p:cNvSpPr>
          <p:nvPr>
            <p:ph sz="quarter" idx="1"/>
          </p:nvPr>
        </p:nvSpPr>
        <p:spPr>
          <a:xfrm>
            <a:off x="214282" y="1447800"/>
            <a:ext cx="8715436" cy="5124472"/>
          </a:xfrm>
        </p:spPr>
        <p:txBody>
          <a:bodyPr>
            <a:normAutofit lnSpcReduction="10000"/>
          </a:bodyPr>
          <a:lstStyle/>
          <a:p>
            <a:pPr>
              <a:buNone/>
            </a:pPr>
            <a:r>
              <a:rPr lang="ru-RU" dirty="0" smtClean="0"/>
              <a:t>1.Руководство по хирургической стоматологии и челюстно-лицевой хирургии. В 2-х частях. Под ред. </a:t>
            </a:r>
            <a:r>
              <a:rPr lang="ru-RU" dirty="0" err="1" smtClean="0"/>
              <a:t>член.-корр</a:t>
            </a:r>
            <a:r>
              <a:rPr lang="ru-RU" dirty="0" smtClean="0"/>
              <a:t>. РАМН. Безрукова В.М. и проф. Робустовой Т.Г..  – 3 изд., </a:t>
            </a:r>
            <a:r>
              <a:rPr lang="ru-RU" dirty="0" err="1" smtClean="0"/>
              <a:t>перераб</a:t>
            </a:r>
            <a:r>
              <a:rPr lang="ru-RU" dirty="0" smtClean="0"/>
              <a:t> и доп. -  М..: Медицина. -  1200с.</a:t>
            </a:r>
          </a:p>
          <a:p>
            <a:pPr>
              <a:buNone/>
            </a:pPr>
            <a:r>
              <a:rPr lang="ru-RU" dirty="0" smtClean="0"/>
              <a:t>2. Хирургическая стоматология  и челюстно-лицевая хирургия. Национальное руководство  / под ред. А.А. Кулакова, Т.Г. Робустовой, А.И. </a:t>
            </a:r>
            <a:r>
              <a:rPr lang="ru-RU" dirty="0" err="1" smtClean="0"/>
              <a:t>Неробеева</a:t>
            </a:r>
            <a:r>
              <a:rPr lang="ru-RU" dirty="0" smtClean="0"/>
              <a:t> – М.: </a:t>
            </a:r>
            <a:r>
              <a:rPr lang="ru-RU" dirty="0" err="1" smtClean="0"/>
              <a:t>ГОЭТАР-Медиа</a:t>
            </a:r>
            <a:r>
              <a:rPr lang="ru-RU" dirty="0" smtClean="0"/>
              <a:t>, 2010. – 928 с.</a:t>
            </a:r>
          </a:p>
          <a:p>
            <a:pPr>
              <a:buNone/>
            </a:pPr>
            <a:r>
              <a:rPr lang="ru-RU" smtClean="0"/>
              <a:t>3.Шаргородский </a:t>
            </a:r>
            <a:r>
              <a:rPr lang="ru-RU" dirty="0" smtClean="0"/>
              <a:t>А.Г. Воспалительные заболевания тканей челюстно-лицевой области и шеи. – М.: ГОУ ВУНМЦ МЗ РФ, 2002. – 271 с.</a:t>
            </a:r>
            <a:endParaRPr lang="ru-RU" dirty="0"/>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Открытая">
  <a:themeElements>
    <a:clrScheme name="Открытая">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Открытая">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inorFont>
    </a:fontScheme>
    <a:fmtScheme name="Открытая">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95000" t="-106500" r="5000" b="2065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Concourse</Template>
  <TotalTime>266</TotalTime>
  <Words>5681</Words>
  <PresentationFormat>Экран (4:3)</PresentationFormat>
  <Paragraphs>348</Paragraphs>
  <Slides>71</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71</vt:i4>
      </vt:variant>
    </vt:vector>
  </HeadingPairs>
  <TitlesOfParts>
    <vt:vector size="72" baseType="lpstr">
      <vt:lpstr>Открытая</vt:lpstr>
      <vt:lpstr>Слайд 1</vt:lpstr>
      <vt:lpstr>Актуальность</vt:lpstr>
      <vt:lpstr>Цель лекции: </vt:lpstr>
      <vt:lpstr>Задачи лекции</vt:lpstr>
      <vt:lpstr>План лекции</vt:lpstr>
      <vt:lpstr>Этиология и патогенез ВИЧ-инфекции</vt:lpstr>
      <vt:lpstr>Этиология и патогенез ВИЧ-инфекции</vt:lpstr>
      <vt:lpstr>Этиология и патогенез ВИЧ-инфекции</vt:lpstr>
      <vt:lpstr>Клиника ВИЧ-инфекции</vt:lpstr>
      <vt:lpstr>Клиника ВИЧ-инфекции</vt:lpstr>
      <vt:lpstr>Клиника ВИЧ-инфекции Стадия вторичных заболеваний.  </vt:lpstr>
      <vt:lpstr>Клиника ВИЧ-инфекции Стадия вторичных заболеваний.  </vt:lpstr>
      <vt:lpstr>Клиника ВИЧ-инфекции 4. Стадия вторичных заболеваний.  </vt:lpstr>
      <vt:lpstr>Болезнь, вызванная вирусом иммунодефицита человека [ВИЧ] (B20-B24) появляющаяся в виде инфекционных и паразитарных болезней</vt:lpstr>
      <vt:lpstr>Болезнь, вызванная вирусом иммунодефицита человека [ВИЧ] (B20-B24) появляющаяся в виде инфекционных и паразитарных болезней</vt:lpstr>
      <vt:lpstr>B21 Болезнь, вызванная вирусом иммунодефицита человека [ВИЧ], проявляющаяся в виде злокачественных новообразований </vt:lpstr>
      <vt:lpstr> B23  Болезнь, вызванная вирусом иммунодефицита человека [ВИЧ], проявляющаяся в виде других состояний </vt:lpstr>
      <vt:lpstr>Стадия инкубации </vt:lpstr>
      <vt:lpstr>Стадия первичных проявлений </vt:lpstr>
      <vt:lpstr>Острая ВИЧ-инфекция без вторичных заболеваний </vt:lpstr>
      <vt:lpstr>Острая ВИЧ - инфекция с вторичными заболеваниями. </vt:lpstr>
      <vt:lpstr>Латентная стадия </vt:lpstr>
      <vt:lpstr>Стадия вторичных заболеваний </vt:lpstr>
      <vt:lpstr>Стадия 4А </vt:lpstr>
      <vt:lpstr>Стадия 4Б</vt:lpstr>
      <vt:lpstr>Стадия 4В.</vt:lpstr>
      <vt:lpstr>Поражения полости рта у людей, зараженных ВИЧ-инфекцией</vt:lpstr>
      <vt:lpstr>1 группа  Поражения,часто связанные с ВИЧ-инфекцией: </vt:lpstr>
      <vt:lpstr>2 группа Поражения, реже связанные с ВИЧ-инфекцией: </vt:lpstr>
      <vt:lpstr>3 группа  Поражения, вероятно связанные с ВИЧ-инфекцией:  </vt:lpstr>
      <vt:lpstr>Простой герпес: клиническое течение у ВИЧ-инфицированных</vt:lpstr>
      <vt:lpstr>Простой герпес: проявления в полости рта у ВИЧ-инфицированных</vt:lpstr>
      <vt:lpstr>Опоясывающий герпес: Клиническое течение у ВИЧ-инфицированных</vt:lpstr>
      <vt:lpstr>Опоясывающий герпес: проявления в полости рта у ВИЧ-инфицированных</vt:lpstr>
      <vt:lpstr>Саркома Капоши:  клиническое течение у ВИЧ-инфицированных</vt:lpstr>
      <vt:lpstr>Саркома Капоши:проявления в полости рта у ВИЧ-инфицированных </vt:lpstr>
      <vt:lpstr>Волосистая лейкоплакия</vt:lpstr>
      <vt:lpstr>Волосистая лейкоплакия</vt:lpstr>
      <vt:lpstr>Кандидоз</vt:lpstr>
      <vt:lpstr>Кандидоз</vt:lpstr>
      <vt:lpstr>Себорейный дерматит</vt:lpstr>
      <vt:lpstr>Цитомегаловирусная инфекция</vt:lpstr>
      <vt:lpstr>Другие вирусные заболевания</vt:lpstr>
      <vt:lpstr>Бактериальная инфекция</vt:lpstr>
      <vt:lpstr>Диагностика ВИЧ - инфекции</vt:lpstr>
      <vt:lpstr>Диагностика ВИЧ - инфекции</vt:lpstr>
      <vt:lpstr>Лечение ВИЧ-инфекции/СПИДа</vt:lpstr>
      <vt:lpstr>Лечение ВИЧ-инфекции/СПИДа</vt:lpstr>
      <vt:lpstr>Препараты для этиотропной терапии</vt:lpstr>
      <vt:lpstr>Планирование стоматологического лечения и текущий уход</vt:lpstr>
      <vt:lpstr>Профилактический прием антибиотиков</vt:lpstr>
      <vt:lpstr>Рекомендации по антибиотикопрофилактике  при проведении стоматологических манипуляций </vt:lpstr>
      <vt:lpstr>Патологии крови</vt:lpstr>
      <vt:lpstr>Патологии крови</vt:lpstr>
      <vt:lpstr>Местная анестезия</vt:lpstr>
      <vt:lpstr>Гигиена полости рта</vt:lpstr>
      <vt:lpstr>Профилактика ВИЧ-инфекции на стоматологическом приеме</vt:lpstr>
      <vt:lpstr>Меры защиты </vt:lpstr>
      <vt:lpstr>Риски</vt:lpstr>
      <vt:lpstr> Во избежание профессионального заражения ВИЧ врач-стоматолог должен избегать:</vt:lpstr>
      <vt:lpstr>В целях защиты от инфицирования следует применять: </vt:lpstr>
      <vt:lpstr>Защитные приспособления и безопасные технологии</vt:lpstr>
      <vt:lpstr>Защитные приспособления и безопасные технологии</vt:lpstr>
      <vt:lpstr>Запрещается: </vt:lpstr>
      <vt:lpstr>  Профилактика заражения ВИЧ-инфекцией при выполнении врачами-стоматологами своих профессиональных обязанностей: разделы практической отработки:  </vt:lpstr>
      <vt:lpstr>Алгоритм действий при аварии с кровью</vt:lpstr>
      <vt:lpstr>Алгоритм действий при аварии с кровью</vt:lpstr>
      <vt:lpstr>Алгоритм действий при аварии с кровью</vt:lpstr>
      <vt:lpstr>Неоказание помощи ВИЧ-инфицированному</vt:lpstr>
      <vt:lpstr>Социальная защита лиц, подвергшихся риску заражения ВИЧ при исполнении своих служебных обязанностей </vt:lpstr>
      <vt:lpstr>ЛИТЕРАТУРА</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Состояние слизистой оболочки полости рта при иммунодефиците. </dc:title>
  <dc:creator>Анжела</dc:creator>
  <cp:lastModifiedBy>Анжела</cp:lastModifiedBy>
  <cp:revision>31</cp:revision>
  <dcterms:created xsi:type="dcterms:W3CDTF">2013-03-25T08:01:01Z</dcterms:created>
  <dcterms:modified xsi:type="dcterms:W3CDTF">2019-03-24T05:13:40Z</dcterms:modified>
</cp:coreProperties>
</file>