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9" r:id="rId3"/>
    <p:sldId id="300" r:id="rId4"/>
    <p:sldId id="257" r:id="rId5"/>
    <p:sldId id="301" r:id="rId6"/>
    <p:sldId id="315" r:id="rId7"/>
    <p:sldId id="262" r:id="rId8"/>
    <p:sldId id="314" r:id="rId9"/>
    <p:sldId id="296" r:id="rId10"/>
    <p:sldId id="270" r:id="rId11"/>
    <p:sldId id="261" r:id="rId12"/>
    <p:sldId id="264" r:id="rId13"/>
    <p:sldId id="297" r:id="rId14"/>
    <p:sldId id="263" r:id="rId15"/>
    <p:sldId id="266" r:id="rId16"/>
    <p:sldId id="268" r:id="rId17"/>
    <p:sldId id="317" r:id="rId18"/>
    <p:sldId id="316" r:id="rId19"/>
    <p:sldId id="272" r:id="rId20"/>
    <p:sldId id="277" r:id="rId21"/>
    <p:sldId id="313" r:id="rId22"/>
    <p:sldId id="291" r:id="rId23"/>
    <p:sldId id="290" r:id="rId24"/>
    <p:sldId id="276" r:id="rId25"/>
    <p:sldId id="310" r:id="rId26"/>
    <p:sldId id="311" r:id="rId27"/>
    <p:sldId id="295" r:id="rId28"/>
    <p:sldId id="293" r:id="rId29"/>
    <p:sldId id="289" r:id="rId30"/>
    <p:sldId id="288" r:id="rId31"/>
    <p:sldId id="298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3E5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Тема лекции: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Абсцессы локализованные в полости рта. Этиология, пути  распространения инфекции, патогенез. Клинические проявления абсцессов в зависимости от локализации. Топическая диагностика.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Зн.3. Топографическая анатомия головы, челюстно-лицевой области, особенности кровоснабжения, иннервации и лимфатической системы, строение зубов, эмбриология зубочелюстной области, основные нарушения эмбриогенеза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Зн.5. Взаимосвязь строения и функционирования зубочелюстной системы с нарушениями со стороны носоглотки, дыхательной и пищеварительной систем, опорно-двигательного аппарата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Зн.6. Основные вопросы нормальной и патологической физиологии зубочелюстной системы, ее взаимосвязь с функциональным состоянием других систем организма и уровни их регуляции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Зн.8. Нормальное строение зубов, челюстей и нарушения строения при зубочелюстных, лицевых аномалиях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dirty="0" smtClean="0"/>
              <a:t>Цель лекции: освоение ОПК-9 Способностью к оценке морфофункциональных, физиологических состояний и патологических процессов в организме человека для решения профессиональных задач</a:t>
            </a:r>
            <a:endParaRPr lang="ru-RU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500726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В зависимости от локализации «входных ворот» для микроорганизмов различают </a:t>
            </a:r>
            <a:r>
              <a:rPr lang="ru-RU" dirty="0" err="1" smtClean="0"/>
              <a:t>одонто</a:t>
            </a:r>
            <a:r>
              <a:rPr lang="ru-RU" dirty="0" smtClean="0"/>
              <a:t>-, </a:t>
            </a:r>
            <a:r>
              <a:rPr lang="ru-RU" dirty="0" err="1" smtClean="0"/>
              <a:t>стомато</a:t>
            </a:r>
            <a:r>
              <a:rPr lang="ru-RU" dirty="0" smtClean="0"/>
              <a:t>-, </a:t>
            </a:r>
            <a:r>
              <a:rPr lang="ru-RU" dirty="0" err="1" smtClean="0"/>
              <a:t>тонзилло</a:t>
            </a:r>
            <a:r>
              <a:rPr lang="ru-RU" dirty="0" smtClean="0"/>
              <a:t>-, </a:t>
            </a:r>
            <a:r>
              <a:rPr lang="ru-RU" dirty="0" err="1" smtClean="0"/>
              <a:t>рино</a:t>
            </a:r>
            <a:r>
              <a:rPr lang="ru-RU" dirty="0" smtClean="0"/>
              <a:t>-, </a:t>
            </a:r>
            <a:r>
              <a:rPr lang="ru-RU" dirty="0" err="1" smtClean="0"/>
              <a:t>ото-и</a:t>
            </a:r>
            <a:r>
              <a:rPr lang="ru-RU" dirty="0" smtClean="0"/>
              <a:t> </a:t>
            </a:r>
            <a:r>
              <a:rPr lang="ru-RU" dirty="0" err="1" smtClean="0"/>
              <a:t>дерматогенные</a:t>
            </a:r>
            <a:r>
              <a:rPr lang="ru-RU" dirty="0" smtClean="0"/>
              <a:t> воспалительные процессы.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 smtClean="0"/>
              <a:t>большинстве случаев воспаление имеет </a:t>
            </a:r>
            <a:r>
              <a:rPr lang="ru-RU" dirty="0" err="1" smtClean="0"/>
              <a:t>одонтогенную</a:t>
            </a:r>
            <a:r>
              <a:rPr lang="ru-RU" dirty="0" smtClean="0"/>
              <a:t> природу, т. е. микроорганизмы попадают в ткань через частично или полностью </a:t>
            </a:r>
            <a:r>
              <a:rPr lang="ru-RU" dirty="0" err="1" smtClean="0"/>
              <a:t>некротизированную</a:t>
            </a:r>
            <a:r>
              <a:rPr lang="ru-RU" dirty="0" smtClean="0"/>
              <a:t> пульпу зуба, либо через патологические </a:t>
            </a:r>
            <a:r>
              <a:rPr lang="ru-RU" dirty="0" err="1" smtClean="0"/>
              <a:t>пародонтальные</a:t>
            </a:r>
            <a:r>
              <a:rPr lang="ru-RU" dirty="0" smtClean="0"/>
              <a:t> карманы.  </a:t>
            </a:r>
            <a:endParaRPr lang="ru-RU" dirty="0" smtClean="0"/>
          </a:p>
          <a:p>
            <a:r>
              <a:rPr lang="ru-RU" dirty="0" smtClean="0"/>
              <a:t>Тенденция </a:t>
            </a:r>
            <a:r>
              <a:rPr lang="ru-RU" dirty="0" smtClean="0"/>
              <a:t>к росту клинически </a:t>
            </a:r>
            <a:r>
              <a:rPr lang="ru-RU" dirty="0" err="1" smtClean="0"/>
              <a:t>атипично</a:t>
            </a:r>
            <a:r>
              <a:rPr lang="ru-RU" dirty="0" smtClean="0"/>
              <a:t> протекающих гнойно-воспалительных процессов в челюстно-лицевой области, увеличению числа тяжелых, молниеносно протекающих случаев с выраженной интоксикацией и склонностью к распространению и </a:t>
            </a:r>
            <a:r>
              <a:rPr lang="ru-RU" dirty="0" err="1" smtClean="0"/>
              <a:t>хронизации</a:t>
            </a:r>
            <a:r>
              <a:rPr lang="ru-RU" dirty="0" smtClean="0"/>
              <a:t>, сопровождающихся общими и местными осложнениями, как правило, связывается с появлением антибиотико-резистентных форм бактерий, снижением </a:t>
            </a:r>
            <a:r>
              <a:rPr lang="ru-RU" dirty="0" err="1" smtClean="0"/>
              <a:t>резистентности</a:t>
            </a:r>
            <a:r>
              <a:rPr lang="ru-RU" dirty="0" smtClean="0"/>
              <a:t> организма, а также существенными изменениями состава возбудителей гнойно-воспалительных процессов. </a:t>
            </a:r>
            <a:endParaRPr lang="ru-RU" dirty="0" smtClean="0"/>
          </a:p>
          <a:p>
            <a:r>
              <a:rPr lang="ru-RU" dirty="0" smtClean="0"/>
              <a:t>Происходит </a:t>
            </a:r>
            <a:r>
              <a:rPr lang="ru-RU" dirty="0" smtClean="0"/>
              <a:t>не только замена аэробных и факультативно-анаэробных ассоциаций (вытеснение </a:t>
            </a:r>
            <a:r>
              <a:rPr lang="ru-RU" dirty="0" err="1" smtClean="0"/>
              <a:t>негемолитического</a:t>
            </a:r>
            <a:r>
              <a:rPr lang="ru-RU" dirty="0" smtClean="0"/>
              <a:t> стрептококка стафилококками), но и изменение внутри одного вида. Возрастает роль представителей облигатной </a:t>
            </a:r>
            <a:r>
              <a:rPr lang="ru-RU" dirty="0" err="1" smtClean="0"/>
              <a:t>неспоробразующей</a:t>
            </a:r>
            <a:r>
              <a:rPr lang="ru-RU" dirty="0" smtClean="0"/>
              <a:t> анаэробной микрофлоры.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</a:t>
            </a:r>
            <a:r>
              <a:rPr lang="ru-RU" b="1" dirty="0" smtClean="0"/>
              <a:t> </a:t>
            </a:r>
            <a:r>
              <a:rPr lang="ru-RU" sz="2400" dirty="0" smtClean="0"/>
              <a:t>Изучить основные клинические проявления абсцессов, локализующихся в полости рта.</a:t>
            </a:r>
          </a:p>
          <a:p>
            <a:pPr>
              <a:buNone/>
            </a:pPr>
            <a:r>
              <a:rPr lang="ru-RU" sz="2400" dirty="0" smtClean="0"/>
              <a:t>2. Изучить принципы диагностики воспалительных заболеваний .</a:t>
            </a:r>
          </a:p>
          <a:p>
            <a:pPr>
              <a:buNone/>
            </a:pPr>
            <a:r>
              <a:rPr lang="ru-RU" sz="2400" dirty="0" smtClean="0"/>
              <a:t>3.Изучить особенности топографии, топической диагностики и клиники абсцессов, локализующихся в полости рта.</a:t>
            </a:r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</a:t>
            </a:r>
            <a:r>
              <a:rPr lang="ru-RU" b="1" dirty="0" smtClean="0"/>
              <a:t> О</a:t>
            </a:r>
            <a:r>
              <a:rPr lang="ru-RU" sz="2400" dirty="0" smtClean="0"/>
              <a:t>сновные клинические проявления абсцессов, локализующихся в полости рта.</a:t>
            </a:r>
          </a:p>
          <a:p>
            <a:pPr>
              <a:buNone/>
            </a:pPr>
            <a:r>
              <a:rPr lang="ru-RU" sz="2400" dirty="0" smtClean="0"/>
              <a:t>2. Принципы диагностики воспалительных заболеваний .</a:t>
            </a:r>
          </a:p>
          <a:p>
            <a:pPr>
              <a:buNone/>
            </a:pPr>
            <a:r>
              <a:rPr lang="ru-RU" sz="2400" smtClean="0"/>
              <a:t>3.Особенности </a:t>
            </a:r>
            <a:r>
              <a:rPr lang="ru-RU" sz="2400" dirty="0" smtClean="0"/>
              <a:t>топографии, топической диагностики и клиники абсцессов, локализующихся в полости рта.</a:t>
            </a:r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5429288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571612"/>
            <a:ext cx="330639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142844" y="0"/>
            <a:ext cx="5357850" cy="2643182"/>
          </a:xfrm>
          <a:prstGeom prst="rect">
            <a:avLst/>
          </a:prstGeom>
          <a:noFill/>
          <a:ln>
            <a:solidFill>
              <a:srgbClr val="843E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4500570"/>
            <a:ext cx="5357850" cy="21431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K12.2 Флегмона и абсцесс полости рта </a:t>
            </a:r>
            <a:br>
              <a:rPr lang="ru-RU" sz="2400" b="1" dirty="0" smtClean="0"/>
            </a:br>
            <a:r>
              <a:rPr lang="ru-RU" sz="2400" dirty="0" smtClean="0"/>
              <a:t>Исключено: абсцесс: - языка (</a:t>
            </a:r>
            <a:r>
              <a:rPr lang="en-US" sz="2400" dirty="0" smtClean="0"/>
              <a:t>K14.0)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Абсцесс  острое ограниченное </a:t>
            </a:r>
            <a:r>
              <a:rPr lang="ru-RU" b="1" dirty="0" smtClean="0"/>
              <a:t>гнойно-воспалительное </a:t>
            </a:r>
            <a:r>
              <a:rPr lang="ru-RU" b="1" dirty="0" smtClean="0"/>
              <a:t>заболевание подкожно-жировой клетчатки. 	</a:t>
            </a:r>
          </a:p>
          <a:p>
            <a:r>
              <a:rPr lang="ru-RU" b="1" dirty="0" smtClean="0"/>
              <a:t>Флегмона – острое разлитое гнойно-воспалительное заболевание подкожно-жировой, межмышечной и </a:t>
            </a:r>
            <a:r>
              <a:rPr lang="ru-RU" b="1" dirty="0" err="1" smtClean="0"/>
              <a:t>межфасциальной</a:t>
            </a:r>
            <a:r>
              <a:rPr lang="ru-RU" b="1" dirty="0" smtClean="0"/>
              <a:t> клетчатки – является одним из самых тяжёлых заболеваний </a:t>
            </a:r>
            <a:r>
              <a:rPr lang="ru-RU" b="1" dirty="0" err="1" smtClean="0"/>
              <a:t>одонтогенного</a:t>
            </a:r>
            <a:r>
              <a:rPr lang="ru-RU" b="1" dirty="0" smtClean="0"/>
              <a:t> или </a:t>
            </a:r>
            <a:r>
              <a:rPr lang="ru-RU" b="1" dirty="0" err="1" smtClean="0"/>
              <a:t>неодонтогенного</a:t>
            </a:r>
            <a:r>
              <a:rPr lang="ru-RU" b="1" dirty="0" smtClean="0"/>
              <a:t> характера. Флегмона области рта, так же как и флегмоны лица, носят диффузный характер поражения и имеют тенденцию к быстрому распространению и развитию угрожающих жизни осложнений. Развитие гнойной флегмоны начинается с нарушений </a:t>
            </a:r>
            <a:r>
              <a:rPr lang="ru-RU" b="1" dirty="0" err="1" smtClean="0"/>
              <a:t>микроциркуляции</a:t>
            </a:r>
            <a:r>
              <a:rPr lang="ru-RU" b="1" dirty="0" smtClean="0"/>
              <a:t>, отёка и образования серозного, а затем гнойного выпота в толще жировой клетчатки. 	</a:t>
            </a:r>
          </a:p>
          <a:p>
            <a:endParaRPr lang="ru-RU" b="1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b="1" dirty="0" smtClean="0"/>
              <a:t>Клинико-анатомическая классификация абсцессов, флегмон полости рта: </a:t>
            </a:r>
            <a:endParaRPr lang="ru-RU" dirty="0" smtClean="0"/>
          </a:p>
          <a:p>
            <a:r>
              <a:rPr lang="ru-RU" dirty="0" smtClean="0"/>
              <a:t>1. Окологлоточное пространство </a:t>
            </a:r>
          </a:p>
          <a:p>
            <a:r>
              <a:rPr lang="ru-RU" dirty="0" smtClean="0"/>
              <a:t>2. Крыловидно-нижнечелюстное пространство </a:t>
            </a:r>
          </a:p>
          <a:p>
            <a:r>
              <a:rPr lang="ru-RU" dirty="0" smtClean="0"/>
              <a:t>3. Основание корня языка </a:t>
            </a:r>
          </a:p>
          <a:p>
            <a:r>
              <a:rPr lang="ru-RU" dirty="0" smtClean="0"/>
              <a:t>4. Подъязычная область, челюстно-язычный желобок </a:t>
            </a:r>
          </a:p>
          <a:p>
            <a:r>
              <a:rPr lang="ru-RU" dirty="0" smtClean="0"/>
              <a:t>5. Дно полости рта (верхний этаж) </a:t>
            </a:r>
          </a:p>
          <a:p>
            <a:r>
              <a:rPr lang="ru-RU" b="1" dirty="0" err="1" smtClean="0"/>
              <a:t>Клинико-анатомо-топографическая</a:t>
            </a:r>
            <a:r>
              <a:rPr lang="ru-RU" b="1" dirty="0" smtClean="0"/>
              <a:t> классификация флегмон и абсцессов лица: </a:t>
            </a:r>
            <a:endParaRPr lang="ru-RU" dirty="0" smtClean="0"/>
          </a:p>
          <a:p>
            <a:r>
              <a:rPr lang="ru-RU" dirty="0" smtClean="0"/>
              <a:t>1. </a:t>
            </a:r>
            <a:r>
              <a:rPr lang="ru-RU" dirty="0" err="1" smtClean="0"/>
              <a:t>Подподбородочная</a:t>
            </a:r>
            <a:r>
              <a:rPr lang="ru-RU" dirty="0" smtClean="0"/>
              <a:t> область </a:t>
            </a:r>
          </a:p>
          <a:p>
            <a:r>
              <a:rPr lang="ru-RU" dirty="0" smtClean="0"/>
              <a:t>2. Поднижнечелюстная область </a:t>
            </a:r>
          </a:p>
          <a:p>
            <a:r>
              <a:rPr lang="ru-RU" dirty="0" smtClean="0"/>
              <a:t>3. Околоушно-жевательная область </a:t>
            </a:r>
          </a:p>
          <a:p>
            <a:r>
              <a:rPr lang="ru-RU" dirty="0" smtClean="0"/>
              <a:t>4. Подглазничная область </a:t>
            </a:r>
          </a:p>
          <a:p>
            <a:r>
              <a:rPr lang="ru-RU" dirty="0" smtClean="0"/>
              <a:t>5. </a:t>
            </a:r>
            <a:r>
              <a:rPr lang="ru-RU" dirty="0" err="1" smtClean="0"/>
              <a:t>Позадичелюстная</a:t>
            </a:r>
            <a:r>
              <a:rPr lang="ru-RU" dirty="0" smtClean="0"/>
              <a:t> область </a:t>
            </a:r>
          </a:p>
          <a:p>
            <a:r>
              <a:rPr lang="ru-RU" dirty="0" smtClean="0"/>
              <a:t>6. *</a:t>
            </a:r>
            <a:r>
              <a:rPr lang="ru-RU" dirty="0" err="1" smtClean="0"/>
              <a:t>Периорбитальная</a:t>
            </a:r>
            <a:r>
              <a:rPr lang="ru-RU" dirty="0" smtClean="0"/>
              <a:t> область (</a:t>
            </a:r>
            <a:r>
              <a:rPr lang="ru-RU" dirty="0" err="1" smtClean="0"/>
              <a:t>область</a:t>
            </a:r>
            <a:r>
              <a:rPr lang="ru-RU" dirty="0" smtClean="0"/>
              <a:t> глазницы – исключена из данного кода нозологии) </a:t>
            </a:r>
          </a:p>
          <a:p>
            <a:r>
              <a:rPr lang="ru-RU" dirty="0" smtClean="0"/>
              <a:t>7. Височная область </a:t>
            </a:r>
          </a:p>
          <a:p>
            <a:r>
              <a:rPr lang="ru-RU" dirty="0" smtClean="0"/>
              <a:t>8. Подвисочная и </a:t>
            </a:r>
            <a:r>
              <a:rPr lang="ru-RU" dirty="0" err="1" smtClean="0"/>
              <a:t>крылонёбная</a:t>
            </a:r>
            <a:r>
              <a:rPr lang="ru-RU" dirty="0" smtClean="0"/>
              <a:t> ямки </a:t>
            </a:r>
          </a:p>
          <a:p>
            <a:r>
              <a:rPr lang="ru-RU" dirty="0" smtClean="0"/>
              <a:t>9. Щечная область </a:t>
            </a:r>
          </a:p>
          <a:p>
            <a:r>
              <a:rPr lang="ru-RU" dirty="0" smtClean="0"/>
              <a:t>10. Височная область </a:t>
            </a:r>
          </a:p>
          <a:p>
            <a:r>
              <a:rPr lang="ru-RU" dirty="0" smtClean="0"/>
              <a:t>11. Скуловая область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100013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Клинико-анатомическая классификация абсцессов, флегмон полости рта: 	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054485"/>
          </a:xfrm>
        </p:spPr>
        <p:txBody>
          <a:bodyPr/>
          <a:lstStyle/>
          <a:p>
            <a:pPr>
              <a:buNone/>
            </a:pPr>
            <a:r>
              <a:rPr lang="ru-RU" sz="2000" dirty="0" smtClean="0"/>
              <a:t>1. Окологлоточное пространство </a:t>
            </a:r>
          </a:p>
          <a:p>
            <a:pPr>
              <a:buNone/>
            </a:pPr>
            <a:r>
              <a:rPr lang="ru-RU" sz="2000" dirty="0" smtClean="0"/>
              <a:t>2. Крыловидно-нижнечелюстное пространство </a:t>
            </a:r>
          </a:p>
          <a:p>
            <a:pPr>
              <a:buNone/>
            </a:pPr>
            <a:r>
              <a:rPr lang="ru-RU" sz="2000" dirty="0" smtClean="0"/>
              <a:t>3. Основание корня языка </a:t>
            </a:r>
          </a:p>
          <a:p>
            <a:pPr>
              <a:buNone/>
            </a:pPr>
            <a:r>
              <a:rPr lang="ru-RU" sz="2000" dirty="0" smtClean="0"/>
              <a:t>4. Подъязычная область, челюстно-язычный желобок </a:t>
            </a:r>
          </a:p>
          <a:p>
            <a:pPr>
              <a:buNone/>
            </a:pPr>
            <a:r>
              <a:rPr lang="ru-RU" sz="2000" dirty="0" smtClean="0"/>
              <a:t>5. Дно полости рта (верхний этаж) 	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Основные клинические проявления абсцессов, локализующихся в полости рта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928670"/>
            <a:ext cx="8715436" cy="5715040"/>
          </a:xfrm>
        </p:spPr>
        <p:txBody>
          <a:bodyPr>
            <a:normAutofit lnSpcReduction="10000"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Заболевание чаще всего начинается с острого или обострившегося хронического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околоверхушечного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или краевого периодонтита.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распространении инфекции по питательным каналам и каналам остеонов в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околочелюстные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ткани появляются симптомы, свидетельствующие о наличии в них воспалительного процесса.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этом возникает отечность мягких тканей с выраженной гиперемией кожных покровов и инфильтратом в глубине.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Регионарные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лимфатические узлы увеличиваются и становятся болезненными. Иногда (в зависимости от локализации процесса) наблюдаются ограничение открывания рта и нарушение функции глотания.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последующем в области инфильтрата появляется очаг размягчения и флюктуации.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Боли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которые были при возникновении и развитии абсцесса достаточно  интенсивными, при гнойном расплавлении тканей уменьшаются. 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Общие неспецифические симптомы, обусловленные реакцией организма на воспалительный процесс, проявляются весьма умеренно. Больные отмечают некоторое недомогание, температура тела у них повышается до 37—38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°с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При исследовании крови отмечается увеличение содержания лейкоцитов до 10 000—13 000 мм3, преимущественно за счет сегментированных 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палочкоядерных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нейтрофилов, увеличение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соэ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до 15—20 мм/ч. В сыворотке крови определяется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С-реактивный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белок.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>Факторы, влияющие на течение острой </a:t>
            </a:r>
            <a:r>
              <a:rPr lang="ru-RU" sz="2700" b="1" dirty="0" err="1" smtClean="0"/>
              <a:t>одонтогенной</a:t>
            </a:r>
            <a:r>
              <a:rPr lang="ru-RU" sz="2700" b="1" dirty="0" smtClean="0"/>
              <a:t> инфекции: 	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857250"/>
          <a:ext cx="9144000" cy="579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8728"/>
                <a:gridCol w="7715272"/>
              </a:tblGrid>
              <a:tr h="285734">
                <a:tc>
                  <a:txBody>
                    <a:bodyPr/>
                    <a:lstStyle/>
                    <a:p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Факторы 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Описание </a:t>
                      </a:r>
                      <a:endParaRPr lang="ru-RU" dirty="0"/>
                    </a:p>
                  </a:txBody>
                  <a:tcPr/>
                </a:tc>
              </a:tr>
              <a:tr h="1788794">
                <a:tc>
                  <a:txBody>
                    <a:bodyPr/>
                    <a:lstStyle/>
                    <a:p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Эндогенные факторы </a:t>
                      </a:r>
                    </a:p>
                    <a:p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патология </a:t>
                      </a:r>
                      <a:r>
                        <a:rPr lang="ru-RU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сердечно-сосудистой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системы (гипертоническая болезнь, гипотония); </a:t>
                      </a:r>
                    </a:p>
                    <a:p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нарушения в эндокринной системе (заболевания щитовидной железы, тиреотоксикоз, сахарный диабет, повышенный уровень женских половых гормонов); </a:t>
                      </a:r>
                    </a:p>
                    <a:p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патология </a:t>
                      </a:r>
                      <a:r>
                        <a:rPr lang="ru-RU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ЛОР-органов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(наличие очагов хронического инфицирования на слизистой оболочке носа, носоглотки, верхнечелюстной пазухе); </a:t>
                      </a:r>
                    </a:p>
                    <a:p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наличие хронических </a:t>
                      </a:r>
                      <a:r>
                        <a:rPr lang="ru-RU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одонтогенных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очагов (хронический периодонтит, </a:t>
                      </a:r>
                      <a:r>
                        <a:rPr lang="ru-RU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одонтогенные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кисты челюстей, </a:t>
                      </a:r>
                      <a:r>
                        <a:rPr lang="ru-RU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пародонтит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); </a:t>
                      </a:r>
                      <a:endParaRPr lang="ru-RU" sz="1600" dirty="0"/>
                    </a:p>
                  </a:txBody>
                  <a:tcPr/>
                </a:tc>
              </a:tr>
              <a:tr h="1954550">
                <a:tc>
                  <a:txBody>
                    <a:bodyPr/>
                    <a:lstStyle/>
                    <a:p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Экзогенные факторы </a:t>
                      </a:r>
                    </a:p>
                    <a:p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физические: температурное, механическое воздействие во время проведения стоматологических манипуляций; </a:t>
                      </a:r>
                    </a:p>
                    <a:p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химические: воздействие ядов и лекарственных препаратов (</a:t>
                      </a:r>
                      <a:r>
                        <a:rPr lang="ru-RU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гормонозамещающая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терапия, рентгенотерапия), злоупотребление алкоголем, </a:t>
                      </a:r>
                      <a:r>
                        <a:rPr lang="ru-RU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табакокурение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употребление наркотиков; </a:t>
                      </a:r>
                    </a:p>
                    <a:p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биологические: несоблюдение гигиены полости рта, инфекционные заболевания (ОРВИ, грипп, краснуха, герпес);  </a:t>
                      </a:r>
                    </a:p>
                    <a:p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ru-RU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Ятрогенные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факторы </a:t>
                      </a:r>
                    </a:p>
                    <a:p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травматическое удаление зуба; </a:t>
                      </a:r>
                    </a:p>
                    <a:p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неполное удаление зуба; </a:t>
                      </a:r>
                    </a:p>
                    <a:p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несоблюдение правил асептики и антисептики в процессе проведения стоматологических манипуляций;  </a:t>
                      </a:r>
                    </a:p>
                    <a:p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7030A0"/>
                </a:solidFill>
              </a:rPr>
              <a:t>Диагноз абсцесс или флегмона является клиническим и устанавливается на основании жалоб больного, визуального осмотра, клинических, антропометрических, рентгенологических методов исследований. </a:t>
            </a:r>
            <a:r>
              <a:rPr lang="ru-RU" sz="1800" dirty="0" smtClean="0"/>
              <a:t>	</a:t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Диагностика флегмон лица производится на основании общих симптомов заболевания, оценки типа воспалительной реакции (</a:t>
            </a:r>
            <a:r>
              <a:rPr lang="ru-RU" dirty="0" err="1" smtClean="0"/>
              <a:t>нормергической</a:t>
            </a:r>
            <a:r>
              <a:rPr lang="ru-RU" dirty="0" smtClean="0"/>
              <a:t>, </a:t>
            </a:r>
            <a:r>
              <a:rPr lang="ru-RU" dirty="0" err="1" smtClean="0"/>
              <a:t>гиперергической</a:t>
            </a:r>
            <a:r>
              <a:rPr lang="ru-RU" dirty="0" smtClean="0"/>
              <a:t>, </a:t>
            </a:r>
            <a:r>
              <a:rPr lang="ru-RU" dirty="0" err="1" smtClean="0"/>
              <a:t>гипергической</a:t>
            </a:r>
            <a:r>
              <a:rPr lang="ru-RU" dirty="0" smtClean="0"/>
              <a:t>) и местных проявлений в зависимости от локализации и распространённости процесса. Учитывают возраст больного, наличие общих заболеваний, создающих иммунную недостаточность и отражающихся в своеобразии общей картины болезни, местной симптоматики, распространённости гнойного процесса. 	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/>
              <a:t>Клинически диагностика абсцессов проводится по выявлению основных признаков 	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400" dirty="0" smtClean="0"/>
              <a:t>1. Признак «причинного зуба», являющегося источником инфекции, характерной локализации </a:t>
            </a:r>
          </a:p>
          <a:p>
            <a:pPr>
              <a:buNone/>
            </a:pPr>
            <a:r>
              <a:rPr lang="ru-RU" sz="2400" dirty="0" smtClean="0"/>
              <a:t>2. Признак выраженности воспалительного инфильтрата, наиболее чётко визуально определяется при флегмонах поверхностной локализации, но слабо выражен при флегмонах области рта, располагающихся </a:t>
            </a:r>
            <a:r>
              <a:rPr lang="ru-RU" sz="2400" dirty="0" err="1" smtClean="0"/>
              <a:t>кнутри</a:t>
            </a:r>
            <a:r>
              <a:rPr lang="ru-RU" sz="2400" dirty="0" smtClean="0"/>
              <a:t> от костных структур. Обычно определяется при пальпации и служит достоверным признаком поражения конкретного пространства. </a:t>
            </a:r>
          </a:p>
          <a:p>
            <a:pPr>
              <a:buNone/>
            </a:pPr>
            <a:r>
              <a:rPr lang="ru-RU" sz="2400" dirty="0" smtClean="0"/>
              <a:t>3. Признак нарушения двигательной функции нижней челюсти, выражен у большинства глубоких флегмон области рта. </a:t>
            </a:r>
          </a:p>
          <a:p>
            <a:pPr>
              <a:buNone/>
            </a:pPr>
            <a:r>
              <a:rPr lang="ru-RU" sz="2400" dirty="0" smtClean="0"/>
              <a:t>4. Признак нарушения функций глотания и дыхания. Характерен для флегмон крыловидно-челюстного пространства, </a:t>
            </a:r>
            <a:r>
              <a:rPr lang="ru-RU" sz="2400" dirty="0" err="1" smtClean="0"/>
              <a:t>окологлочотного</a:t>
            </a:r>
            <a:r>
              <a:rPr lang="ru-RU" sz="2400" dirty="0" smtClean="0"/>
              <a:t> пространства и дна полости рта. 	</a:t>
            </a:r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>Принципы диагностики воспалительных заболеваний 	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Основные клинические диагностические исследования: </a:t>
            </a:r>
          </a:p>
          <a:p>
            <a:r>
              <a:rPr lang="ru-RU" dirty="0" smtClean="0"/>
              <a:t>Сбор анамнеза; </a:t>
            </a:r>
          </a:p>
          <a:p>
            <a:r>
              <a:rPr lang="ru-RU" dirty="0" smtClean="0"/>
              <a:t>Внешний осмотр челюстно-лицевой области </a:t>
            </a:r>
          </a:p>
          <a:p>
            <a:r>
              <a:rPr lang="ru-RU" dirty="0" smtClean="0"/>
              <a:t>Визуальное исследование при патологии полости рта, включая </a:t>
            </a:r>
            <a:r>
              <a:rPr lang="ru-RU" dirty="0" err="1" smtClean="0"/>
              <a:t>черепно-челюстно-лицевую</a:t>
            </a:r>
            <a:r>
              <a:rPr lang="ru-RU" dirty="0" smtClean="0"/>
              <a:t> область </a:t>
            </a:r>
          </a:p>
          <a:p>
            <a:r>
              <a:rPr lang="ru-RU" dirty="0" smtClean="0"/>
              <a:t>Осмотр полости рта с помощью дополнительных инструментов </a:t>
            </a:r>
          </a:p>
          <a:p>
            <a:r>
              <a:rPr lang="ru-RU" dirty="0" smtClean="0"/>
              <a:t>Определение степени открывания рта и ограничения подвижности нижней челюсти </a:t>
            </a:r>
          </a:p>
          <a:p>
            <a:r>
              <a:rPr lang="ru-RU" dirty="0" smtClean="0"/>
              <a:t>Пальпация </a:t>
            </a:r>
            <a:r>
              <a:rPr lang="ru-RU" dirty="0" err="1" smtClean="0"/>
              <a:t>лимфоузлов</a:t>
            </a:r>
            <a:r>
              <a:rPr lang="ru-RU" dirty="0" smtClean="0"/>
              <a:t> </a:t>
            </a:r>
          </a:p>
          <a:p>
            <a:r>
              <a:rPr lang="ru-RU" dirty="0" smtClean="0"/>
              <a:t>Пальпация структур челюстно-лицевой области </a:t>
            </a:r>
          </a:p>
          <a:p>
            <a:r>
              <a:rPr lang="ru-RU" dirty="0" smtClean="0"/>
              <a:t>Перкуссия при патологии полости рта, включая </a:t>
            </a:r>
            <a:r>
              <a:rPr lang="ru-RU" dirty="0" err="1" smtClean="0"/>
              <a:t>черепно-челюстно-лицевую</a:t>
            </a:r>
            <a:r>
              <a:rPr lang="ru-RU" dirty="0" smtClean="0"/>
              <a:t> область </a:t>
            </a:r>
          </a:p>
          <a:p>
            <a:r>
              <a:rPr lang="ru-RU" dirty="0" smtClean="0"/>
              <a:t>Перкуссия зубов </a:t>
            </a:r>
          </a:p>
          <a:p>
            <a:r>
              <a:rPr lang="ru-RU" dirty="0" smtClean="0"/>
              <a:t>Определение степени патологической подвижности зубов </a:t>
            </a:r>
          </a:p>
          <a:p>
            <a:r>
              <a:rPr lang="ru-RU" dirty="0" err="1" smtClean="0"/>
              <a:t>Электроодонтодиагностика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	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Микробиологическая диагностика 	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2643207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важна для определения видов микробных возбудителей, их свойств, уровня концентрации, а также чувствительности инфекционных агентов к антибактериальным лекарственным препаратам. Однако традиционные методы дают возможность получить результат на 2—7-е сутки. Более перспективны, особенно в специализированных клиниках, ускоренные методы — кассетный </a:t>
            </a:r>
            <a:r>
              <a:rPr lang="ru-RU" dirty="0" err="1" smtClean="0"/>
              <a:t>микрометод</a:t>
            </a:r>
            <a:r>
              <a:rPr lang="ru-RU" dirty="0" smtClean="0"/>
              <a:t> и в полужидкой среде, которые позволяют подтвердить микробиологический диагноз и получить </a:t>
            </a:r>
            <a:r>
              <a:rPr lang="ru-RU" dirty="0" err="1" smtClean="0"/>
              <a:t>антибиотикограмму</a:t>
            </a:r>
            <a:r>
              <a:rPr lang="ru-RU" dirty="0" smtClean="0"/>
              <a:t> через 6—12 ч для 	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3571876"/>
            <a:ext cx="78581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В комплексном обследовании следует проводить  рентгенологическое исследование, позволяющее уточнить </a:t>
            </a:r>
            <a:r>
              <a:rPr lang="ru-RU" sz="2000" b="1" dirty="0" err="1" smtClean="0">
                <a:solidFill>
                  <a:srgbClr val="7030A0"/>
                </a:solidFill>
              </a:rPr>
              <a:t>одонтогенный</a:t>
            </a:r>
            <a:r>
              <a:rPr lang="ru-RU" sz="2000" b="1" dirty="0" smtClean="0">
                <a:solidFill>
                  <a:srgbClr val="7030A0"/>
                </a:solidFill>
              </a:rPr>
              <a:t> источник инфекции, дифференцировать гнойный процесс мягких тканей от </a:t>
            </a:r>
            <a:r>
              <a:rPr lang="ru-RU" sz="2000" b="1" dirty="0" err="1" smtClean="0">
                <a:solidFill>
                  <a:srgbClr val="7030A0"/>
                </a:solidFill>
              </a:rPr>
              <a:t>остеофлегмон</a:t>
            </a:r>
            <a:r>
              <a:rPr lang="ru-RU" sz="2000" b="1" dirty="0" smtClean="0">
                <a:solidFill>
                  <a:srgbClr val="7030A0"/>
                </a:solidFill>
              </a:rPr>
              <a:t>, а при длительности заболевания выявить развитие вторичного кортикального остеомиелита. Для более точной диагностики применяют рентгеновскую компьютерную томографию. </a:t>
            </a:r>
            <a:endParaRPr lang="ru-RU" sz="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Топическая диагностика абсцессов,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1"/>
            <a:ext cx="3043230" cy="3857652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Для абсцессов и флегмон, локализующихся в поверхностных областях, характерна выраженность классических местных признаков воспалительного процесса в виде припухлости тканей соответствующей области (</a:t>
            </a:r>
            <a:r>
              <a:rPr lang="ru-RU" dirty="0" err="1" smtClean="0"/>
              <a:t>tumor</a:t>
            </a:r>
            <a:r>
              <a:rPr lang="ru-RU" dirty="0" smtClean="0"/>
              <a:t>), покраснения кожи и слизистой оболочки над очагом воспаления за счет гиперемии (</a:t>
            </a:r>
            <a:r>
              <a:rPr lang="ru-RU" dirty="0" err="1" smtClean="0"/>
              <a:t>rabor</a:t>
            </a:r>
            <a:r>
              <a:rPr lang="ru-RU" dirty="0" smtClean="0"/>
              <a:t>), местное повышение температуры тканей (</a:t>
            </a:r>
            <a:r>
              <a:rPr lang="ru-RU" dirty="0" err="1" smtClean="0"/>
              <a:t>calor</a:t>
            </a:r>
            <a:r>
              <a:rPr lang="ru-RU" dirty="0" smtClean="0"/>
              <a:t>). В то же время другие признаки воспаления в виде Соли (</a:t>
            </a:r>
            <a:r>
              <a:rPr lang="ru-RU" dirty="0" err="1" smtClean="0"/>
              <a:t>dolor</a:t>
            </a:r>
            <a:r>
              <a:rPr lang="ru-RU" dirty="0" smtClean="0"/>
              <a:t>), нарушения функции (</a:t>
            </a:r>
            <a:r>
              <a:rPr lang="ru-RU" dirty="0" err="1" smtClean="0"/>
              <a:t>functio</a:t>
            </a:r>
            <a:r>
              <a:rPr lang="ru-RU" dirty="0" smtClean="0"/>
              <a:t> </a:t>
            </a:r>
            <a:r>
              <a:rPr lang="ru-RU" dirty="0" err="1" smtClean="0"/>
              <a:t>laesa</a:t>
            </a:r>
            <a:r>
              <a:rPr lang="ru-RU" dirty="0" smtClean="0"/>
              <a:t>) выражены в меньшей мере </a:t>
            </a:r>
            <a:endParaRPr lang="ru-RU" dirty="0"/>
          </a:p>
        </p:txBody>
      </p:sp>
      <p:pic>
        <p:nvPicPr>
          <p:cNvPr id="1026" name="Рисунок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500042"/>
            <a:ext cx="3432178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642910" y="4429132"/>
            <a:ext cx="8229600" cy="221457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Наиболее характерные симптомы при абсцессе, флегмоне головы и шеи различной локализации. Ограничение открывания рта: 1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regio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temporalis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(подмышечное пространство), 2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fossa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infratemporalis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3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</a:t>
            </a:r>
            <a:r>
              <a:rPr kumimoji="0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masseterica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(подмышечное пространство), 4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spatium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interpterygoideum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et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pterygomandibulare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Нарушение глотания из-за боли: 5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spatium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parapharyngeum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6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palatum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molle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7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regio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sublingualis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8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regio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submandibularis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9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corpus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et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radix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linguae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Припухлость, гиперемия кожи: 10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regio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frontalis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II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regio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temporalis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(подкожная клетчатка), 12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regio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palpebralis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13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regio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zygomatica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14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regio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infraorbitalis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15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labium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oris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superior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16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regio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buccalis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17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labium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oris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inferior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18 —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regio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mentalis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6286544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285992"/>
            <a:ext cx="628654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3484563"/>
            <a:ext cx="4187825" cy="337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52"/>
            <a:ext cx="5000660" cy="55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6043"/>
          <a:stretch>
            <a:fillRect/>
          </a:stretch>
        </p:blipFill>
        <p:spPr bwMode="auto">
          <a:xfrm>
            <a:off x="5406412" y="1357298"/>
            <a:ext cx="3548166" cy="4668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1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5525" t="29896" r="32243" b="21711"/>
          <a:stretch>
            <a:fillRect/>
          </a:stretch>
        </p:blipFill>
        <p:spPr bwMode="auto">
          <a:xfrm>
            <a:off x="1214414" y="285728"/>
            <a:ext cx="6929486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4216" t="8839" r="33229" b="40652"/>
          <a:stretch>
            <a:fillRect/>
          </a:stretch>
        </p:blipFill>
        <p:spPr bwMode="auto">
          <a:xfrm>
            <a:off x="1357290" y="142852"/>
            <a:ext cx="6500858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4854" y="214290"/>
            <a:ext cx="4764336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285860"/>
            <a:ext cx="464347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76787" y="214290"/>
            <a:ext cx="4367213" cy="646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ru-RU" sz="2000" b="1" i="1" dirty="0" smtClean="0"/>
              <a:t>Абсцесс подвисочной области (ямки) </a:t>
            </a:r>
            <a:endParaRPr lang="ru-RU" sz="2000" dirty="0"/>
          </a:p>
        </p:txBody>
      </p:sp>
      <p:pic>
        <p:nvPicPr>
          <p:cNvPr id="440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0156" t="44375" r="10156" b="26875"/>
          <a:stretch>
            <a:fillRect/>
          </a:stretch>
        </p:blipFill>
        <p:spPr bwMode="auto">
          <a:xfrm>
            <a:off x="142844" y="857232"/>
            <a:ext cx="7286676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2857496"/>
            <a:ext cx="650085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Границы: передняя</a:t>
            </a:r>
            <a:r>
              <a:rPr lang="en-US" sz="1600" dirty="0" smtClean="0"/>
              <a:t> — </a:t>
            </a:r>
            <a:r>
              <a:rPr lang="ru-RU" sz="1600" dirty="0" smtClean="0"/>
              <a:t>бугор верхней челюсти</a:t>
            </a:r>
            <a:r>
              <a:rPr lang="en-US" sz="1600" dirty="0" smtClean="0"/>
              <a:t> (tuber maxillae), </a:t>
            </a:r>
            <a:r>
              <a:rPr lang="ru-RU" sz="1600" dirty="0" smtClean="0"/>
              <a:t>а также височная поверхность скуловой кости</a:t>
            </a:r>
            <a:r>
              <a:rPr lang="en-US" sz="1600" dirty="0" smtClean="0"/>
              <a:t> (fades </a:t>
            </a:r>
            <a:r>
              <a:rPr lang="en-US" sz="1600" dirty="0" err="1" smtClean="0"/>
              <a:t>temporalis</a:t>
            </a:r>
            <a:r>
              <a:rPr lang="en-US" sz="1600" dirty="0" smtClean="0"/>
              <a:t> </a:t>
            </a:r>
            <a:r>
              <a:rPr lang="en-US" sz="1600" dirty="0" err="1" smtClean="0"/>
              <a:t>ossis</a:t>
            </a:r>
            <a:r>
              <a:rPr lang="en-US" sz="1600" dirty="0" smtClean="0"/>
              <a:t> </a:t>
            </a:r>
            <a:r>
              <a:rPr lang="en-US" sz="1600" dirty="0" err="1" smtClean="0"/>
              <a:t>zygomaticum</a:t>
            </a:r>
            <a:r>
              <a:rPr lang="en-US" sz="1600" dirty="0" smtClean="0"/>
              <a:t>),  </a:t>
            </a:r>
            <a:endParaRPr lang="ru-RU" sz="1600" dirty="0" smtClean="0"/>
          </a:p>
          <a:p>
            <a:r>
              <a:rPr lang="ru-RU" sz="1600" dirty="0" smtClean="0"/>
              <a:t>— внутренняя — латеральная пластинка крыловидного отростка (</a:t>
            </a:r>
            <a:r>
              <a:rPr lang="ru-RU" sz="1600" dirty="0" err="1" smtClean="0"/>
              <a:t>lamina</a:t>
            </a:r>
            <a:r>
              <a:rPr lang="ru-RU" sz="1600" dirty="0" smtClean="0"/>
              <a:t> </a:t>
            </a:r>
            <a:r>
              <a:rPr lang="ru-RU" sz="1600" dirty="0" err="1" smtClean="0"/>
              <a:t>lateralis</a:t>
            </a:r>
            <a:r>
              <a:rPr lang="ru-RU" sz="1600" dirty="0" smtClean="0"/>
              <a:t> </a:t>
            </a:r>
            <a:r>
              <a:rPr lang="ru-RU" sz="1600" dirty="0" err="1" smtClean="0"/>
              <a:t>ossis</a:t>
            </a:r>
            <a:r>
              <a:rPr lang="ru-RU" sz="1600" dirty="0" smtClean="0"/>
              <a:t> </a:t>
            </a:r>
            <a:r>
              <a:rPr lang="ru-RU" sz="1600" dirty="0" err="1" smtClean="0"/>
              <a:t>sphenoidalis</a:t>
            </a:r>
            <a:r>
              <a:rPr lang="ru-RU" sz="1600" dirty="0" smtClean="0"/>
              <a:t>),</a:t>
            </a:r>
          </a:p>
          <a:p>
            <a:r>
              <a:rPr lang="ru-RU" sz="1600" dirty="0" smtClean="0"/>
              <a:t>— наружная — внутренняя поверхность ветви нижней челюсти (</a:t>
            </a:r>
            <a:r>
              <a:rPr lang="ru-RU" sz="1600" dirty="0" err="1" smtClean="0"/>
              <a:t>ramus</a:t>
            </a:r>
            <a:r>
              <a:rPr lang="ru-RU" sz="1600" dirty="0" smtClean="0"/>
              <a:t> </a:t>
            </a:r>
            <a:r>
              <a:rPr lang="ru-RU" sz="1600" dirty="0" err="1" smtClean="0"/>
              <a:t>mandibulae</a:t>
            </a:r>
            <a:r>
              <a:rPr lang="ru-RU" sz="1600" dirty="0" smtClean="0"/>
              <a:t>) и сухожилие височной мышцы,</a:t>
            </a:r>
          </a:p>
          <a:p>
            <a:r>
              <a:rPr lang="ru-RU" sz="1600" dirty="0" smtClean="0"/>
              <a:t>— задняя — шиловидный отросток (</a:t>
            </a:r>
            <a:r>
              <a:rPr lang="ru-RU" sz="1600" dirty="0" err="1" smtClean="0"/>
              <a:t>processus</a:t>
            </a:r>
            <a:r>
              <a:rPr lang="ru-RU" sz="1600" dirty="0" smtClean="0"/>
              <a:t> </a:t>
            </a:r>
            <a:r>
              <a:rPr lang="ru-RU" sz="1600" dirty="0" err="1" smtClean="0"/>
              <a:t>styloideus</a:t>
            </a:r>
            <a:r>
              <a:rPr lang="ru-RU" sz="1600" dirty="0" smtClean="0"/>
              <a:t>) височной кости с прикрепляющимися к нему мышцами (</a:t>
            </a:r>
            <a:r>
              <a:rPr lang="ru-RU" sz="1600" dirty="0" err="1" smtClean="0"/>
              <a:t>mm</a:t>
            </a:r>
            <a:r>
              <a:rPr lang="ru-RU" sz="1600" dirty="0" smtClean="0"/>
              <a:t>. </a:t>
            </a:r>
            <a:r>
              <a:rPr lang="ru-RU" sz="1600" dirty="0" err="1" smtClean="0"/>
              <a:t>stylohyoideus</a:t>
            </a:r>
            <a:r>
              <a:rPr lang="ru-RU" sz="1600" dirty="0" smtClean="0"/>
              <a:t>, </a:t>
            </a:r>
            <a:r>
              <a:rPr lang="ru-RU" sz="1600" dirty="0" err="1" smtClean="0"/>
              <a:t>styloglossus</a:t>
            </a:r>
            <a:r>
              <a:rPr lang="ru-RU" sz="1600" dirty="0" smtClean="0"/>
              <a:t>, </a:t>
            </a:r>
            <a:r>
              <a:rPr lang="ru-RU" sz="1600" dirty="0" err="1" smtClean="0"/>
              <a:t>stylopharyngeus</a:t>
            </a:r>
            <a:r>
              <a:rPr lang="ru-RU" sz="1600" dirty="0" smtClean="0"/>
              <a:t>),</a:t>
            </a:r>
          </a:p>
          <a:p>
            <a:r>
              <a:rPr lang="ru-RU" sz="1600" dirty="0" smtClean="0"/>
              <a:t>— снизу подвисочная ямка замыкается тонким листком </a:t>
            </a:r>
            <a:r>
              <a:rPr lang="ru-RU" sz="1600" dirty="0" err="1" smtClean="0"/>
              <a:t>щечноглоточной</a:t>
            </a:r>
            <a:r>
              <a:rPr lang="ru-RU" sz="1600" dirty="0" smtClean="0"/>
              <a:t> фасции (</a:t>
            </a:r>
            <a:r>
              <a:rPr lang="ru-RU" sz="1600" dirty="0" err="1" smtClean="0"/>
              <a:t>fascia</a:t>
            </a:r>
            <a:r>
              <a:rPr lang="ru-RU" sz="1600" dirty="0" smtClean="0"/>
              <a:t> </a:t>
            </a:r>
            <a:r>
              <a:rPr lang="ru-RU" sz="1600" dirty="0" err="1" smtClean="0"/>
              <a:t>buccopharyngea</a:t>
            </a:r>
            <a:r>
              <a:rPr lang="ru-RU" sz="1600" dirty="0" smtClean="0"/>
              <a:t>), а позади нее сообщается с клетчаткой крыловидно-челюстного пространства. Кроме того, через </a:t>
            </a:r>
            <a:r>
              <a:rPr lang="ru-RU" sz="1600" dirty="0" err="1" smtClean="0"/>
              <a:t>fissura</a:t>
            </a:r>
            <a:r>
              <a:rPr lang="ru-RU" sz="1600" dirty="0" smtClean="0"/>
              <a:t> </a:t>
            </a:r>
            <a:r>
              <a:rPr lang="ru-RU" sz="1600" dirty="0" err="1" smtClean="0"/>
              <a:t>orbitalis</a:t>
            </a:r>
            <a:r>
              <a:rPr lang="ru-RU" sz="1600" dirty="0" smtClean="0"/>
              <a:t> </a:t>
            </a:r>
            <a:r>
              <a:rPr lang="ru-RU" sz="1600" dirty="0" err="1" smtClean="0"/>
              <a:t>inferior</a:t>
            </a:r>
            <a:r>
              <a:rPr lang="ru-RU" sz="1600" dirty="0" smtClean="0"/>
              <a:t> подвисочная ямка сообщается с глазницей, а через </a:t>
            </a:r>
            <a:r>
              <a:rPr lang="ru-RU" sz="1600" dirty="0" err="1" smtClean="0"/>
              <a:t>fissura</a:t>
            </a:r>
            <a:r>
              <a:rPr lang="ru-RU" sz="1600" dirty="0" smtClean="0"/>
              <a:t> </a:t>
            </a:r>
            <a:r>
              <a:rPr lang="ru-RU" sz="1600" dirty="0" err="1" smtClean="0"/>
              <a:t>pterygomaxillaris</a:t>
            </a:r>
            <a:r>
              <a:rPr lang="ru-RU" sz="1600" dirty="0" smtClean="0"/>
              <a:t> — с крыловидно-небной ямкой.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lum bright="12000" contrast="4000"/>
          </a:blip>
          <a:srcRect/>
          <a:stretch>
            <a:fillRect/>
          </a:stretch>
        </p:blipFill>
        <p:spPr bwMode="auto">
          <a:xfrm>
            <a:off x="6643702" y="2357430"/>
            <a:ext cx="2214578" cy="1703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114932" cy="654032"/>
          </a:xfrm>
        </p:spPr>
        <p:txBody>
          <a:bodyPr>
            <a:normAutofit/>
          </a:bodyPr>
          <a:lstStyle/>
          <a:p>
            <a:r>
              <a:rPr lang="ru-RU" sz="2400" b="1" i="1" dirty="0" smtClean="0"/>
              <a:t>Абсцесс щечной области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8"/>
            <a:ext cx="5786446" cy="5857892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b="1" dirty="0" smtClean="0"/>
              <a:t>Топографическая анатомия</a:t>
            </a:r>
            <a:endParaRPr lang="ru-RU" dirty="0" smtClean="0"/>
          </a:p>
          <a:p>
            <a:r>
              <a:rPr lang="ru-RU" dirty="0" smtClean="0"/>
              <a:t>Границы щечной области : верхняя — нижний край скуловой кости, нижняя — край тела нижней челюсти, передняя — круговая мышца рта (</a:t>
            </a:r>
            <a:r>
              <a:rPr lang="ru-RU" dirty="0" err="1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orbicularis</a:t>
            </a:r>
            <a:r>
              <a:rPr lang="ru-RU" dirty="0" smtClean="0"/>
              <a:t> </a:t>
            </a:r>
            <a:r>
              <a:rPr lang="ru-RU" dirty="0" err="1" smtClean="0"/>
              <a:t>oris</a:t>
            </a:r>
            <a:r>
              <a:rPr lang="ru-RU" dirty="0" smtClean="0"/>
              <a:t>), задняя — передний край жевательной мышцы </a:t>
            </a:r>
            <a:r>
              <a:rPr lang="ru-RU" dirty="0" err="1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masseter</a:t>
            </a:r>
            <a:r>
              <a:rPr lang="ru-RU" dirty="0" smtClean="0"/>
              <a:t>).</a:t>
            </a:r>
          </a:p>
          <a:p>
            <a:r>
              <a:rPr lang="ru-RU" b="1" dirty="0" smtClean="0"/>
              <a:t>Послойная структура.</a:t>
            </a:r>
            <a:r>
              <a:rPr lang="ru-RU" dirty="0" smtClean="0"/>
              <a:t> Щечная область характеризуется обилием подкожной жировой клетчатки. От последней тонкой </a:t>
            </a:r>
            <a:r>
              <a:rPr lang="ru-RU" dirty="0" err="1" smtClean="0"/>
              <a:t>фасциальной</a:t>
            </a:r>
            <a:r>
              <a:rPr lang="ru-RU" dirty="0" smtClean="0"/>
              <a:t> пластинкой (</a:t>
            </a:r>
            <a:r>
              <a:rPr lang="ru-RU" dirty="0" err="1" smtClean="0"/>
              <a:t>fascia</a:t>
            </a:r>
            <a:r>
              <a:rPr lang="ru-RU" dirty="0" smtClean="0"/>
              <a:t> </a:t>
            </a:r>
            <a:r>
              <a:rPr lang="ru-RU" dirty="0" err="1" smtClean="0"/>
              <a:t>buccopharyngea</a:t>
            </a:r>
            <a:r>
              <a:rPr lang="ru-RU" dirty="0" smtClean="0"/>
              <a:t>) отграничивается жировой комок щеки (</a:t>
            </a:r>
            <a:r>
              <a:rPr lang="ru-RU" dirty="0" err="1" smtClean="0"/>
              <a:t>corpus</a:t>
            </a:r>
            <a:r>
              <a:rPr lang="ru-RU" dirty="0" smtClean="0"/>
              <a:t> </a:t>
            </a:r>
            <a:r>
              <a:rPr lang="ru-RU" dirty="0" err="1" smtClean="0"/>
              <a:t>adiposum</a:t>
            </a:r>
            <a:r>
              <a:rPr lang="ru-RU" dirty="0" smtClean="0"/>
              <a:t>), который лежит поверх щечной мышцы и по направлению кзади проникает в глубокую зону бокового отдела лица. Щечно-глоточная фасция покрывает щечную мышцу и образует уплотнение, которое натянуто между крючком крыловидного отростка и челюстно-подъязычной линией нижней челюсти. Это уплотнение, известное под названием </a:t>
            </a:r>
            <a:r>
              <a:rPr lang="ru-RU" dirty="0" err="1" smtClean="0"/>
              <a:t>lig</a:t>
            </a:r>
            <a:r>
              <a:rPr lang="ru-RU" dirty="0" smtClean="0"/>
              <a:t>. </a:t>
            </a:r>
            <a:r>
              <a:rPr lang="ru-RU" dirty="0" err="1" smtClean="0"/>
              <a:t>pterygo-mandibulare</a:t>
            </a:r>
            <a:r>
              <a:rPr lang="ru-RU" dirty="0" smtClean="0"/>
              <a:t>, служит местом начала щечной мышцы (</a:t>
            </a:r>
            <a:r>
              <a:rPr lang="ru-RU" dirty="0" err="1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buccinator</a:t>
            </a:r>
            <a:r>
              <a:rPr lang="ru-RU" dirty="0" smtClean="0"/>
              <a:t>). Толщу последней на уровне середины переднего края жевательной мышцы прободает проток околоушной слюнной железы.</a:t>
            </a:r>
          </a:p>
          <a:p>
            <a:r>
              <a:rPr lang="ru-RU" dirty="0" smtClean="0"/>
              <a:t>В	клетчатке проходят лицевая артерия и вена, проецирующиеся в направлении от середины нижнего края челюсти к внутреннему углу глаза. Лицевая артерия в клетчатке </a:t>
            </a:r>
            <a:r>
              <a:rPr lang="ru-RU" dirty="0" err="1" smtClean="0"/>
              <a:t>анастомозирует</a:t>
            </a:r>
            <a:r>
              <a:rPr lang="ru-RU" dirty="0" smtClean="0"/>
              <a:t> с другими артериями лица — </a:t>
            </a:r>
            <a:r>
              <a:rPr lang="ru-RU" dirty="0" err="1" smtClean="0"/>
              <a:t>a</a:t>
            </a:r>
            <a:r>
              <a:rPr lang="ru-RU" dirty="0" smtClean="0"/>
              <a:t>. </a:t>
            </a:r>
            <a:r>
              <a:rPr lang="ru-RU" dirty="0" err="1" smtClean="0"/>
              <a:t>buccalis</a:t>
            </a:r>
            <a:r>
              <a:rPr lang="ru-RU" dirty="0" smtClean="0"/>
              <a:t>, </a:t>
            </a:r>
            <a:r>
              <a:rPr lang="ru-RU" dirty="0" err="1" smtClean="0"/>
              <a:t>a</a:t>
            </a:r>
            <a:r>
              <a:rPr lang="ru-RU" dirty="0" smtClean="0"/>
              <a:t>. </a:t>
            </a:r>
            <a:r>
              <a:rPr lang="ru-RU" dirty="0" err="1" smtClean="0"/>
              <a:t>infraorbitalis</a:t>
            </a:r>
            <a:r>
              <a:rPr lang="ru-RU" dirty="0" smtClean="0"/>
              <a:t> (из </a:t>
            </a:r>
            <a:r>
              <a:rPr lang="ru-RU" dirty="0" err="1" smtClean="0"/>
              <a:t>a</a:t>
            </a:r>
            <a:r>
              <a:rPr lang="ru-RU" dirty="0" smtClean="0"/>
              <a:t>. </a:t>
            </a:r>
            <a:r>
              <a:rPr lang="ru-RU" dirty="0" err="1" smtClean="0"/>
              <a:t>maxillaris</a:t>
            </a:r>
            <a:r>
              <a:rPr lang="ru-RU" dirty="0" smtClean="0"/>
              <a:t>), </a:t>
            </a:r>
            <a:r>
              <a:rPr lang="ru-RU" dirty="0" err="1" smtClean="0"/>
              <a:t>a</a:t>
            </a:r>
            <a:r>
              <a:rPr lang="ru-RU" dirty="0" smtClean="0"/>
              <a:t>. </a:t>
            </a:r>
            <a:r>
              <a:rPr lang="ru-RU" dirty="0" err="1" smtClean="0"/>
              <a:t>transversa</a:t>
            </a:r>
            <a:r>
              <a:rPr lang="ru-RU" dirty="0" smtClean="0"/>
              <a:t> </a:t>
            </a:r>
            <a:r>
              <a:rPr lang="ru-RU" dirty="0" err="1" smtClean="0"/>
              <a:t>faciei</a:t>
            </a:r>
            <a:r>
              <a:rPr lang="ru-RU" dirty="0" smtClean="0"/>
              <a:t> (из </a:t>
            </a:r>
            <a:r>
              <a:rPr lang="ru-RU" dirty="0" err="1" smtClean="0"/>
              <a:t>a</a:t>
            </a:r>
            <a:r>
              <a:rPr lang="ru-RU" dirty="0" smtClean="0"/>
              <a:t>. </a:t>
            </a:r>
            <a:r>
              <a:rPr lang="ru-RU" dirty="0" err="1" smtClean="0"/>
              <a:t>temporalis</a:t>
            </a:r>
            <a:r>
              <a:rPr lang="ru-RU" dirty="0" smtClean="0"/>
              <a:t>) На уровне середины переднего края жевательной мышцы находится крупная вена — </a:t>
            </a:r>
            <a:r>
              <a:rPr lang="ru-RU" dirty="0" err="1" smtClean="0"/>
              <a:t>v</a:t>
            </a:r>
            <a:r>
              <a:rPr lang="ru-RU" dirty="0" smtClean="0"/>
              <a:t>. </a:t>
            </a:r>
            <a:r>
              <a:rPr lang="ru-RU" dirty="0" err="1" smtClean="0"/>
              <a:t>anastomotica</a:t>
            </a:r>
            <a:r>
              <a:rPr lang="ru-RU" dirty="0" smtClean="0"/>
              <a:t>, соединяющая лицевую вену с крыловидным венозным сплетением.</a:t>
            </a:r>
          </a:p>
          <a:p>
            <a:endParaRPr lang="ru-RU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 r="45180" b="-4460"/>
          <a:stretch>
            <a:fillRect/>
          </a:stretch>
        </p:blipFill>
        <p:spPr bwMode="auto">
          <a:xfrm>
            <a:off x="6929454" y="214290"/>
            <a:ext cx="1928826" cy="1607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/>
          <a:srcRect l="55695"/>
          <a:stretch>
            <a:fillRect/>
          </a:stretch>
        </p:blipFill>
        <p:spPr bwMode="auto">
          <a:xfrm>
            <a:off x="7000892" y="1785926"/>
            <a:ext cx="1919294" cy="2095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6215074" y="3643314"/>
            <a:ext cx="27860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i="1" dirty="0" smtClean="0"/>
              <a:t>Локализация гнойно-воспалительного процесса щечной области: 1 — в поверхностном клетчаточном пространстве (над </a:t>
            </a:r>
            <a:r>
              <a:rPr lang="ru-RU" sz="1200" i="1" dirty="0" err="1" smtClean="0"/>
              <a:t>m</a:t>
            </a:r>
            <a:r>
              <a:rPr lang="ru-RU" sz="1200" i="1" dirty="0" smtClean="0"/>
              <a:t>. </a:t>
            </a:r>
            <a:r>
              <a:rPr lang="ru-RU" sz="1200" i="1" dirty="0" err="1" smtClean="0"/>
              <a:t>buccinator</a:t>
            </a:r>
            <a:r>
              <a:rPr lang="ru-RU" sz="1200" i="1" dirty="0" smtClean="0"/>
              <a:t>), 2 — в глубоком клетчаточном пространстве (под </a:t>
            </a:r>
            <a:r>
              <a:rPr lang="ru-RU" sz="1200" i="1" dirty="0" err="1" smtClean="0"/>
              <a:t>m</a:t>
            </a:r>
            <a:r>
              <a:rPr lang="ru-RU" sz="1200" i="1" dirty="0" smtClean="0"/>
              <a:t>. </a:t>
            </a:r>
            <a:r>
              <a:rPr lang="ru-RU" sz="1200" i="1" dirty="0" err="1" smtClean="0"/>
              <a:t>buccinator</a:t>
            </a:r>
            <a:r>
              <a:rPr lang="ru-RU" sz="1200" i="1" dirty="0" smtClean="0"/>
              <a:t>), 3 — т. </a:t>
            </a:r>
            <a:r>
              <a:rPr lang="ru-RU" sz="1200" i="1" dirty="0" err="1" smtClean="0"/>
              <a:t>buccinator</a:t>
            </a:r>
            <a:r>
              <a:rPr lang="ru-RU" sz="1200" i="1" dirty="0" smtClean="0"/>
              <a:t> </a:t>
            </a:r>
            <a:r>
              <a:rPr lang="en-US" sz="1200" i="1" dirty="0" err="1" smtClean="0"/>
              <a:t>parotis</a:t>
            </a:r>
            <a:r>
              <a:rPr lang="ru-RU" sz="1200" i="1" dirty="0" smtClean="0"/>
              <a:t>, 5 — </a:t>
            </a:r>
            <a:r>
              <a:rPr lang="en-US" sz="1200" i="1" dirty="0" err="1" smtClean="0"/>
              <a:t>ductus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parotideus</a:t>
            </a:r>
            <a:r>
              <a:rPr lang="ru-RU" sz="1200" i="1" dirty="0" smtClean="0"/>
              <a:t>, 6 — </a:t>
            </a:r>
            <a:r>
              <a:rPr lang="en-US" sz="1200" i="1" dirty="0" smtClean="0"/>
              <a:t>ft</a:t>
            </a:r>
            <a:r>
              <a:rPr lang="ru-RU" sz="1200" i="1" dirty="0" smtClean="0"/>
              <a:t>. </a:t>
            </a:r>
            <a:r>
              <a:rPr lang="en-US" sz="1200" i="1" dirty="0" err="1" smtClean="0"/>
              <a:t>Facialis</a:t>
            </a:r>
            <a:endParaRPr lang="ru-RU" sz="1200" dirty="0" smtClean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6286512" y="5214950"/>
            <a:ext cx="2518621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i="1" dirty="0" smtClean="0"/>
              <a:t>Абсцесс подглазничной области (</a:t>
            </a:r>
            <a:r>
              <a:rPr lang="ru-RU" sz="2700" b="1" i="1" dirty="0" err="1" smtClean="0"/>
              <a:t>regie</a:t>
            </a:r>
            <a:r>
              <a:rPr lang="ru-RU" sz="2700" b="1" i="1" dirty="0" smtClean="0"/>
              <a:t> </a:t>
            </a:r>
            <a:r>
              <a:rPr lang="ru-RU" sz="2700" b="1" i="1" dirty="0" err="1" smtClean="0"/>
              <a:t>infraorbitalis</a:t>
            </a:r>
            <a:r>
              <a:rPr lang="ru-RU" sz="2700" b="1" i="1" dirty="0" smtClean="0"/>
              <a:t>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043890" cy="5268931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Границы подглазничной области: верхняя — нижний край глазницы (</a:t>
            </a:r>
            <a:r>
              <a:rPr lang="ru-RU" dirty="0" err="1" smtClean="0"/>
              <a:t>margo</a:t>
            </a:r>
            <a:r>
              <a:rPr lang="ru-RU" dirty="0" smtClean="0"/>
              <a:t> </a:t>
            </a:r>
            <a:r>
              <a:rPr lang="ru-RU" dirty="0" err="1" smtClean="0"/>
              <a:t>infraorbitalis</a:t>
            </a:r>
            <a:r>
              <a:rPr lang="ru-RU" dirty="0" smtClean="0"/>
              <a:t>), нижняя — альвеолярный отросток верхней челюсти (</a:t>
            </a:r>
            <a:r>
              <a:rPr lang="ru-RU" dirty="0" err="1" smtClean="0"/>
              <a:t>processus</a:t>
            </a:r>
            <a:r>
              <a:rPr lang="ru-RU" dirty="0" smtClean="0"/>
              <a:t> </a:t>
            </a:r>
            <a:r>
              <a:rPr lang="ru-RU" dirty="0" err="1" smtClean="0"/>
              <a:t>alveolaris</a:t>
            </a:r>
            <a:r>
              <a:rPr lang="ru-RU" dirty="0" smtClean="0"/>
              <a:t> </a:t>
            </a:r>
            <a:r>
              <a:rPr lang="ru-RU" dirty="0" err="1" smtClean="0"/>
              <a:t>maxillae</a:t>
            </a:r>
            <a:r>
              <a:rPr lang="ru-RU" dirty="0" smtClean="0"/>
              <a:t>), внутренняя — край грушевидного отверстия (</a:t>
            </a:r>
            <a:r>
              <a:rPr lang="ru-RU" dirty="0" err="1" smtClean="0"/>
              <a:t>apertura</a:t>
            </a:r>
            <a:r>
              <a:rPr lang="ru-RU" dirty="0" smtClean="0"/>
              <a:t> </a:t>
            </a:r>
            <a:r>
              <a:rPr lang="ru-RU" dirty="0" err="1" smtClean="0"/>
              <a:t>piriformis</a:t>
            </a:r>
            <a:r>
              <a:rPr lang="ru-RU" dirty="0" smtClean="0"/>
              <a:t>), наружная — </a:t>
            </a:r>
            <a:r>
              <a:rPr lang="ru-RU" dirty="0" err="1" smtClean="0"/>
              <a:t>скулочелюстной</a:t>
            </a:r>
            <a:r>
              <a:rPr lang="ru-RU" dirty="0" smtClean="0"/>
              <a:t> шов (</a:t>
            </a:r>
            <a:r>
              <a:rPr lang="ru-RU" dirty="0" err="1" smtClean="0"/>
              <a:t>sutura</a:t>
            </a:r>
            <a:r>
              <a:rPr lang="ru-RU" dirty="0" smtClean="0"/>
              <a:t> </a:t>
            </a:r>
            <a:r>
              <a:rPr lang="ru-RU" dirty="0" err="1" smtClean="0"/>
              <a:t>zygomatico-maxillaris</a:t>
            </a:r>
            <a:r>
              <a:rPr lang="ru-RU" dirty="0" smtClean="0"/>
              <a:t>). Таким образом, положение этой области приблизительно соответствует «собачьей ямке» (</a:t>
            </a:r>
            <a:r>
              <a:rPr lang="ru-RU" dirty="0" err="1" smtClean="0"/>
              <a:t>fossa</a:t>
            </a:r>
            <a:r>
              <a:rPr lang="ru-RU" dirty="0" smtClean="0"/>
              <a:t> </a:t>
            </a:r>
            <a:r>
              <a:rPr lang="ru-RU" dirty="0" err="1" smtClean="0"/>
              <a:t>canina</a:t>
            </a:r>
            <a:r>
              <a:rPr lang="ru-RU" dirty="0" smtClean="0"/>
              <a:t>) верхней челюсти и передней стенке верхнечелюстного синуса (гайморовой пазухи).</a:t>
            </a:r>
          </a:p>
          <a:p>
            <a:r>
              <a:rPr lang="ru-RU" dirty="0" smtClean="0"/>
              <a:t>Послойная структура. В подкожной клетчатке вблизи внутреннего угла глаза проходят конечные ветви лицевой артерии и вены (</a:t>
            </a:r>
            <a:r>
              <a:rPr lang="ru-RU" dirty="0" err="1" smtClean="0"/>
              <a:t>a</a:t>
            </a:r>
            <a:r>
              <a:rPr lang="ru-RU" dirty="0" smtClean="0"/>
              <a:t>. </a:t>
            </a:r>
            <a:r>
              <a:rPr lang="ru-RU" dirty="0" err="1" smtClean="0"/>
              <a:t>et</a:t>
            </a:r>
            <a:r>
              <a:rPr lang="ru-RU" dirty="0" smtClean="0"/>
              <a:t> </a:t>
            </a:r>
            <a:r>
              <a:rPr lang="ru-RU" dirty="0" err="1" smtClean="0"/>
              <a:t>v</a:t>
            </a:r>
            <a:r>
              <a:rPr lang="ru-RU" dirty="0" smtClean="0"/>
              <a:t>. </a:t>
            </a:r>
            <a:r>
              <a:rPr lang="ru-RU" dirty="0" err="1" smtClean="0"/>
              <a:t>angularis</a:t>
            </a:r>
            <a:r>
              <a:rPr lang="ru-RU" dirty="0" smtClean="0"/>
              <a:t>), </a:t>
            </a:r>
            <a:r>
              <a:rPr lang="ru-RU" dirty="0" err="1" smtClean="0"/>
              <a:t>анастомозирующие</a:t>
            </a:r>
            <a:r>
              <a:rPr lang="ru-RU" dirty="0" smtClean="0"/>
              <a:t> с ветвями глазной артерии и вены (</a:t>
            </a:r>
            <a:r>
              <a:rPr lang="ru-RU" dirty="0" err="1" smtClean="0"/>
              <a:t>a</a:t>
            </a:r>
            <a:r>
              <a:rPr lang="ru-RU" dirty="0" smtClean="0"/>
              <a:t>. </a:t>
            </a:r>
            <a:r>
              <a:rPr lang="ru-RU" dirty="0" err="1" smtClean="0"/>
              <a:t>et</a:t>
            </a:r>
            <a:r>
              <a:rPr lang="ru-RU" dirty="0" smtClean="0"/>
              <a:t> </a:t>
            </a:r>
            <a:r>
              <a:rPr lang="ru-RU" dirty="0" err="1" smtClean="0"/>
              <a:t>v</a:t>
            </a:r>
            <a:r>
              <a:rPr lang="ru-RU" dirty="0" smtClean="0"/>
              <a:t>. </a:t>
            </a:r>
            <a:r>
              <a:rPr lang="ru-RU" dirty="0" err="1" smtClean="0"/>
              <a:t>ophthalmica</a:t>
            </a:r>
            <a:r>
              <a:rPr lang="ru-RU" dirty="0" smtClean="0"/>
              <a:t>). В клетчатке находятся также волокна мимических мышц — скуловой (</a:t>
            </a:r>
            <a:r>
              <a:rPr lang="ru-RU" dirty="0" err="1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zygomaticus</a:t>
            </a:r>
            <a:r>
              <a:rPr lang="ru-RU" dirty="0" smtClean="0"/>
              <a:t>), щечной (т. </a:t>
            </a:r>
            <a:r>
              <a:rPr lang="ru-RU" dirty="0" err="1" smtClean="0"/>
              <a:t>buccinator</a:t>
            </a:r>
            <a:r>
              <a:rPr lang="ru-RU" dirty="0" smtClean="0"/>
              <a:t>) и мышцы, поднимающей угол рта (</a:t>
            </a:r>
            <a:r>
              <a:rPr lang="ru-RU" dirty="0" err="1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levator</a:t>
            </a:r>
            <a:r>
              <a:rPr lang="ru-RU" dirty="0" smtClean="0"/>
              <a:t> </a:t>
            </a:r>
            <a:r>
              <a:rPr lang="ru-RU" dirty="0" err="1" smtClean="0"/>
              <a:t>anguli</a:t>
            </a:r>
            <a:r>
              <a:rPr lang="ru-RU" dirty="0" smtClean="0"/>
              <a:t> </a:t>
            </a:r>
            <a:r>
              <a:rPr lang="ru-RU" dirty="0" err="1" smtClean="0"/>
              <a:t>oris</a:t>
            </a:r>
            <a:r>
              <a:rPr lang="ru-RU" dirty="0" smtClean="0"/>
              <a:t>). На 0,5-1,0 см ниже края глазницы располагается выходное отверстие подглазничного канала (</a:t>
            </a:r>
            <a:r>
              <a:rPr lang="ru-RU" dirty="0" err="1" smtClean="0"/>
              <a:t>foramen</a:t>
            </a:r>
            <a:r>
              <a:rPr lang="ru-RU" dirty="0" smtClean="0"/>
              <a:t> </a:t>
            </a:r>
            <a:r>
              <a:rPr lang="ru-RU" dirty="0" err="1" smtClean="0"/>
              <a:t>infraorbitale</a:t>
            </a:r>
            <a:r>
              <a:rPr lang="ru-RU" dirty="0" smtClean="0"/>
              <a:t>), через которое проходит чувствительный подглазничный нерв (</a:t>
            </a:r>
            <a:r>
              <a:rPr lang="ru-RU" dirty="0" err="1" smtClean="0"/>
              <a:t>n</a:t>
            </a:r>
            <a:r>
              <a:rPr lang="ru-RU" dirty="0" smtClean="0"/>
              <a:t>. </a:t>
            </a:r>
            <a:r>
              <a:rPr lang="ru-RU" dirty="0" err="1" smtClean="0"/>
              <a:t>infraorbitalis</a:t>
            </a:r>
            <a:r>
              <a:rPr lang="ru-RU" dirty="0" smtClean="0"/>
              <a:t>) и одноименные вена и артерия. Иннервация мимических мышц обеспечивается ветвями лицевого нерва (</a:t>
            </a:r>
            <a:r>
              <a:rPr lang="ru-RU" dirty="0" err="1" smtClean="0"/>
              <a:t>n</a:t>
            </a:r>
            <a:r>
              <a:rPr lang="ru-RU" dirty="0" smtClean="0"/>
              <a:t>. </a:t>
            </a:r>
            <a:r>
              <a:rPr lang="ru-RU" dirty="0" err="1" smtClean="0"/>
              <a:t>facialis</a:t>
            </a:r>
            <a:r>
              <a:rPr lang="ru-RU" dirty="0" smtClean="0"/>
              <a:t>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479" b="67742"/>
          <a:stretch>
            <a:fillRect/>
          </a:stretch>
        </p:blipFill>
        <p:spPr bwMode="auto">
          <a:xfrm>
            <a:off x="142844" y="0"/>
            <a:ext cx="4929222" cy="1928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28802"/>
            <a:ext cx="4857784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286256"/>
            <a:ext cx="4643470" cy="2532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1571612"/>
            <a:ext cx="4429124" cy="25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88" y="3929066"/>
            <a:ext cx="2090737" cy="276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285728"/>
            <a:ext cx="5143536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643181"/>
            <a:ext cx="3143272" cy="4171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sz="2000" b="1" i="1" dirty="0" smtClean="0"/>
              <a:t>Абсцесс окологлоточного пространства (</a:t>
            </a:r>
            <a:r>
              <a:rPr lang="ru-RU" sz="2000" b="1" i="1" dirty="0" err="1" smtClean="0"/>
              <a:t>spatium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peripharyngeum</a:t>
            </a:r>
            <a:r>
              <a:rPr lang="ru-RU" sz="2000" b="1" i="1" dirty="0" smtClean="0"/>
              <a:t>)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1"/>
            <a:ext cx="5757874" cy="1928825"/>
          </a:xfrm>
        </p:spPr>
        <p:txBody>
          <a:bodyPr>
            <a:normAutofit fontScale="85000" lnSpcReduction="20000"/>
          </a:bodyPr>
          <a:lstStyle/>
          <a:p>
            <a:r>
              <a:rPr lang="ru-RU" sz="1800" i="1" dirty="0" smtClean="0"/>
              <a:t>Окологлоточное пространство (А — схема фронтального сечения, Б — схема горизонтального сечения) и возможные пути дальнейшего распространения гнойно-воспалительного процесса: 1 — </a:t>
            </a:r>
            <a:r>
              <a:rPr lang="en-US" sz="1800" i="1" dirty="0" err="1" smtClean="0"/>
              <a:t>spatium</a:t>
            </a:r>
            <a:r>
              <a:rPr lang="en-US" sz="1800" i="1" dirty="0" smtClean="0"/>
              <a:t> </a:t>
            </a:r>
            <a:r>
              <a:rPr lang="en-US" sz="1800" i="1" dirty="0" err="1" smtClean="0"/>
              <a:t>parapharyngeum</a:t>
            </a:r>
            <a:r>
              <a:rPr lang="ru-RU" sz="1800" i="1" dirty="0" smtClean="0"/>
              <a:t>, 2 — </a:t>
            </a:r>
            <a:r>
              <a:rPr lang="en-US" sz="1800" i="1" dirty="0" err="1" smtClean="0"/>
              <a:t>spatium</a:t>
            </a:r>
            <a:r>
              <a:rPr lang="en-US" sz="1800" i="1" dirty="0" smtClean="0"/>
              <a:t> </a:t>
            </a:r>
            <a:r>
              <a:rPr lang="en-US" sz="1800" i="1" dirty="0" err="1" smtClean="0"/>
              <a:t>retropharyngeum</a:t>
            </a:r>
            <a:r>
              <a:rPr lang="ru-RU" sz="1800" i="1" dirty="0" smtClean="0"/>
              <a:t>, 3 — </a:t>
            </a:r>
            <a:r>
              <a:rPr lang="en-US" sz="1800" i="1" dirty="0" smtClean="0"/>
              <a:t>pharynx</a:t>
            </a:r>
            <a:r>
              <a:rPr lang="ru-RU" sz="1800" i="1" dirty="0" smtClean="0"/>
              <a:t>, 4 — </a:t>
            </a:r>
            <a:r>
              <a:rPr lang="en-US" sz="1800" i="1" dirty="0" smtClean="0"/>
              <a:t>m</a:t>
            </a:r>
            <a:r>
              <a:rPr lang="ru-RU" sz="1800" i="1" dirty="0" smtClean="0"/>
              <a:t>. </a:t>
            </a:r>
            <a:r>
              <a:rPr lang="en-US" sz="1800" i="1" dirty="0" err="1" smtClean="0"/>
              <a:t>pterygoideus</a:t>
            </a:r>
            <a:r>
              <a:rPr lang="en-US" sz="1800" i="1" dirty="0" smtClean="0"/>
              <a:t> </a:t>
            </a:r>
            <a:r>
              <a:rPr lang="en-US" sz="1800" i="1" dirty="0" err="1" smtClean="0"/>
              <a:t>medialis</a:t>
            </a:r>
            <a:r>
              <a:rPr lang="ru-RU" sz="1800" i="1" dirty="0" smtClean="0"/>
              <a:t>, 5 — </a:t>
            </a:r>
            <a:r>
              <a:rPr lang="en-US" sz="1800" i="1" dirty="0" err="1" smtClean="0"/>
              <a:t>ramus</a:t>
            </a:r>
            <a:r>
              <a:rPr lang="en-US" sz="1800" i="1" dirty="0" smtClean="0"/>
              <a:t> </a:t>
            </a:r>
            <a:r>
              <a:rPr lang="en-US" sz="1800" i="1" dirty="0" err="1" smtClean="0"/>
              <a:t>mandibulae</a:t>
            </a:r>
            <a:r>
              <a:rPr lang="ru-RU" sz="1800" i="1" dirty="0" smtClean="0"/>
              <a:t>, 6 — </a:t>
            </a:r>
            <a:r>
              <a:rPr lang="en-US" sz="1800" i="1" dirty="0" err="1" smtClean="0"/>
              <a:t>tonsilla</a:t>
            </a:r>
            <a:r>
              <a:rPr lang="en-US" sz="1800" i="1" dirty="0" smtClean="0"/>
              <a:t> </a:t>
            </a:r>
            <a:r>
              <a:rPr lang="en-US" sz="1800" i="1" dirty="0" err="1" smtClean="0"/>
              <a:t>palatina</a:t>
            </a:r>
            <a:r>
              <a:rPr lang="ru-RU" sz="1800" i="1" dirty="0" smtClean="0"/>
              <a:t>, 7 — </a:t>
            </a:r>
            <a:r>
              <a:rPr lang="en-US" sz="1800" i="1" dirty="0" err="1" smtClean="0"/>
              <a:t>tonsilla</a:t>
            </a:r>
            <a:r>
              <a:rPr lang="en-US" sz="1800" i="1" dirty="0" smtClean="0"/>
              <a:t> </a:t>
            </a:r>
            <a:r>
              <a:rPr lang="en-US" sz="1800" i="1" dirty="0" err="1" smtClean="0"/>
              <a:t>pharyngealis</a:t>
            </a:r>
            <a:r>
              <a:rPr lang="ru-RU" sz="1800" i="1" dirty="0" smtClean="0"/>
              <a:t>, 8 — </a:t>
            </a:r>
            <a:r>
              <a:rPr lang="en-US" sz="1800" i="1" dirty="0" smtClean="0"/>
              <a:t>a</a:t>
            </a:r>
            <a:r>
              <a:rPr lang="ru-RU" sz="1800" i="1" dirty="0" smtClean="0"/>
              <a:t>. </a:t>
            </a:r>
            <a:r>
              <a:rPr lang="en-US" sz="1800" i="1" dirty="0" err="1" smtClean="0"/>
              <a:t>carotis</a:t>
            </a:r>
            <a:r>
              <a:rPr lang="en-US" sz="1800" i="1" dirty="0" smtClean="0"/>
              <a:t> </a:t>
            </a:r>
            <a:r>
              <a:rPr lang="en-US" sz="1800" i="1" dirty="0" err="1" smtClean="0"/>
              <a:t>intema</a:t>
            </a:r>
            <a:r>
              <a:rPr lang="ru-RU" sz="1800" i="1" dirty="0" smtClean="0"/>
              <a:t>, 9 — </a:t>
            </a:r>
            <a:r>
              <a:rPr lang="en-US" sz="1800" i="1" dirty="0" smtClean="0"/>
              <a:t>v</a:t>
            </a:r>
            <a:r>
              <a:rPr lang="ru-RU" sz="1800" i="1" dirty="0" smtClean="0"/>
              <a:t>. </a:t>
            </a:r>
            <a:r>
              <a:rPr lang="en-US" sz="1800" i="1" dirty="0" err="1" smtClean="0"/>
              <a:t>jugularis</a:t>
            </a:r>
            <a:r>
              <a:rPr lang="ru-RU" sz="1800" i="1" dirty="0" smtClean="0"/>
              <a:t>; </a:t>
            </a:r>
            <a:r>
              <a:rPr lang="en-US" sz="1800" i="1" dirty="0" err="1" smtClean="0"/>
              <a:t>interna</a:t>
            </a:r>
            <a:r>
              <a:rPr lang="ru-RU" sz="1800" i="1" dirty="0" smtClean="0"/>
              <a:t>, 10 — </a:t>
            </a:r>
            <a:r>
              <a:rPr lang="en-US" sz="1800" i="1" dirty="0" err="1" smtClean="0"/>
              <a:t>regio</a:t>
            </a:r>
            <a:r>
              <a:rPr lang="en-US" sz="1800" i="1" dirty="0" smtClean="0"/>
              <a:t> </a:t>
            </a:r>
            <a:r>
              <a:rPr lang="en-US" sz="1800" i="1" dirty="0" err="1" smtClean="0"/>
              <a:t>sublingualis</a:t>
            </a:r>
            <a:r>
              <a:rPr lang="ru-RU" sz="1800" i="1" dirty="0" smtClean="0"/>
              <a:t>, 11 — </a:t>
            </a:r>
            <a:r>
              <a:rPr lang="en-US" sz="1800" i="1" dirty="0" err="1" smtClean="0"/>
              <a:t>tegio</a:t>
            </a:r>
            <a:r>
              <a:rPr lang="en-US" sz="1800" i="1" dirty="0" smtClean="0"/>
              <a:t> </a:t>
            </a:r>
            <a:r>
              <a:rPr lang="en-US" sz="1800" i="1" dirty="0" err="1" smtClean="0"/>
              <a:t>submandibularis</a:t>
            </a:r>
            <a:r>
              <a:rPr lang="ru-RU" sz="1800" i="1" dirty="0" smtClean="0"/>
              <a:t>, 12 — </a:t>
            </a:r>
            <a:r>
              <a:rPr lang="en-US" sz="1800" i="1" dirty="0" err="1" smtClean="0"/>
              <a:t>spatium</a:t>
            </a:r>
            <a:r>
              <a:rPr lang="en-US" sz="1800" i="1" dirty="0" smtClean="0"/>
              <a:t> </a:t>
            </a:r>
            <a:r>
              <a:rPr lang="en-US" sz="1800" i="1" dirty="0" err="1" smtClean="0"/>
              <a:t>pterygomandibulare</a:t>
            </a:r>
            <a:endParaRPr lang="ru-RU" sz="1800" dirty="0" smtClean="0"/>
          </a:p>
          <a:p>
            <a:endParaRPr lang="ru-RU" sz="1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18432" t="34093" r="48027" b="34339"/>
          <a:stretch>
            <a:fillRect/>
          </a:stretch>
        </p:blipFill>
        <p:spPr bwMode="auto">
          <a:xfrm>
            <a:off x="6215074" y="428604"/>
            <a:ext cx="242889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0" y="2428868"/>
            <a:ext cx="885828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Окологлоточное или </a:t>
            </a:r>
            <a:r>
              <a:rPr lang="ru-RU" sz="1400" dirty="0" err="1" smtClean="0"/>
              <a:t>парафарингеальное</a:t>
            </a:r>
            <a:r>
              <a:rPr lang="ru-RU" sz="1400" dirty="0" smtClean="0"/>
              <a:t> пространство (</a:t>
            </a:r>
            <a:r>
              <a:rPr lang="ru-RU" sz="1400" dirty="0" err="1" smtClean="0"/>
              <a:t>spatium</a:t>
            </a:r>
            <a:r>
              <a:rPr lang="ru-RU" sz="1400" dirty="0" smtClean="0"/>
              <a:t> </a:t>
            </a:r>
            <a:r>
              <a:rPr lang="ru-RU" sz="1400" dirty="0" err="1" smtClean="0"/>
              <a:t>peripharyngeum</a:t>
            </a:r>
            <a:r>
              <a:rPr lang="ru-RU" sz="1400" dirty="0" smtClean="0"/>
              <a:t>) располагается сзади и сбоку от глотки. В нем различают боковой отдел — </a:t>
            </a:r>
            <a:r>
              <a:rPr lang="ru-RU" sz="1400" dirty="0" err="1" smtClean="0"/>
              <a:t>spatium</a:t>
            </a:r>
            <a:r>
              <a:rPr lang="ru-RU" sz="1400" dirty="0" smtClean="0"/>
              <a:t> </a:t>
            </a:r>
            <a:r>
              <a:rPr lang="ru-RU" sz="1400" dirty="0" err="1" smtClean="0"/>
              <a:t>lateropharyngeum</a:t>
            </a:r>
            <a:r>
              <a:rPr lang="ru-RU" sz="1400" dirty="0" smtClean="0"/>
              <a:t> (его называют собственно </a:t>
            </a:r>
            <a:r>
              <a:rPr lang="ru-RU" sz="1400" dirty="0" err="1" smtClean="0"/>
              <a:t>парафарингеальным</a:t>
            </a:r>
            <a:r>
              <a:rPr lang="ru-RU" sz="1400" dirty="0" smtClean="0"/>
              <a:t> или окологлоточным) и задний отдел — </a:t>
            </a:r>
            <a:r>
              <a:rPr lang="ru-RU" sz="1400" dirty="0" err="1" smtClean="0"/>
              <a:t>spatium</a:t>
            </a:r>
            <a:r>
              <a:rPr lang="ru-RU" sz="1400" dirty="0" smtClean="0"/>
              <a:t> </a:t>
            </a:r>
            <a:r>
              <a:rPr lang="ru-RU" sz="1400" dirty="0" err="1" smtClean="0"/>
              <a:t>retropharyngeum</a:t>
            </a:r>
            <a:r>
              <a:rPr lang="ru-RU" sz="1400" dirty="0" smtClean="0"/>
              <a:t> (его называют </a:t>
            </a:r>
            <a:r>
              <a:rPr lang="ru-RU" sz="1400" dirty="0" err="1" smtClean="0"/>
              <a:t>ретрофарингеальным</a:t>
            </a:r>
            <a:r>
              <a:rPr lang="ru-RU" sz="1400" dirty="0" smtClean="0"/>
              <a:t> или позади глоточным пространством). Границу между ними образует соединительно-тканный листок, натянутый между </a:t>
            </a:r>
            <a:r>
              <a:rPr lang="ru-RU" sz="1400" dirty="0" err="1" smtClean="0"/>
              <a:t>предпозвоночной</a:t>
            </a:r>
            <a:r>
              <a:rPr lang="ru-RU" sz="1400" dirty="0" smtClean="0"/>
              <a:t> фасцией и собственной фасцией глотки — </a:t>
            </a:r>
            <a:r>
              <a:rPr lang="ru-RU" sz="1400" dirty="0" err="1" smtClean="0"/>
              <a:t>aponeurosis</a:t>
            </a:r>
            <a:r>
              <a:rPr lang="ru-RU" sz="1400" dirty="0" smtClean="0"/>
              <a:t> </a:t>
            </a:r>
            <a:r>
              <a:rPr lang="ru-RU" sz="1400" dirty="0" err="1" smtClean="0"/>
              <a:t>pharyngopraevertebralis</a:t>
            </a:r>
            <a:r>
              <a:rPr lang="ru-RU" sz="1400" dirty="0" smtClean="0"/>
              <a:t>. Собственно </a:t>
            </a:r>
            <a:r>
              <a:rPr lang="ru-RU" sz="1400" dirty="0" err="1" smtClean="0"/>
              <a:t>парафарингеальное</a:t>
            </a:r>
            <a:r>
              <a:rPr lang="ru-RU" sz="1400" dirty="0" smtClean="0"/>
              <a:t> пространство имеет следующие границы (рис. 70): внутренняя — стенка глотки с покрывающей ее фасцией, мышцы, поднимающие и натягивающие мягкое нёбо; наружная — глубокий листок капсулы околоушной слюнной железы и медиальная крыловидная мышца (</a:t>
            </a:r>
            <a:r>
              <a:rPr lang="ru-RU" sz="1400" dirty="0" err="1" smtClean="0"/>
              <a:t>m</a:t>
            </a:r>
            <a:r>
              <a:rPr lang="ru-RU" sz="1400" dirty="0" smtClean="0"/>
              <a:t>. </a:t>
            </a:r>
            <a:r>
              <a:rPr lang="ru-RU" sz="1400" dirty="0" err="1" smtClean="0"/>
              <a:t>pterygoideus</a:t>
            </a:r>
            <a:r>
              <a:rPr lang="ru-RU" sz="1400" dirty="0" smtClean="0"/>
              <a:t> </a:t>
            </a:r>
            <a:r>
              <a:rPr lang="ru-RU" sz="1400" dirty="0" err="1" smtClean="0"/>
              <a:t>medialis</a:t>
            </a:r>
            <a:r>
              <a:rPr lang="ru-RU" sz="1400" dirty="0" smtClean="0"/>
              <a:t>); верхняя — основание черепа; нижняя — </a:t>
            </a:r>
            <a:r>
              <a:rPr lang="en-US" sz="1400" dirty="0" smtClean="0"/>
              <a:t>m</a:t>
            </a:r>
            <a:r>
              <a:rPr lang="ru-RU" sz="1400" dirty="0" smtClean="0"/>
              <a:t>. </a:t>
            </a:r>
            <a:r>
              <a:rPr lang="ru-RU" sz="1400" dirty="0" err="1" smtClean="0"/>
              <a:t>hyoglossus</a:t>
            </a:r>
            <a:r>
              <a:rPr lang="ru-RU" sz="1400" dirty="0" smtClean="0"/>
              <a:t>; передняя — </a:t>
            </a:r>
            <a:r>
              <a:rPr lang="ru-RU" sz="1400" dirty="0" err="1" smtClean="0"/>
              <a:t>межкрыловидная</a:t>
            </a:r>
            <a:r>
              <a:rPr lang="ru-RU" sz="1400" dirty="0" smtClean="0"/>
              <a:t>, щечно-глоточная фасция и латеральная крыловидная мышца (</a:t>
            </a:r>
            <a:r>
              <a:rPr lang="en-US" sz="1400" dirty="0" smtClean="0"/>
              <a:t>m</a:t>
            </a:r>
            <a:r>
              <a:rPr lang="ru-RU" sz="1400" dirty="0" smtClean="0"/>
              <a:t>. </a:t>
            </a:r>
            <a:r>
              <a:rPr lang="ru-RU" sz="1400" dirty="0" err="1" smtClean="0"/>
              <a:t>pterygoideus</a:t>
            </a:r>
            <a:r>
              <a:rPr lang="ru-RU" sz="1400" dirty="0" smtClean="0"/>
              <a:t> </a:t>
            </a:r>
            <a:r>
              <a:rPr lang="ru-RU" sz="1400" dirty="0" err="1" smtClean="0"/>
              <a:t>lateralis</a:t>
            </a:r>
            <a:r>
              <a:rPr lang="ru-RU" sz="1400" dirty="0" smtClean="0"/>
              <a:t>); задняя — </a:t>
            </a:r>
            <a:r>
              <a:rPr lang="ru-RU" sz="1400" dirty="0" err="1" smtClean="0"/>
              <a:t>глоточно-предпоззоночный</a:t>
            </a:r>
            <a:r>
              <a:rPr lang="ru-RU" sz="1400" dirty="0" smtClean="0"/>
              <a:t> апоневроз.</a:t>
            </a:r>
          </a:p>
          <a:p>
            <a:r>
              <a:rPr lang="ru-RU" sz="1400" dirty="0" smtClean="0"/>
              <a:t>К </a:t>
            </a:r>
            <a:r>
              <a:rPr lang="ru-RU" sz="1400" dirty="0" err="1" smtClean="0"/>
              <a:t>парафарингеальному</a:t>
            </a:r>
            <a:r>
              <a:rPr lang="ru-RU" sz="1400" dirty="0" smtClean="0"/>
              <a:t> пространству </a:t>
            </a:r>
            <a:r>
              <a:rPr lang="ru-RU" sz="1400" dirty="0" err="1" smtClean="0"/>
              <a:t>медиально</a:t>
            </a:r>
            <a:r>
              <a:rPr lang="ru-RU" sz="1400" dirty="0" smtClean="0"/>
              <a:t> примыкает нёбная миндалина, </a:t>
            </a:r>
            <a:r>
              <a:rPr lang="ru-RU" sz="1400" dirty="0" err="1" smtClean="0"/>
              <a:t>латерально</a:t>
            </a:r>
            <a:r>
              <a:rPr lang="ru-RU" sz="1400" dirty="0" smtClean="0"/>
              <a:t> — глоточный отросток околоушной слюнной железы (в промежутке между внутренней крыловидной мышцей и шиловидным отростком). На этом участке наблюдается истончение, а иногда и дефект капсулы околоушной железы.</a:t>
            </a:r>
          </a:p>
          <a:p>
            <a:r>
              <a:rPr lang="ru-RU" sz="1400" dirty="0" smtClean="0"/>
              <a:t>По латеральной границе </a:t>
            </a:r>
            <a:r>
              <a:rPr lang="ru-RU" sz="1400" dirty="0" err="1" smtClean="0"/>
              <a:t>парафарингеального</a:t>
            </a:r>
            <a:r>
              <a:rPr lang="ru-RU" sz="1400" dirty="0" smtClean="0"/>
              <a:t> пространства, ближе к </a:t>
            </a:r>
            <a:r>
              <a:rPr lang="ru-RU" sz="1400" dirty="0" err="1" smtClean="0"/>
              <a:t>предпозвоночной</a:t>
            </a:r>
            <a:r>
              <a:rPr lang="ru-RU" sz="1400" dirty="0" smtClean="0"/>
              <a:t> фасции, располагаются сосуды и нервы. Наиболее латеральное положение занимает внутренняя яремная вена. </a:t>
            </a:r>
            <a:r>
              <a:rPr lang="ru-RU" sz="1400" dirty="0" err="1" smtClean="0"/>
              <a:t>Кнутри</a:t>
            </a:r>
            <a:r>
              <a:rPr lang="ru-RU" sz="1400" dirty="0" smtClean="0"/>
              <a:t> от нее проходит внутренняя сонная артерия, а также нервы: </a:t>
            </a:r>
            <a:r>
              <a:rPr lang="en-US" sz="1400" dirty="0" smtClean="0"/>
              <a:t>n</a:t>
            </a:r>
            <a:r>
              <a:rPr lang="ru-RU" sz="1400" dirty="0" smtClean="0"/>
              <a:t>. </a:t>
            </a:r>
            <a:r>
              <a:rPr lang="ru-RU" sz="1400" dirty="0" err="1" smtClean="0"/>
              <a:t>glossopharyngeus</a:t>
            </a:r>
            <a:r>
              <a:rPr lang="ru-RU" sz="1400" dirty="0" smtClean="0"/>
              <a:t>. </a:t>
            </a:r>
            <a:r>
              <a:rPr lang="ru-RU" sz="1400" dirty="0" err="1" smtClean="0"/>
              <a:t>n</a:t>
            </a:r>
            <a:r>
              <a:rPr lang="ru-RU" sz="1400" dirty="0" smtClean="0"/>
              <a:t>. </a:t>
            </a:r>
            <a:r>
              <a:rPr lang="ru-RU" sz="1400" dirty="0" err="1" smtClean="0"/>
              <a:t>vagus</a:t>
            </a:r>
            <a:r>
              <a:rPr lang="ru-RU" sz="1400" dirty="0" smtClean="0"/>
              <a:t>, </a:t>
            </a:r>
            <a:r>
              <a:rPr lang="ru-RU" sz="1400" dirty="0" err="1" smtClean="0"/>
              <a:t>n</a:t>
            </a:r>
            <a:r>
              <a:rPr lang="ru-RU" sz="1400" dirty="0" smtClean="0"/>
              <a:t>. </a:t>
            </a:r>
            <a:r>
              <a:rPr lang="ru-RU" sz="1400" dirty="0" err="1" smtClean="0"/>
              <a:t>accessorius</a:t>
            </a:r>
            <a:r>
              <a:rPr lang="ru-RU" sz="1400" dirty="0" smtClean="0"/>
              <a:t>, </a:t>
            </a:r>
            <a:r>
              <a:rPr lang="en-US" sz="1400" dirty="0" smtClean="0"/>
              <a:t>n</a:t>
            </a:r>
            <a:r>
              <a:rPr lang="ru-RU" sz="1400" dirty="0" smtClean="0"/>
              <a:t>. </a:t>
            </a:r>
            <a:r>
              <a:rPr lang="ru-RU" sz="1400" dirty="0" err="1" smtClean="0"/>
              <a:t>hypoglossus</a:t>
            </a:r>
            <a:r>
              <a:rPr lang="ru-RU" sz="1400" dirty="0" smtClean="0"/>
              <a:t>, а на </a:t>
            </a:r>
            <a:r>
              <a:rPr lang="ru-RU" sz="1400" dirty="0" err="1" smtClean="0"/>
              <a:t>предпозвоночной</a:t>
            </a:r>
            <a:r>
              <a:rPr lang="ru-RU" sz="1400" dirty="0" smtClean="0"/>
              <a:t> фасции — </a:t>
            </a:r>
            <a:r>
              <a:rPr lang="ru-RU" sz="1400" dirty="0" err="1" smtClean="0"/>
              <a:t>truncus</a:t>
            </a:r>
            <a:r>
              <a:rPr lang="ru-RU" sz="1400" dirty="0" smtClean="0"/>
              <a:t> </a:t>
            </a:r>
            <a:r>
              <a:rPr lang="ru-RU" sz="1400" dirty="0" err="1" smtClean="0"/>
              <a:t>sympathicus</a:t>
            </a:r>
            <a:r>
              <a:rPr lang="ru-RU" sz="1400" dirty="0" smtClean="0"/>
              <a:t>. Здесь же располагается верхняя группа глубоких шейных лимфатических узлов. В переднем отделе </a:t>
            </a:r>
            <a:r>
              <a:rPr lang="ru-RU" sz="1400" dirty="0" err="1" smtClean="0"/>
              <a:t>парафарингеального</a:t>
            </a:r>
            <a:r>
              <a:rPr lang="ru-RU" sz="1400" dirty="0" smtClean="0"/>
              <a:t> пространства находятся ветви восходящей небной артерии с одноименными венами.</a:t>
            </a:r>
          </a:p>
          <a:p>
            <a:endParaRPr lang="ru-RU" sz="1400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500066"/>
          </a:xfrm>
        </p:spPr>
        <p:txBody>
          <a:bodyPr>
            <a:noAutofit/>
          </a:bodyPr>
          <a:lstStyle/>
          <a:p>
            <a:r>
              <a:rPr lang="ru-RU" sz="2400" b="1" i="1" dirty="0" smtClean="0"/>
              <a:t>Абсцесс, флегмона крыловидно-челюстного пространства (</a:t>
            </a:r>
            <a:r>
              <a:rPr lang="ru-RU" sz="2400" b="1" i="1" dirty="0" err="1" smtClean="0"/>
              <a:t>spatium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pterygomandibulare</a:t>
            </a:r>
            <a:r>
              <a:rPr lang="ru-RU" sz="2400" b="1" i="1" dirty="0" smtClean="0"/>
              <a:t>)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71546"/>
            <a:ext cx="5214974" cy="5572164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400" b="1" dirty="0" smtClean="0"/>
              <a:t>Границы.</a:t>
            </a:r>
            <a:r>
              <a:rPr lang="ru-RU" sz="1400" dirty="0" smtClean="0"/>
              <a:t> Крыловидно-челюстное пространство расположено между внутренней поверхностью ветви нижней челюсти и крыловидными мышцами (рис. 67). Оно имеет следующие границы: верхняя — латеральная крыловидная мышца (</a:t>
            </a:r>
            <a:r>
              <a:rPr lang="ru-RU" sz="1400" dirty="0" err="1" smtClean="0"/>
              <a:t>m</a:t>
            </a:r>
            <a:r>
              <a:rPr lang="ru-RU" sz="1400" dirty="0" smtClean="0"/>
              <a:t>. </a:t>
            </a:r>
            <a:r>
              <a:rPr lang="ru-RU" sz="1400" dirty="0" err="1" smtClean="0"/>
              <a:t>pterygoideus</a:t>
            </a:r>
            <a:r>
              <a:rPr lang="ru-RU" sz="1400" dirty="0" smtClean="0"/>
              <a:t> </a:t>
            </a:r>
            <a:r>
              <a:rPr lang="ru-RU" sz="1400" dirty="0" err="1" smtClean="0"/>
              <a:t>lateralis</a:t>
            </a:r>
            <a:r>
              <a:rPr lang="ru-RU" sz="1400" dirty="0" smtClean="0"/>
              <a:t>) и </a:t>
            </a:r>
            <a:r>
              <a:rPr lang="ru-RU" sz="1400" dirty="0" err="1" smtClean="0"/>
              <a:t>межкрыловидная</a:t>
            </a:r>
            <a:r>
              <a:rPr lang="ru-RU" sz="1400" dirty="0" smtClean="0"/>
              <a:t> фасция, нижняя — верхняя линия прикрепления сухожилия внутренней крыловидной мышцы к ветви нижней челюсти (</a:t>
            </a:r>
            <a:r>
              <a:rPr lang="ru-RU" sz="1400" dirty="0" err="1" smtClean="0"/>
              <a:t>m</a:t>
            </a:r>
            <a:r>
              <a:rPr lang="ru-RU" sz="1400" dirty="0" smtClean="0"/>
              <a:t>. </a:t>
            </a:r>
            <a:r>
              <a:rPr lang="ru-RU" sz="1400" dirty="0" err="1" smtClean="0"/>
              <a:t>pterygoideus</a:t>
            </a:r>
            <a:r>
              <a:rPr lang="ru-RU" sz="1400" dirty="0" smtClean="0"/>
              <a:t> </a:t>
            </a:r>
            <a:r>
              <a:rPr lang="ru-RU" sz="1400" dirty="0" err="1" smtClean="0"/>
              <a:t>medialis</a:t>
            </a:r>
            <a:r>
              <a:rPr lang="ru-RU" sz="1400" dirty="0" smtClean="0"/>
              <a:t>), наружная — внутренняя поверхность ветви нижней челюсти (</a:t>
            </a:r>
            <a:r>
              <a:rPr lang="ru-RU" sz="1400" dirty="0" err="1" smtClean="0"/>
              <a:t>ramus</a:t>
            </a:r>
            <a:r>
              <a:rPr lang="ru-RU" sz="1400" dirty="0" smtClean="0"/>
              <a:t> </a:t>
            </a:r>
            <a:r>
              <a:rPr lang="ru-RU" sz="1400" dirty="0" err="1" smtClean="0"/>
              <a:t>mandibulae</a:t>
            </a:r>
            <a:r>
              <a:rPr lang="ru-RU" sz="1400" dirty="0" smtClean="0"/>
              <a:t>), внутренняя — задняя и наружная поверхность медиальной крыловидной мышцы, передняя — щечно-глоточный шов (</a:t>
            </a:r>
            <a:r>
              <a:rPr lang="ru-RU" sz="1400" dirty="0" err="1" smtClean="0"/>
              <a:t>raphe</a:t>
            </a:r>
            <a:r>
              <a:rPr lang="ru-RU" sz="1400" dirty="0" smtClean="0"/>
              <a:t> </a:t>
            </a:r>
            <a:r>
              <a:rPr lang="ru-RU" sz="1400" dirty="0" err="1" smtClean="0"/>
              <a:t>buccopharyngea</a:t>
            </a:r>
            <a:r>
              <a:rPr lang="ru-RU" sz="1400" dirty="0" smtClean="0"/>
              <a:t>).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 smtClean="0"/>
              <a:t>По направлению кверху крыловидно-челюстное пространство непосредственно соединяется с </a:t>
            </a:r>
            <a:r>
              <a:rPr lang="ru-RU" sz="1400" dirty="0" err="1" smtClean="0"/>
              <a:t>межкрыловидным</a:t>
            </a:r>
            <a:r>
              <a:rPr lang="ru-RU" sz="1400" dirty="0" smtClean="0"/>
              <a:t> промежутком (между наружной и внутренней крыловидными мышцами), а затем продолжается в височно-крыловидный промежуток, находящийся между наружной поверхностью латеральной крыловидной мышцы и конечным отделом височной мышцы (у места прикрепления ее к венечному отростку нижней челюсти). Вдоль внутренней поверхности височной мышцы височно-крыловидный промежуток сообщается с глубоким (подмышечным) пространством височной области, с подвисочным клетчаточным пространством. По направлению кпереди клетчатка крыловидно-челюстного пространства соприкасается с жировым комком щеки (</a:t>
            </a:r>
            <a:r>
              <a:rPr lang="ru-RU" sz="1400" dirty="0" err="1" smtClean="0"/>
              <a:t>corpus</a:t>
            </a:r>
            <a:r>
              <a:rPr lang="ru-RU" sz="1400" dirty="0" smtClean="0"/>
              <a:t> </a:t>
            </a:r>
            <a:r>
              <a:rPr lang="ru-RU" sz="1400" dirty="0" err="1" smtClean="0"/>
              <a:t>adiposum</a:t>
            </a:r>
            <a:r>
              <a:rPr lang="ru-RU" sz="1400" dirty="0" smtClean="0"/>
              <a:t> </a:t>
            </a:r>
            <a:r>
              <a:rPr lang="ru-RU" sz="1400" dirty="0" err="1" smtClean="0"/>
              <a:t>buccae</a:t>
            </a:r>
            <a:r>
              <a:rPr lang="ru-RU" sz="1400" dirty="0" smtClean="0"/>
              <a:t>), отделяясь от последнего сравнительно тонкой </a:t>
            </a:r>
            <a:r>
              <a:rPr lang="ru-RU" sz="1400" dirty="0" err="1" smtClean="0"/>
              <a:t>фасциальной</a:t>
            </a:r>
            <a:r>
              <a:rPr lang="ru-RU" sz="1400" dirty="0" smtClean="0"/>
              <a:t> пластинкой. Таким образом, крыловидно-челюстное пространство не имеет замкнутых границ в </a:t>
            </a:r>
            <a:r>
              <a:rPr lang="ru-RU" sz="1400" dirty="0" err="1" smtClean="0"/>
              <a:t>задневерхнем</a:t>
            </a:r>
            <a:r>
              <a:rPr lang="ru-RU" sz="1400" dirty="0" smtClean="0"/>
              <a:t> и переднем отделах.</a:t>
            </a:r>
          </a:p>
          <a:p>
            <a:pPr>
              <a:buNone/>
            </a:pPr>
            <a:endParaRPr lang="ru-RU" sz="105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786446" y="3718679"/>
            <a:ext cx="335755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 smtClean="0"/>
              <a:t>Крыловидно-челюстное пространство (А — схема фронтального сечения, Б — схема горизонтального сечения) и возможные пути дальнейшего распространения гнойно-воспалительного процесса: 1 — </a:t>
            </a:r>
            <a:r>
              <a:rPr lang="ru-RU" sz="1400" i="1" dirty="0" err="1" smtClean="0"/>
              <a:t>spatium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pterygomandibulare</a:t>
            </a:r>
            <a:r>
              <a:rPr lang="ru-RU" sz="1400" i="1" dirty="0" smtClean="0"/>
              <a:t>, 2 — </a:t>
            </a:r>
            <a:r>
              <a:rPr lang="ru-RU" sz="1400" i="1" dirty="0" err="1" smtClean="0"/>
              <a:t>ramus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mandibulae</a:t>
            </a:r>
            <a:r>
              <a:rPr lang="ru-RU" sz="1400" i="1" dirty="0" smtClean="0"/>
              <a:t>, 3 — </a:t>
            </a:r>
            <a:r>
              <a:rPr lang="ru-RU" sz="1400" i="1" dirty="0" err="1" smtClean="0"/>
              <a:t>m</a:t>
            </a:r>
            <a:r>
              <a:rPr lang="ru-RU" sz="1400" i="1" dirty="0" smtClean="0"/>
              <a:t>. </a:t>
            </a:r>
            <a:r>
              <a:rPr lang="ru-RU" sz="1400" i="1" dirty="0" err="1" smtClean="0"/>
              <a:t>pterygoideus'tnedialis</a:t>
            </a:r>
            <a:r>
              <a:rPr lang="ru-RU" sz="1400" i="1" dirty="0" smtClean="0"/>
              <a:t>, 4 — </a:t>
            </a:r>
            <a:r>
              <a:rPr lang="ru-RU" sz="1400" i="1" dirty="0" err="1" smtClean="0"/>
              <a:t>m</a:t>
            </a:r>
            <a:r>
              <a:rPr lang="ru-RU" sz="1400" i="1" dirty="0" smtClean="0"/>
              <a:t>. </a:t>
            </a:r>
            <a:r>
              <a:rPr lang="ru-RU" sz="1400" i="1" dirty="0" err="1" smtClean="0"/>
              <a:t>pterygoideus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lateralis</a:t>
            </a:r>
            <a:r>
              <a:rPr lang="ru-RU" sz="1400" i="1" dirty="0" smtClean="0"/>
              <a:t>, 5 — </a:t>
            </a:r>
            <a:r>
              <a:rPr lang="ru-RU" sz="1400" i="1" dirty="0" err="1" smtClean="0"/>
              <a:t>m</a:t>
            </a:r>
            <a:r>
              <a:rPr lang="ru-RU" sz="1400" i="1" dirty="0" smtClean="0"/>
              <a:t>. </a:t>
            </a:r>
            <a:r>
              <a:rPr lang="ru-RU" sz="1400" i="1" dirty="0" err="1" smtClean="0"/>
              <a:t>masseter</a:t>
            </a:r>
            <a:r>
              <a:rPr lang="ru-RU" sz="1400" i="1" dirty="0" smtClean="0"/>
              <a:t>, 6 — </a:t>
            </a:r>
            <a:r>
              <a:rPr lang="ru-RU" sz="1400" i="1" dirty="0" err="1" smtClean="0"/>
              <a:t>spatium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parapharyngeum</a:t>
            </a:r>
            <a:r>
              <a:rPr lang="ru-RU" sz="1400" i="1" dirty="0" smtClean="0"/>
              <a:t>, 7 — </a:t>
            </a:r>
            <a:r>
              <a:rPr lang="ru-RU" sz="1400" i="1" dirty="0" err="1" smtClean="0"/>
              <a:t>fossa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infratemporalis</a:t>
            </a:r>
            <a:r>
              <a:rPr lang="ru-RU" sz="1400" i="1" dirty="0" smtClean="0"/>
              <a:t>, 8 — </a:t>
            </a:r>
            <a:r>
              <a:rPr lang="ru-RU" sz="1400" i="1" dirty="0" err="1" smtClean="0"/>
              <a:t>regio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submandibularis</a:t>
            </a:r>
            <a:r>
              <a:rPr lang="ru-RU" sz="1400" i="1" dirty="0" smtClean="0"/>
              <a:t>, 9 — </a:t>
            </a:r>
            <a:r>
              <a:rPr lang="ru-RU" sz="1400" i="1" dirty="0" err="1" smtClean="0"/>
              <a:t>regio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buccalis</a:t>
            </a:r>
            <a:r>
              <a:rPr lang="ru-RU" sz="1400" i="1" dirty="0" smtClean="0"/>
              <a:t>, 10 — </a:t>
            </a:r>
            <a:r>
              <a:rPr lang="ru-RU" sz="1400" i="1" dirty="0" err="1" smtClean="0"/>
              <a:t>fassa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retromandibularis</a:t>
            </a:r>
            <a:endParaRPr lang="ru-RU" sz="1400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29283" t="27780" r="51973" b="53279"/>
          <a:stretch>
            <a:fillRect/>
          </a:stretch>
        </p:blipFill>
        <p:spPr bwMode="auto">
          <a:xfrm>
            <a:off x="5357818" y="1312179"/>
            <a:ext cx="3643338" cy="2331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r>
              <a:rPr lang="ru-RU" sz="2400" b="1" i="1" dirty="0" smtClean="0"/>
              <a:t>Абсцесс челюстно-язычного желобка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115328" cy="5268931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Границы челюстно-язычного желобка: верхняя — слизистая оболочка дна полости рта, нижняя — задний отдел челюстно-подъязычной мышцы (</a:t>
            </a:r>
            <a:r>
              <a:rPr lang="ru-RU" dirty="0" err="1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mylohyoideus</a:t>
            </a:r>
            <a:r>
              <a:rPr lang="ru-RU" dirty="0" smtClean="0"/>
              <a:t>), наружная — внутренняя поверхность тела нижней челюсти на уровне моляров, внутренняя — боковая поверхность корня языка, задняя — основание передней небной дужки (</a:t>
            </a:r>
            <a:r>
              <a:rPr lang="ru-RU" dirty="0" err="1" smtClean="0"/>
              <a:t>arcus</a:t>
            </a:r>
            <a:r>
              <a:rPr lang="ru-RU" dirty="0" smtClean="0"/>
              <a:t> </a:t>
            </a:r>
            <a:r>
              <a:rPr lang="ru-RU" dirty="0" err="1" smtClean="0"/>
              <a:t>palatoglossus</a:t>
            </a:r>
            <a:r>
              <a:rPr lang="ru-RU" dirty="0" smtClean="0"/>
              <a:t>), передняя граница практически отсутствует, так как клетчатка челюстно-язычного желобка непосредственно связана с, клетчаткой подъязычного пространства.</a:t>
            </a:r>
          </a:p>
          <a:p>
            <a:r>
              <a:rPr lang="ru-RU" dirty="0" smtClean="0"/>
              <a:t>В пределах этого анатомического образования располагается язычный нерв (</a:t>
            </a:r>
            <a:r>
              <a:rPr lang="en-US" dirty="0" smtClean="0"/>
              <a:t>n</a:t>
            </a:r>
            <a:r>
              <a:rPr lang="ru-RU" dirty="0" smtClean="0"/>
              <a:t>. </a:t>
            </a:r>
            <a:r>
              <a:rPr lang="ru-RU" dirty="0" err="1" smtClean="0"/>
              <a:t>lingualis</a:t>
            </a:r>
            <a:r>
              <a:rPr lang="ru-RU" dirty="0" smtClean="0"/>
              <a:t>) и одноименные артерия и вена.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Дифференциальная диагностика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600" dirty="0" smtClean="0"/>
              <a:t>Дифференциальная диагностика </a:t>
            </a:r>
            <a:r>
              <a:rPr lang="ru-RU" sz="1600" dirty="0" err="1" smtClean="0"/>
              <a:t>одонтогенных</a:t>
            </a:r>
            <a:r>
              <a:rPr lang="ru-RU" sz="1600" dirty="0" smtClean="0"/>
              <a:t> флегмон проводится </a:t>
            </a:r>
            <a:r>
              <a:rPr lang="ru-RU" sz="1600" b="1" i="1" dirty="0" smtClean="0"/>
              <a:t>с абсцессами. Сравнивая клинику </a:t>
            </a:r>
            <a:r>
              <a:rPr lang="ru-RU" sz="1600" b="1" i="1" dirty="0" err="1" smtClean="0"/>
              <a:t>одонтогенных</a:t>
            </a:r>
            <a:r>
              <a:rPr lang="ru-RU" sz="1600" b="1" i="1" dirty="0" smtClean="0"/>
              <a:t> абсцессов и флегмон, достаточно легко убедиться в наличии качественно одинаковых симптомов при двух указанных гнойно-воспалительных процессах. Исходя из этого, вся их дифференциальная диагностика строится на интенсивности проявления этих симптомов. Так, для абсцесса характерны ограниченная припухлость, инфильтрат небольших размеров, четкие границы гиперемии кожи, отсутствие тенденции к распространению нагноительного процесса. </a:t>
            </a:r>
            <a:endParaRPr lang="ru-RU" sz="1600" b="1" i="1" dirty="0" smtClean="0"/>
          </a:p>
          <a:p>
            <a:pPr>
              <a:buNone/>
            </a:pPr>
            <a:r>
              <a:rPr lang="ru-RU" sz="1600" b="1" i="1" dirty="0" smtClean="0"/>
              <a:t>При </a:t>
            </a:r>
            <a:r>
              <a:rPr lang="ru-RU" sz="1600" b="1" i="1" dirty="0" smtClean="0"/>
              <a:t>флегмонах (поверхностных) припухлость имеет разлитой характер, гиперемия над припухлостью без четких границ, кожа натянута, блестяща, в складку не берется. Инфильтрат более обширных размеров. При глубоких флегмонах эти симптомы выражены в меньшей степени. </a:t>
            </a:r>
          </a:p>
          <a:p>
            <a:pPr>
              <a:buNone/>
            </a:pPr>
            <a:endParaRPr lang="ru-RU" sz="1600" b="1" i="1" dirty="0" smtClean="0"/>
          </a:p>
          <a:p>
            <a:pPr>
              <a:buNone/>
            </a:pPr>
            <a:r>
              <a:rPr lang="ru-RU" sz="1600" dirty="0" smtClean="0"/>
              <a:t>Дифференциальный диагноз проводится также с </a:t>
            </a:r>
            <a:r>
              <a:rPr lang="ru-RU" sz="1600" b="1" i="1" dirty="0" smtClean="0"/>
              <a:t>острым гнойным периоститом, острым остеомиелитом (часто осложняется </a:t>
            </a:r>
            <a:r>
              <a:rPr lang="ru-RU" sz="1600" b="1" i="1" dirty="0" err="1" smtClean="0"/>
              <a:t>остеофлегмонами</a:t>
            </a:r>
            <a:r>
              <a:rPr lang="ru-RU" sz="1600" b="1" i="1" dirty="0" smtClean="0"/>
              <a:t>), острым лимфаденитом, гнойным бактериальным паротитом, </a:t>
            </a:r>
            <a:r>
              <a:rPr lang="ru-RU" sz="1600" b="1" i="1" dirty="0" err="1" smtClean="0"/>
              <a:t>остеосаркомой</a:t>
            </a:r>
            <a:r>
              <a:rPr lang="ru-RU" sz="1600" b="1" i="1" dirty="0" smtClean="0"/>
              <a:t> в стадии острого течения 	</a:t>
            </a:r>
          </a:p>
          <a:p>
            <a:pPr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ЛИТЕРАТУРА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1447800"/>
            <a:ext cx="8715436" cy="512447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1.Руководство по хирургической стоматологии и челюстно-лицевой хирургии. В 2-х частях. Под ред. </a:t>
            </a:r>
            <a:r>
              <a:rPr lang="ru-RU" dirty="0" err="1" smtClean="0"/>
              <a:t>член.-корр</a:t>
            </a:r>
            <a:r>
              <a:rPr lang="ru-RU" dirty="0" smtClean="0"/>
              <a:t>. РАМН. Безрукова В.М. и проф. Робустовой Т.Г..  – 3 изд., </a:t>
            </a:r>
            <a:r>
              <a:rPr lang="ru-RU" dirty="0" err="1" smtClean="0"/>
              <a:t>перераб</a:t>
            </a:r>
            <a:r>
              <a:rPr lang="ru-RU" dirty="0" smtClean="0"/>
              <a:t> и доп. -  М..: Медицина. -  1200с.</a:t>
            </a:r>
          </a:p>
          <a:p>
            <a:pPr>
              <a:buNone/>
            </a:pPr>
            <a:r>
              <a:rPr lang="ru-RU" dirty="0" smtClean="0"/>
              <a:t>2. Хирургическая стоматология  и челюстно-лицевая хирургия. Национальное руководство  / под ред. А.А. Кулакова, Т.Г. Робустовой, А.И. </a:t>
            </a:r>
            <a:r>
              <a:rPr lang="ru-RU" dirty="0" err="1" smtClean="0"/>
              <a:t>Неробеева</a:t>
            </a:r>
            <a:r>
              <a:rPr lang="ru-RU" dirty="0" smtClean="0"/>
              <a:t> – М.: </a:t>
            </a:r>
            <a:r>
              <a:rPr lang="ru-RU" dirty="0" err="1" smtClean="0"/>
              <a:t>ГОЭТАР-Медиа</a:t>
            </a:r>
            <a:r>
              <a:rPr lang="ru-RU" dirty="0" smtClean="0"/>
              <a:t>, 2010. – 928 с.</a:t>
            </a:r>
          </a:p>
          <a:p>
            <a:pPr>
              <a:buNone/>
            </a:pPr>
            <a:r>
              <a:rPr lang="ru-RU" smtClean="0"/>
              <a:t>3.Шаргородский </a:t>
            </a:r>
            <a:r>
              <a:rPr lang="ru-RU" dirty="0" smtClean="0"/>
              <a:t>А.Г. Воспалительные заболевания тканей челюстно-лицевой области и шеи. – М.: ГОУ ВУНМЦ МЗ РФ, 2002. – 271 с.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2903</Words>
  <PresentationFormat>Экран (4:3)</PresentationFormat>
  <Paragraphs>137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Тема лекции:</vt:lpstr>
      <vt:lpstr>Цель лекции: освоение ОПК-9 Способностью к оценке морфофункциональных, физиологических состояний и патологических процессов в организме человека для решения профессиональных задач</vt:lpstr>
      <vt:lpstr>Актуальность</vt:lpstr>
      <vt:lpstr>Задачи лекции</vt:lpstr>
      <vt:lpstr>План  лекции</vt:lpstr>
      <vt:lpstr>Слайд 6</vt:lpstr>
      <vt:lpstr>K12.2 Флегмона и абсцесс полости рта  Исключено: абсцесс: - языка (K14.0)</vt:lpstr>
      <vt:lpstr>Слайд 8</vt:lpstr>
      <vt:lpstr>Клинико-анатомическая классификация абсцессов, флегмон полости рта:   </vt:lpstr>
      <vt:lpstr>Основные клинические проявления абсцессов, локализующихся в полости рта</vt:lpstr>
      <vt:lpstr>Факторы, влияющие на течение острой одонтогенной инфекции:   </vt:lpstr>
      <vt:lpstr>Диагноз абсцесс или флегмона является клиническим и устанавливается на основании жалоб больного, визуального осмотра, клинических, антропометрических, рентгенологических методов исследований.   </vt:lpstr>
      <vt:lpstr>Клинически диагностика абсцессов проводится по выявлению основных признаков   </vt:lpstr>
      <vt:lpstr>Принципы диагностики воспалительных заболеваний   </vt:lpstr>
      <vt:lpstr>Микробиологическая диагностика   </vt:lpstr>
      <vt:lpstr>Топическая диагностика абсцессов,  </vt:lpstr>
      <vt:lpstr>Слайд 17</vt:lpstr>
      <vt:lpstr>Слайд 18</vt:lpstr>
      <vt:lpstr>Слайд 19</vt:lpstr>
      <vt:lpstr>Слайд 20</vt:lpstr>
      <vt:lpstr>Слайд 21</vt:lpstr>
      <vt:lpstr>Абсцесс подвисочной области (ямки) </vt:lpstr>
      <vt:lpstr>Абсцесс щечной области</vt:lpstr>
      <vt:lpstr>Абсцесс подглазничной области (regie infraorbitalis) </vt:lpstr>
      <vt:lpstr>Слайд 25</vt:lpstr>
      <vt:lpstr>Слайд 26</vt:lpstr>
      <vt:lpstr>Абсцесс окологлоточного пространства (spatium peripharyngeum) </vt:lpstr>
      <vt:lpstr>Абсцесс, флегмона крыловидно-челюстного пространства (spatium pterygomandibulare)</vt:lpstr>
      <vt:lpstr>Абсцесс челюстно-язычного желобка</vt:lpstr>
      <vt:lpstr>Дифференциальная диагностика</vt:lpstr>
      <vt:lpstr>ЛИТЕРАТУРА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лекции:</dc:title>
  <dc:creator>Анжела</dc:creator>
  <cp:lastModifiedBy>Анжела</cp:lastModifiedBy>
  <cp:revision>20</cp:revision>
  <dcterms:created xsi:type="dcterms:W3CDTF">2019-03-22T11:12:41Z</dcterms:created>
  <dcterms:modified xsi:type="dcterms:W3CDTF">2019-03-30T07:16:03Z</dcterms:modified>
</cp:coreProperties>
</file>