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90" r:id="rId4"/>
    <p:sldId id="291" r:id="rId5"/>
    <p:sldId id="292" r:id="rId6"/>
    <p:sldId id="259" r:id="rId7"/>
    <p:sldId id="269" r:id="rId8"/>
    <p:sldId id="264" r:id="rId9"/>
    <p:sldId id="263" r:id="rId10"/>
    <p:sldId id="282" r:id="rId11"/>
    <p:sldId id="257" r:id="rId12"/>
    <p:sldId id="265" r:id="rId13"/>
    <p:sldId id="272" r:id="rId14"/>
    <p:sldId id="258" r:id="rId15"/>
    <p:sldId id="273" r:id="rId16"/>
    <p:sldId id="260" r:id="rId17"/>
    <p:sldId id="280" r:id="rId18"/>
    <p:sldId id="261" r:id="rId19"/>
    <p:sldId id="283" r:id="rId20"/>
    <p:sldId id="278" r:id="rId21"/>
    <p:sldId id="266" r:id="rId22"/>
    <p:sldId id="275" r:id="rId23"/>
    <p:sldId id="277" r:id="rId24"/>
    <p:sldId id="274" r:id="rId25"/>
    <p:sldId id="271" r:id="rId26"/>
    <p:sldId id="262" r:id="rId27"/>
    <p:sldId id="284" r:id="rId28"/>
    <p:sldId id="285" r:id="rId29"/>
    <p:sldId id="286" r:id="rId30"/>
    <p:sldId id="287" r:id="rId31"/>
    <p:sldId id="288" r:id="rId32"/>
    <p:sldId id="281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772400" cy="1470025"/>
          </a:xfrm>
        </p:spPr>
        <p:txBody>
          <a:bodyPr/>
          <a:lstStyle/>
          <a:p>
            <a:r>
              <a:rPr lang="ru-RU" dirty="0" smtClean="0"/>
              <a:t>Тема лекции: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214554"/>
            <a:ext cx="8215370" cy="342424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Абсцессы локализованные в полости рта. Общие клинические признаки и методы лечения. Принципы интенсивной терапии Особенности хирургического лечения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Патогенез и клиническая картина течения воспалительных заболеваний лица и шеи тесно связаны с анатомо-топографическими особенностями этих областей. Быстрое распространение гнойного экссудата обусловлено такими анатомическими особенностями тканей челюстно-лицевой области, как наличие большого количества жировой клетчатки, связанных друг с другом клетчаточных пространств. Гнойный экссудат распространяется также вдоль кровеносных сосудов, которые обильно пронизывают ткани челюстно-лицевой области и шеи.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Освоение компетенции ПК-9: </a:t>
            </a:r>
            <a:r>
              <a:rPr lang="ru-RU" dirty="0" smtClean="0"/>
              <a:t>готовностью к ведению и лечению пациентов со стоматологическими заболеваниями в амбулаторных условиях и условиях дневного </a:t>
            </a:r>
            <a:r>
              <a:rPr lang="ru-RU" dirty="0" smtClean="0"/>
              <a:t>стационара.</a:t>
            </a:r>
          </a:p>
          <a:p>
            <a:r>
              <a:rPr lang="ru-RU" dirty="0" smtClean="0"/>
              <a:t>Зн.10 - Морфологические изменения в зубочелюстной системе при ортопедическом и </a:t>
            </a:r>
            <a:r>
              <a:rPr lang="ru-RU" dirty="0" err="1" smtClean="0"/>
              <a:t>ортодонтическом</a:t>
            </a:r>
            <a:r>
              <a:rPr lang="ru-RU" dirty="0" smtClean="0"/>
              <a:t> лечении Зн.12 - Клиническая картина, основные методы ортопедического лечения патологии твердых тканей, заболеваний пародонта, патологической </a:t>
            </a:r>
            <a:r>
              <a:rPr lang="ru-RU" dirty="0" err="1" smtClean="0"/>
              <a:t>стираемости</a:t>
            </a:r>
            <a:r>
              <a:rPr lang="ru-RU" dirty="0" smtClean="0"/>
              <a:t>, патологии височно-нижнечелюстного сустава.</a:t>
            </a:r>
          </a:p>
          <a:p>
            <a:r>
              <a:rPr lang="ru-RU" dirty="0" smtClean="0"/>
              <a:t>Зн.19 - Клинические рекомендации (протоколы лечения) по вопросам оказания медицинской помощи.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1.Изучить современные принципы </a:t>
            </a:r>
            <a:r>
              <a:rPr lang="ru-RU" dirty="0" smtClean="0"/>
              <a:t>лечения больных острой </a:t>
            </a:r>
            <a:r>
              <a:rPr lang="ru-RU" dirty="0" err="1" smtClean="0"/>
              <a:t>одонтогенными</a:t>
            </a:r>
            <a:r>
              <a:rPr lang="ru-RU" dirty="0" smtClean="0"/>
              <a:t> абсцессами полости рта.</a:t>
            </a:r>
          </a:p>
          <a:p>
            <a:pPr>
              <a:buNone/>
            </a:pPr>
            <a:r>
              <a:rPr lang="ru-RU" dirty="0" smtClean="0"/>
              <a:t>2.Изучить особенности раскрытия гнойных очагов при </a:t>
            </a:r>
            <a:r>
              <a:rPr lang="ru-RU" dirty="0" err="1" smtClean="0"/>
              <a:t>одонтогенных</a:t>
            </a:r>
            <a:r>
              <a:rPr lang="ru-RU" dirty="0" smtClean="0"/>
              <a:t> абсцессах полости рта. </a:t>
            </a:r>
          </a:p>
          <a:p>
            <a:pPr>
              <a:buNone/>
            </a:pPr>
            <a:r>
              <a:rPr lang="ru-RU" dirty="0" smtClean="0"/>
              <a:t>3.Изучить современное медикаментозное лечение при </a:t>
            </a:r>
            <a:r>
              <a:rPr lang="ru-RU" dirty="0" err="1" smtClean="0"/>
              <a:t>одонтогенных</a:t>
            </a:r>
            <a:r>
              <a:rPr lang="ru-RU" dirty="0" smtClean="0"/>
              <a:t> абсцессах полости рта.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1.Современные принципы </a:t>
            </a:r>
            <a:r>
              <a:rPr lang="ru-RU" dirty="0" smtClean="0"/>
              <a:t>лечения больных острой </a:t>
            </a:r>
            <a:r>
              <a:rPr lang="ru-RU" dirty="0" err="1" smtClean="0"/>
              <a:t>одонтогенными</a:t>
            </a:r>
            <a:r>
              <a:rPr lang="ru-RU" dirty="0" smtClean="0"/>
              <a:t> абсцессами полости рта.</a:t>
            </a:r>
          </a:p>
          <a:p>
            <a:pPr>
              <a:buNone/>
            </a:pPr>
            <a:r>
              <a:rPr lang="ru-RU" dirty="0" smtClean="0"/>
              <a:t>2.Особенности раскрытия гнойных очагов при </a:t>
            </a:r>
            <a:r>
              <a:rPr lang="ru-RU" dirty="0" err="1" smtClean="0"/>
              <a:t>одонтогенных</a:t>
            </a:r>
            <a:r>
              <a:rPr lang="ru-RU" dirty="0" smtClean="0"/>
              <a:t> абсцессах полости рта. </a:t>
            </a:r>
          </a:p>
          <a:p>
            <a:pPr>
              <a:buNone/>
            </a:pPr>
            <a:r>
              <a:rPr lang="ru-RU" smtClean="0"/>
              <a:t>3.Современное </a:t>
            </a:r>
            <a:r>
              <a:rPr lang="ru-RU" dirty="0" smtClean="0"/>
              <a:t>медикаментозное лечение при </a:t>
            </a:r>
            <a:r>
              <a:rPr lang="ru-RU" dirty="0" err="1" smtClean="0"/>
              <a:t>одонтогенных</a:t>
            </a:r>
            <a:r>
              <a:rPr lang="ru-RU" dirty="0" smtClean="0"/>
              <a:t> абсцессах полости рта.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Планирование лечения больных острой </a:t>
            </a:r>
            <a:r>
              <a:rPr lang="ru-RU" b="1" dirty="0" err="1" smtClean="0"/>
              <a:t>одонтогенной</a:t>
            </a:r>
            <a:r>
              <a:rPr lang="ru-RU" b="1" dirty="0" smtClean="0"/>
              <a:t> инфекцией с учетом прогноза заболевания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1</a:t>
            </a:r>
            <a:r>
              <a:rPr lang="ru-RU" dirty="0" smtClean="0"/>
              <a:t>. Каков должен быть уровень интенсивности проводимого лечения?</a:t>
            </a:r>
          </a:p>
          <a:p>
            <a:pPr>
              <a:buNone/>
            </a:pPr>
            <a:r>
              <a:rPr lang="ru-RU" dirty="0" smtClean="0"/>
              <a:t>2. Где должно проводиться лечение больного: </a:t>
            </a:r>
          </a:p>
          <a:p>
            <a:pPr>
              <a:buNone/>
            </a:pPr>
            <a:r>
              <a:rPr lang="ru-RU" dirty="0" smtClean="0"/>
              <a:t>а) в порядке оказания амбулаторной помощи в поликлинике, </a:t>
            </a:r>
          </a:p>
          <a:p>
            <a:pPr>
              <a:buNone/>
            </a:pPr>
            <a:r>
              <a:rPr lang="ru-RU" dirty="0" smtClean="0"/>
              <a:t>б) в специализированном челюстно-лицевом стационаре или в отделении интенсивной терапии?</a:t>
            </a:r>
          </a:p>
          <a:p>
            <a:pPr>
              <a:buNone/>
            </a:pPr>
            <a:r>
              <a:rPr lang="ru-RU" dirty="0" smtClean="0"/>
              <a:t>3. Какой оперативный доступ следует использовать для вскрытия (дренирования) гнойно-воспалительного очага?</a:t>
            </a:r>
          </a:p>
          <a:p>
            <a:pPr>
              <a:buNone/>
            </a:pPr>
            <a:r>
              <a:rPr lang="ru-RU" dirty="0" smtClean="0"/>
              <a:t>4. Какому методу обезболивания следует отдать предпочтение при проведении оперативного вмешательства?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следует учитывать следующие факторы: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во-первых, прогноз заболевания (благоприятный, сомнительный, неблагоприятный), определяемый на основании данных обследования больного;</a:t>
            </a:r>
          </a:p>
          <a:p>
            <a:r>
              <a:rPr lang="ru-RU" dirty="0" smtClean="0"/>
              <a:t>во-вторых, возраст больного, его социальное положение и сопутствующую патологию;</a:t>
            </a:r>
          </a:p>
          <a:p>
            <a:r>
              <a:rPr lang="ru-RU" dirty="0" smtClean="0"/>
              <a:t>в-третьих, характер планируемого оперативного вмешательства;</a:t>
            </a:r>
          </a:p>
          <a:p>
            <a:r>
              <a:rPr lang="ru-RU" dirty="0" smtClean="0"/>
              <a:t>в-четвертых, уровень оказания амбулаторной помощи в регионе проживания больного и возможность воспользоваться этой помощью.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Вскрытие гнойного очага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При выборе оперативного доступа предпочтение следует отдавать тому методу, при использовании которого:</a:t>
            </a:r>
          </a:p>
          <a:p>
            <a:r>
              <a:rPr lang="ru-RU" dirty="0" smtClean="0"/>
              <a:t>путь к гнойному очагу (толщина слоя рассекаемых и расслаиваемых тканей) является наиболее коротким;</a:t>
            </a:r>
          </a:p>
          <a:p>
            <a:r>
              <a:rPr lang="ru-RU" dirty="0" smtClean="0"/>
              <a:t>при рассечении тканей на пути к гнойному очагу опасность повреждения органов и важных в функциональном отношении структур (сосудов, нервов) наименее вероятна;</a:t>
            </a:r>
          </a:p>
          <a:p>
            <a:r>
              <a:rPr lang="ru-RU" dirty="0" smtClean="0"/>
              <a:t>обеспечиваются лучшие условия для оттока гнойного экссудата.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Принципы хирургического лечения больных с абсцессами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Принцип «</a:t>
            </a:r>
            <a:r>
              <a:rPr lang="ru-RU" dirty="0" err="1" smtClean="0"/>
              <a:t>Ubi</a:t>
            </a:r>
            <a:r>
              <a:rPr lang="ru-RU" dirty="0" smtClean="0"/>
              <a:t> </a:t>
            </a:r>
            <a:r>
              <a:rPr lang="ru-RU" dirty="0" err="1" smtClean="0"/>
              <a:t>pus</a:t>
            </a:r>
            <a:r>
              <a:rPr lang="ru-RU" dirty="0" smtClean="0"/>
              <a:t>, </a:t>
            </a:r>
            <a:r>
              <a:rPr lang="ru-RU" dirty="0" err="1" smtClean="0"/>
              <a:t>ibi</a:t>
            </a:r>
            <a:r>
              <a:rPr lang="ru-RU" dirty="0" smtClean="0"/>
              <a:t> </a:t>
            </a:r>
            <a:r>
              <a:rPr lang="ru-RU" dirty="0" err="1" smtClean="0"/>
              <a:t>evacuo</a:t>
            </a:r>
            <a:r>
              <a:rPr lang="ru-RU" dirty="0" smtClean="0"/>
              <a:t>» при лечении больных с абсцессами, флегмонами головы и шеи реализуется, как правило, следующим образом:</a:t>
            </a:r>
          </a:p>
          <a:p>
            <a:r>
              <a:rPr lang="ru-RU" dirty="0" smtClean="0"/>
              <a:t>вскрытием гнойно-воспалительного очага путем послойного рассечения и расслоения тканей над ним;</a:t>
            </a:r>
          </a:p>
          <a:p>
            <a:r>
              <a:rPr lang="ru-RU" dirty="0" smtClean="0"/>
              <a:t>дренирования операционной раны с целью создания условий для эвакуации гнойного экссудата, содержащего возбудителей заболевания, продукты их жизнедеятельности и распада тканей, которые могут выступать в роли факторов повреждения.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560458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00042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Особенности хирургического лечения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При операции вскрытия абсцесса  слизистую оболочку, </a:t>
            </a:r>
            <a:r>
              <a:rPr lang="ru-RU" dirty="0" err="1" smtClean="0"/>
              <a:t>фасциальные</a:t>
            </a:r>
            <a:r>
              <a:rPr lang="ru-RU" dirty="0" smtClean="0"/>
              <a:t> образования над гнойным очагом рассекают; 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мышцы </a:t>
            </a:r>
            <a:r>
              <a:rPr lang="ru-RU" dirty="0" smtClean="0"/>
              <a:t>отсекают, отслаивают от места прикрепления к кости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temporalis</a:t>
            </a:r>
            <a:r>
              <a:rPr lang="ru-RU" dirty="0" smtClean="0"/>
              <a:t>, </a:t>
            </a:r>
            <a:r>
              <a:rPr lang="en-US" dirty="0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pterygoideus</a:t>
            </a:r>
            <a:r>
              <a:rPr lang="ru-RU" dirty="0" smtClean="0"/>
              <a:t> </a:t>
            </a:r>
            <a:r>
              <a:rPr lang="ru-RU" dirty="0" err="1" smtClean="0"/>
              <a:t>medialis</a:t>
            </a:r>
            <a:r>
              <a:rPr lang="ru-RU" dirty="0" smtClean="0"/>
              <a:t>, 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masseter</a:t>
            </a:r>
            <a:r>
              <a:rPr lang="ru-RU" dirty="0" smtClean="0"/>
              <a:t>) или с помощью кровоостанавливающего зажима расслаивают и раздвигают мышечные волокна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temporalis</a:t>
            </a:r>
            <a:r>
              <a:rPr lang="ru-RU" dirty="0" smtClean="0"/>
              <a:t>, 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mylohyoideus</a:t>
            </a:r>
            <a:r>
              <a:rPr lang="ru-RU" dirty="0" smtClean="0"/>
              <a:t>, 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buccalis</a:t>
            </a:r>
            <a:r>
              <a:rPr lang="ru-RU" dirty="0" smtClean="0"/>
              <a:t>). Исключение составляет подкожная мышца шеи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platysma</a:t>
            </a:r>
            <a:r>
              <a:rPr lang="ru-RU" dirty="0" smtClean="0"/>
              <a:t>) и нередко челюстно-подъязычная мышца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mylohyoideus</a:t>
            </a:r>
            <a:r>
              <a:rPr lang="ru-RU" dirty="0" smtClean="0"/>
              <a:t>), волокна которых пересекают в поперечном направлении, что обеспечивает зияние раны и создает хорошие условия для оттока гнойного экссудата. </a:t>
            </a:r>
            <a:endParaRPr lang="ru-RU" dirty="0" smtClean="0"/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Расположенную </a:t>
            </a:r>
            <a:r>
              <a:rPr lang="ru-RU" dirty="0" smtClean="0"/>
              <a:t>на пути к гнойному очагу рыхлую клетчатку, во избежание повреждения находящихся в ней сосудов, нервов, выводного потока слюнных желез, расслаивают и раздвигают кровоостанавливающим зажимом.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Дренирование гнойного очага.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После вскрытия абсцесса, флегмоны струёй физиологического раствора, раствора антисептика, вводимого в рану под давлением с помощью шприца, эвакуируют (вымывают) гнойный экссудат. Затем в рану вводят дренаж. В клинической практике у больных с абсцессами чаще всего применяют дренирования гнойной раны с помощью ленточных дренажей из перчаточной резины.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700" i="1" dirty="0" smtClean="0"/>
              <a:t>Абсцесс щечной области	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00042"/>
          <a:ext cx="9144000" cy="624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602"/>
                <a:gridCol w="7826398"/>
              </a:tblGrid>
              <a:tr h="571507">
                <a:tc>
                  <a:txBody>
                    <a:bodyPr/>
                    <a:lstStyle/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</a:t>
                      </a:r>
                    </a:p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больного удовлетворительное, редко средней </a:t>
                      </a:r>
                    </a:p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степени тяжести, температура повышается до 37,2—38,5°С  </a:t>
                      </a:r>
                    </a:p>
                    <a:p>
                      <a:endParaRPr lang="ru-RU" sz="14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Жалобы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Самопроизвольные резкие боли усиливающиеся при открывании рта и жевании. Жалобы на отёк распространяющийся на нижнее и верхнее веко. 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77344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Внешний осмотр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Инфильтрат в щечной области, отек окружающих тканей, распространяющийся на нижнее и верхнее веки, сужение глазной щели.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36006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Пальпация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Болезненная, кожа в щёчной области инфильтрирована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рта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Наблюдается отёк и гиперемия слизистой оболочки щеки, верхнего и нижнего свода преддверия рта.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Рентгенограмма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рентгенограмме очаги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одонтогенной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инфекции в области 18, 17, 16, 15, 14, 24, 25, 26, 27, 28, 38, 37, 36, 35, 34, 44,45, 46, 47, 48 зубов 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Лечение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Внутриротовой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разрез параллельно протоку околоушной слюнной железы через рассечение щечной мышцы, дренирование. 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4351" t="37249" r="18432" b="16976"/>
          <a:stretch>
            <a:fillRect/>
          </a:stretch>
        </p:blipFill>
        <p:spPr bwMode="auto">
          <a:xfrm>
            <a:off x="214282" y="714356"/>
            <a:ext cx="850112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857620" y="2214554"/>
            <a:ext cx="914400" cy="285752"/>
          </a:xfrm>
          <a:prstGeom prst="rect">
            <a:avLst/>
          </a:prstGeom>
          <a:solidFill>
            <a:schemeClr val="bg1"/>
          </a:solidFill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2786058"/>
            <a:ext cx="914400" cy="285752"/>
          </a:xfrm>
          <a:prstGeom prst="rect">
            <a:avLst/>
          </a:prstGeom>
          <a:solidFill>
            <a:schemeClr val="bg1"/>
          </a:solidFill>
          <a:ln w="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700" i="1" dirty="0" smtClean="0"/>
              <a:t>Абсцесс подглазничной области	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00042"/>
          <a:ext cx="9144000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602"/>
                <a:gridCol w="7826398"/>
              </a:tblGrid>
              <a:tr h="571507">
                <a:tc>
                  <a:txBody>
                    <a:bodyPr/>
                    <a:lstStyle/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</a:t>
                      </a:r>
                    </a:p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больного удовлетворительное, редко средней </a:t>
                      </a:r>
                    </a:p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степени тяжести, температура повышается до 37,2—38,5°С  </a:t>
                      </a:r>
                    </a:p>
                    <a:p>
                      <a:endParaRPr lang="ru-RU" sz="14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Жалобы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Самопроизвольные боли отдающие в глаз, висок. Жалобы на припухлость в подглазничной, щечной областях.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77344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Внешний осмотр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Припухлость в подглазничной, щечной областях, распространяющееся на скуловую область, верхнюю губу, нижнее, а иногда и верхнее веко. Ткани по передней поверхности тела верхней челюсти инфильтрированы. Кожа над инфильтратом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36006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Пальпация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Болезненная, кожа над инфильтратом 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рта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осмотре верхний свод преддверия рта сглажен, оболочка над ним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гиперемирована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отёчна.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Рентгенограмма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рентгенограмме очаги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одонтогенной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инфекции в области 15, 14, 13, 12, 22, 23, 24, 25 зубов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Лечение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Хирургический доступ –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внутриротовой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– по переходной складке на пораженной стороне, тупо пройти в подглазничную область, дренирование раны. 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>Методика операции вскрытия абсцесса подглазничной области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4757742" cy="5483245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При глубокой локализации инфекционно-воспалительного процесса (в области «собачьей ямки»):</a:t>
            </a:r>
          </a:p>
          <a:p>
            <a:r>
              <a:rPr lang="ru-RU" dirty="0" smtClean="0"/>
              <a:t>1. Обезболивание — местная инфильтрационная анестезия на фоне </a:t>
            </a:r>
            <a:r>
              <a:rPr lang="ru-RU" dirty="0" err="1" smtClean="0"/>
              <a:t>премедикации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2. Разрез слизистой оболочки и надкостницы (десны) альвеолярного отростка верхней челюсти вдоль свода преддверия рта на протяжении всего воспалительного инфильтрата (рис. А, Б).</a:t>
            </a:r>
          </a:p>
          <a:p>
            <a:r>
              <a:rPr lang="ru-RU" dirty="0" smtClean="0"/>
              <a:t>3. Вскрытие гнойного очага в области «собачьей ямки» путем отслойки мягких тканей (включая надкостницу) с помощью распатора или кровоостанавливающего зажима от передней поверхности верхней челюсти по направлению к центру воспалительного инфильтрата. (рис.В).</a:t>
            </a:r>
          </a:p>
          <a:p>
            <a:r>
              <a:rPr lang="ru-RU" dirty="0" smtClean="0"/>
              <a:t>4. Введение в область «собачьей ямки» ленточного дренажа из перчаточной резины или полиэтиленовой пленки (рис. Г).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285728"/>
            <a:ext cx="2266950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700" i="1" dirty="0" smtClean="0"/>
              <a:t>Абсцесс челюстно-язычного желобка 	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00042"/>
          <a:ext cx="9144000" cy="621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602"/>
                <a:gridCol w="7826398"/>
              </a:tblGrid>
              <a:tr h="571507">
                <a:tc>
                  <a:txBody>
                    <a:bodyPr/>
                    <a:lstStyle/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</a:t>
                      </a:r>
                    </a:p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больного удовлетворительное, редко средней </a:t>
                      </a:r>
                    </a:p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степени тяжести, температура повышается до 37,2—38,5°С  </a:t>
                      </a:r>
                    </a:p>
                    <a:p>
                      <a:endParaRPr lang="ru-RU" sz="12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Жалобы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Значительные самопроизвольные боли в горле или под языком, усиливающаяся при разговоре, жевании, глотании, открывании рта.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Внешний осмотр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Открывание рта умеренно ограничено (из-за боли). Припухлость в заднем отделе поднижнечелюстной области, кожа обычной окраски.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Пальпация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Инфильтрата плотный, безболезненный.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рта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Челюстно-язычный желобок сглажен за счет инфильтрата, занимающего пространство между корнем языка и нижней челюстью. Инфильтрат распространяется до передней небной дужки, может оттеснять язык в противоположную сторону. Слизистая оболочка полости рта над инфильтратом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гиперемирована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пальпация его болезненная.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Рентгенограмма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рентгенограмме очаги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одонтогенной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инфекции в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обасти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3.6, 3.7, 3.8,4.6, 4.7, 4.8 зубов.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Лечение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Оперативный доступ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внутриротовой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разрез слизистой оболочки по дну ротовой полости параллельно внутренней поверхности тела нижней челюсти на уровне больших коренных зубов (по месту наибольшего выбухания слизистой оболочки) и тупо проникают к гнойному очагу с активным дренированием Длинна разрезе на менее 3-х см.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Исход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своевременном выполнении оперативного вмешательства протекает благоприятно.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несвоевременном выполнении хирургического пособия возможны осложнения с распространением воспалительных явлений на клетчаточные пространства корня языка, подъязычной, поднижнечелюстной области, крыловидно-челюстное клетчаточное пространство.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654032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Методика операции вскрытия абсцесса челюстно-язычного желобка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57232"/>
            <a:ext cx="5286380" cy="5643602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При локализации воспалительного очага в области челюстно-язычного желобка (рис. </a:t>
            </a:r>
            <a:r>
              <a:rPr lang="ru-RU" dirty="0" smtClean="0"/>
              <a:t>А</a:t>
            </a:r>
            <a:r>
              <a:rPr lang="ru-RU" dirty="0" smtClean="0"/>
              <a:t>):</a:t>
            </a:r>
          </a:p>
          <a:p>
            <a:r>
              <a:rPr lang="ru-RU" dirty="0" smtClean="0"/>
              <a:t>— обезболивание — местная инфильтрационная анестезия в сочетании с проводниковой </a:t>
            </a:r>
            <a:r>
              <a:rPr lang="ru-RU" dirty="0" err="1" smtClean="0"/>
              <a:t>мандибулярной</a:t>
            </a:r>
            <a:r>
              <a:rPr lang="ru-RU" dirty="0" smtClean="0"/>
              <a:t>, </a:t>
            </a:r>
            <a:r>
              <a:rPr lang="ru-RU" dirty="0" err="1" smtClean="0"/>
              <a:t>торусальной</a:t>
            </a:r>
            <a:r>
              <a:rPr lang="ru-RU" dirty="0" smtClean="0"/>
              <a:t> (по М.М. </a:t>
            </a:r>
            <a:r>
              <a:rPr lang="ru-RU" dirty="0" err="1" smtClean="0"/>
              <a:t>Вейсбрему</a:t>
            </a:r>
            <a:r>
              <a:rPr lang="ru-RU" dirty="0" smtClean="0"/>
              <a:t>) анестезией на фоне </a:t>
            </a:r>
            <a:r>
              <a:rPr lang="ru-RU" dirty="0" err="1" smtClean="0"/>
              <a:t>премедикации</a:t>
            </a:r>
            <a:r>
              <a:rPr lang="ru-RU" dirty="0" smtClean="0"/>
              <a:t>.</a:t>
            </a:r>
          </a:p>
          <a:p>
            <a:r>
              <a:rPr lang="ru-RU" i="1" dirty="0" smtClean="0"/>
              <a:t>Основные </a:t>
            </a:r>
            <a:r>
              <a:rPr lang="ru-RU" i="1" dirty="0" smtClean="0"/>
              <a:t>этапы вскрытия абсцесса челюстно-язычного желобка</a:t>
            </a:r>
            <a:endParaRPr lang="ru-RU" dirty="0" smtClean="0"/>
          </a:p>
          <a:p>
            <a:r>
              <a:rPr lang="ru-RU" dirty="0" smtClean="0"/>
              <a:t>— разрез слизистой оболочки дна полости рта на уровне моляров соответственно протяженности воспалительного инфильтрата в промежутке между языком и альвеолярным краем нижней челюсти параллельно и ближе к последнему (рис. </a:t>
            </a:r>
            <a:r>
              <a:rPr lang="ru-RU" dirty="0" smtClean="0"/>
              <a:t> </a:t>
            </a:r>
            <a:r>
              <a:rPr lang="ru-RU" dirty="0" smtClean="0"/>
              <a:t>Б, В).</a:t>
            </a:r>
          </a:p>
          <a:p>
            <a:r>
              <a:rPr lang="ru-RU" dirty="0" smtClean="0"/>
              <a:t>— вскрытие гнойного очага расслоением клетчатки вдоль внутренней поверхности альвеолярного отростка нижней челюсти, а затем — вдоль верхней поверхности челюстно-подъязычной мышцы (</a:t>
            </a:r>
            <a:r>
              <a:rPr lang="ru-RU" dirty="0" err="1" smtClean="0"/>
              <a:t>m</a:t>
            </a:r>
            <a:r>
              <a:rPr lang="ru-RU" dirty="0" smtClean="0"/>
              <a:t>. </a:t>
            </a:r>
            <a:r>
              <a:rPr lang="ru-RU" dirty="0" err="1" smtClean="0"/>
              <a:t>mylohyoideus</a:t>
            </a:r>
            <a:r>
              <a:rPr lang="ru-RU" dirty="0" smtClean="0"/>
              <a:t>) по направлению к центру воспалительного инфильтрата с помощью кровоостанавливающего зажима (рис. </a:t>
            </a:r>
            <a:r>
              <a:rPr lang="ru-RU" dirty="0" smtClean="0"/>
              <a:t> </a:t>
            </a:r>
            <a:r>
              <a:rPr lang="ru-RU" dirty="0" smtClean="0"/>
              <a:t>Г, Д).</a:t>
            </a:r>
          </a:p>
          <a:p>
            <a:r>
              <a:rPr lang="ru-RU" dirty="0" smtClean="0"/>
              <a:t>— введение в клетчаточное пространство челюстно-язычного желобка через операционную рану ленточного дренажа из перчаточной резины или полиэтиленовой пленки (рис. </a:t>
            </a:r>
            <a:r>
              <a:rPr lang="ru-RU" dirty="0" smtClean="0"/>
              <a:t> </a:t>
            </a:r>
            <a:r>
              <a:rPr lang="ru-RU" dirty="0" smtClean="0"/>
              <a:t>Е).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857232"/>
            <a:ext cx="831850" cy="85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857232"/>
            <a:ext cx="935037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2500306"/>
            <a:ext cx="9525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58" y="2428868"/>
            <a:ext cx="836612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57884" y="4286256"/>
            <a:ext cx="827087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4214818"/>
            <a:ext cx="874713" cy="87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Методика операции вскрытия абсцесса челюстно-язычного желобка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643050"/>
            <a:ext cx="311852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2786058"/>
            <a:ext cx="4867062" cy="3231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700" i="1" dirty="0" smtClean="0"/>
              <a:t>Абсцесс крыловидно-нижнечелюстного пространства 	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00042"/>
          <a:ext cx="9144000" cy="64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602"/>
                <a:gridCol w="7826398"/>
              </a:tblGrid>
              <a:tr h="571507">
                <a:tc>
                  <a:txBody>
                    <a:bodyPr/>
                    <a:lstStyle/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</a:t>
                      </a:r>
                    </a:p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больного удовлетворительное, редко средней </a:t>
                      </a:r>
                    </a:p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степени тяжести, температура повышается до 37,2—38,5°С  </a:t>
                      </a:r>
                    </a:p>
                    <a:p>
                      <a:endParaRPr lang="ru-RU" sz="14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Жалобы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Значительные самопроизвольные боли в пораженном участке, усиливающиеся при открывании рта. Припухлость под углом нижней челюсти. Значительное ограничение открывания рта; ограничение боковых движений в здоровую сторону. </a:t>
                      </a:r>
                      <a:endParaRPr lang="ru-RU" sz="14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Внешний осмотр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Определяется отёчность под углом нижней челюсти. Открывание рта резко ограничено из за воспалительной контрактуры жевательной мышцы III степени. 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Пальпация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Отмечается болезненный инфильтрат под углом нижней челюсти, кожа над ним в складку не собирается. Лимфатические узлы спаяны друг с другом, иногда появляется припухлость в нижнем отделе височной области 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рта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осмотре полости рта после медленного отведения нижней челюсти инструментом (поворачивание широкого шпателя, винтовым роторасширителем) удается увидеть гиперемию и отёчность слизистой оболочки в области крыловидно-нижнечелюстной складки, небно-язычной дужки, зева. Иногда инфильтрация распространяется на слизистую оболочку боковой стенки глотки и дистальный отдел подъязычной области. 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Рентгенограмма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рентгенограмме воспалительные процессы в области 48, 47,46,38,37,36 зубов, реже в области 16,17,18,26,27,28 зубов. 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Лечение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Разрез со стороны полости рта по слизистой оболочке крылочелюстной складке с отслоением слизисто- надкостничного лоскута до внутренней поверхности ветви нижней челюсти, отслоение края </a:t>
                      </a:r>
                      <a:r>
                        <a:rPr lang="ru-RU" sz="1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медиально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крыловидной мышцы и тупо проникаем к гнойному очагу с последующим активным дренированием.  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Методика операции вскрытия абсцесса крыловидно-челюстного пространства </a:t>
            </a:r>
            <a:r>
              <a:rPr lang="ru-RU" sz="2400" b="1" dirty="0" err="1" smtClean="0"/>
              <a:t>внутриротовым</a:t>
            </a:r>
            <a:r>
              <a:rPr lang="ru-RU" sz="2400" b="1" dirty="0" smtClean="0"/>
              <a:t> доступом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4186238" cy="6143644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1600" dirty="0" smtClean="0"/>
              <a:t>1. Обезболивание — местная инфильтрационная анестезия в области крыловидно-челюстной складки в сочетании с проводниковой анестезией по </a:t>
            </a:r>
            <a:r>
              <a:rPr lang="ru-RU" sz="1600" dirty="0" err="1" smtClean="0"/>
              <a:t>Берше-Дубову</a:t>
            </a:r>
            <a:r>
              <a:rPr lang="ru-RU" sz="1600" dirty="0" smtClean="0"/>
              <a:t>, В.М.Уварову на фоне </a:t>
            </a:r>
            <a:r>
              <a:rPr lang="ru-RU" sz="1600" dirty="0" err="1" smtClean="0"/>
              <a:t>премедикации</a:t>
            </a:r>
            <a:r>
              <a:rPr lang="ru-RU" sz="1600" dirty="0" smtClean="0"/>
              <a:t>.</a:t>
            </a:r>
          </a:p>
          <a:p>
            <a:pPr>
              <a:buNone/>
            </a:pPr>
            <a:r>
              <a:rPr lang="ru-RU" sz="1600" dirty="0" smtClean="0"/>
              <a:t>2. Разрез слизистой оболочки вдоль наружного края крыловидно-челюстной складки длиной около 2,5-3 см (рис.  А).</a:t>
            </a:r>
          </a:p>
          <a:p>
            <a:pPr>
              <a:buNone/>
            </a:pPr>
            <a:r>
              <a:rPr lang="ru-RU" sz="1600" dirty="0" smtClean="0"/>
              <a:t>3. Разведение краев раны с расслоением </a:t>
            </a:r>
            <a:r>
              <a:rPr lang="ru-RU" sz="1600" dirty="0" err="1" smtClean="0"/>
              <a:t>подслизистого</a:t>
            </a:r>
            <a:r>
              <a:rPr lang="ru-RU" sz="1600" dirty="0" smtClean="0"/>
              <a:t> слоя клетчатки и </a:t>
            </a:r>
            <a:r>
              <a:rPr lang="ru-RU" sz="1600" dirty="0" err="1" smtClean="0"/>
              <a:t>межкрыловидной</a:t>
            </a:r>
            <a:r>
              <a:rPr lang="ru-RU" sz="1600" dirty="0" smtClean="0"/>
              <a:t>  фасции  при помощи  кровоостанавливающего  зажима (рис. Б, В).</a:t>
            </a:r>
          </a:p>
          <a:p>
            <a:pPr>
              <a:buNone/>
            </a:pPr>
            <a:r>
              <a:rPr lang="ru-RU" sz="1600" dirty="0" smtClean="0"/>
              <a:t>4. Вскрытие гнойного очага путем расслоения клетчатки крыловидно-челюстного пространства вдоль внутренней поверхности ветви нижней челюсти с помощью кровоостанавливающего зажима.</a:t>
            </a:r>
          </a:p>
          <a:p>
            <a:pPr>
              <a:buNone/>
            </a:pPr>
            <a:r>
              <a:rPr lang="ru-RU" sz="1600" dirty="0" smtClean="0"/>
              <a:t>5. Введение через операционную рану ленточного дренажа из перчаточной резины или полиэтиленовой пленки в крыловидно-челюстное пространство (рис.  Г). Для предупреждения смещения дренажа вглубь операционной раны его можно фиксировать швом к краю раны.</a:t>
            </a:r>
          </a:p>
          <a:p>
            <a:endParaRPr lang="ru-RU" sz="1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142984"/>
            <a:ext cx="385118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r>
              <a:rPr lang="ru-RU" sz="2800" dirty="0" smtClean="0"/>
              <a:t>Абсцессы окологлоточного пространства</a:t>
            </a:r>
            <a:endParaRPr lang="ru-RU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3282406"/>
            <a:ext cx="3929090" cy="3575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41375" y="3967229"/>
            <a:ext cx="4902625" cy="2890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00034" y="857232"/>
            <a:ext cx="86439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При </a:t>
            </a:r>
            <a:r>
              <a:rPr lang="ru-RU" dirty="0" err="1" smtClean="0"/>
              <a:t>одонтогенных</a:t>
            </a:r>
            <a:r>
              <a:rPr lang="ru-RU" dirty="0" smtClean="0"/>
              <a:t> воспалительных процессах обычно имеет место вторичное поражение окологлоточного пространства в результате распространения инфекции из соседних анатомических областей, т. е. инфекционно-воспалительный процесс носит разлитой (флегмонозный) характер. Наружный поднижнечелюстной оперативный доступ позволяет в таких случаях осуществить хорошее дренирование не только окологлоточного пространства, но и пораженных смежных областей.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Абсцессы окологлоточного пространства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14546" y="4000504"/>
            <a:ext cx="4674005" cy="2550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14282" y="1997839"/>
            <a:ext cx="85011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Абсцессы окологлоточного пространства часто являются </a:t>
            </a:r>
            <a:r>
              <a:rPr lang="ru-RU" dirty="0" err="1" smtClean="0"/>
              <a:t>тонзиллогенными</a:t>
            </a:r>
            <a:r>
              <a:rPr lang="ru-RU" dirty="0" smtClean="0"/>
              <a:t> или их возникновение связано с ранением стенки глотки и внедрением в нее инородного тела. В связи с ограниченностью воспалительного процесса и локализацией в </a:t>
            </a:r>
            <a:r>
              <a:rPr lang="ru-RU" dirty="0" err="1" smtClean="0"/>
              <a:t>подслизистом</a:t>
            </a:r>
            <a:r>
              <a:rPr lang="ru-RU" dirty="0" smtClean="0"/>
              <a:t> слое операция по их дренированию чаще выполняется доступом со стороны глотки с привлечением </a:t>
            </a:r>
            <a:r>
              <a:rPr lang="ru-RU" dirty="0" err="1" smtClean="0"/>
              <a:t>ЛОР-специалиста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2700" i="1" dirty="0" smtClean="0"/>
              <a:t>Абсцесс окологлоточного пространства 	</a:t>
            </a: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00042"/>
          <a:ext cx="9144000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602"/>
                <a:gridCol w="7826398"/>
              </a:tblGrid>
              <a:tr h="571507">
                <a:tc>
                  <a:txBody>
                    <a:bodyPr/>
                    <a:lstStyle/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</a:t>
                      </a:r>
                    </a:p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больного удовлетворительное, редко средней </a:t>
                      </a:r>
                    </a:p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степени тяжести, температура повышается до 37,2—38,5°С  </a:t>
                      </a:r>
                    </a:p>
                    <a:p>
                      <a:endParaRPr lang="ru-RU" sz="14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Жалобы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Боль при глотании, затруднение дыхания, ухудшение общего самочувствия, появление озноба. Ограничение открывания рта. 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77344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Внешний осмотр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Определяется инфильтрат под углом нижней челюсти. У отдельных больных возникает припухлость в височной области. Открывание рта ограничено из за воспалительной контрактуры медиальной крыловидной мышцы III степени.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36006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Пальпация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 углом нижней челюсти имеется глубокий болезненный инфильтрат.   </a:t>
                      </a:r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рта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Затруднён, вводят широкий шпатель между зубами верхней и нижней челюстей и, проворачивая его осматривают глотку. При осмотре слизистая оболочка крыловидно-нижнечелюстной складки, мягкого неба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гиперемирована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 отёчна, нёбный язычок резко смещён в здоровую сторону. Инфильтрат распространяется на боковую стенку глотки, которая значительно выбухает, отёк – на слизистую оболочку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подьязычной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складки, язык, заднюю стенку глотки.  </a:t>
                      </a:r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Рентгенограмма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рентгенограмме редко видны очаги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одонтогенной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инфекции в области коренных зубов нижней челюсти.  </a:t>
                      </a:r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Лечение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Абсцесс вскрывается </a:t>
                      </a:r>
                      <a:r>
                        <a:rPr lang="ru-RU" sz="12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внутриротовым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вертикальным разрезом длиной до 1,5-2 см. В месте наибольшего выпячивания инфильтрата. Во избежание повреждения сосудов мягкие ткани рассекают на глубину 2-3 мм, а затем тупо расслаивают их, придерживаясь внутренней поверхности медиальной крыловидной мышцы 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9144000" cy="142876"/>
          </a:xfrm>
        </p:spPr>
        <p:txBody>
          <a:bodyPr>
            <a:normAutofit fontScale="90000"/>
          </a:bodyPr>
          <a:lstStyle/>
          <a:p>
            <a:r>
              <a:rPr lang="ru-RU" sz="2700" i="1" dirty="0" smtClean="0"/>
              <a:t>Абсцесс  </a:t>
            </a:r>
            <a:r>
              <a:rPr lang="ru-RU" sz="2400" i="1" dirty="0" smtClean="0"/>
              <a:t>подвисочной и крыловидно-нёбной ямок </a:t>
            </a:r>
            <a:br>
              <a:rPr lang="ru-RU" sz="2400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500042"/>
          <a:ext cx="9144000" cy="725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602"/>
                <a:gridCol w="7826398"/>
              </a:tblGrid>
              <a:tr h="571507">
                <a:tc>
                  <a:txBody>
                    <a:bodyPr/>
                    <a:lstStyle/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</a:t>
                      </a:r>
                    </a:p>
                    <a:p>
                      <a:r>
                        <a:rPr lang="ru-RU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Общее состояние больного удовлетворительное, редко средней </a:t>
                      </a:r>
                    </a:p>
                    <a:p>
                      <a:r>
                        <a:rPr lang="ru-RU" sz="14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  степени тяжести, температура повышается до 37,2—38,5°С  </a:t>
                      </a:r>
                    </a:p>
                    <a:p>
                      <a:endParaRPr lang="ru-RU" sz="1400" b="1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391489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Жалобы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Самопроизвольные боли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иррадиирующие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в висок и глаз, усиливающиеся при глотании, головные боли, боли в области верхней челюсти. Ограничение открывания рта. Жалобы на отёк в подглазничной и щёчных областях.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77344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Внешний осмотр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Припухлость воспалительного характера в нижнем отделе височной и верхнем отделе околоушно-жевательной области. Воспалительная контрактура жевательных мышц. Кожа в цвете не измененная.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360068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Пальпация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Отмечается инфильтрация и болезненность в нижнем отделе височной области 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Осмотр рта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Отек и гиперемия слизистой оболочки верхнего свода преддверия рта, при пальпации в глубине тканей определяется болезненный инфильтрат.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Рентгенограмма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рентгенограмме при флегмоне подвисочной ямки возможны очаги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одонтогенной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инфекции в области 18, 17, 27, 28 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рентгенограмме при флегмоне крыловидно-нёбной ямки возможны очаги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одонтогенной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инфекции в области 18, 17, 16, 26, 27, 28 зубов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  <a:tr h="477205">
                <a:tc>
                  <a:txBody>
                    <a:bodyPr/>
                    <a:lstStyle/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Лечение </a:t>
                      </a:r>
                    </a:p>
                    <a:p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Хирургический доступ. Вскрывается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внутриротовым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разрезом по переходной складке пораженной стороны от 2 моляра за бугор верхней челюсти, дренирование раны  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>Методика операции вскрытия абсцесса, флегмоны подвисочной ямки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4471990" cy="5483245"/>
          </a:xfrm>
        </p:spPr>
        <p:txBody>
          <a:bodyPr>
            <a:noAutofit/>
          </a:bodyPr>
          <a:lstStyle/>
          <a:p>
            <a:r>
              <a:rPr lang="ru-RU" sz="1600" dirty="0" smtClean="0"/>
              <a:t>Абсцесс подвисочной ямки — гнойно-воспалительный процесс, ограниченный пределами клетчаточного пространства подвисочной ямки. При его вскрытии используют </a:t>
            </a:r>
            <a:r>
              <a:rPr lang="ru-RU" sz="1600" dirty="0" err="1" smtClean="0"/>
              <a:t>внутриротовой</a:t>
            </a:r>
            <a:r>
              <a:rPr lang="ru-RU" sz="1600" dirty="0" smtClean="0"/>
              <a:t> доступ.</a:t>
            </a:r>
          </a:p>
          <a:p>
            <a:endParaRPr lang="ru-RU" sz="1600" dirty="0" smtClean="0"/>
          </a:p>
          <a:p>
            <a:r>
              <a:rPr lang="ru-RU" sz="1600" dirty="0" smtClean="0"/>
              <a:t>1. Обезболивание — местная инфильтрационная анестезия на фоне </a:t>
            </a:r>
            <a:r>
              <a:rPr lang="ru-RU" sz="1600" dirty="0" err="1" smtClean="0"/>
              <a:t>премедикации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2. Разрез слизистой оболочки альвеолярного отростка верхней челюсти на 2-3 мм ниже переходной складки и параллельно ей над большими коренными зубами длиной 1,5-2 см (рис.  А, Б).</a:t>
            </a:r>
          </a:p>
          <a:p>
            <a:r>
              <a:rPr lang="ru-RU" sz="1600" dirty="0" smtClean="0"/>
              <a:t>3. Отслойка распатором верхнего края раны от бугра верхней челюсти на 1-1,5 см.</a:t>
            </a:r>
          </a:p>
          <a:p>
            <a:r>
              <a:rPr lang="ru-RU" sz="1600" dirty="0" smtClean="0"/>
              <a:t>4. Ревизия подвисочного пространства путем расслоения клетчатки с помощью кровоостанавливающего зажима, вскрытие абсцесса, эвакуация гноя (рис.  В).</a:t>
            </a:r>
          </a:p>
          <a:p>
            <a:r>
              <a:rPr lang="ru-RU" sz="1600" dirty="0" smtClean="0"/>
              <a:t>5. Введение ленточного резинового дренажа в подвисочное клетчаточное пространство через операционную рану во рту (рис.  Г).</a:t>
            </a:r>
          </a:p>
          <a:p>
            <a:endParaRPr lang="ru-RU" sz="16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61838" t="46720" r="23364" b="24868"/>
          <a:stretch>
            <a:fillRect/>
          </a:stretch>
        </p:blipFill>
        <p:spPr bwMode="auto">
          <a:xfrm>
            <a:off x="5548319" y="857232"/>
            <a:ext cx="3238523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Общее лечение: 	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AutoNum type="arabicParenR"/>
            </a:pPr>
            <a:r>
              <a:rPr lang="ru-RU" dirty="0" smtClean="0"/>
              <a:t>Антибактериальная </a:t>
            </a:r>
            <a:r>
              <a:rPr lang="ru-RU" dirty="0" smtClean="0"/>
              <a:t>терапия препаратами широкого спектра действия: 	</a:t>
            </a:r>
            <a:endParaRPr lang="ru-RU" dirty="0" smtClean="0"/>
          </a:p>
          <a:p>
            <a:pPr marL="514350" indent="-514350"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dirty="0" err="1" smtClean="0"/>
              <a:t>Амоксицилин+клавулановая</a:t>
            </a:r>
            <a:r>
              <a:rPr lang="ru-RU" dirty="0" smtClean="0"/>
              <a:t> кислота – «</a:t>
            </a:r>
            <a:r>
              <a:rPr lang="ru-RU" dirty="0" err="1" smtClean="0"/>
              <a:t>Амоксиклав</a:t>
            </a:r>
            <a:r>
              <a:rPr lang="ru-RU" dirty="0" smtClean="0"/>
              <a:t>», «</a:t>
            </a:r>
            <a:r>
              <a:rPr lang="ru-RU" dirty="0" err="1" smtClean="0"/>
              <a:t>Аугментин</a:t>
            </a:r>
            <a:r>
              <a:rPr lang="ru-RU" dirty="0" smtClean="0"/>
              <a:t>» взрослым и детям старше 12 лет или с массой тела 40 кг и более: 625 мг 3 раза в сутки или 1000 мг 2 раза в сутки. 	 </a:t>
            </a:r>
            <a:r>
              <a:rPr lang="ru-RU" dirty="0" err="1" smtClean="0"/>
              <a:t>Цефтриаксон</a:t>
            </a:r>
            <a:r>
              <a:rPr lang="ru-RU" dirty="0" smtClean="0"/>
              <a:t> – «</a:t>
            </a:r>
            <a:r>
              <a:rPr lang="ru-RU" dirty="0" err="1" smtClean="0"/>
              <a:t>Цефтриаксон</a:t>
            </a:r>
            <a:r>
              <a:rPr lang="ru-RU" dirty="0" smtClean="0"/>
              <a:t>» взрослым и детям старше 12 лет по 1-2 г в сутки,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«</a:t>
            </a:r>
            <a:r>
              <a:rPr lang="ru-RU" dirty="0" err="1" smtClean="0"/>
              <a:t>Цефсон</a:t>
            </a:r>
            <a:r>
              <a:rPr lang="ru-RU" dirty="0" smtClean="0"/>
              <a:t>» взрослым и детям старше 12 лет по 1-2 г каждые 24 часа, «</a:t>
            </a:r>
            <a:r>
              <a:rPr lang="ru-RU" dirty="0" err="1" smtClean="0"/>
              <a:t>Цефтриабол</a:t>
            </a:r>
            <a:r>
              <a:rPr lang="ru-RU" dirty="0" smtClean="0"/>
              <a:t>» взрослым и детям старше 12 лет по 1-2 г каждые 24 часа, 	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Общее лечение: 	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2.Десенсибилизирующая </a:t>
            </a:r>
            <a:r>
              <a:rPr lang="ru-RU" dirty="0" smtClean="0"/>
              <a:t>терапия </a:t>
            </a:r>
          </a:p>
          <a:p>
            <a:r>
              <a:rPr lang="ru-RU" dirty="0" err="1" smtClean="0"/>
              <a:t>Дифенгидрамин</a:t>
            </a:r>
            <a:r>
              <a:rPr lang="ru-RU" dirty="0" smtClean="0"/>
              <a:t> – </a:t>
            </a:r>
            <a:r>
              <a:rPr lang="ru-RU" dirty="0" err="1" smtClean="0"/>
              <a:t>димедрол</a:t>
            </a:r>
            <a:r>
              <a:rPr lang="ru-RU" dirty="0" smtClean="0"/>
              <a:t> Взрослым внутрь - по 30-50 мг 1-3 раза в сутки. Курс лечения - 10-15 дней </a:t>
            </a:r>
          </a:p>
          <a:p>
            <a:r>
              <a:rPr lang="ru-RU" dirty="0" err="1" smtClean="0"/>
              <a:t>Клемастин</a:t>
            </a:r>
            <a:r>
              <a:rPr lang="ru-RU" dirty="0" smtClean="0"/>
              <a:t> – «</a:t>
            </a:r>
            <a:r>
              <a:rPr lang="ru-RU" dirty="0" err="1" smtClean="0"/>
              <a:t>Тавегил</a:t>
            </a:r>
            <a:r>
              <a:rPr lang="ru-RU" dirty="0" smtClean="0"/>
              <a:t>» взрослым и детям старше 12 лет - по 1 мг 2 </a:t>
            </a:r>
            <a:r>
              <a:rPr lang="ru-RU" dirty="0" err="1" smtClean="0"/>
              <a:t>разав</a:t>
            </a:r>
            <a:r>
              <a:rPr lang="ru-RU" dirty="0" smtClean="0"/>
              <a:t> сутки </a:t>
            </a:r>
          </a:p>
          <a:p>
            <a:r>
              <a:rPr lang="ru-RU" dirty="0" err="1" smtClean="0"/>
              <a:t>Хлоропирамин</a:t>
            </a:r>
            <a:r>
              <a:rPr lang="ru-RU" dirty="0" smtClean="0"/>
              <a:t> – «</a:t>
            </a:r>
            <a:r>
              <a:rPr lang="ru-RU" dirty="0" err="1" smtClean="0"/>
              <a:t>Супрастин</a:t>
            </a:r>
            <a:r>
              <a:rPr lang="ru-RU" dirty="0" smtClean="0"/>
              <a:t>» взрослым - по 25 мг 3-4 раза в сутки, детям в зависимости от возраста - по 6.25-12.5 мг 2-3 раза в сутки </a:t>
            </a:r>
          </a:p>
          <a:p>
            <a:r>
              <a:rPr lang="ru-RU" dirty="0" err="1" smtClean="0"/>
              <a:t>Прометазин</a:t>
            </a:r>
            <a:r>
              <a:rPr lang="ru-RU" dirty="0" smtClean="0"/>
              <a:t> – «</a:t>
            </a:r>
            <a:r>
              <a:rPr lang="ru-RU" dirty="0" err="1" smtClean="0"/>
              <a:t>Пипольфен</a:t>
            </a:r>
            <a:r>
              <a:rPr lang="ru-RU" dirty="0" smtClean="0"/>
              <a:t>» при приеме внутрь разовая - 75 мг, суточная - 500 мг; при в/м введении разовая- 50 мг, суточная - 250 мг. </a:t>
            </a:r>
          </a:p>
          <a:p>
            <a:r>
              <a:rPr lang="ru-RU" dirty="0" err="1" smtClean="0"/>
              <a:t>Лоратадин</a:t>
            </a:r>
            <a:r>
              <a:rPr lang="ru-RU" dirty="0" smtClean="0"/>
              <a:t> – «</a:t>
            </a:r>
            <a:r>
              <a:rPr lang="ru-RU" dirty="0" err="1" smtClean="0"/>
              <a:t>Кларитин</a:t>
            </a:r>
            <a:r>
              <a:rPr lang="ru-RU" dirty="0" smtClean="0"/>
              <a:t>» 10 мг внутрь по 1 </a:t>
            </a:r>
            <a:r>
              <a:rPr lang="ru-RU" dirty="0" err="1" smtClean="0"/>
              <a:t>таб</a:t>
            </a:r>
            <a:r>
              <a:rPr lang="ru-RU" dirty="0" smtClean="0"/>
              <a:t> 1 раз в день до 1 мес.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Кесин</a:t>
            </a:r>
            <a:r>
              <a:rPr lang="ru-RU" dirty="0" smtClean="0"/>
              <a:t>», «</a:t>
            </a:r>
            <a:r>
              <a:rPr lang="ru-RU" dirty="0" err="1" smtClean="0"/>
              <a:t>Зиртек</a:t>
            </a:r>
            <a:r>
              <a:rPr lang="ru-RU" dirty="0" smtClean="0"/>
              <a:t>», «</a:t>
            </a:r>
            <a:r>
              <a:rPr lang="ru-RU" dirty="0" err="1" smtClean="0"/>
              <a:t>Эреус</a:t>
            </a:r>
            <a:r>
              <a:rPr lang="ru-RU" dirty="0" smtClean="0"/>
              <a:t>» и т.п. </a:t>
            </a:r>
          </a:p>
          <a:p>
            <a:r>
              <a:rPr lang="ru-RU" dirty="0" err="1" smtClean="0"/>
              <a:t>Фенистил</a:t>
            </a:r>
            <a:r>
              <a:rPr lang="ru-RU" dirty="0" smtClean="0"/>
              <a:t> – детям (раствор, дозируемый по массе тела) 	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Общее лечение: 	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None/>
            </a:pPr>
            <a:r>
              <a:rPr lang="ru-RU" dirty="0" smtClean="0"/>
              <a:t>	</a:t>
            </a:r>
          </a:p>
          <a:p>
            <a:pPr>
              <a:buNone/>
            </a:pPr>
            <a:r>
              <a:rPr lang="ru-RU" dirty="0" smtClean="0"/>
              <a:t>Нестероидные противовоспалительные препараты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err="1" smtClean="0"/>
              <a:t>Индометацин</a:t>
            </a:r>
            <a:r>
              <a:rPr lang="ru-RU" dirty="0" smtClean="0"/>
              <a:t>» Для взрослых при приеме внутрь начальная доза - по 25 мг 2-3 раза в сутки. При недостаточной выраженности клинического эффекта дозу увеличивают до 50 мг 3 раза в сутки. Максимальная суточная доза: 200 мг., </a:t>
            </a:r>
          </a:p>
          <a:p>
            <a:r>
              <a:rPr lang="ru-RU" dirty="0" smtClean="0"/>
              <a:t>«</a:t>
            </a:r>
            <a:r>
              <a:rPr lang="ru-RU" dirty="0" err="1" smtClean="0"/>
              <a:t>Диклофенак</a:t>
            </a:r>
            <a:r>
              <a:rPr lang="ru-RU" dirty="0" smtClean="0"/>
              <a:t>» внутрь для взрослых разовая доза составляет 25-50 мг 2-3 раза в сутки, </a:t>
            </a:r>
          </a:p>
          <a:p>
            <a:r>
              <a:rPr lang="ru-RU" dirty="0" err="1" smtClean="0"/>
              <a:t>Кеторола</a:t>
            </a:r>
            <a:r>
              <a:rPr lang="ru-RU" dirty="0" smtClean="0"/>
              <a:t> взрослым при приеме внутрь - по 10 мг каждые 4-6 ч, в случае необходимости - по 20 мг 3-4 раза в сутки, </a:t>
            </a:r>
          </a:p>
          <a:p>
            <a:r>
              <a:rPr lang="ru-RU" dirty="0" err="1" smtClean="0"/>
              <a:t>Пироксикам</a:t>
            </a:r>
            <a:r>
              <a:rPr lang="ru-RU" dirty="0" smtClean="0"/>
              <a:t> внутрь доза составляет 10-30 мг 1 раз в сутки, </a:t>
            </a:r>
            <a:r>
              <a:rPr lang="ru-RU" dirty="0" err="1" smtClean="0"/>
              <a:t>мелоксикам</a:t>
            </a:r>
            <a:r>
              <a:rPr lang="ru-RU" dirty="0" smtClean="0"/>
              <a:t> – «</a:t>
            </a:r>
            <a:r>
              <a:rPr lang="ru-RU" dirty="0" err="1" smtClean="0"/>
              <a:t>амелотекс</a:t>
            </a:r>
            <a:r>
              <a:rPr lang="ru-RU" dirty="0" smtClean="0"/>
              <a:t>» по 15 мг 1 раз в сутки в таб. или в/</a:t>
            </a:r>
            <a:r>
              <a:rPr lang="ru-RU" dirty="0" err="1" smtClean="0"/>
              <a:t>мышечно</a:t>
            </a:r>
            <a:r>
              <a:rPr lang="ru-RU" dirty="0" smtClean="0"/>
              <a:t> </a:t>
            </a:r>
          </a:p>
          <a:p>
            <a:r>
              <a:rPr lang="ru-RU" dirty="0" smtClean="0"/>
              <a:t>Ибупрофен внутрь взрослым 200-800 мг 3-4 </a:t>
            </a:r>
            <a:r>
              <a:rPr lang="ru-RU" dirty="0" err="1" smtClean="0"/>
              <a:t>разав</a:t>
            </a:r>
            <a:r>
              <a:rPr lang="ru-RU" dirty="0" smtClean="0"/>
              <a:t> сутки, детям 20-40 мг/ кг/ </a:t>
            </a:r>
            <a:r>
              <a:rPr lang="ru-RU" dirty="0" err="1" smtClean="0"/>
              <a:t>сут</a:t>
            </a:r>
            <a:r>
              <a:rPr lang="ru-RU" dirty="0" smtClean="0"/>
              <a:t> </a:t>
            </a:r>
          </a:p>
          <a:p>
            <a:r>
              <a:rPr lang="ru-RU" dirty="0" err="1" smtClean="0"/>
              <a:t>Нимесулид</a:t>
            </a:r>
            <a:r>
              <a:rPr lang="ru-RU" dirty="0" smtClean="0"/>
              <a:t> внутрь взрослым по 100-200 мг 2 раза в сутки, детям - 1.5 мг/кг 2-3 раза в сутки, </a:t>
            </a:r>
          </a:p>
          <a:p>
            <a:r>
              <a:rPr lang="ru-RU" dirty="0" err="1" smtClean="0"/>
              <a:t>Кетопрофен</a:t>
            </a:r>
            <a:r>
              <a:rPr lang="ru-RU" dirty="0" smtClean="0"/>
              <a:t> в/м по 100 мг 1-2 раза в сутки. Максимальная суточная доза - 200 мг. 	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Общее 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Общеукрепляющая терапия: витамины группы В, С, Е, А РР, комплексные препараты – тиамин, пиридоксин, </a:t>
            </a:r>
            <a:r>
              <a:rPr lang="ru-RU" dirty="0" err="1" smtClean="0"/>
              <a:t>мильгамма</a:t>
            </a:r>
            <a:r>
              <a:rPr lang="ru-RU" dirty="0" smtClean="0"/>
              <a:t>, </a:t>
            </a:r>
            <a:r>
              <a:rPr lang="ru-RU" dirty="0" err="1" smtClean="0"/>
              <a:t>нейробион</a:t>
            </a:r>
            <a:r>
              <a:rPr lang="ru-RU" dirty="0" smtClean="0"/>
              <a:t>, рибофлавин, </a:t>
            </a:r>
            <a:r>
              <a:rPr lang="ru-RU" dirty="0" err="1" smtClean="0"/>
              <a:t>эвитол</a:t>
            </a:r>
            <a:r>
              <a:rPr lang="ru-RU" dirty="0" smtClean="0"/>
              <a:t>, аскорбиновая кислота 5% 2-5 мл с 40% глюкозой – 10 мл - в/</a:t>
            </a:r>
            <a:r>
              <a:rPr lang="ru-RU" dirty="0" err="1" smtClean="0"/>
              <a:t>в</a:t>
            </a:r>
            <a:r>
              <a:rPr lang="ru-RU" dirty="0" smtClean="0"/>
              <a:t>, ежедневно до №10. 	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err="1" smtClean="0"/>
              <a:t>Иммунокоррегирующая</a:t>
            </a:r>
            <a:r>
              <a:rPr lang="ru-RU" sz="2000" dirty="0" smtClean="0"/>
              <a:t> </a:t>
            </a:r>
            <a:r>
              <a:rPr lang="ru-RU" sz="2000" dirty="0" smtClean="0"/>
              <a:t>терапия (по назначению иммунолога) 	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Физиотерапевтическое лечение и ЛФК </a:t>
            </a:r>
          </a:p>
          <a:p>
            <a:r>
              <a:rPr lang="ru-RU" dirty="0" smtClean="0"/>
              <a:t>- Низкочастотная </a:t>
            </a:r>
            <a:r>
              <a:rPr lang="ru-RU" dirty="0" err="1" smtClean="0"/>
              <a:t>магнитотерапия</a:t>
            </a:r>
            <a:r>
              <a:rPr lang="ru-RU" dirty="0" smtClean="0"/>
              <a:t>, частота 25-1000 </a:t>
            </a:r>
            <a:r>
              <a:rPr lang="ru-RU" dirty="0" err="1" smtClean="0"/>
              <a:t>имп</a:t>
            </a:r>
            <a:r>
              <a:rPr lang="ru-RU" dirty="0" smtClean="0"/>
              <a:t>/с по 15-30 мин в день, курс 10-12 процедур - Воздействие электрическим полем ультравысокой частоты (ЭП УВЧ) </a:t>
            </a:r>
          </a:p>
          <a:p>
            <a:r>
              <a:rPr lang="ru-RU" dirty="0" smtClean="0"/>
              <a:t>- Электрофорез с лекарственными препаратами при костной и суставной патологии </a:t>
            </a:r>
          </a:p>
          <a:p>
            <a:r>
              <a:rPr lang="ru-RU" dirty="0" smtClean="0"/>
              <a:t>- Лазерная физиотерапия – ГНЛ (1-10 мВт/см2, 10-15 процедур) </a:t>
            </a:r>
          </a:p>
          <a:p>
            <a:r>
              <a:rPr lang="ru-RU" dirty="0" smtClean="0"/>
              <a:t>- Микроволновая терапия 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КВЧ-терапия</a:t>
            </a:r>
            <a:r>
              <a:rPr lang="ru-RU" dirty="0" smtClean="0"/>
              <a:t> (диапазон частот 53-78 </a:t>
            </a:r>
            <a:r>
              <a:rPr lang="ru-RU" dirty="0" err="1" smtClean="0"/>
              <a:t>Ггц</a:t>
            </a:r>
            <a:r>
              <a:rPr lang="ru-RU" dirty="0" smtClean="0"/>
              <a:t>, на область патологического очага, через сухую повязку, в течении 30 мин, 10-12 процедур) 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Флюктуоризация</a:t>
            </a:r>
            <a:r>
              <a:rPr lang="ru-RU" dirty="0" smtClean="0"/>
              <a:t> (0,1-1,0 мА/см2 , ежедневно) 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Диадинамотерапия</a:t>
            </a:r>
            <a:r>
              <a:rPr lang="ru-RU" dirty="0" smtClean="0"/>
              <a:t> (ежедневно, 8-10 процедур) </a:t>
            </a:r>
          </a:p>
          <a:p>
            <a:r>
              <a:rPr lang="ru-RU" dirty="0" smtClean="0"/>
              <a:t>- ЭП УВЧ 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СМТ-терапия</a:t>
            </a:r>
            <a:r>
              <a:rPr lang="ru-RU" dirty="0" smtClean="0"/>
              <a:t>, микроволновая терапия 	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ЛИТЕРАТУРА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447800"/>
            <a:ext cx="8715436" cy="51244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1.Руководство по хирургической стоматологии и челюстно-лицевой хирургии. В 2-х частях. Под ред. </a:t>
            </a:r>
            <a:r>
              <a:rPr lang="ru-RU" dirty="0" err="1" smtClean="0"/>
              <a:t>член.-корр</a:t>
            </a:r>
            <a:r>
              <a:rPr lang="ru-RU" dirty="0" smtClean="0"/>
              <a:t>. РАМН. Безрукова В.М. и проф. Робустовой Т.Г..  – 3 изд., </a:t>
            </a:r>
            <a:r>
              <a:rPr lang="ru-RU" dirty="0" err="1" smtClean="0"/>
              <a:t>перераб</a:t>
            </a:r>
            <a:r>
              <a:rPr lang="ru-RU" dirty="0" smtClean="0"/>
              <a:t> и доп. -  М..: Медицина. -  1200с.</a:t>
            </a:r>
          </a:p>
          <a:p>
            <a:pPr>
              <a:buNone/>
            </a:pPr>
            <a:r>
              <a:rPr lang="ru-RU" dirty="0" smtClean="0"/>
              <a:t>2. Хирургическая стоматология  и челюстно-лицевая хирургия. Национальное руководство  / под ред. А.А. Кулакова, Т.Г. Робустовой, А.И. </a:t>
            </a:r>
            <a:r>
              <a:rPr lang="ru-RU" dirty="0" err="1" smtClean="0"/>
              <a:t>Неробеева</a:t>
            </a:r>
            <a:r>
              <a:rPr lang="ru-RU" dirty="0" smtClean="0"/>
              <a:t> – М.: </a:t>
            </a:r>
            <a:r>
              <a:rPr lang="ru-RU" dirty="0" err="1" smtClean="0"/>
              <a:t>ГОЭТАР-Медиа</a:t>
            </a:r>
            <a:r>
              <a:rPr lang="ru-RU" dirty="0" smtClean="0"/>
              <a:t>, 2010. – 928 с.</a:t>
            </a:r>
          </a:p>
          <a:p>
            <a:pPr>
              <a:buNone/>
            </a:pPr>
            <a:r>
              <a:rPr lang="ru-RU" smtClean="0"/>
              <a:t>3.Шаргородский </a:t>
            </a:r>
            <a:r>
              <a:rPr lang="ru-RU" dirty="0" smtClean="0"/>
              <a:t>А.Г. Воспалительные заболевания тканей челюстно-лицевой области и шеи. – М.: ГОУ ВУНМЦ МЗ РФ, 2002. – 271 с.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2910</Words>
  <PresentationFormat>Экран (4:3)</PresentationFormat>
  <Paragraphs>263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Тема лекции:</vt:lpstr>
      <vt:lpstr>Актуальность</vt:lpstr>
      <vt:lpstr>Цель лекции</vt:lpstr>
      <vt:lpstr>Задачи лекции</vt:lpstr>
      <vt:lpstr>План лекции</vt:lpstr>
      <vt:lpstr>Планирование лечения больных острой одонтогенной инфекцией с учетом прогноза заболевания</vt:lpstr>
      <vt:lpstr>следует учитывать следующие факторы: </vt:lpstr>
      <vt:lpstr>Вскрытие гнойного очага  </vt:lpstr>
      <vt:lpstr>Принципы хирургического лечения больных с абсцессами </vt:lpstr>
      <vt:lpstr>Слайд 10</vt:lpstr>
      <vt:lpstr>Особенности хирургического лечения</vt:lpstr>
      <vt:lpstr>Дренирование гнойного очага.  </vt:lpstr>
      <vt:lpstr>Абсцесс щечной области  </vt:lpstr>
      <vt:lpstr>Слайд 14</vt:lpstr>
      <vt:lpstr>Абсцесс подглазничной области  </vt:lpstr>
      <vt:lpstr>Методика операции вскрытия абсцесса подглазничной области </vt:lpstr>
      <vt:lpstr>Абсцесс челюстно-язычного желобка   </vt:lpstr>
      <vt:lpstr>Методика операции вскрытия абсцесса челюстно-язычного желобка </vt:lpstr>
      <vt:lpstr>Методика операции вскрытия абсцесса челюстно-язычного желобка</vt:lpstr>
      <vt:lpstr>Абсцесс крыловидно-нижнечелюстного пространства   </vt:lpstr>
      <vt:lpstr>Методика операции вскрытия абсцесса крыловидно-челюстного пространства внутриротовым доступом </vt:lpstr>
      <vt:lpstr>Абсцессы окологлоточного пространства</vt:lpstr>
      <vt:lpstr>Абсцессы окологлоточного пространства</vt:lpstr>
      <vt:lpstr>Абсцесс окологлоточного пространства   </vt:lpstr>
      <vt:lpstr>Абсцесс  подвисочной и крыловидно-нёбной ямок   </vt:lpstr>
      <vt:lpstr>Методика операции вскрытия абсцесса, флегмоны подвисочной ямки </vt:lpstr>
      <vt:lpstr>Общее лечение:   </vt:lpstr>
      <vt:lpstr>Общее лечение:   </vt:lpstr>
      <vt:lpstr>Общее лечение:   </vt:lpstr>
      <vt:lpstr>Общее лечение</vt:lpstr>
      <vt:lpstr>Иммунокоррегирующая терапия (по назначению иммунолога)   </vt:lpstr>
      <vt:lpstr>ЛИТЕРАТУРА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Анжела</dc:creator>
  <cp:lastModifiedBy>Анжела</cp:lastModifiedBy>
  <cp:revision>15</cp:revision>
  <dcterms:created xsi:type="dcterms:W3CDTF">2019-03-24T06:07:33Z</dcterms:created>
  <dcterms:modified xsi:type="dcterms:W3CDTF">2019-03-30T08:09:11Z</dcterms:modified>
</cp:coreProperties>
</file>