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256" r:id="rId2"/>
    <p:sldId id="335" r:id="rId3"/>
    <p:sldId id="418" r:id="rId4"/>
    <p:sldId id="439" r:id="rId5"/>
    <p:sldId id="440" r:id="rId6"/>
    <p:sldId id="419" r:id="rId7"/>
    <p:sldId id="420" r:id="rId8"/>
    <p:sldId id="421" r:id="rId9"/>
    <p:sldId id="422" r:id="rId10"/>
    <p:sldId id="505" r:id="rId11"/>
    <p:sldId id="548" r:id="rId12"/>
    <p:sldId id="550" r:id="rId13"/>
    <p:sldId id="552" r:id="rId14"/>
    <p:sldId id="554" r:id="rId15"/>
    <p:sldId id="556" r:id="rId16"/>
    <p:sldId id="558" r:id="rId17"/>
    <p:sldId id="559" r:id="rId18"/>
    <p:sldId id="561" r:id="rId19"/>
    <p:sldId id="539" r:id="rId20"/>
    <p:sldId id="433" r:id="rId21"/>
    <p:sldId id="338" r:id="rId22"/>
    <p:sldId id="442" r:id="rId23"/>
    <p:sldId id="263" r:id="rId24"/>
    <p:sldId id="461" r:id="rId25"/>
    <p:sldId id="454" r:id="rId26"/>
    <p:sldId id="455" r:id="rId27"/>
    <p:sldId id="456" r:id="rId28"/>
    <p:sldId id="459" r:id="rId29"/>
    <p:sldId id="257" r:id="rId30"/>
    <p:sldId id="299" r:id="rId31"/>
    <p:sldId id="301" r:id="rId32"/>
    <p:sldId id="260" r:id="rId33"/>
    <p:sldId id="275" r:id="rId34"/>
    <p:sldId id="412" r:id="rId35"/>
    <p:sldId id="413" r:id="rId36"/>
    <p:sldId id="410" r:id="rId37"/>
    <p:sldId id="591" r:id="rId38"/>
    <p:sldId id="592" r:id="rId39"/>
    <p:sldId id="593" r:id="rId40"/>
    <p:sldId id="341" r:id="rId41"/>
    <p:sldId id="594" r:id="rId42"/>
    <p:sldId id="595" r:id="rId43"/>
    <p:sldId id="596" r:id="rId44"/>
    <p:sldId id="466" r:id="rId45"/>
    <p:sldId id="488" r:id="rId46"/>
    <p:sldId id="487" r:id="rId47"/>
    <p:sldId id="344" r:id="rId48"/>
    <p:sldId id="343" r:id="rId4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663300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12" autoAdjust="0"/>
    <p:restoredTop sz="94660"/>
  </p:normalViewPr>
  <p:slideViewPr>
    <p:cSldViewPr>
      <p:cViewPr varScale="1">
        <p:scale>
          <a:sx n="107" d="100"/>
          <a:sy n="107" d="100"/>
        </p:scale>
        <p:origin x="-117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9D5CF7-908E-4AC9-847C-2BB398466ACA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9A8812-C144-42C0-817B-ECC5D23DA6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661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CDA6182-4220-4479-B949-170E7831A738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98110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01B0A10-A481-410A-8392-0DD8E42383C3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17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BBA84F2-1E97-4A2C-B54B-EA22B1CF5F4E}" type="slidenum">
              <a:rPr lang="ru-RU" altLang="ru-RU"/>
              <a:pPr eaLnBrk="1" hangingPunct="1"/>
              <a:t>10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952478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024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2E94AAD-EF20-40A3-B845-C176F2BB82E9}" type="slidenum">
              <a:rPr lang="ru-RU" smtClean="0">
                <a:latin typeface="Arial" pitchFamily="34" charset="0"/>
              </a:rPr>
              <a:pPr/>
              <a:t>25</a:t>
            </a:fld>
            <a:endParaRPr lang="ru-RU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44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034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39606A5-A0D1-4DB1-98AF-BB2AC5319498}" type="slidenum">
              <a:rPr lang="ru-RU" smtClean="0">
                <a:latin typeface="Arial" pitchFamily="34" charset="0"/>
              </a:rPr>
              <a:pPr/>
              <a:t>26</a:t>
            </a:fld>
            <a:endParaRPr lang="ru-RU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2499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044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77129AD-14C4-46C0-BE90-EB66D07821A2}" type="slidenum">
              <a:rPr lang="ru-RU" smtClean="0">
                <a:latin typeface="Arial" pitchFamily="34" charset="0"/>
              </a:rPr>
              <a:pPr/>
              <a:t>27</a:t>
            </a:fld>
            <a:endParaRPr lang="ru-RU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5726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76E7A2-60A6-469D-B1BB-699C821FE678}" type="slidenum">
              <a:rPr lang="ru-RU" smtClean="0"/>
              <a:pPr/>
              <a:t>28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7685202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44F6EEC7-5FC6-4295-92EF-67DCFFD35FA5}" type="slidenum">
              <a:rPr lang="ru-RU" smtClean="0">
                <a:latin typeface="Tahoma" pitchFamily="34" charset="0"/>
              </a:rPr>
              <a:pPr>
                <a:defRPr/>
              </a:pPr>
              <a:t>44</a:t>
            </a:fld>
            <a:endParaRPr lang="ru-RU" smtClean="0"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4291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222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50EC9756-9071-48AF-8A81-18955754161B}" type="slidenum">
              <a:rPr lang="ru-RU" smtClean="0">
                <a:latin typeface="Tahoma" pitchFamily="34" charset="0"/>
              </a:rPr>
              <a:pPr>
                <a:defRPr/>
              </a:pPr>
              <a:t>45</a:t>
            </a:fld>
            <a:endParaRPr lang="ru-RU" smtClean="0"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8874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837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64563DB-7373-460F-BE97-AFEB7DCE826E}" type="slidenum">
              <a:rPr lang="ru-RU" smtClean="0">
                <a:latin typeface="Tahoma" pitchFamily="34" charset="0"/>
              </a:rPr>
              <a:pPr>
                <a:defRPr/>
              </a:pPr>
              <a:t>46</a:t>
            </a:fld>
            <a:endParaRPr lang="ru-RU" smtClean="0"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94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510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875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6171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647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6218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625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978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95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13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09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4657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13963-15E8-48FB-B564-BC236FB25854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593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akonprost.ru/content/base/84024/" TargetMode="External"/><Relationship Id="rId2" Type="http://schemas.openxmlformats.org/officeDocument/2006/relationships/hyperlink" Target="http://www.zakonprost.ru/zakony/52-fz-ot-2008-12-30-o-sanitarno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14356"/>
            <a:ext cx="7772400" cy="457203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ВВЕДЕНИЕ В КУРС СТОМАТОЛОГИИ. </a:t>
            </a:r>
            <a:br>
              <a:rPr lang="ru-RU" b="1" dirty="0" smtClean="0"/>
            </a:br>
            <a:r>
              <a:rPr lang="ru-RU" b="1" dirty="0" smtClean="0"/>
              <a:t>ОПРЕДЕЛЕНИЕ СТОМАТОЛОГИИ КАК НАУКИ. </a:t>
            </a:r>
            <a:br>
              <a:rPr lang="ru-RU" b="1" dirty="0" smtClean="0"/>
            </a:br>
            <a:r>
              <a:rPr lang="ru-RU" b="1" dirty="0" smtClean="0"/>
              <a:t>РАЗДЕЛЫ СТОМАТОЛОГИИ, ИХ ЗАДАЧИ.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4357694"/>
            <a:ext cx="8429684" cy="221457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Методы обследования больных с заболеваниями челюстно-лицевой области. Алгоритм обследования.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5272" y="0"/>
            <a:ext cx="1302765" cy="1772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93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844" y="1142984"/>
            <a:ext cx="8858312" cy="4983179"/>
          </a:xfrm>
        </p:spPr>
        <p:txBody>
          <a:bodyPr>
            <a:normAutofit/>
          </a:bodyPr>
          <a:lstStyle/>
          <a:p>
            <a:pPr lvl="0"/>
            <a:r>
              <a:rPr lang="ru-RU" sz="3600" dirty="0" smtClean="0"/>
              <a:t> ознакомиться с разделами стоматологии</a:t>
            </a:r>
          </a:p>
          <a:p>
            <a:r>
              <a:rPr lang="ru-RU" sz="3600" dirty="0" smtClean="0"/>
              <a:t> знать методы обследования челюстно-лицевой области и полости рта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Цель лекции: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30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0" y="3000373"/>
            <a:ext cx="8929688" cy="385762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Это объединение обусловливается анатомо-физиологическим единством перечисленных органов и окружающих их тканей, общностью клинико-диагностических методов и особенностями лечебных мероприятий.</a:t>
            </a:r>
          </a:p>
          <a:p>
            <a:pPr eaLnBrk="1" hangingPunct="1"/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3643313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C00000"/>
                </a:solidFill>
              </a:rPr>
              <a:t>Стоматология</a:t>
            </a:r>
            <a:r>
              <a:rPr lang="ru-RU" sz="3200" dirty="0" smtClean="0"/>
              <a:t> как специальность  сложилась в результате клинического объединения болезней зубов, болезней слизистой оболочки полости рта и языка, болезней челюстей и окружающих их тканей, а также тесно связанных с ними областей лица и верхних отделов шеи.</a:t>
            </a:r>
            <a:br>
              <a:rPr lang="ru-RU" sz="3200" dirty="0" smtClean="0"/>
            </a:b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2858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CC00CC"/>
                </a:solidFill>
              </a:rPr>
              <a:t>Стоматология - это область медицины,</a:t>
            </a:r>
            <a:br>
              <a:rPr lang="ru-RU" sz="2800" b="1" i="1" dirty="0" smtClean="0">
                <a:solidFill>
                  <a:srgbClr val="CC00CC"/>
                </a:solidFill>
              </a:rPr>
            </a:br>
            <a:r>
              <a:rPr lang="ru-RU" sz="2800" dirty="0" smtClean="0"/>
              <a:t>изучающая профилактику, диагностику и</a:t>
            </a:r>
            <a:br>
              <a:rPr lang="ru-RU" sz="2800" dirty="0" smtClean="0"/>
            </a:br>
            <a:r>
              <a:rPr lang="ru-RU" sz="2800" dirty="0" smtClean="0"/>
              <a:t>лечение заболеваний зубов, полости рта и</a:t>
            </a:r>
            <a:br>
              <a:rPr lang="ru-RU" sz="2800" dirty="0" smtClean="0"/>
            </a:br>
            <a:r>
              <a:rPr lang="ru-RU" sz="2800" dirty="0" smtClean="0"/>
              <a:t>челюстно-лицевой области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496"/>
            <a:ext cx="8229600" cy="326866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К ее основным разделам относятся:</a:t>
            </a:r>
            <a:endParaRPr lang="ru-RU" i="1" dirty="0" smtClean="0"/>
          </a:p>
          <a:p>
            <a:r>
              <a:rPr lang="ru-RU" b="1" i="1" dirty="0">
                <a:solidFill>
                  <a:srgbClr val="0070C0"/>
                </a:solidFill>
              </a:rPr>
              <a:t>т</a:t>
            </a:r>
            <a:r>
              <a:rPr lang="ru-RU" b="1" i="1" dirty="0" smtClean="0">
                <a:solidFill>
                  <a:srgbClr val="0070C0"/>
                </a:solidFill>
              </a:rPr>
              <a:t>ерапевтическая стоматология, 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хирургическая стоматология,</a:t>
            </a:r>
          </a:p>
          <a:p>
            <a:r>
              <a:rPr lang="ru-RU" b="1" i="1" dirty="0" smtClean="0">
                <a:solidFill>
                  <a:srgbClr val="663300"/>
                </a:solidFill>
              </a:rPr>
              <a:t>ортопедическая стоматология,</a:t>
            </a:r>
          </a:p>
          <a:p>
            <a:r>
              <a:rPr lang="ru-RU" b="1" i="1" dirty="0" smtClean="0">
                <a:solidFill>
                  <a:srgbClr val="00B050"/>
                </a:solidFill>
              </a:rPr>
              <a:t>стоматология детского возраста</a:t>
            </a:r>
          </a:p>
          <a:p>
            <a:r>
              <a:rPr lang="ru-RU" b="1" i="1" dirty="0" smtClean="0">
                <a:solidFill>
                  <a:srgbClr val="FFC000"/>
                </a:solidFill>
              </a:rPr>
              <a:t>ортодонтия</a:t>
            </a:r>
            <a:endParaRPr lang="ru-RU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Задачи разделов стоматологии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642918"/>
            <a:ext cx="8858312" cy="6000792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1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терапевтической стоматологии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состоят  в восстановлении (пломбировании) разрушенных зубов, лечении зубов с пораженной и омертвевшей пульпой </a:t>
            </a:r>
            <a:r>
              <a:rPr lang="ru-RU" sz="1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эндодонтия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Из обширного раздела терапевтиче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ской стоматологии выделилась </a:t>
            </a:r>
            <a:r>
              <a:rPr lang="ru-RU" sz="18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пародонтолог</a:t>
            </a: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ия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занимающаяся заболеваниями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тканей, удерживающих зуб – пародонтом и патологией слизистой оболочки полости рта. </a:t>
            </a:r>
          </a:p>
          <a:p>
            <a:r>
              <a:rPr lang="ru-RU" sz="1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Стоматология </a:t>
            </a:r>
            <a:r>
              <a:rPr lang="ru-RU" sz="18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профилактическая,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относящаяся к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терапевтической стоматологии, чрезвычайно важна для всех разделов стоматологии 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Целью </a:t>
            </a:r>
            <a:r>
              <a:rPr lang="ru-RU" sz="18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томатология детского возраста</a:t>
            </a:r>
            <a:r>
              <a:rPr lang="ru-RU" sz="18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является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лечение и сохранение зубов у детей.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Задача </a:t>
            </a:r>
            <a:r>
              <a:rPr lang="ru-RU" sz="18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ортодонтии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— исправление зу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бочелюстных аномалий при помощи съемных или несъемных аппаратов.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Все хирургические вмешательства в пределах полости рта, челюстей и лица относятся к 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хирургической стоматологии</a:t>
            </a:r>
            <a:r>
              <a:rPr lang="ru-RU" sz="1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1800" b="1" i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Ортопедическая стоматология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изучает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возмещение дефектов зубов или зубных рядов съемными и несъемными протезами.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Раздел ортопедической стоматологии - наука о 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функциях прикуса </a:t>
            </a:r>
            <a:r>
              <a:rPr lang="ru-RU" sz="18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b="1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гнатология</a:t>
            </a:r>
            <a:r>
              <a:rPr lang="ru-RU" sz="18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изучающая нарушение смыкания зубов с последующими изменениями жевательных мышц и височно-нижнечелюстных суставов.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 последнее время выделился отдельный раздел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челюстно-лицевого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протезирования, занимающийся протези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рованием поврежденных челюстей, неподдающихся хирургическому восстановлению. с помощью протезов лица.</a:t>
            </a: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0" y="2286000"/>
            <a:ext cx="9144000" cy="4572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1.хирургия зубов и альвеолярных отростков,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2.гнойная хирургия полости рта, челюстно-лицевой области и   шеи,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3.доброкачественные и злокачественные новообразования полости рта и челюстно-лицевой области, в том числе и слюнных желез,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4.травма челюстно-лицевой области,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5.врожденные и приобретенные дефекты и деформации челюстно-лицевой области,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6.восстановительная хирургия челюстно-лицевой области.</a:t>
            </a:r>
          </a:p>
          <a:p>
            <a:pPr eaLnBrk="1" hangingPunct="1"/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286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зависимости от локализации и характера заболеваний, а также особенностей оперативных вмешательств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хирургическая стоматология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подразделяется на следующие основные разделы: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Содержимое 2"/>
          <p:cNvSpPr>
            <a:spLocks noGrp="1"/>
          </p:cNvSpPr>
          <p:nvPr>
            <p:ph idx="1"/>
          </p:nvPr>
        </p:nvSpPr>
        <p:spPr>
          <a:xfrm>
            <a:off x="0" y="857250"/>
            <a:ext cx="9144000" cy="6000750"/>
          </a:xfrm>
        </p:spPr>
        <p:txBody>
          <a:bodyPr>
            <a:normAutofit lnSpcReduction="10000"/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lang="ru-RU" b="1" i="1" smtClean="0"/>
              <a:t>Гнойная хирургия полости рта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mtClean="0"/>
              <a:t>  Одонтогенные воспалительные заболевания челюстно-лицевой области занимают значительное место в хирургической стоматологии, составляя от 75 до 95 % всех воспалительных процессов. Среди них наиболее часто встречаются острый и хронический периодонтиты, обострение хронического периодонтита, острый гнойный периостит челюсти, острый остеомиелит челюсти, абсцесс, флегмона, лимфаденит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mtClean="0"/>
              <a:t> 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813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2"/>
          <p:cNvSpPr>
            <a:spLocks noGrp="1"/>
          </p:cNvSpPr>
          <p:nvPr>
            <p:ph idx="1"/>
          </p:nvPr>
        </p:nvSpPr>
        <p:spPr>
          <a:xfrm>
            <a:off x="0" y="857250"/>
            <a:ext cx="9144000" cy="600075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2400" b="1" i="1" dirty="0" smtClean="0"/>
              <a:t>Травматология и восстановительная хирургия челюстно-лицевой области</a:t>
            </a:r>
          </a:p>
          <a:p>
            <a:pPr eaLnBrk="1" fontAlgn="ctr" hangingPunct="1"/>
            <a:r>
              <a:rPr lang="ru-RU" sz="2400" dirty="0" smtClean="0"/>
              <a:t>Новые направления в хирургической стоматологии и челюстно-лицевой хирургии: дистракционный остеосинтез костей лица, стереолитографические и компьютерное моделирование, создание композиционных </a:t>
            </a:r>
            <a:r>
              <a:rPr lang="ru-RU" sz="2400" dirty="0" err="1" smtClean="0"/>
              <a:t>биозаменяющих</a:t>
            </a:r>
            <a:r>
              <a:rPr lang="ru-RU" sz="2400" dirty="0" smtClean="0"/>
              <a:t> материалов.</a:t>
            </a:r>
          </a:p>
          <a:p>
            <a:pPr eaLnBrk="1" fontAlgn="ctr" hangingPunct="1"/>
            <a:r>
              <a:rPr lang="ru-RU" sz="2400" dirty="0" smtClean="0"/>
              <a:t>Разработка и совершенствование методов обезболивания, лечения сложных травматических челюстно-лицевых </a:t>
            </a:r>
            <a:r>
              <a:rPr lang="ru-RU" sz="2400" dirty="0" smtClean="0"/>
              <a:t>повреждений </a:t>
            </a:r>
          </a:p>
          <a:p>
            <a:pPr eaLnBrk="1" fontAlgn="ctr" hangingPunct="1"/>
            <a:r>
              <a:rPr lang="ru-RU" sz="2400" dirty="0" smtClean="0"/>
              <a:t>Внедрение </a:t>
            </a:r>
            <a:r>
              <a:rPr lang="ru-RU" sz="2400" dirty="0" smtClean="0"/>
              <a:t>новых форм реабилитации пострадавших с повреждениями челюстно-лицевой области.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813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14375"/>
            <a:ext cx="9144000" cy="6143625"/>
          </a:xfrm>
        </p:spPr>
        <p:txBody>
          <a:bodyPr>
            <a:normAutofit/>
          </a:bodyPr>
          <a:lstStyle/>
          <a:p>
            <a:pPr marL="365760" indent="-256032" algn="ctr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b="1" i="1" dirty="0" smtClean="0"/>
              <a:t>Доброкачественные и злокачественные новообразования полости рта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dirty="0" smtClean="0"/>
              <a:t>   Опухоли лица, челюстей и шеи в настоящее время составляют около 20 % всех хирургических стоматологических заболеваний. Онкологические процессы области лица, полости рта, челюстей и шеи тенденцию к увеличению числа заболеваний. Прирост заболевших раком слизистой оболочки полости рта за последние 10 лет – 37,2% (второе место по темпам роста в структуре всех онкологических заболеваний). </a:t>
            </a:r>
          </a:p>
          <a:p>
            <a:pPr marL="365760" indent="-256032" eaLnBrk="1" fontAlgn="ctr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400" dirty="0" smtClean="0"/>
              <a:t>Дальнейшая разработка оптимальных принципов решения вопросов диагностики и лечения новообразований, которые спасли или продлили жизнь многим больным.</a:t>
            </a:r>
          </a:p>
          <a:p>
            <a:pPr marL="365760" indent="-256032" eaLnBrk="1" fontAlgn="ctr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400" dirty="0" smtClean="0"/>
              <a:t>Ведущее учреждение  - Российский онкологический центр им. Н. Н. Блохина </a:t>
            </a:r>
            <a:r>
              <a:rPr lang="ru-RU" sz="2400" cap="all" dirty="0" err="1" smtClean="0"/>
              <a:t>Рамн</a:t>
            </a:r>
            <a:r>
              <a:rPr lang="ru-RU" sz="2400" cap="all" dirty="0" smtClean="0"/>
              <a:t>.</a:t>
            </a:r>
            <a:endParaRPr lang="ru-RU" sz="2400" dirty="0" smtClean="0"/>
          </a:p>
          <a:p>
            <a:pPr marL="365760" indent="-256032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0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НАУЧНЫЕ ПРОБЛЕМЫ СТОМАТОЛОГИИ XX ВЕКА. ХИРУРГИЧЕСКАЯ СТОМАТОЛОГИЯ.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dirty="0" smtClean="0"/>
              <a:t> </a:t>
            </a:r>
          </a:p>
          <a:p>
            <a:pPr eaLnBrk="1" hangingPunct="1"/>
            <a:endParaRPr lang="ru-RU" altLang="ru-RU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/>
          <a:srcRect l="13498" t="41481" r="14848" b="4319"/>
          <a:stretch/>
        </p:blipFill>
        <p:spPr bwMode="auto">
          <a:xfrm>
            <a:off x="179512" y="548680"/>
            <a:ext cx="8784976" cy="6054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4600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50" t="9977" r="32951" b="27991"/>
          <a:stretch/>
        </p:blipFill>
        <p:spPr bwMode="auto">
          <a:xfrm>
            <a:off x="0" y="955660"/>
            <a:ext cx="4464496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06" t="8859" r="32172" b="15838"/>
          <a:stretch/>
        </p:blipFill>
        <p:spPr bwMode="auto">
          <a:xfrm>
            <a:off x="4464496" y="955660"/>
            <a:ext cx="4679504" cy="571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45993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49" t="33120" r="20234" b="21567"/>
          <a:stretch/>
        </p:blipFill>
        <p:spPr bwMode="auto">
          <a:xfrm>
            <a:off x="323528" y="23398"/>
            <a:ext cx="8208912" cy="3333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8" t="15426" r="37333" b="25442"/>
          <a:stretch/>
        </p:blipFill>
        <p:spPr bwMode="auto">
          <a:xfrm>
            <a:off x="2771800" y="2492896"/>
            <a:ext cx="5442040" cy="4137322"/>
          </a:xfrm>
          <a:prstGeom prst="rect">
            <a:avLst/>
          </a:prstGeom>
          <a:noFill/>
          <a:ln>
            <a:noFill/>
          </a:ln>
          <a:effectLst>
            <a:glow rad="127000">
              <a:schemeClr val="accent6">
                <a:lumMod val="20000"/>
                <a:lumOff val="8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14827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8" t="7713" r="22871" b="28012"/>
          <a:stretch/>
        </p:blipFill>
        <p:spPr bwMode="auto">
          <a:xfrm>
            <a:off x="251520" y="116632"/>
            <a:ext cx="3995936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93" t="10466" r="20450" b="24303"/>
          <a:stretch/>
        </p:blipFill>
        <p:spPr bwMode="auto">
          <a:xfrm>
            <a:off x="3347864" y="3356992"/>
            <a:ext cx="4392488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07033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54" t="9307" r="23685" b="31561"/>
          <a:stretch/>
        </p:blipFill>
        <p:spPr bwMode="auto">
          <a:xfrm>
            <a:off x="0" y="0"/>
            <a:ext cx="3745300" cy="3501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08" t="11326" r="13208" b="13898"/>
          <a:stretch/>
        </p:blipFill>
        <p:spPr bwMode="auto">
          <a:xfrm>
            <a:off x="3563888" y="3212976"/>
            <a:ext cx="5328592" cy="3384376"/>
          </a:xfrm>
          <a:prstGeom prst="rect">
            <a:avLst/>
          </a:prstGeom>
          <a:solidFill>
            <a:schemeClr val="accent6">
              <a:lumMod val="40000"/>
              <a:lumOff val="60000"/>
              <a:alpha val="90000"/>
            </a:schemeClr>
          </a:solidFill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2707710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43" t="9307" r="36540" b="41845"/>
          <a:stretch/>
        </p:blipFill>
        <p:spPr bwMode="auto">
          <a:xfrm>
            <a:off x="179512" y="44624"/>
            <a:ext cx="3744416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9" t="14951" r="33096" b="27773"/>
          <a:stretch/>
        </p:blipFill>
        <p:spPr bwMode="auto">
          <a:xfrm>
            <a:off x="4211960" y="44624"/>
            <a:ext cx="4968552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360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75" t="12512" r="18051" b="20643"/>
          <a:stretch/>
        </p:blipFill>
        <p:spPr bwMode="auto">
          <a:xfrm>
            <a:off x="251520" y="548680"/>
            <a:ext cx="9117811" cy="5328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72203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54" t="19172" r="17258" b="34306"/>
          <a:stretch/>
        </p:blipFill>
        <p:spPr bwMode="auto">
          <a:xfrm>
            <a:off x="33455" y="116632"/>
            <a:ext cx="5906697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04" t="14627" r="17467" b="21732"/>
          <a:stretch/>
        </p:blipFill>
        <p:spPr bwMode="auto">
          <a:xfrm>
            <a:off x="1907704" y="2853191"/>
            <a:ext cx="6912768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64852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1" t="11877" r="17258" b="21277"/>
          <a:stretch/>
        </p:blipFill>
        <p:spPr bwMode="auto">
          <a:xfrm>
            <a:off x="1115616" y="274638"/>
            <a:ext cx="6768752" cy="4292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79" t="46771" r="12214" b="11863"/>
          <a:stretch/>
        </p:blipFill>
        <p:spPr bwMode="auto">
          <a:xfrm>
            <a:off x="2483768" y="4869160"/>
            <a:ext cx="5040560" cy="1872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915816" y="4941168"/>
            <a:ext cx="720080" cy="1440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9216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Приказ</a:t>
            </a:r>
            <a:endParaRPr lang="ru-RU" sz="3200" dirty="0"/>
          </a:p>
        </p:txBody>
      </p:sp>
      <p:pic>
        <p:nvPicPr>
          <p:cNvPr id="145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7747" t="16345" r="27431" b="14318"/>
          <a:stretch>
            <a:fillRect/>
          </a:stretch>
        </p:blipFill>
        <p:spPr bwMode="auto">
          <a:xfrm>
            <a:off x="0" y="1071546"/>
            <a:ext cx="4500562" cy="2928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 l="28297" t="40407" r="26324" b="13819"/>
          <a:stretch>
            <a:fillRect/>
          </a:stretch>
        </p:blipFill>
        <p:spPr bwMode="auto">
          <a:xfrm>
            <a:off x="0" y="4214818"/>
            <a:ext cx="4643438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/>
          <a:srcRect l="28297" t="11996" r="26324" b="26447"/>
          <a:stretch>
            <a:fillRect/>
          </a:stretch>
        </p:blipFill>
        <p:spPr bwMode="auto">
          <a:xfrm>
            <a:off x="5072066" y="1785926"/>
            <a:ext cx="3571900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071688"/>
            <a:ext cx="9144000" cy="4786312"/>
          </a:xfrm>
        </p:spPr>
        <p:txBody>
          <a:bodyPr>
            <a:normAutofit/>
          </a:bodyPr>
          <a:lstStyle/>
          <a:p>
            <a:pPr marL="365760" indent="-256032" algn="ctr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000" u="sng" dirty="0" smtClean="0"/>
              <a:t/>
            </a:r>
            <a:br>
              <a:rPr lang="ru-RU" sz="1000" u="sng" dirty="0" smtClean="0"/>
            </a:br>
            <a:r>
              <a:rPr lang="ru-RU" sz="1400" b="1" u="sng" dirty="0" smtClean="0"/>
              <a:t>ФЕДЕРАЛЬНАЯ СЛУЖБА ПО НАДЗОРУ В СФЕРЕ ЗАЩИТЫ ПРАВ ПОТРЕБИТЕЛЕЙ И БЛАГОПОЛУЧИЯ ЧЕЛОВЕКА </a:t>
            </a:r>
            <a:br>
              <a:rPr lang="ru-RU" sz="1400" b="1" u="sng" dirty="0" smtClean="0"/>
            </a:br>
            <a:r>
              <a:rPr lang="ru-RU" sz="1400" b="1" u="sng" dirty="0" smtClean="0"/>
              <a:t>ГЛАВНЫЙ ГОСУДАРСТВЕННЫЙ САНИТАРНЫЙ ВРАЧ РОССИЙСКОЙ ФЕДЕРАЦИИ </a:t>
            </a:r>
            <a:br>
              <a:rPr lang="ru-RU" sz="1400" b="1" u="sng" dirty="0" smtClean="0"/>
            </a:br>
            <a:r>
              <a:rPr lang="ru-RU" sz="1400" b="1" u="sng" dirty="0" smtClean="0"/>
              <a:t>ПОСТАНОВЛЕНИЕ </a:t>
            </a:r>
            <a:br>
              <a:rPr lang="ru-RU" sz="1400" b="1" u="sng" dirty="0" smtClean="0"/>
            </a:br>
            <a:r>
              <a:rPr lang="ru-RU" sz="1400" b="1" u="sng" dirty="0" smtClean="0"/>
              <a:t>от 18 мая 2010 г. N 58 </a:t>
            </a:r>
            <a:br>
              <a:rPr lang="ru-RU" sz="1400" b="1" u="sng" dirty="0" smtClean="0"/>
            </a:br>
            <a:r>
              <a:rPr lang="ru-RU" sz="1400" b="1" u="sng" dirty="0" smtClean="0">
                <a:solidFill>
                  <a:srgbClr val="C00000"/>
                </a:solidFill>
              </a:rPr>
              <a:t>ОБ УТВЕРЖДЕНИИ САНПИН 2.1.3.2630-10 "САНИТАРНО-ЭПИДЕМИОЛОГИЧЕСКИЕ ТРЕБОВАНИЯ К ОРГАНИЗАЦИЯМ, ОСУЩЕСТВЛЯЮЩИМ МЕДИЦИНСКУЮ ДЕЯТЕЛЬНОСТЬ" </a:t>
            </a:r>
            <a:endParaRPr lang="ru-RU" sz="1400" b="1" dirty="0" smtClean="0">
              <a:solidFill>
                <a:srgbClr val="C00000"/>
              </a:solidFill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u="sng" dirty="0" smtClean="0"/>
              <a:t>        В соответствии с Федеральным законом </a:t>
            </a:r>
            <a:r>
              <a:rPr lang="ru-RU" sz="1400" u="sng" dirty="0" smtClean="0">
                <a:hlinkClick r:id="rId2"/>
              </a:rPr>
              <a:t>от 30.03.1999 N 52-ФЗ</a:t>
            </a:r>
            <a:r>
              <a:rPr lang="ru-RU" sz="1400" u="sng" dirty="0" smtClean="0"/>
              <a:t> "О санитарно-эпидемиологическом благополучии населения" (Собрание законодательства Российской Федерации, 1999, N 14, ст. 1650; 2002, N 1 (ч. I), ст. 2; 2003, N 2, ст. 167; 2003, N 27 (ч. I), ст. 2700; 2004, N 35, ст. 3607; 2005, N 19, ст. 1752; 2006, N 1, ст. 10; 2006, N 52 (ч. I), ст. 5498; 2007, N 1 (ч. I), ст. 21; 2007, N 1 (ч. I), ст. 29; 2007, N 27, ст. 3213; 2007, N 46, ст. 5554; 2007, N 49, ст. 6070; 2008, N 24, ст. 2801; 2008, N 29 (ч. I), ст. 3418; 2008, N 30 (ч. II), ст. 3616; 2008, N 44, ст. 4984; 2008, N 52 (ч. I), ст. 6223; 2009, N 1, ст. 17) и Постановлением Правительства Российской Федерации </a:t>
            </a:r>
            <a:r>
              <a:rPr lang="ru-RU" sz="1400" u="sng" dirty="0" smtClean="0">
                <a:hlinkClick r:id="rId3"/>
              </a:rPr>
              <a:t>от 24.07.2000 N 554</a:t>
            </a:r>
            <a:r>
              <a:rPr lang="ru-RU" sz="1400" u="sng" dirty="0" smtClean="0"/>
              <a:t> "Об утверждении Положения о государственной санитарно-эпидемиологической службе Российской Федерации и Положения о государственном санитарно-эпидемиологическом нормировании" (Собрание законодательства Российской Федерации, 2000, N 31, ст. 3295; 2004, N 8, ст. 663; 2004, N 47, ст. 4666; 2005, N 39, ст. 3953) постановляю: </a:t>
            </a:r>
            <a:br>
              <a:rPr lang="ru-RU" sz="1400" u="sng" dirty="0" smtClean="0"/>
            </a:br>
            <a:r>
              <a:rPr lang="ru-RU" sz="1400" u="sng" dirty="0" smtClean="0"/>
              <a:t>    1. Утвердить санитарно-эпидемиологические правила и нормативы </a:t>
            </a:r>
            <a:r>
              <a:rPr lang="ru-RU" sz="1400" u="sng" dirty="0" err="1" smtClean="0"/>
              <a:t>СанПиН</a:t>
            </a:r>
            <a:r>
              <a:rPr lang="ru-RU" sz="1400" u="sng" dirty="0" smtClean="0"/>
              <a:t> 2.1.3.2630-10 "Санитарно-эпидемиологические требования к организациям, осуществляющим медицинскую деятельность" (приложение). </a:t>
            </a:r>
            <a:br>
              <a:rPr lang="ru-RU" sz="1400" u="sng" dirty="0" smtClean="0"/>
            </a:br>
            <a:endParaRPr lang="ru-RU" sz="1400" dirty="0" smtClean="0"/>
          </a:p>
          <a:p>
            <a:pPr marL="365760" indent="-256032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000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21456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600" u="sng" dirty="0" smtClean="0"/>
              <a:t>ПОСТАНОВЛЕНИЕ Главного государственного санитарного врача РФ от 18.05.2010 N 58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u="sng" dirty="0" smtClean="0"/>
              <a:t>"ОБ УТВЕРЖДЕНИИ САНПИН 2.1.3.2630-10 "САНИТАРНО-ЭПИДЕМИОЛОГИЧЕСКИЕ ТРЕБОВАНИЯ К ОРГАНИЗАЦИЯМ, ОСУЩЕСТВЛЯЮЩИМ МЕДИЦИНСКУЮ ДЕЯТЕЛЬНОСТЬ" (вместе с "САНИТАРНО-ЭПИДЕМИОЛОГИЧЕСКИМИ ПРАВИЛАМИ И НОРМАТИВАМИ "САНИТАРНО-ЭПИДЕМИОЛОГИЧЕСКИЕ ТРЕБОВАНИЯ К ОРГАНИЗАЦИЯМ, ОСУЩЕСТВЛЯЮЩИМ МЕДИЦИНСКУЮ ДЕЯТЕЛЬНОСТЬ" САНПИН 2.1.3.2630-10")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u="sng" dirty="0" smtClean="0"/>
              <a:t>    Зарегистрировано в Минюсте РФ 9 августа 2010 г. N 18094 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071678"/>
            <a:ext cx="8363272" cy="405448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МЕТОДИКА  СТОМАТОЛОГИЧЕСКОГО  ОСМОТРА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Осуществляют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осмотр в стоматологическом кресле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(если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же общее состояние его тяжёлое, тогда на кровати, кушетке, в перевязочной на операционном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столе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/>
              <a:t/>
            </a:r>
            <a:br>
              <a:rPr lang="en-US" sz="4000" b="1" dirty="0"/>
            </a:br>
            <a:r>
              <a:rPr lang="ru-RU" sz="5300" b="1" dirty="0" smtClean="0">
                <a:latin typeface="Times New Roman" pitchFamily="18" charset="0"/>
                <a:cs typeface="Times New Roman" pitchFamily="18" charset="0"/>
              </a:rPr>
              <a:t>Методы обследования пациента</a:t>
            </a: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dirty="0">
                <a:latin typeface="Times New Roman" pitchFamily="18" charset="0"/>
                <a:cs typeface="Times New Roman" pitchFamily="18" charset="0"/>
              </a:rPr>
            </a:b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4259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Функции и составные части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зубочелюстной системы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14422"/>
            <a:ext cx="8858312" cy="5500726"/>
          </a:xfrm>
        </p:spPr>
        <p:txBody>
          <a:bodyPr>
            <a:normAutofit/>
          </a:bodyPr>
          <a:lstStyle/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Зубочелюстная система - это начальный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отдел пищеварительного тракта, подготавливающий пищу к пищеварению. При размельчении пищи зубами происходит ее полное раздробление, так как отдельные куски при помощи языка и мышц лица многократно попадают на зубные ряды. Одновременно пища смешивается ее слюной, благодаря чему осуществляется формирование пищевого комка. Уже на этом этапе происходит начальное разложение углеводов ферментами слюны 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Губы, язык и зубы - очень чувствительные органы осязания; язык к тому же является органом вкуса. Кроме выполнения указанных функций, зубочелюстная система принимает активное участие в артикуляции речевых звуков, а мимические мышцы отражают эмоциональные переживания человека. </a:t>
            </a:r>
          </a:p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Зубочелюстная система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 это единое функциональное целое всего организма и может рассматриваться только как его часть.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b="1" dirty="0" smtClean="0"/>
              <a:t>СТРОЕНИЕ ЗУБА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19" y="1700808"/>
            <a:ext cx="4515985" cy="4104456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323" y="1772816"/>
            <a:ext cx="4724554" cy="4104455"/>
          </a:xfrm>
        </p:spPr>
      </p:pic>
    </p:spTree>
    <p:extLst>
      <p:ext uri="{BB962C8B-B14F-4D97-AF65-F5344CB8AC3E}">
        <p14:creationId xmlns:p14="http://schemas.microsoft.com/office/powerpoint/2010/main" val="1252560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858312" cy="54868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Жевательный аппарат</a:t>
            </a:r>
            <a:endParaRPr lang="ru-RU" dirty="0"/>
          </a:p>
        </p:txBody>
      </p:sp>
      <p:pic>
        <p:nvPicPr>
          <p:cNvPr id="1054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351" t="10407" r="14459" b="9251"/>
          <a:stretch>
            <a:fillRect/>
          </a:stretch>
        </p:blipFill>
        <p:spPr bwMode="auto">
          <a:xfrm>
            <a:off x="2771800" y="3789040"/>
            <a:ext cx="4009312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E:\сустав\Атлас ВНЧС\0003.jpg"/>
          <p:cNvPicPr>
            <a:picLocks noChangeAspect="1" noChangeArrowheads="1"/>
          </p:cNvPicPr>
          <p:nvPr/>
        </p:nvPicPr>
        <p:blipFill>
          <a:blip r:embed="rId3" cstate="print"/>
          <a:srcRect r="1894"/>
          <a:stretch>
            <a:fillRect/>
          </a:stretch>
        </p:blipFill>
        <p:spPr bwMode="auto">
          <a:xfrm>
            <a:off x="107503" y="548680"/>
            <a:ext cx="4224469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 l="15748" t="10079" r="17323" b="8999"/>
          <a:stretch>
            <a:fillRect/>
          </a:stretch>
        </p:blipFill>
        <p:spPr bwMode="auto">
          <a:xfrm>
            <a:off x="4678485" y="548680"/>
            <a:ext cx="4192629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ru-RU" smtClean="0"/>
          </a:p>
        </p:txBody>
      </p:sp>
      <p:pic>
        <p:nvPicPr>
          <p:cNvPr id="48132" name="Picture 4" descr="сос"/>
          <p:cNvPicPr>
            <a:picLocks noChangeAspect="1" noChangeArrowheads="1"/>
          </p:cNvPicPr>
          <p:nvPr/>
        </p:nvPicPr>
        <p:blipFill>
          <a:blip r:embed="rId3"/>
          <a:srcRect t="379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ru-RU" smtClean="0"/>
          </a:p>
        </p:txBody>
      </p:sp>
      <p:pic>
        <p:nvPicPr>
          <p:cNvPr id="49156" name="Picture 4" descr="вены"/>
          <p:cNvPicPr>
            <a:picLocks noChangeAspect="1" noChangeArrowheads="1"/>
          </p:cNvPicPr>
          <p:nvPr/>
        </p:nvPicPr>
        <p:blipFill>
          <a:blip r:embed="rId3"/>
          <a:srcRect b="58678"/>
          <a:stretch>
            <a:fillRect/>
          </a:stretch>
        </p:blipFill>
        <p:spPr bwMode="auto">
          <a:xfrm>
            <a:off x="0" y="476250"/>
            <a:ext cx="914400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50179" name="Picture 4" descr="вен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/>
          <a:srcRect t="41989"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evral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b="32568"/>
          <a:stretch>
            <a:fillRect/>
          </a:stretch>
        </p:blipFill>
        <p:spPr>
          <a:xfrm>
            <a:off x="1214438" y="0"/>
            <a:ext cx="6429375" cy="68580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2890664" cy="1080120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ВРЕМЕННЫЙ (МОЛОЧНЫЙ) ПРИКУС</a:t>
            </a: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916832"/>
            <a:ext cx="7278160" cy="4250519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2" t="9855" r="5673" b="9897"/>
          <a:stretch/>
        </p:blipFill>
        <p:spPr>
          <a:xfrm>
            <a:off x="6300192" y="0"/>
            <a:ext cx="2626397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158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843808" y="332656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СМЕННЫЙ ПРИКУС</a:t>
            </a:r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203848" y="191683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6 лет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203848" y="422108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8 лет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139952" y="886584"/>
            <a:ext cx="4572000" cy="1060803"/>
          </a:xfrm>
          <a:prstGeom prst="rect">
            <a:avLst/>
          </a:prstGeom>
        </p:spPr>
        <p:txBody>
          <a:bodyPr>
            <a:spAutoFit/>
          </a:bodyPr>
          <a:lstStyle/>
          <a:p>
            <a:pPr marL="1333500">
              <a:lnSpc>
                <a:spcPct val="115000"/>
              </a:lnSpc>
              <a:spcAft>
                <a:spcPts val="0"/>
              </a:spcAft>
            </a:pPr>
            <a:r>
              <a:rPr lang="en-US" b="1" dirty="0">
                <a:latin typeface="Arial"/>
                <a:ea typeface="Times New Roman"/>
                <a:cs typeface="Times New Roman"/>
              </a:rPr>
              <a:t>II</a:t>
            </a:r>
            <a:r>
              <a:rPr lang="ru-RU" b="1" dirty="0">
                <a:latin typeface="Arial"/>
                <a:ea typeface="Times New Roman"/>
                <a:cs typeface="Times New Roman"/>
              </a:rPr>
              <a:t> группа прорезывания</a:t>
            </a:r>
            <a:endParaRPr lang="ru-RU" sz="1400" dirty="0">
              <a:ea typeface="Times New Roman"/>
              <a:cs typeface="Times New Roman"/>
            </a:endParaRPr>
          </a:p>
          <a:p>
            <a:pPr>
              <a:lnSpc>
                <a:spcPts val="70"/>
              </a:lnSpc>
              <a:spcAft>
                <a:spcPts val="0"/>
              </a:spcAft>
            </a:pPr>
            <a:r>
              <a:rPr lang="ru-RU" sz="1600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Times New Roman"/>
              <a:cs typeface="Times New Roman"/>
            </a:endParaRPr>
          </a:p>
          <a:p>
            <a:pPr marL="1333500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Arial"/>
                <a:ea typeface="Times New Roman"/>
                <a:cs typeface="Times New Roman"/>
              </a:rPr>
              <a:t>( 7-9 лет) – </a:t>
            </a:r>
            <a:r>
              <a:rPr lang="ru-RU" b="1" dirty="0">
                <a:solidFill>
                  <a:srgbClr val="0000CC"/>
                </a:solidFill>
                <a:latin typeface="Arial"/>
                <a:ea typeface="Times New Roman"/>
                <a:cs typeface="Times New Roman"/>
              </a:rPr>
              <a:t>верхние и нижние резцы.</a:t>
            </a:r>
            <a:endParaRPr lang="ru-RU" sz="1400" dirty="0">
              <a:ea typeface="Times New Roman"/>
              <a:cs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4644" y="766408"/>
            <a:ext cx="5958408" cy="56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>
              <a:lnSpc>
                <a:spcPct val="95000"/>
              </a:lnSpc>
              <a:spcAft>
                <a:spcPts val="0"/>
              </a:spcAft>
            </a:pPr>
            <a:r>
              <a:rPr lang="ru-RU" sz="1600" b="1" dirty="0">
                <a:latin typeface="Arial"/>
                <a:ea typeface="Times New Roman"/>
                <a:cs typeface="Times New Roman"/>
              </a:rPr>
              <a:t>В </a:t>
            </a:r>
            <a:r>
              <a:rPr lang="en-US" sz="1600" b="1" dirty="0">
                <a:latin typeface="Arial"/>
                <a:ea typeface="Times New Roman"/>
                <a:cs typeface="Times New Roman"/>
              </a:rPr>
              <a:t>I</a:t>
            </a:r>
            <a:r>
              <a:rPr lang="ru-RU" sz="1600" b="1" dirty="0">
                <a:latin typeface="Arial"/>
                <a:ea typeface="Times New Roman"/>
                <a:cs typeface="Times New Roman"/>
              </a:rPr>
              <a:t> группу прорезывания входят: </a:t>
            </a:r>
            <a:r>
              <a:rPr lang="ru-RU" sz="1600" b="1" dirty="0">
                <a:solidFill>
                  <a:srgbClr val="0000CC"/>
                </a:solidFill>
                <a:latin typeface="Arial"/>
                <a:ea typeface="Times New Roman"/>
                <a:cs typeface="Times New Roman"/>
              </a:rPr>
              <a:t>первые</a:t>
            </a:r>
            <a:r>
              <a:rPr lang="ru-RU" sz="1600" b="1" dirty="0">
                <a:latin typeface="Arial"/>
                <a:ea typeface="Times New Roman"/>
                <a:cs typeface="Times New Roman"/>
              </a:rPr>
              <a:t> </a:t>
            </a:r>
            <a:r>
              <a:rPr lang="ru-RU" sz="1600" b="1" dirty="0">
                <a:solidFill>
                  <a:srgbClr val="0000CC"/>
                </a:solidFill>
                <a:latin typeface="Arial"/>
                <a:ea typeface="Times New Roman"/>
                <a:cs typeface="Times New Roman"/>
              </a:rPr>
              <a:t>моляры </a:t>
            </a:r>
          </a:p>
          <a:p>
            <a:pPr hangingPunct="0">
              <a:lnSpc>
                <a:spcPct val="95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0000CC"/>
                </a:solidFill>
                <a:latin typeface="Arial"/>
                <a:ea typeface="Times New Roman"/>
                <a:cs typeface="Times New Roman"/>
              </a:rPr>
              <a:t>(верхние и нижние) </a:t>
            </a:r>
            <a:r>
              <a:rPr lang="ru-RU" sz="1600" b="1" dirty="0">
                <a:latin typeface="Arial"/>
                <a:ea typeface="Times New Roman"/>
                <a:cs typeface="Times New Roman"/>
              </a:rPr>
              <a:t>и</a:t>
            </a:r>
            <a:r>
              <a:rPr lang="ru-RU" sz="1600" b="1" dirty="0">
                <a:solidFill>
                  <a:srgbClr val="0000CC"/>
                </a:solidFill>
                <a:latin typeface="Arial"/>
                <a:ea typeface="Times New Roman"/>
                <a:cs typeface="Times New Roman"/>
              </a:rPr>
              <a:t> нижние резцы.</a:t>
            </a:r>
            <a:endParaRPr lang="ru-RU" sz="1600" dirty="0">
              <a:ea typeface="Times New Roman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0648" y="5653078"/>
            <a:ext cx="5166320" cy="9730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511300" hangingPunct="0">
              <a:lnSpc>
                <a:spcPct val="84000"/>
              </a:lnSpc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Прорезывание </a:t>
            </a:r>
            <a:r>
              <a:rPr lang="ru-RU" sz="1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1-ых постоянных моляров  </a:t>
            </a:r>
            <a:r>
              <a:rPr lang="ru-RU" sz="1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называют </a:t>
            </a:r>
            <a:r>
              <a:rPr lang="ru-RU" sz="1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«ключом  окклюзии».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ts val="1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ts val="1115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1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Оно </a:t>
            </a:r>
            <a:r>
              <a:rPr lang="ru-RU" sz="1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происходит в возрасте </a:t>
            </a:r>
            <a:r>
              <a:rPr lang="ru-RU" sz="1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6</a:t>
            </a:r>
            <a:r>
              <a:rPr lang="ru-RU" sz="1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лет,</a:t>
            </a:r>
            <a:r>
              <a:rPr lang="ru-RU" sz="1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с чем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ts val="425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</a:p>
          <a:p>
            <a:pPr marR="774700" hangingPunct="0">
              <a:lnSpc>
                <a:spcPct val="92000"/>
              </a:lnSpc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связан второй этап подъема высоты прикуса.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79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80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39952" y="1052736"/>
            <a:ext cx="4572000" cy="31374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1320800">
              <a:lnSpc>
                <a:spcPct val="115000"/>
              </a:lnSpc>
              <a:spcAft>
                <a:spcPts val="0"/>
              </a:spcAft>
            </a:pPr>
            <a:r>
              <a:rPr lang="en-US" b="1" dirty="0">
                <a:latin typeface="Arial"/>
                <a:ea typeface="Times New Roman"/>
                <a:cs typeface="Times New Roman"/>
              </a:rPr>
              <a:t>III</a:t>
            </a:r>
            <a:r>
              <a:rPr lang="ru-RU" b="1" dirty="0">
                <a:latin typeface="Arial"/>
                <a:ea typeface="Times New Roman"/>
                <a:cs typeface="Times New Roman"/>
              </a:rPr>
              <a:t> группа прорезывания</a:t>
            </a:r>
            <a:endParaRPr lang="ru-RU" sz="1400" dirty="0">
              <a:ea typeface="Times New Roman"/>
              <a:cs typeface="Times New Roman"/>
            </a:endParaRPr>
          </a:p>
          <a:p>
            <a:pPr>
              <a:lnSpc>
                <a:spcPts val="365"/>
              </a:lnSpc>
              <a:spcAft>
                <a:spcPts val="0"/>
              </a:spcAft>
            </a:pPr>
            <a:r>
              <a:rPr lang="ru-RU" sz="1600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Times New Roman"/>
              <a:cs typeface="Times New Roman"/>
            </a:endParaRPr>
          </a:p>
          <a:p>
            <a:pPr marL="2311400" marR="508000" indent="-984885" hangingPunct="0">
              <a:lnSpc>
                <a:spcPct val="96000"/>
              </a:lnSpc>
              <a:spcAft>
                <a:spcPts val="0"/>
              </a:spcAft>
            </a:pPr>
            <a:r>
              <a:rPr lang="ru-RU" b="1" dirty="0">
                <a:latin typeface="Arial"/>
                <a:ea typeface="Times New Roman"/>
                <a:cs typeface="Times New Roman"/>
              </a:rPr>
              <a:t>(9-12 лет) – </a:t>
            </a:r>
            <a:r>
              <a:rPr lang="ru-RU" b="1" dirty="0">
                <a:solidFill>
                  <a:srgbClr val="0000CC"/>
                </a:solidFill>
                <a:latin typeface="Arial"/>
                <a:ea typeface="Times New Roman"/>
                <a:cs typeface="Times New Roman"/>
              </a:rPr>
              <a:t>клыки,</a:t>
            </a:r>
            <a:r>
              <a:rPr lang="ru-RU" b="1" dirty="0">
                <a:latin typeface="Arial"/>
                <a:ea typeface="Times New Roman"/>
                <a:cs typeface="Times New Roman"/>
              </a:rPr>
              <a:t> </a:t>
            </a:r>
            <a:r>
              <a:rPr lang="ru-RU" b="1" dirty="0">
                <a:solidFill>
                  <a:srgbClr val="0000CC"/>
                </a:solidFill>
                <a:latin typeface="Arial"/>
                <a:ea typeface="Times New Roman"/>
                <a:cs typeface="Times New Roman"/>
              </a:rPr>
              <a:t>первые </a:t>
            </a:r>
            <a:r>
              <a:rPr lang="ru-RU" b="1" dirty="0" err="1">
                <a:solidFill>
                  <a:srgbClr val="0000CC"/>
                </a:solidFill>
                <a:latin typeface="Arial"/>
                <a:ea typeface="Times New Roman"/>
                <a:cs typeface="Times New Roman"/>
              </a:rPr>
              <a:t>премоляры</a:t>
            </a:r>
            <a:r>
              <a:rPr lang="ru-RU" b="1" dirty="0">
                <a:latin typeface="Arial"/>
                <a:ea typeface="Times New Roman"/>
                <a:cs typeface="Times New Roman"/>
              </a:rPr>
              <a:t> </a:t>
            </a:r>
            <a:r>
              <a:rPr lang="ru-RU" b="1" dirty="0">
                <a:solidFill>
                  <a:srgbClr val="0000CC"/>
                </a:solidFill>
                <a:latin typeface="Arial"/>
                <a:ea typeface="Times New Roman"/>
                <a:cs typeface="Times New Roman"/>
              </a:rPr>
              <a:t>(верхние и нижние).</a:t>
            </a:r>
            <a:endParaRPr lang="ru-RU" sz="1400" dirty="0">
              <a:ea typeface="Times New Roman"/>
              <a:cs typeface="Times New Roman"/>
            </a:endParaRPr>
          </a:p>
          <a:p>
            <a:pPr>
              <a:lnSpc>
                <a:spcPts val="150"/>
              </a:lnSpc>
              <a:spcAft>
                <a:spcPts val="0"/>
              </a:spcAft>
            </a:pPr>
            <a:r>
              <a:rPr lang="ru-RU" sz="1600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Times New Roman"/>
              <a:cs typeface="Times New Roman"/>
            </a:endParaRPr>
          </a:p>
          <a:p>
            <a:pPr>
              <a:lnSpc>
                <a:spcPts val="950"/>
              </a:lnSpc>
              <a:spcAft>
                <a:spcPts val="0"/>
              </a:spcAft>
            </a:pPr>
            <a:r>
              <a:rPr lang="ru-RU" sz="1600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Times New Roman"/>
              <a:cs typeface="Times New Roman"/>
            </a:endParaRPr>
          </a:p>
          <a:p>
            <a:pPr marL="1397000" hangingPunct="0">
              <a:lnSpc>
                <a:spcPct val="96000"/>
              </a:lnSpc>
              <a:spcAft>
                <a:spcPts val="0"/>
              </a:spcAft>
            </a:pPr>
            <a:r>
              <a:rPr lang="ru-RU" b="1" dirty="0">
                <a:latin typeface="Arial"/>
                <a:ea typeface="Times New Roman"/>
                <a:cs typeface="Times New Roman"/>
              </a:rPr>
              <a:t>Корни верхних молочных клыков и вторых молочных моляров </a:t>
            </a:r>
            <a:r>
              <a:rPr lang="ru-RU" b="1" dirty="0" err="1">
                <a:latin typeface="Arial"/>
                <a:ea typeface="Times New Roman"/>
                <a:cs typeface="Times New Roman"/>
              </a:rPr>
              <a:t>резорбируются</a:t>
            </a:r>
            <a:r>
              <a:rPr lang="ru-RU" b="1" dirty="0">
                <a:latin typeface="Arial"/>
                <a:ea typeface="Times New Roman"/>
                <a:cs typeface="Times New Roman"/>
              </a:rPr>
              <a:t>.</a:t>
            </a:r>
            <a:endParaRPr lang="ru-RU" sz="1400" dirty="0">
              <a:ea typeface="Times New Roman"/>
              <a:cs typeface="Times New Roman"/>
            </a:endParaRPr>
          </a:p>
          <a:p>
            <a:pPr>
              <a:lnSpc>
                <a:spcPts val="1000"/>
              </a:lnSpc>
              <a:spcAft>
                <a:spcPts val="0"/>
              </a:spcAft>
            </a:pPr>
            <a:r>
              <a:rPr lang="ru-RU" sz="1600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Times New Roman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91880" y="2621467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10 лет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635896" y="501317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12 лет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343668" y="332656"/>
            <a:ext cx="2430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0066"/>
                </a:solidFill>
                <a:latin typeface="Arial"/>
                <a:ea typeface="Times New Roman"/>
              </a:rPr>
              <a:t>СМЕННЫЙ ПРИКУС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72753" y="4282251"/>
            <a:ext cx="5472608" cy="2012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59000" marR="482600" algn="just" hangingPunct="0">
              <a:lnSpc>
                <a:spcPct val="99000"/>
              </a:lnSpc>
              <a:spcAft>
                <a:spcPts val="0"/>
              </a:spcAft>
            </a:pPr>
            <a:r>
              <a:rPr lang="ru-RU" b="1" dirty="0">
                <a:latin typeface="Arial"/>
                <a:ea typeface="Times New Roman"/>
                <a:cs typeface="Times New Roman"/>
              </a:rPr>
              <a:t>Изменение очередности прорезывания в пределах одной группы не считается аномалией прорезывания зубов.</a:t>
            </a:r>
            <a:endParaRPr lang="ru-RU" sz="1200" dirty="0"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219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b="1" dirty="0" smtClean="0"/>
              <a:t>ПОСТОЯННЫЙ ПРИКУС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052736"/>
            <a:ext cx="4386083" cy="3888432"/>
          </a:xfr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72" t="13172" r="14667" b="9129"/>
          <a:stretch/>
        </p:blipFill>
        <p:spPr bwMode="auto">
          <a:xfrm>
            <a:off x="5153131" y="1268760"/>
            <a:ext cx="3553694" cy="316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764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ПОСТОЯННЫЙ ПРИКУС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4069" y="836712"/>
            <a:ext cx="8784976" cy="6021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             </a:t>
            </a:r>
            <a:r>
              <a:rPr lang="ru-RU" b="1" u="sng" dirty="0" smtClean="0"/>
              <a:t>8 7 6 5 4 3 2 1  1 2 3 4 5 6 7 8</a:t>
            </a:r>
          </a:p>
          <a:p>
            <a:pPr marL="0" indent="0">
              <a:buNone/>
            </a:pPr>
            <a:r>
              <a:rPr lang="ru-RU" dirty="0" smtClean="0"/>
              <a:t>              </a:t>
            </a:r>
            <a:r>
              <a:rPr lang="ru-RU" b="1" dirty="0" smtClean="0"/>
              <a:t>8 7 6 5 4 3 2 1  1 2 3 4 5 6 7 8</a:t>
            </a:r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b="1" u="sng" dirty="0" smtClean="0"/>
              <a:t>18 17 16 15 14 13 12 11   21 22 23 24 25 26 27 28 </a:t>
            </a:r>
          </a:p>
          <a:p>
            <a:pPr marL="0" indent="0">
              <a:buNone/>
            </a:pPr>
            <a:r>
              <a:rPr lang="ru-RU" b="1" dirty="0" smtClean="0"/>
              <a:t>48 47 46 45 44 43 42 41   31 32 33 34 35 36 37 38</a:t>
            </a:r>
            <a:endParaRPr lang="ru-RU" b="1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3923928" y="2276872"/>
            <a:ext cx="0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211960" y="407707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4355976" y="3933056"/>
            <a:ext cx="0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917552"/>
            <a:ext cx="3384376" cy="337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07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ПРИКУС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714488"/>
            <a:ext cx="8503920" cy="4572000"/>
          </a:xfrm>
        </p:spPr>
        <p:txBody>
          <a:bodyPr/>
          <a:lstStyle/>
          <a:p>
            <a:pPr>
              <a:buNone/>
            </a:pPr>
            <a:endParaRPr lang="ru-RU" b="1" dirty="0" smtClean="0"/>
          </a:p>
          <a:p>
            <a:r>
              <a:rPr lang="ru-RU" b="1" dirty="0" smtClean="0"/>
              <a:t>Прикус</a:t>
            </a:r>
            <a:r>
              <a:rPr lang="ru-RU" dirty="0" smtClean="0"/>
              <a:t> – соотношение зубов в положении центральной окклюзии</a:t>
            </a:r>
          </a:p>
          <a:p>
            <a:endParaRPr lang="ru-RU" dirty="0" smtClean="0"/>
          </a:p>
          <a:p>
            <a:r>
              <a:rPr lang="ru-RU" b="1" dirty="0" smtClean="0"/>
              <a:t>Центральная окклюзия </a:t>
            </a:r>
            <a:r>
              <a:rPr lang="ru-RU" dirty="0" smtClean="0"/>
              <a:t>– вид смыкания зубных рядов при максимальном количестве контактов зубов-антагонистов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1861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39752" y="476672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ФИЗИОЛОГИЧЕСКИЕ ПРИКУСЫ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6110" y="1628800"/>
            <a:ext cx="2163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latin typeface="Arial"/>
                <a:ea typeface="Times New Roman"/>
              </a:rPr>
              <a:t>Ортогнатический</a:t>
            </a:r>
            <a:endParaRPr lang="ru-RU" dirty="0"/>
          </a:p>
        </p:txBody>
      </p:sp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98132"/>
            <a:ext cx="8568951" cy="4167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607425" y="1628800"/>
            <a:ext cx="19289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latin typeface="Arial"/>
                <a:ea typeface="Times New Roman"/>
              </a:rPr>
              <a:t>Прогенический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110160" y="1628800"/>
            <a:ext cx="1076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Arial"/>
                <a:ea typeface="Times New Roman"/>
              </a:rPr>
              <a:t>Прямой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495604" y="1628800"/>
            <a:ext cx="23248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latin typeface="Arial"/>
                <a:ea typeface="Times New Roman"/>
              </a:rPr>
              <a:t>Бипрогнатический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01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ПАТОЛОГИЧЕСКИЕ  ПРИКУСЫ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643050"/>
            <a:ext cx="8503920" cy="4572000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1. ПРОГНАТИЧЕСКИЙ</a:t>
            </a:r>
          </a:p>
          <a:p>
            <a:pPr>
              <a:buNone/>
            </a:pPr>
            <a:r>
              <a:rPr lang="ru-RU" dirty="0" smtClean="0"/>
              <a:t>2. ПРОГЕНИЧЕСКИЙ</a:t>
            </a:r>
          </a:p>
          <a:p>
            <a:pPr>
              <a:buNone/>
            </a:pPr>
            <a:r>
              <a:rPr lang="ru-RU" dirty="0" smtClean="0"/>
              <a:t>3. ОТКРЫТЫЙ</a:t>
            </a:r>
          </a:p>
          <a:p>
            <a:pPr>
              <a:buNone/>
            </a:pPr>
            <a:r>
              <a:rPr lang="ru-RU" dirty="0" smtClean="0"/>
              <a:t>4. ГЛУБОКИЙ</a:t>
            </a:r>
          </a:p>
          <a:p>
            <a:pPr>
              <a:buNone/>
            </a:pPr>
            <a:r>
              <a:rPr lang="ru-RU" dirty="0" smtClean="0"/>
              <a:t>5. ПЕРЕКРЕСТНЫЙ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7335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"/>
            <a:ext cx="7886700" cy="484093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/>
              <a:t>Алгоритм обследования больного </a:t>
            </a:r>
            <a:endParaRPr lang="ru-RU" sz="20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94128" y="457198"/>
          <a:ext cx="8942295" cy="77878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2654"/>
                <a:gridCol w="5869641"/>
              </a:tblGrid>
              <a:tr h="18104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Установление контакта с пациентом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Партнерские взаимоотношения, сотрудничество с врачом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Беседа наедине (без сопровождающих) в присутствии медицинской сестры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Тон общения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Получение необходимой информации из предварительно заполненной анкеты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Сбор анамнеза непосредственно во время беседы с пациентом, с соответствующей записью в медицинскую карту.</a:t>
                      </a:r>
                    </a:p>
                  </a:txBody>
                  <a:tcPr marL="51435" marR="51435" marT="0" marB="0"/>
                </a:tc>
              </a:tr>
              <a:tr h="12069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Выявление основной жалобы (если пациент предъявляет несколько жалоб </a:t>
                      </a:r>
                      <a:r>
                        <a:rPr lang="ru-RU" sz="16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заполняется </a:t>
                      </a:r>
                      <a:r>
                        <a:rPr lang="ru-RU" sz="16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часть анамнеза, относящаяся к истории настоящего заболевания)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Цель посещения, которая определяет жалобу(</a:t>
                      </a:r>
                      <a:r>
                        <a:rPr lang="ru-RU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ы</a:t>
                      </a: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Выявление основной жалобы</a:t>
                      </a:r>
                    </a:p>
                  </a:txBody>
                  <a:tcPr marL="51435" marR="51435" marT="0" marB="0"/>
                </a:tc>
              </a:tr>
              <a:tr h="4315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Характеристика основной жалобы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Симптомы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</a:tr>
              <a:tr h="4315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Начало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Боль</a:t>
                      </a:r>
                    </a:p>
                  </a:txBody>
                  <a:tcPr marL="51435" marR="51435" marT="0" marB="0"/>
                </a:tc>
              </a:tr>
              <a:tr h="4315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Длительность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Жжение</a:t>
                      </a:r>
                    </a:p>
                  </a:txBody>
                  <a:tcPr marL="51435" marR="51435" marT="0" marB="0"/>
                </a:tc>
              </a:tr>
              <a:tr h="4315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Периодичность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Чувствительность</a:t>
                      </a:r>
                    </a:p>
                  </a:txBody>
                  <a:tcPr marL="51435" marR="51435" marT="0" marB="0"/>
                </a:tc>
              </a:tr>
              <a:tr h="4315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Природа или характер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Ксеростомия</a:t>
                      </a:r>
                    </a:p>
                  </a:txBody>
                  <a:tcPr marL="51435" marR="51435" marT="0" marB="0"/>
                </a:tc>
              </a:tr>
              <a:tr h="4315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Тяжесть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Парестезия</a:t>
                      </a:r>
                    </a:p>
                  </a:txBody>
                  <a:tcPr marL="51435" marR="51435" marT="0" marB="0"/>
                </a:tc>
              </a:tr>
              <a:tr h="431534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Провоцирующие факторы и связи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Гиперестезия, отек. шероховатость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</a:tr>
              <a:tr h="4315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Видимые изменения тканей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435" marR="5143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76961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466164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Алгоритм обследования больного </a:t>
            </a:r>
            <a:endParaRPr lang="ru-RU" sz="20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94128" y="349625"/>
          <a:ext cx="8928847" cy="8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4466"/>
                <a:gridCol w="6824381"/>
              </a:tblGrid>
              <a:tr h="11615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Анамнез настоящего заболевания (послужившего основанием для обращения за медицинской помощью)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Когда возникло заболевание, как проявлялось в динамике.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С чем связывает начало заболевания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Проводилось ли лечение (самолечение), какими препаратами, оперативные вмешательства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Как протекало заболевание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435" marR="51435" marT="0" marB="0"/>
                </a:tc>
              </a:tr>
              <a:tr h="54653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Times New Roman"/>
                          <a:cs typeface="Times New Roman"/>
                        </a:rPr>
                        <a:t>Перенесенные и сопутствующие заболевания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1.Детские 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инфекции (эпидемический паротит, корь, краснуха, ветряная оспа и т.д.) и перенесенные заболевания СПИД, инфекционный гепатит, малярия, туберкулез, венерические заболевания, контакт с инфекционным больным за 2 последних месяца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2. Вакцинации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3.Госпитализации и хирургические вмешательства в прошлом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4. Текущее медицинское наблюдение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5. Дата последнего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физикального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 обследования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6. Прием медикаментов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7. Стоматологический анамнез (кариес, заболевания пародонта, хирургические вмешательства, необходимость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премедикации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, возникавшие ранее проблемы при стоматологических вмешательствах)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8. Состояние полости рта (использование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флосса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, чистка зубов, использование растворов для полоскания, курение, употребление алкоголя,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бруксизм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9. Психологический статус (фобии, беспокойство, депрессивное состояние, враждебность, психоз, умственные способности, употребление наркотических средств)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10. Социальный статус (питание, ожирение, похудение, условия проживания, супружеское положение, занимаемая должность)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11. Воздействие радиации, профессиональные вредности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12. Патология систем органов (сердечнососудистая, мочевыводящая, дыхательная, эндокринная, нервная, опорно-двигательная, пищеварительная,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гепатобилиарная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, кроветворения,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мочеполовая…. 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435" marR="5143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648617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50202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08430" y="502025"/>
          <a:ext cx="8727142" cy="62833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5085"/>
                <a:gridCol w="6722057"/>
              </a:tblGrid>
              <a:tr h="48812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Стоматологический статус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(Status </a:t>
                      </a:r>
                      <a:r>
                        <a:rPr lang="en-US" sz="20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presens</a:t>
                      </a:r>
                      <a:r>
                        <a:rPr lang="en-US" sz="2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status </a:t>
                      </a:r>
                      <a:r>
                        <a:rPr lang="en-US" sz="2000" b="1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localis</a:t>
                      </a:r>
                      <a:r>
                        <a:rPr lang="en-US" sz="2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Внешний осмотр (поза, тип дыхания, видимые кожные покровы)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Осмотр лица (симметричность, наличие дефектов, функция мимической мускулатуры, носовое дыхание)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Осмотр полости рта (последовательность):</a:t>
                      </a:r>
                    </a:p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слизистая губ, преддверия рта, слизистая ротовой полости, язык, зев и ротоглотка </a:t>
                      </a:r>
                    </a:p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осмотр зубных рядов</a:t>
                      </a:r>
                    </a:p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осмотр пародонта</a:t>
                      </a:r>
                    </a:p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определение подвижности зубов</a:t>
                      </a:r>
                    </a:p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 Пальпация (мягких тканей, лимфатических узлов, ВНЧС, органов полости рта)</a:t>
                      </a:r>
                    </a:p>
                  </a:txBody>
                  <a:tcPr marL="51435" marR="51435" marT="0" marB="0"/>
                </a:tc>
              </a:tr>
              <a:tr h="13312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Физикальное обследование</a:t>
                      </a:r>
                      <a:endParaRPr lang="ru-RU" sz="2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Термометрия, измерение АД, частоты пульса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Инструментальное исследование (зубов, пародонта, слюнных желез, ВНЧС)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Лабораторно-инструментальные методы</a:t>
                      </a:r>
                    </a:p>
                  </a:txBody>
                  <a:tcPr marL="51435" marR="5143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01212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42792" y="4173003"/>
            <a:ext cx="4701208" cy="249289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4000" dirty="0"/>
              <a:t>Для полного обследования используют шпатели, пинцеты, зонд , стоматологическое зеркало, полиэтиленовые слюнные катетеры, тонкие затупленные на конце инъекционные иглы</a:t>
            </a:r>
          </a:p>
          <a:p>
            <a:endParaRPr lang="ru-RU" dirty="0"/>
          </a:p>
        </p:txBody>
      </p:sp>
      <p:pic>
        <p:nvPicPr>
          <p:cNvPr id="4" name="Содержимое 3" descr="nabor_evadent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404664"/>
            <a:ext cx="3898414" cy="2882959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16" y="404664"/>
            <a:ext cx="4083852" cy="2808312"/>
          </a:xfrm>
          <a:prstGeom prst="rect">
            <a:avLst/>
          </a:prstGeom>
        </p:spPr>
      </p:pic>
      <p:pic>
        <p:nvPicPr>
          <p:cNvPr id="6" name="Объект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861048"/>
            <a:ext cx="4104456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3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421340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/>
              <a:t>Алгоритм осмотра полости рта больного</a:t>
            </a:r>
            <a:endParaRPr lang="ru-RU" sz="1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87407" y="349625"/>
          <a:ext cx="8922123" cy="7386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231"/>
                <a:gridCol w="1320333"/>
                <a:gridCol w="6017559"/>
              </a:tblGrid>
              <a:tr h="17778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Открывание рта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435" marR="51435" marT="0" marB="0"/>
                </a:tc>
                <a:tc gridSpan="2"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В полном объеме, </a:t>
                      </a: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ограниченное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Боль при открывании рта и движениях нижней челюсти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Суставные и внесуставные шумы, сопровождающие движения нижней челюсти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Боковые движения (ограниченные, с болью или без боли)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435" marR="51435" marT="0" marB="0"/>
                </a:tc>
                <a:tc hMerge="1"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447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Осмотр полости рта</a:t>
                      </a:r>
                      <a:endParaRPr lang="ru-RU" sz="20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Преддверие рта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 (осмотр при сомкнутых челюстях и расслабленных губах)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1.Слизистая оболочка губы: окраска, влажность, форма губ</a:t>
                      </a:r>
                      <a:endParaRPr lang="ru-RU" sz="20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2. Мелкие слюнные железы (наличие секрета), изменение размера</a:t>
                      </a:r>
                      <a:endParaRPr lang="ru-RU" sz="20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3. Слизистая оболочка щек: цвет, влажность, состояние по линии смыкания зубов (отпечатки, сальные железы </a:t>
                      </a:r>
                      <a:r>
                        <a:rPr lang="ru-RU" sz="20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Фордайса</a:t>
                      </a: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).</a:t>
                      </a:r>
                      <a:endParaRPr lang="ru-RU" sz="20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4.Выраженность сосочков выводного протока околоушной слюнной железы, характер и количество выделяемого слюнного экскрета</a:t>
                      </a:r>
                      <a:endParaRPr lang="ru-RU" sz="20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5. Выраженность уздечек верхней и нижней губы</a:t>
                      </a:r>
                      <a:endParaRPr lang="ru-RU" sz="20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6. Наличие складок, дополнительных тяжей, рубцов в преддверии рта</a:t>
                      </a:r>
                      <a:endParaRPr lang="ru-RU" sz="20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7. Глубина преддверия</a:t>
                      </a:r>
                      <a:endParaRPr lang="ru-RU" sz="20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8. Обращают внимание на </a:t>
                      </a:r>
                      <a:r>
                        <a:rPr lang="ru-RU" sz="20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окклюзионные</a:t>
                      </a: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 взаимоотношения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435" marR="5143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185796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421340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/>
              <a:t>Алгоритм осмотра полости рта больного</a:t>
            </a:r>
            <a:endParaRPr lang="ru-RU" sz="1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87407" y="349625"/>
          <a:ext cx="8922124" cy="7711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7676"/>
                <a:gridCol w="1996889"/>
                <a:gridCol w="6017559"/>
              </a:tblGrid>
              <a:tr h="41484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Осмотр полости рта</a:t>
                      </a:r>
                      <a:endParaRPr lang="ru-RU" sz="1400" dirty="0" smtClean="0"/>
                    </a:p>
                    <a:p>
                      <a:endParaRPr lang="ru-RU" sz="14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Обследование собственно полости рта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17805" algn="l"/>
                        </a:tabLs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Цвет слизистой, степень влажности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17805" algn="l"/>
                        </a:tabLs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Осмотр языка (цвет, состояние сосочков, наличие налета, десквамации, форма, степень подвижности, длина и ширина уздечки языка, онкологическая трансформация патологических элементов)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Осмотр мягкого неба (нёбный язычок, небно-язычные, нёбно-глоточные дужки, нёбную миндалину, глоточный рефлекс, небный отросток верхней челюсти, небную кость и шов)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Подъязычная область (выраженность подъязычных складок, наличие патологических элементов, </a:t>
                      </a:r>
                      <a:r>
                        <a:rPr lang="ru-RU" sz="2000" dirty="0" err="1">
                          <a:latin typeface="Times New Roman"/>
                          <a:ea typeface="Times New Roman"/>
                          <a:cs typeface="Times New Roman"/>
                        </a:rPr>
                        <a:t>инъецирование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 сосудами)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435" marR="51435" marT="0" marB="0"/>
                </a:tc>
              </a:tr>
              <a:tr h="2074208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Осмотр зубов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 (независимо от жалоб определяют состояние зубов верхней и нижней челюсти) 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1. Целостность эмали, наличие полостей, </a:t>
                      </a:r>
                      <a:r>
                        <a:rPr lang="ru-RU" sz="2000" dirty="0" err="1">
                          <a:latin typeface="Times New Roman"/>
                          <a:ea typeface="Times New Roman"/>
                          <a:cs typeface="Times New Roman"/>
                        </a:rPr>
                        <a:t>стираемости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2. Исследование пародонта (наличие налета, состояние слизистой </a:t>
                      </a:r>
                      <a:r>
                        <a:rPr lang="ru-RU" sz="2000" dirty="0" err="1">
                          <a:latin typeface="Times New Roman"/>
                          <a:ea typeface="Times New Roman"/>
                          <a:cs typeface="Times New Roman"/>
                        </a:rPr>
                        <a:t>десневого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 края, </a:t>
                      </a:r>
                      <a:r>
                        <a:rPr lang="ru-RU" sz="2000" dirty="0" err="1">
                          <a:latin typeface="Times New Roman"/>
                          <a:ea typeface="Times New Roman"/>
                          <a:cs typeface="Times New Roman"/>
                        </a:rPr>
                        <a:t>десневого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 прикрепления, кровоточивость)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3. Вид прикуса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435" marR="5143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10819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"/>
            <a:ext cx="7886700" cy="22411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0853" y="107577"/>
          <a:ext cx="8841441" cy="78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9994"/>
                <a:gridCol w="6871447"/>
              </a:tblGrid>
              <a:tr h="30480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Пальпация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</a:tr>
              <a:tr h="2734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Отдел полости рта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Характеристика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</a:tr>
              <a:tr h="6216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Слизистая преддверия полости рта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Наличие патологических изменений, болезненность</a:t>
                      </a:r>
                    </a:p>
                  </a:txBody>
                  <a:tcPr marL="51435" marR="51435" marT="0" marB="0"/>
                </a:tc>
              </a:tr>
              <a:tr h="9695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Слюнных протоков и желез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Консистенция  желез, наличие плотных образований по ходу протоков и в строме желез, болезненность, наличие воспалительного инфильтрата, патологическое изменение характера выделяемой слюнной жидкости</a:t>
                      </a:r>
                    </a:p>
                  </a:txBody>
                  <a:tcPr marL="51435" marR="51435" marT="0" marB="0"/>
                </a:tc>
              </a:tr>
              <a:tr h="9161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Преддверие рта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Уточняют глубину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Участки подвижной и неподвижной слизистой </a:t>
                      </a:r>
                      <a:r>
                        <a:rPr lang="ru-RU" sz="18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оболочки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Характер </a:t>
                      </a: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плотности уздечек губ, складок</a:t>
                      </a:r>
                    </a:p>
                  </a:txBody>
                  <a:tcPr marL="51435" marR="51435" marT="0" marB="0"/>
                </a:tc>
              </a:tr>
              <a:tr h="6463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Вестибулярный свод преддверия (сравнительная пальпация с противоположной стороны)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Наличие патологического выбухания (</a:t>
                      </a:r>
                      <a:r>
                        <a:rPr lang="ru-RU" sz="18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периостальная</a:t>
                      </a: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воспалительная инфильтрация, деформация)</a:t>
                      </a:r>
                    </a:p>
                  </a:txBody>
                  <a:tcPr marL="51435" marR="51435" marT="0" marB="0"/>
                </a:tc>
              </a:tr>
              <a:tr h="9695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Пальпация языка и подъязычной области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indent="-107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1.Болезненность, наличие инфильтрата и патологических образований в толще языка, на корне языке, изменение чувствительности</a:t>
                      </a:r>
                    </a:p>
                    <a:p>
                      <a:pPr indent="-107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2. Оценка функционального состояния слюнных желез, экскрета</a:t>
                      </a:r>
                    </a:p>
                  </a:txBody>
                  <a:tcPr marL="51435" marR="51435" marT="0" marB="0"/>
                </a:tc>
              </a:tr>
              <a:tr h="6216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Пальпация зубов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Подвижность (локализованная, </a:t>
                      </a:r>
                      <a:r>
                        <a:rPr lang="ru-RU" sz="18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генерализованная</a:t>
                      </a: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51435" marR="5143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437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 noChangeArrowheads="1"/>
          </p:cNvSpPr>
          <p:nvPr>
            <p:ph idx="1"/>
          </p:nvPr>
        </p:nvSpPr>
        <p:spPr>
          <a:xfrm>
            <a:off x="0" y="1052513"/>
            <a:ext cx="9324975" cy="5805487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i="1" dirty="0" smtClean="0"/>
              <a:t>Рентгенологический:</a:t>
            </a:r>
            <a:r>
              <a:rPr lang="ru-RU" sz="2800" dirty="0" smtClean="0"/>
              <a:t> 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ru-RU" dirty="0" smtClean="0"/>
              <a:t>рентгенография в различных проекциях;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ru-RU" dirty="0" smtClean="0"/>
              <a:t>панорамная рентгенография (увеличение изображения); 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ru-RU" dirty="0" smtClean="0"/>
              <a:t>томография (разная глубина срезов); 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ru-RU" dirty="0" smtClean="0"/>
              <a:t>контрастная рентгенография (выводные протоки слюнных желез, верхнечелюстная пазуха; кистозные полости, свищи, сосуды (ангиография: флебография, </a:t>
            </a:r>
            <a:r>
              <a:rPr lang="ru-RU" dirty="0" err="1" smtClean="0"/>
              <a:t>артериография</a:t>
            </a:r>
            <a:r>
              <a:rPr lang="ru-RU" dirty="0" smtClean="0"/>
              <a:t>, </a:t>
            </a:r>
            <a:r>
              <a:rPr lang="ru-RU" dirty="0" err="1" smtClean="0"/>
              <a:t>лимфография</a:t>
            </a:r>
            <a:r>
              <a:rPr lang="ru-RU" dirty="0" smtClean="0"/>
              <a:t>)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ru-RU" dirty="0" smtClean="0"/>
              <a:t>сочетание </a:t>
            </a:r>
            <a:r>
              <a:rPr lang="ru-RU" dirty="0" err="1" smtClean="0"/>
              <a:t>контрастирования</a:t>
            </a:r>
            <a:r>
              <a:rPr lang="ru-RU" dirty="0" smtClean="0"/>
              <a:t> и томографии (контрастная </a:t>
            </a:r>
            <a:r>
              <a:rPr lang="ru-RU" dirty="0" err="1" smtClean="0"/>
              <a:t>сиалотомография</a:t>
            </a:r>
            <a:r>
              <a:rPr lang="ru-RU" dirty="0" smtClean="0"/>
              <a:t>); </a:t>
            </a:r>
          </a:p>
        </p:txBody>
      </p:sp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smtClean="0"/>
              <a:t>Методы лучевой диагностики.</a:t>
            </a:r>
            <a:br>
              <a:rPr lang="ru-RU" sz="4000" smtClean="0"/>
            </a:br>
            <a:endParaRPr lang="ru-RU" sz="4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3"/>
          <p:cNvSpPr>
            <a:spLocks noGrp="1" noChangeArrowheads="1"/>
          </p:cNvSpPr>
          <p:nvPr>
            <p:ph idx="1"/>
          </p:nvPr>
        </p:nvSpPr>
        <p:spPr>
          <a:xfrm>
            <a:off x="0" y="981075"/>
            <a:ext cx="9144000" cy="5876925"/>
          </a:xfrm>
        </p:spPr>
        <p:txBody>
          <a:bodyPr/>
          <a:lstStyle/>
          <a:p>
            <a:pPr eaLnBrk="1" hangingPunct="1">
              <a:buFontTx/>
              <a:buChar char="•"/>
            </a:pPr>
            <a:r>
              <a:rPr lang="ru-RU" dirty="0" smtClean="0"/>
              <a:t>Общеклинический анализ крови: </a:t>
            </a:r>
          </a:p>
          <a:p>
            <a:pPr eaLnBrk="1" hangingPunct="1">
              <a:buFontTx/>
              <a:buChar char="•"/>
            </a:pPr>
            <a:r>
              <a:rPr lang="ru-RU" dirty="0" smtClean="0"/>
              <a:t>Общий анализ мочи: </a:t>
            </a:r>
          </a:p>
          <a:p>
            <a:pPr eaLnBrk="1" hangingPunct="1">
              <a:buFontTx/>
              <a:buChar char="•"/>
            </a:pPr>
            <a:r>
              <a:rPr lang="ru-RU" dirty="0" smtClean="0"/>
              <a:t>Биохимические анализы: </a:t>
            </a:r>
          </a:p>
          <a:p>
            <a:pPr eaLnBrk="1" hangingPunct="1">
              <a:buFontTx/>
              <a:buChar char="•"/>
            </a:pPr>
            <a:r>
              <a:rPr lang="ru-RU" dirty="0" smtClean="0"/>
              <a:t>Определение уровня гормонов.</a:t>
            </a:r>
          </a:p>
          <a:p>
            <a:pPr eaLnBrk="1" hangingPunct="1">
              <a:buFontTx/>
              <a:buChar char="•"/>
            </a:pPr>
            <a:r>
              <a:rPr lang="ru-RU" dirty="0" smtClean="0"/>
              <a:t>Иммунологические исследования.</a:t>
            </a:r>
          </a:p>
        </p:txBody>
      </p:sp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mtClean="0"/>
              <a:t>Лабораторная диагностика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3"/>
          <p:cNvSpPr>
            <a:spLocks noGrp="1" noChangeArrowheads="1"/>
          </p:cNvSpPr>
          <p:nvPr>
            <p:ph idx="1"/>
          </p:nvPr>
        </p:nvSpPr>
        <p:spPr>
          <a:xfrm>
            <a:off x="0" y="1052513"/>
            <a:ext cx="9144000" cy="580548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 </a:t>
            </a:r>
            <a:r>
              <a:rPr lang="ru-RU" b="1" i="1" smtClean="0"/>
              <a:t>Цитологическая диагностика:</a:t>
            </a:r>
            <a:r>
              <a:rPr lang="ru-RU" smtClean="0"/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mtClean="0"/>
              <a:t> клеточный состав (мазок-отпечаток, соскоб, эксфолиативный метод, смыв и исследование промывных вод,  аспирационный метод), люминесцентно-цитологическая диагностика (акридиновый оранжевый и люминисцентный микроскоп).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b="1" i="1" smtClean="0"/>
              <a:t>Гистологическая диагностика: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mtClean="0"/>
              <a:t> исследование тканевого среза - инцизионная, эксцизионная, трепанобиопсия, пункционная.</a:t>
            </a:r>
          </a:p>
          <a:p>
            <a:pPr eaLnBrk="1" hangingPunct="1">
              <a:buFont typeface="Wingdings" pitchFamily="2" charset="2"/>
              <a:buNone/>
            </a:pPr>
            <a:endParaRPr lang="ru-RU" smtClean="0"/>
          </a:p>
        </p:txBody>
      </p:sp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4873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smtClean="0"/>
              <a:t>Морфологическое исследование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82" y="1000108"/>
            <a:ext cx="8929718" cy="571504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96944" cy="668592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Обследование пациента с изменениями в мягких тканях головы и шеи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2632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1357298"/>
            <a:ext cx="8643998" cy="550070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22899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Обследование пациента с подозрением на травму ЧЛО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473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2146</TotalTime>
  <Words>1822</Words>
  <Application>Microsoft Office PowerPoint</Application>
  <PresentationFormat>Экран (4:3)</PresentationFormat>
  <Paragraphs>243</Paragraphs>
  <Slides>48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49" baseType="lpstr">
      <vt:lpstr>Тема Office</vt:lpstr>
      <vt:lpstr>ВВЕДЕНИЕ В КУРС СТОМАТОЛОГИИ.  ОПРЕДЕЛЕНИЕ СТОМАТОЛОГИИ КАК НАУКИ.  РАЗДЕЛЫ СТОМАТОЛОГИИ, ИХ ЗАДАЧИ.   </vt:lpstr>
      <vt:lpstr>Цель лекции:</vt:lpstr>
      <vt:lpstr>Стоматология как специальность  сложилась в результате клинического объединения болезней зубов, болезней слизистой оболочки полости рта и языка, болезней челюстей и окружающих их тканей, а также тесно связанных с ними областей лица и верхних отделов шеи. </vt:lpstr>
      <vt:lpstr>Стоматология - это область медицины, изучающая профилактику, диагностику и лечение заболеваний зубов, полости рта и челюстно-лицевой области</vt:lpstr>
      <vt:lpstr>Задачи разделов стоматологии</vt:lpstr>
      <vt:lpstr>В зависимости от локализации и характера заболеваний, а также особенностей оперативных вмешательств хирургическая стоматология подразделяется на следующие основные разделы: </vt:lpstr>
      <vt:lpstr>Презентация PowerPoint</vt:lpstr>
      <vt:lpstr>Презентация PowerPoint</vt:lpstr>
      <vt:lpstr>НАУЧНЫЕ ПРОБЛЕМЫ СТОМАТОЛОГИИ XX ВЕКА. ХИРУРГИЧЕСКАЯ СТОМАТОЛОГИЯ.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Приказ</vt:lpstr>
      <vt:lpstr>ПОСТАНОВЛЕНИЕ Главного государственного санитарного врача РФ от 18.05.2010 N 58 "ОБ УТВЕРЖДЕНИИ САНПИН 2.1.3.2630-10 "САНИТАРНО-ЭПИДЕМИОЛОГИЧЕСКИЕ ТРЕБОВАНИЯ К ОРГАНИЗАЦИЯМ, ОСУЩЕСТВЛЯЮЩИМ МЕДИЦИНСКУЮ ДЕЯТЕЛЬНОСТЬ" (вместе с "САНИТАРНО-ЭПИДЕМИОЛОГИЧЕСКИМИ ПРАВИЛАМИ И НОРМАТИВАМИ "САНИТАРНО-ЭПИДЕМИОЛОГИЧЕСКИЕ ТРЕБОВАНИЯ К ОРГАНИЗАЦИЯМ, ОСУЩЕСТВЛЯЮЩИМ МЕДИЦИНСКУЮ ДЕЯТЕЛЬНОСТЬ" САНПИН 2.1.3.2630-10")     Зарегистрировано в Минюсте РФ 9 августа 2010 г. N 18094 </vt:lpstr>
      <vt:lpstr>  Методы обследования пациента </vt:lpstr>
      <vt:lpstr>Функции и составные части зубочелюстной системы </vt:lpstr>
      <vt:lpstr>СТРОЕНИЕ ЗУБА</vt:lpstr>
      <vt:lpstr>Жевательный аппарат</vt:lpstr>
      <vt:lpstr>Презентация PowerPoint</vt:lpstr>
      <vt:lpstr>Презентация PowerPoint</vt:lpstr>
      <vt:lpstr>Презентация PowerPoint</vt:lpstr>
      <vt:lpstr>Презентация PowerPoint</vt:lpstr>
      <vt:lpstr>ВРЕМЕННЫЙ (МОЛОЧНЫЙ) ПРИКУС</vt:lpstr>
      <vt:lpstr>Презентация PowerPoint</vt:lpstr>
      <vt:lpstr>Презентация PowerPoint</vt:lpstr>
      <vt:lpstr>ПОСТОЯННЫЙ ПРИКУС</vt:lpstr>
      <vt:lpstr>ПОСТОЯННЫЙ ПРИКУС</vt:lpstr>
      <vt:lpstr>ПРИКУС</vt:lpstr>
      <vt:lpstr>Презентация PowerPoint</vt:lpstr>
      <vt:lpstr>ПАТОЛОГИЧЕСКИЕ  ПРИКУСЫ</vt:lpstr>
      <vt:lpstr>Алгоритм обследования больного </vt:lpstr>
      <vt:lpstr>Алгоритм обследования больного </vt:lpstr>
      <vt:lpstr>Презентация PowerPoint</vt:lpstr>
      <vt:lpstr>Презентация PowerPoint</vt:lpstr>
      <vt:lpstr>Алгоритм осмотра полости рта больного</vt:lpstr>
      <vt:lpstr>Алгоритм осмотра полости рта больного</vt:lpstr>
      <vt:lpstr>Презентация PowerPoint</vt:lpstr>
      <vt:lpstr>Методы лучевой диагностики. </vt:lpstr>
      <vt:lpstr>Лабораторная диагностика</vt:lpstr>
      <vt:lpstr>Морфологическое исследование</vt:lpstr>
      <vt:lpstr>Обследование пациента с изменениями в мягких тканях головы и шеи</vt:lpstr>
      <vt:lpstr>Обследование пациента с подозрением на травму ЧЛО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ВВЕДЕНИЕ В СТОМАТОЛОГИЮ. ОБСЛЕДОВАНИЕ БОЛЬНЫХ</dc:title>
  <dc:creator>user</dc:creator>
  <cp:lastModifiedBy>Анжела</cp:lastModifiedBy>
  <cp:revision>177</cp:revision>
  <dcterms:created xsi:type="dcterms:W3CDTF">2012-04-23T15:16:01Z</dcterms:created>
  <dcterms:modified xsi:type="dcterms:W3CDTF">2020-03-19T10:59:48Z</dcterms:modified>
</cp:coreProperties>
</file>