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notesMasterIdLst>
    <p:notesMasterId r:id="rId26"/>
  </p:notesMasterIdLst>
  <p:sldIdLst>
    <p:sldId id="256" r:id="rId2"/>
    <p:sldId id="323" r:id="rId3"/>
    <p:sldId id="324" r:id="rId4"/>
    <p:sldId id="325" r:id="rId5"/>
    <p:sldId id="386" r:id="rId6"/>
    <p:sldId id="289" r:id="rId7"/>
    <p:sldId id="379" r:id="rId8"/>
    <p:sldId id="377" r:id="rId9"/>
    <p:sldId id="261" r:id="rId10"/>
    <p:sldId id="387" r:id="rId11"/>
    <p:sldId id="376" r:id="rId12"/>
    <p:sldId id="263" r:id="rId13"/>
    <p:sldId id="339" r:id="rId14"/>
    <p:sldId id="335" r:id="rId15"/>
    <p:sldId id="336" r:id="rId16"/>
    <p:sldId id="337" r:id="rId17"/>
    <p:sldId id="338" r:id="rId18"/>
    <p:sldId id="340" r:id="rId19"/>
    <p:sldId id="331" r:id="rId20"/>
    <p:sldId id="287" r:id="rId21"/>
    <p:sldId id="332" r:id="rId22"/>
    <p:sldId id="404" r:id="rId23"/>
    <p:sldId id="405" r:id="rId24"/>
    <p:sldId id="403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4" autoAdjust="0"/>
    <p:restoredTop sz="93302" autoAdjust="0"/>
  </p:normalViewPr>
  <p:slideViewPr>
    <p:cSldViewPr>
      <p:cViewPr varScale="1">
        <p:scale>
          <a:sx n="79" d="100"/>
          <a:sy n="79" d="100"/>
        </p:scale>
        <p:origin x="-111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34"/>
    </p:cViewPr>
  </p:sorterViewPr>
  <p:notesViewPr>
    <p:cSldViewPr>
      <p:cViewPr varScale="1">
        <p:scale>
          <a:sx n="83" d="100"/>
          <a:sy n="83" d="100"/>
        </p:scale>
        <p:origin x="-1992" y="-84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3DA0C6E5-B2F1-479B-A6BC-1D45487704E5}" type="datetimeFigureOut">
              <a:rPr lang="ru-RU"/>
              <a:pPr>
                <a:defRPr/>
              </a:pPr>
              <a:t>01.09.2019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CA2B162B-2AA6-4EE7-BD7A-86B9500A27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339637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645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308E9DB-AD02-4967-B2C3-52D86F1F7065}" type="slidenum">
              <a:rPr lang="ru-RU" smtClean="0">
                <a:latin typeface="Arial" charset="0"/>
              </a:rPr>
              <a:pPr/>
              <a:t>2</a:t>
            </a:fld>
            <a:endParaRPr lang="ru-RU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693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 sz="2400">
                <a:latin typeface="Times New Roman" pitchFamily="18" charset="0"/>
              </a:endParaRP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1" lang="ru-RU" sz="2400">
                <a:latin typeface="Times New Roman" pitchFamily="18" charset="0"/>
              </a:endParaRPr>
            </a:p>
          </p:txBody>
        </p:sp>
      </p:grp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74760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74764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" name="Rectangle 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" y="6248400"/>
            <a:ext cx="587375" cy="488950"/>
          </a:xfrm>
        </p:spPr>
        <p:txBody>
          <a:bodyPr anchorCtr="0"/>
          <a:lstStyle>
            <a:lvl1pPr>
              <a:defRPr/>
            </a:lvl1pPr>
          </a:lstStyle>
          <a:p>
            <a:pPr>
              <a:defRPr/>
            </a:pPr>
            <a:fld id="{B5B4CAA4-6209-4BBC-9205-0617CE03E4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DD640D-5A61-4223-81E1-37B1206CC2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7F393A-964A-4818-B03D-7B8644EEE2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255E18-E4EC-4DCF-AA20-0FCFE3F4A0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6F98E1-D596-4387-9072-FB12E1C340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3FBBC-7DF6-4050-B1A0-8DA76CA410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549FEA-1A59-4E7E-B328-F51E074D02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EE02B2-EC67-499D-A71B-BF9E8DDB3D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7805B6-637F-46BC-970D-9C2BB690D4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1A133B-A672-438B-8ABB-89A1587A89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702E52-28BB-4EAB-8F59-3F5AC9E76B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73732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3733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/>
                <a:ahLst/>
                <a:cxnLst>
                  <a:cxn ang="0">
                    <a:pos x="1728" y="0"/>
                  </a:cxn>
                  <a:cxn ang="0">
                    <a:pos x="1728" y="480"/>
                  </a:cxn>
                  <a:cxn ang="0">
                    <a:pos x="380" y="482"/>
                  </a:cxn>
                  <a:cxn ang="0">
                    <a:pos x="354" y="480"/>
                  </a:cxn>
                  <a:cxn ang="0">
                    <a:pos x="308" y="489"/>
                  </a:cxn>
                  <a:cxn ang="0">
                    <a:pos x="246" y="531"/>
                  </a:cxn>
                  <a:cxn ang="0">
                    <a:pos x="206" y="597"/>
                  </a:cxn>
                  <a:cxn ang="0">
                    <a:pos x="192" y="666"/>
                  </a:cxn>
                  <a:cxn ang="0">
                    <a:pos x="192" y="735"/>
                  </a:cxn>
                  <a:cxn ang="0">
                    <a:pos x="0" y="735"/>
                  </a:cxn>
                  <a:cxn ang="0">
                    <a:pos x="0" y="480"/>
                  </a:cxn>
                  <a:cxn ang="0">
                    <a:pos x="0" y="0"/>
                  </a:cxn>
                  <a:cxn ang="0">
                    <a:pos x="1728" y="0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73735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3736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102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7373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374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374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chemeClr val="bg1"/>
                </a:solidFill>
                <a:latin typeface="Arial" charset="0"/>
              </a:defRPr>
            </a:lvl1pPr>
          </a:lstStyle>
          <a:p>
            <a:pPr>
              <a:defRPr/>
            </a:pPr>
            <a:fld id="{A248090B-DB30-4617-9D70-EDEF4EE37A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8" r:id="rId1"/>
    <p:sldLayoutId id="2147484027" r:id="rId2"/>
    <p:sldLayoutId id="2147484028" r:id="rId3"/>
    <p:sldLayoutId id="2147484029" r:id="rId4"/>
    <p:sldLayoutId id="2147484030" r:id="rId5"/>
    <p:sldLayoutId id="2147484031" r:id="rId6"/>
    <p:sldLayoutId id="2147484032" r:id="rId7"/>
    <p:sldLayoutId id="2147484033" r:id="rId8"/>
    <p:sldLayoutId id="2147484034" r:id="rId9"/>
    <p:sldLayoutId id="2147484035" r:id="rId10"/>
    <p:sldLayoutId id="2147484036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9"/>
          <p:cNvSpPr>
            <a:spLocks noGrp="1" noChangeArrowheads="1"/>
          </p:cNvSpPr>
          <p:nvPr>
            <p:ph type="ctrTitle"/>
          </p:nvPr>
        </p:nvSpPr>
        <p:spPr>
          <a:xfrm>
            <a:off x="152400" y="1295400"/>
            <a:ext cx="8839200" cy="2209800"/>
          </a:xfrm>
        </p:spPr>
        <p:txBody>
          <a:bodyPr/>
          <a:lstStyle/>
          <a:p>
            <a:pPr algn="l" eaLnBrk="1" hangingPunct="1">
              <a:lnSpc>
                <a:spcPct val="100000"/>
              </a:lnSpc>
            </a:pP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smtClean="0"/>
              <a:t/>
            </a:r>
            <a:br>
              <a:rPr lang="ru-RU" sz="2000" smtClean="0"/>
            </a:br>
            <a:r>
              <a:rPr lang="ru-RU" sz="2800" smtClean="0">
                <a:solidFill>
                  <a:srgbClr val="7030A0"/>
                </a:solidFill>
              </a:rPr>
              <a:t>Тема: </a:t>
            </a:r>
            <a:r>
              <a:rPr lang="ru-RU" sz="2800" dirty="0" smtClean="0">
                <a:solidFill>
                  <a:srgbClr val="7030A0"/>
                </a:solidFill>
              </a:rPr>
              <a:t>ЧРЕЗВЫЧАЙНЫЕ СИТУАЦИИ. ЕДИНАЯ ГОСУДАРСТВЕННАЯ СИСТЕМА ПРЕДУПРЕЖДЕНИЯ И ЛИКВИДАЦИИ ПОСЛЕДСТВИЙ  ЧС.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3075" name="Rectangle 10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ru-RU" sz="1800" dirty="0" smtClean="0"/>
              <a:t>д.м.н. зав. кафедрой  НФ и БЖ                                                                                                                                                   Ставский Е. А.</a:t>
            </a:r>
          </a:p>
        </p:txBody>
      </p:sp>
      <p:sp>
        <p:nvSpPr>
          <p:cNvPr id="3076" name="Rectangle 11"/>
          <p:cNvSpPr>
            <a:spLocks noChangeArrowheads="1"/>
          </p:cNvSpPr>
          <p:nvPr/>
        </p:nvSpPr>
        <p:spPr bwMode="auto">
          <a:xfrm>
            <a:off x="152400" y="47625"/>
            <a:ext cx="8991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1400" b="1" dirty="0" smtClean="0"/>
              <a:t>Федеральное государственное </a:t>
            </a:r>
            <a:r>
              <a:rPr lang="ru-RU" sz="1400" b="1" dirty="0"/>
              <a:t>бюджетное образовательное учреждение</a:t>
            </a:r>
          </a:p>
          <a:p>
            <a:pPr algn="ctr"/>
            <a:r>
              <a:rPr lang="ru-RU" sz="1400" b="1" dirty="0" smtClean="0"/>
              <a:t>Высшего образования</a:t>
            </a:r>
            <a:endParaRPr lang="ru-RU" sz="1400" b="1" dirty="0"/>
          </a:p>
          <a:p>
            <a:pPr algn="ctr"/>
            <a:r>
              <a:rPr lang="ru-RU" sz="1400" b="1" dirty="0"/>
              <a:t>Новосибирский государственный медицинский университет</a:t>
            </a:r>
          </a:p>
          <a:p>
            <a:pPr algn="ctr"/>
            <a:endParaRPr lang="ru-RU" sz="1400" b="1" dirty="0"/>
          </a:p>
        </p:txBody>
      </p:sp>
      <p:sp>
        <p:nvSpPr>
          <p:cNvPr id="3077" name="Rectangle 12"/>
          <p:cNvSpPr>
            <a:spLocks noChangeArrowheads="1"/>
          </p:cNvSpPr>
          <p:nvPr/>
        </p:nvSpPr>
        <p:spPr bwMode="auto">
          <a:xfrm>
            <a:off x="152400" y="3886200"/>
            <a:ext cx="4114800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>
              <a:buFontTx/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Кафедра нормальной физиологии и основ безопасности жизнедеятельности </a:t>
            </a:r>
          </a:p>
          <a:p>
            <a:pPr algn="ctr" eaLnBrk="0" hangingPunct="0">
              <a:spcBef>
                <a:spcPct val="50000"/>
              </a:spcBef>
            </a:pPr>
            <a:r>
              <a:rPr lang="ru-RU" sz="1600" b="1" dirty="0" smtClean="0"/>
              <a:t>Дисциплина«Безопасность жизнедеятельности»</a:t>
            </a:r>
            <a:endParaRPr lang="ru-RU" sz="1600" b="1" dirty="0"/>
          </a:p>
          <a:p>
            <a:pPr algn="ctr" eaLnBrk="0" hangingPunct="0">
              <a:spcBef>
                <a:spcPct val="50000"/>
              </a:spcBef>
            </a:pPr>
            <a:endParaRPr lang="ru-RU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3200" smtClean="0"/>
              <a:t>УЧЕБНЫЕ И ВОСПИТАТЕЛЬНЫЕ ЦЕЛИ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2000" dirty="0" smtClean="0"/>
              <a:t>Ознакомить обучаемых с характеристикой ЧС мирного времени.</a:t>
            </a:r>
          </a:p>
          <a:p>
            <a:r>
              <a:rPr lang="ru-RU" sz="2000" dirty="0" smtClean="0"/>
              <a:t>Нацелить студентов на важность данной тематики, в связи с решением проблемы защиты населения и территорий РФ от ЧС природного и техногенного характера, а также уменьшения их социально-экономических и экологических последствий</a:t>
            </a:r>
            <a:r>
              <a:rPr lang="ru-RU" dirty="0" smtClean="0"/>
              <a:t>.</a:t>
            </a:r>
          </a:p>
          <a:p>
            <a:r>
              <a:rPr lang="ru-RU" sz="2000" dirty="0" smtClean="0"/>
              <a:t>Ознакомить обучаемых с ЕГС, её задачами, структурой и функционированием.</a:t>
            </a:r>
          </a:p>
          <a:p>
            <a:pPr algn="r">
              <a:buFont typeface="Wingdings" pitchFamily="2" charset="2"/>
              <a:buNone/>
            </a:pPr>
            <a:r>
              <a:rPr lang="ru-RU" b="1" dirty="0" smtClean="0"/>
              <a:t>                                                                                                     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2800" smtClean="0"/>
              <a:t>УЧЕБНЫЕ ВОПРОСЫ 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Wingdings" pitchFamily="2" charset="2"/>
              <a:buNone/>
            </a:pPr>
            <a:r>
              <a:rPr lang="ru-RU" sz="2400" b="1" dirty="0" smtClean="0"/>
              <a:t>Общая характеристика ЧС мирного времени ЧС</a:t>
            </a:r>
            <a:r>
              <a:rPr lang="ru-RU" sz="2400" dirty="0" smtClean="0"/>
              <a:t> </a:t>
            </a:r>
          </a:p>
          <a:p>
            <a:pPr marL="457200" indent="-457200">
              <a:buFont typeface="Arial" charset="0"/>
              <a:buChar char="•"/>
            </a:pPr>
            <a:r>
              <a:rPr lang="ru-RU" sz="2400" dirty="0" smtClean="0"/>
              <a:t>определение ЧС,</a:t>
            </a:r>
          </a:p>
          <a:p>
            <a:pPr marL="457200" indent="-457200">
              <a:buFont typeface="Arial" charset="0"/>
              <a:buChar char="•"/>
            </a:pPr>
            <a:r>
              <a:rPr lang="ru-RU" sz="2400" dirty="0" smtClean="0">
                <a:cs typeface="Times New Roman" pitchFamily="18" charset="0"/>
              </a:rPr>
              <a:t>классификации чрезвычайных ситуаций,</a:t>
            </a:r>
          </a:p>
          <a:p>
            <a:pPr marL="457200" indent="-457200">
              <a:buFont typeface="Arial" charset="0"/>
              <a:buChar char="•"/>
            </a:pPr>
            <a:r>
              <a:rPr lang="ru-RU" sz="2400" dirty="0" smtClean="0"/>
              <a:t>поражающие факторы природных и техногенных катастроф,</a:t>
            </a:r>
          </a:p>
          <a:p>
            <a:pPr marL="457200" indent="-457200">
              <a:buFont typeface="Arial" charset="0"/>
              <a:buChar char="•"/>
            </a:pPr>
            <a:r>
              <a:rPr lang="ru-RU" sz="2400" dirty="0" smtClean="0"/>
              <a:t>общие черты ЧС. </a:t>
            </a:r>
          </a:p>
          <a:p>
            <a:pPr marL="457200" indent="-457200">
              <a:buNone/>
            </a:pPr>
            <a:r>
              <a:rPr lang="ru-RU" sz="2400" b="1" dirty="0" smtClean="0">
                <a:solidFill>
                  <a:srgbClr val="002060"/>
                </a:solidFill>
              </a:rPr>
              <a:t>Задачи, основные принципы и организация ЕГС. </a:t>
            </a:r>
            <a:br>
              <a:rPr lang="ru-RU" sz="2400" b="1" dirty="0" smtClean="0">
                <a:solidFill>
                  <a:srgbClr val="002060"/>
                </a:solidFill>
              </a:rPr>
            </a:br>
            <a:r>
              <a:rPr lang="ru-RU" sz="2400" b="1" dirty="0" smtClean="0">
                <a:solidFill>
                  <a:srgbClr val="002060"/>
                </a:solidFill>
              </a:rPr>
              <a:t>Режимы функционирования ЕГС.</a:t>
            </a:r>
            <a:endParaRPr lang="ru-RU" sz="2400" b="1" dirty="0" smtClean="0"/>
          </a:p>
          <a:p>
            <a:pPr marL="457200" indent="-457200">
              <a:buFont typeface="Arial" charset="0"/>
              <a:buChar char="•"/>
            </a:pPr>
            <a:endParaRPr lang="ru-RU" sz="2400" dirty="0" smtClean="0"/>
          </a:p>
          <a:p>
            <a:pPr marL="457200" indent="-457200">
              <a:buFont typeface="Wingdings" pitchFamily="2" charset="2"/>
              <a:buNone/>
            </a:pPr>
            <a:r>
              <a:rPr lang="ru-RU" sz="2400" dirty="0" smtClean="0"/>
              <a:t>                                                                                      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2800" smtClean="0"/>
              <a:t>ЛИТЕРАТУРА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2362200"/>
            <a:ext cx="8077200" cy="4267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000" b="1" smtClean="0">
                <a:solidFill>
                  <a:srgbClr val="C00000"/>
                </a:solidFill>
              </a:rPr>
              <a:t>Конституция РФ 1993г.</a:t>
            </a:r>
          </a:p>
          <a:p>
            <a:pPr eaLnBrk="1" hangingPunct="1">
              <a:lnSpc>
                <a:spcPct val="90000"/>
              </a:lnSpc>
            </a:pPr>
            <a:r>
              <a:rPr lang="ru-RU" sz="2000" b="1" smtClean="0">
                <a:solidFill>
                  <a:srgbClr val="7030A0"/>
                </a:solidFill>
              </a:rPr>
              <a:t>Законы РФ: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000" b="1" smtClean="0">
                <a:solidFill>
                  <a:srgbClr val="C00000"/>
                </a:solidFill>
              </a:rPr>
              <a:t>        “О чрезвычайном положении” от 30.05.2001г. ФЗ-3;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000" b="1" smtClean="0">
                <a:solidFill>
                  <a:srgbClr val="C00000"/>
                </a:solidFill>
              </a:rPr>
              <a:t>        “О защите населения и территории от ЧС природного и техногенного характера” от 21.12.1994г. № 68 Ф3</a:t>
            </a:r>
          </a:p>
          <a:p>
            <a:pPr eaLnBrk="1" hangingPunct="1">
              <a:lnSpc>
                <a:spcPct val="90000"/>
              </a:lnSpc>
            </a:pPr>
            <a:r>
              <a:rPr lang="ru-RU" sz="2000" b="1" smtClean="0">
                <a:solidFill>
                  <a:srgbClr val="C00000"/>
                </a:solidFill>
              </a:rPr>
              <a:t>Постановления Правительства РФ: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000" b="1" smtClean="0">
                <a:solidFill>
                  <a:srgbClr val="C00000"/>
                </a:solidFill>
              </a:rPr>
              <a:t>         “О единой государственной системе предупреждения и ликвидации ЧС” № 794 от 30.12.2003г.;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000" b="1" smtClean="0">
                <a:solidFill>
                  <a:srgbClr val="C00000"/>
                </a:solidFill>
              </a:rPr>
              <a:t>         “О силах и средствах единой государственной системе предупреждения и ликвидации ЧС” № 924 от  3.08.1996г.;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000" b="1" smtClean="0">
                <a:solidFill>
                  <a:srgbClr val="C00000"/>
                </a:solidFill>
              </a:rPr>
              <a:t>        “О классификации ЧС природного и техногенного характера” №1094 от 13.09.1996г.;</a:t>
            </a:r>
          </a:p>
          <a:p>
            <a:r>
              <a:rPr lang="ru-RU" sz="1600" b="1" smtClean="0"/>
              <a:t>                                                                                                                               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2800" smtClean="0"/>
              <a:t>ЛИТЕРАТУРА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2362200"/>
            <a:ext cx="8077200" cy="4267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ru-RU" sz="1400" b="1" smtClean="0">
              <a:solidFill>
                <a:srgbClr val="C00000"/>
              </a:solidFill>
            </a:endParaRPr>
          </a:p>
          <a:p>
            <a:r>
              <a:rPr lang="ru-RU" sz="2000" smtClean="0"/>
              <a:t>И.И. Сахно, В.И. Сахно «Медицина катастроф». – М.: ГОУ ВУНМЦ МЗ РФ, 2002 г., - с. 15-35.</a:t>
            </a:r>
          </a:p>
          <a:p>
            <a:r>
              <a:rPr lang="ru-RU" sz="2000" smtClean="0"/>
              <a:t>Основы организации медицинского обеспечения населения в чрезвычайных ситуациях  /Под ред. проф. Н.Н. Винничука, проф. В.В. Давывода. Санкт-Петербург, издательство «Элби - СПб», 2003, - с. 8-28.</a:t>
            </a:r>
          </a:p>
          <a:p>
            <a:r>
              <a:rPr lang="ru-RU" sz="2000" smtClean="0"/>
              <a:t>Журнал «Гражданская защита» № 12, 2002, статья «Положение о Министерстве Российской Федерации по делам гражданской обороны, чрезвычайным ситуациям и ликвидации последствий стихийных бедствий», - с. 22-27.</a:t>
            </a:r>
          </a:p>
          <a:p>
            <a:pPr>
              <a:buFont typeface="Wingdings" pitchFamily="2" charset="2"/>
              <a:buNone/>
            </a:pPr>
            <a:r>
              <a:rPr lang="ru-RU" sz="2000" b="1" smtClean="0"/>
              <a:t>                                                                                                           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7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ru-RU" sz="2800" u="sng" smtClean="0"/>
              <a:t/>
            </a:r>
            <a:br>
              <a:rPr lang="ru-RU" sz="2800" u="sng" smtClean="0"/>
            </a:br>
            <a:r>
              <a:rPr lang="ru-RU" sz="2800" smtClean="0"/>
              <a:t>Общая характеристика чрезвычайных ситуаций мирного времени. </a:t>
            </a:r>
            <a:br>
              <a:rPr lang="ru-RU" sz="2800" smtClean="0"/>
            </a:br>
            <a:r>
              <a:rPr lang="ru-RU" sz="2800" smtClean="0"/>
              <a:t/>
            </a:r>
            <a:br>
              <a:rPr lang="ru-RU" sz="2800" smtClean="0"/>
            </a:br>
            <a:r>
              <a:rPr lang="ru-RU" sz="2800" smtClean="0"/>
              <a:t>1. Определение ЧС </a:t>
            </a:r>
            <a:br>
              <a:rPr lang="ru-RU" sz="2800" smtClean="0"/>
            </a:br>
            <a:endParaRPr lang="ru-RU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381000" y="304800"/>
            <a:ext cx="8382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ru-RU" sz="3600" b="1" dirty="0">
                <a:solidFill>
                  <a:schemeClr val="tx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</a:rPr>
              <a:t>ЕЖЕГОДНО В РОССИИ</a:t>
            </a:r>
            <a:endParaRPr lang="ru-RU" sz="3600" dirty="0">
              <a:solidFill>
                <a:schemeClr val="tx1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304800" y="990600"/>
            <a:ext cx="8534400" cy="954088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ru-RU" sz="2800" b="1">
                <a:solidFill>
                  <a:srgbClr val="FF0000"/>
                </a:solidFill>
                <a:latin typeface="Verdana" pitchFamily="34" charset="0"/>
              </a:rPr>
              <a:t>ПРОИСХОДИТ </a:t>
            </a:r>
            <a:r>
              <a:rPr lang="ru-RU" sz="2800" b="1" u="sng">
                <a:solidFill>
                  <a:srgbClr val="FF0000"/>
                </a:solidFill>
                <a:latin typeface="Verdana" pitchFamily="34" charset="0"/>
              </a:rPr>
              <a:t>ОКОЛО 1  ТЫС.</a:t>
            </a:r>
            <a:r>
              <a:rPr lang="ru-RU" sz="2800" b="1">
                <a:solidFill>
                  <a:srgbClr val="FF0000"/>
                </a:solidFill>
                <a:latin typeface="Verdana" pitchFamily="34" charset="0"/>
              </a:rPr>
              <a:t> </a:t>
            </a:r>
            <a:br>
              <a:rPr lang="ru-RU" sz="2800" b="1">
                <a:solidFill>
                  <a:srgbClr val="FF0000"/>
                </a:solidFill>
                <a:latin typeface="Verdana" pitchFamily="34" charset="0"/>
              </a:rPr>
            </a:br>
            <a:r>
              <a:rPr lang="ru-RU" sz="2800" b="1">
                <a:solidFill>
                  <a:srgbClr val="FF0000"/>
                </a:solidFill>
                <a:latin typeface="Verdana" pitchFamily="34" charset="0"/>
              </a:rPr>
              <a:t> КРУПНЫХ ЧС</a:t>
            </a:r>
            <a:endParaRPr lang="ru-RU" sz="2400">
              <a:solidFill>
                <a:srgbClr val="FF0000"/>
              </a:solidFill>
              <a:latin typeface="Verdana" pitchFamily="34" charset="0"/>
            </a:endParaRP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304800" y="2743200"/>
            <a:ext cx="8534400" cy="3786188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ru-RU" sz="3200" b="1">
                <a:solidFill>
                  <a:srgbClr val="0070C0"/>
                </a:solidFill>
                <a:latin typeface="Verdana" pitchFamily="34" charset="0"/>
              </a:rPr>
              <a:t>ТОЛЬКО ПРИ ТРАНСПОРТНЫХ ЧС  НУЖДАЕТСЯ В ОКАЗАНИИ МЕДИЦИНСКОЙ ПОМОЩИ  </a:t>
            </a:r>
            <a:br>
              <a:rPr lang="ru-RU" sz="3200" b="1">
                <a:solidFill>
                  <a:srgbClr val="0070C0"/>
                </a:solidFill>
                <a:latin typeface="Verdana" pitchFamily="34" charset="0"/>
              </a:rPr>
            </a:br>
            <a:r>
              <a:rPr lang="ru-RU" sz="3200" b="1">
                <a:solidFill>
                  <a:srgbClr val="0070C0"/>
                </a:solidFill>
                <a:latin typeface="Verdana" pitchFamily="34" charset="0"/>
              </a:rPr>
              <a:t>И ЛЕЧЕНИИ </a:t>
            </a:r>
            <a:r>
              <a:rPr lang="ru-RU" sz="3200" b="1" u="sng">
                <a:solidFill>
                  <a:srgbClr val="0070C0"/>
                </a:solidFill>
                <a:latin typeface="Verdana" pitchFamily="34" charset="0"/>
              </a:rPr>
              <a:t>В УСЛОВИЯХ  СТАЦИОНАРА 70-75 %</a:t>
            </a:r>
            <a:r>
              <a:rPr lang="ru-RU" sz="3200" b="1">
                <a:solidFill>
                  <a:srgbClr val="0070C0"/>
                </a:solidFill>
                <a:latin typeface="Verdana" pitchFamily="34" charset="0"/>
              </a:rPr>
              <a:t> </a:t>
            </a:r>
            <a:br>
              <a:rPr lang="ru-RU" sz="3200" b="1">
                <a:solidFill>
                  <a:srgbClr val="0070C0"/>
                </a:solidFill>
                <a:latin typeface="Verdana" pitchFamily="34" charset="0"/>
              </a:rPr>
            </a:br>
            <a:r>
              <a:rPr lang="ru-RU" sz="3200" b="1">
                <a:solidFill>
                  <a:srgbClr val="0070C0"/>
                </a:solidFill>
                <a:latin typeface="Verdana" pitchFamily="34" charset="0"/>
              </a:rPr>
              <a:t>ПОРАЖЕННЫХ </a:t>
            </a:r>
          </a:p>
          <a:p>
            <a:pPr algn="ctr" eaLnBrk="0" hangingPunct="0">
              <a:spcBef>
                <a:spcPct val="50000"/>
              </a:spcBef>
            </a:pPr>
            <a:r>
              <a:rPr lang="ru-RU" sz="3200" b="1">
                <a:solidFill>
                  <a:srgbClr val="0070C0"/>
                </a:solidFill>
                <a:latin typeface="Verdana" pitchFamily="34" charset="0"/>
              </a:rPr>
              <a:t>                                                         </a:t>
            </a:r>
            <a:r>
              <a:rPr lang="ru-RU" sz="2400" b="1">
                <a:latin typeface="Verdana" pitchFamily="34" charset="0"/>
              </a:rPr>
              <a:t>6</a:t>
            </a:r>
            <a:endParaRPr lang="ru-RU" sz="240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3276600" y="1524000"/>
            <a:ext cx="5867400" cy="1219200"/>
          </a:xfrm>
          <a:prstGeom prst="rect">
            <a:avLst/>
          </a:prstGeom>
          <a:gradFill rotWithShape="0">
            <a:gsLst>
              <a:gs pos="0">
                <a:srgbClr val="FF8200"/>
              </a:gs>
              <a:gs pos="10001">
                <a:srgbClr val="FF0000"/>
              </a:gs>
              <a:gs pos="35001">
                <a:srgbClr val="BA0066"/>
              </a:gs>
              <a:gs pos="70000">
                <a:srgbClr val="66008F"/>
              </a:gs>
              <a:gs pos="100000">
                <a:srgbClr val="00008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lIns="270000" rIns="270000" anchor="ctr"/>
          <a:lstStyle/>
          <a:p>
            <a:pPr algn="ctr" eaLnBrk="0" hangingPunct="0">
              <a:lnSpc>
                <a:spcPct val="80000"/>
              </a:lnSpc>
            </a:pPr>
            <a:r>
              <a:rPr lang="ru-RU" sz="2200" b="1">
                <a:solidFill>
                  <a:srgbClr val="FFFFCC"/>
                </a:solidFill>
              </a:rPr>
              <a:t>ежегодно число пострадавших от</a:t>
            </a:r>
            <a:br>
              <a:rPr lang="ru-RU" sz="2200" b="1">
                <a:solidFill>
                  <a:srgbClr val="FFFFCC"/>
                </a:solidFill>
              </a:rPr>
            </a:br>
            <a:r>
              <a:rPr lang="ru-RU" sz="2200" b="1">
                <a:solidFill>
                  <a:srgbClr val="FFFFCC"/>
                </a:solidFill>
              </a:rPr>
              <a:t>стихийных бедствий на планете</a:t>
            </a:r>
            <a:br>
              <a:rPr lang="ru-RU" sz="2200" b="1">
                <a:solidFill>
                  <a:srgbClr val="FFFFCC"/>
                </a:solidFill>
              </a:rPr>
            </a:br>
            <a:r>
              <a:rPr lang="ru-RU" sz="2200" b="1">
                <a:solidFill>
                  <a:srgbClr val="FFFFCC"/>
                </a:solidFill>
              </a:rPr>
              <a:t>увеличивается в среднем на</a:t>
            </a:r>
            <a:r>
              <a:rPr lang="ru-RU" sz="2200" b="1" noProof="1">
                <a:solidFill>
                  <a:srgbClr val="FFFFCC"/>
                </a:solidFill>
              </a:rPr>
              <a:t> 6 %</a:t>
            </a:r>
            <a:endParaRPr lang="ru-RU" sz="2400" b="1">
              <a:solidFill>
                <a:srgbClr val="FFFFCC"/>
              </a:solidFill>
            </a:endParaRP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1752600" y="2895600"/>
            <a:ext cx="7391400" cy="1905000"/>
          </a:xfrm>
          <a:prstGeom prst="rect">
            <a:avLst/>
          </a:prstGeom>
          <a:gradFill rotWithShape="0">
            <a:gsLst>
              <a:gs pos="0">
                <a:srgbClr val="FF8200"/>
              </a:gs>
              <a:gs pos="10001">
                <a:srgbClr val="FF0000"/>
              </a:gs>
              <a:gs pos="35001">
                <a:srgbClr val="BA0066"/>
              </a:gs>
              <a:gs pos="70000">
                <a:srgbClr val="66008F"/>
              </a:gs>
              <a:gs pos="100000">
                <a:srgbClr val="00008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lIns="270000" rIns="270000" anchor="ctr"/>
          <a:lstStyle/>
          <a:p>
            <a:pPr algn="ctr" eaLnBrk="0" hangingPunct="0">
              <a:lnSpc>
                <a:spcPct val="80000"/>
              </a:lnSpc>
            </a:pPr>
            <a:r>
              <a:rPr lang="ru-RU" sz="2400" b="1" dirty="0">
                <a:solidFill>
                  <a:srgbClr val="FFFFCC"/>
                </a:solidFill>
              </a:rPr>
              <a:t>количество катастроф</a:t>
            </a:r>
            <a:br>
              <a:rPr lang="ru-RU" sz="2400" b="1" dirty="0">
                <a:solidFill>
                  <a:srgbClr val="FFFFCC"/>
                </a:solidFill>
              </a:rPr>
            </a:br>
            <a:r>
              <a:rPr lang="ru-RU" sz="2400" b="1" dirty="0">
                <a:solidFill>
                  <a:srgbClr val="FFFFCC"/>
                </a:solidFill>
              </a:rPr>
              <a:t>с высоким экономическим ущербом</a:t>
            </a:r>
            <a:br>
              <a:rPr lang="ru-RU" sz="2400" b="1" dirty="0">
                <a:solidFill>
                  <a:srgbClr val="FFFFCC"/>
                </a:solidFill>
              </a:rPr>
            </a:br>
            <a:r>
              <a:rPr lang="ru-RU" sz="2400" b="1" dirty="0">
                <a:solidFill>
                  <a:srgbClr val="FFFFCC"/>
                </a:solidFill>
              </a:rPr>
              <a:t>не менее</a:t>
            </a:r>
            <a:r>
              <a:rPr lang="ru-RU" sz="2400" b="1" noProof="1">
                <a:solidFill>
                  <a:srgbClr val="FFFFCC"/>
                </a:solidFill>
              </a:rPr>
              <a:t> 1 %</a:t>
            </a:r>
            <a:r>
              <a:rPr lang="ru-RU" sz="2400" b="1" dirty="0">
                <a:solidFill>
                  <a:srgbClr val="FFFFCC"/>
                </a:solidFill>
              </a:rPr>
              <a:t> от валового годового</a:t>
            </a:r>
            <a:br>
              <a:rPr lang="ru-RU" sz="2400" b="1" dirty="0">
                <a:solidFill>
                  <a:srgbClr val="FFFFCC"/>
                </a:solidFill>
              </a:rPr>
            </a:br>
            <a:r>
              <a:rPr lang="ru-RU" sz="2400" b="1" dirty="0">
                <a:solidFill>
                  <a:srgbClr val="FFFFCC"/>
                </a:solidFill>
              </a:rPr>
              <a:t>производства возросло с 60-х</a:t>
            </a:r>
            <a:br>
              <a:rPr lang="ru-RU" sz="2400" b="1" dirty="0">
                <a:solidFill>
                  <a:srgbClr val="FFFFCC"/>
                </a:solidFill>
              </a:rPr>
            </a:br>
            <a:r>
              <a:rPr lang="ru-RU" sz="2400" b="1" dirty="0" smtClean="0">
                <a:solidFill>
                  <a:srgbClr val="FFFFCC"/>
                </a:solidFill>
              </a:rPr>
              <a:t>годов </a:t>
            </a:r>
            <a:r>
              <a:rPr lang="ru-RU" sz="2400" b="1" dirty="0">
                <a:solidFill>
                  <a:srgbClr val="FFFFCC"/>
                </a:solidFill>
              </a:rPr>
              <a:t>более чем в</a:t>
            </a:r>
            <a:r>
              <a:rPr lang="ru-RU" sz="2400" b="1" noProof="1">
                <a:solidFill>
                  <a:srgbClr val="FFFFCC"/>
                </a:solidFill>
              </a:rPr>
              <a:t> 4 </a:t>
            </a:r>
            <a:r>
              <a:rPr lang="ru-RU" sz="2400" b="1" dirty="0">
                <a:solidFill>
                  <a:srgbClr val="FFFFCC"/>
                </a:solidFill>
              </a:rPr>
              <a:t>раза</a:t>
            </a:r>
            <a:endParaRPr lang="ru-RU" sz="2600" b="1" dirty="0">
              <a:solidFill>
                <a:srgbClr val="FFFFCC"/>
              </a:solidFill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152400" y="4953000"/>
            <a:ext cx="8991600" cy="1752600"/>
          </a:xfrm>
          <a:prstGeom prst="rect">
            <a:avLst/>
          </a:prstGeom>
          <a:gradFill rotWithShape="0">
            <a:gsLst>
              <a:gs pos="0">
                <a:srgbClr val="FF8200"/>
              </a:gs>
              <a:gs pos="10001">
                <a:srgbClr val="FF0000"/>
              </a:gs>
              <a:gs pos="35001">
                <a:srgbClr val="BA0066"/>
              </a:gs>
              <a:gs pos="70000">
                <a:srgbClr val="66008F"/>
              </a:gs>
              <a:gs pos="100000">
                <a:srgbClr val="00008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lIns="270000" rIns="270000" anchor="ctr"/>
          <a:lstStyle/>
          <a:p>
            <a:pPr algn="ctr" eaLnBrk="0" hangingPunct="0">
              <a:lnSpc>
                <a:spcPct val="80000"/>
              </a:lnSpc>
            </a:pPr>
            <a:r>
              <a:rPr lang="ru-RU" sz="2800" b="1" u="sng">
                <a:solidFill>
                  <a:srgbClr val="FFFFCC"/>
                </a:solidFill>
              </a:rPr>
              <a:t>в 60-х годах</a:t>
            </a:r>
            <a:r>
              <a:rPr lang="ru-RU" sz="2800" b="1">
                <a:solidFill>
                  <a:srgbClr val="FFFFCC"/>
                </a:solidFill>
              </a:rPr>
              <a:t> от ЧС природного и техногенного</a:t>
            </a:r>
            <a:br>
              <a:rPr lang="ru-RU" sz="2800" b="1">
                <a:solidFill>
                  <a:srgbClr val="FFFFCC"/>
                </a:solidFill>
              </a:rPr>
            </a:br>
            <a:r>
              <a:rPr lang="ru-RU" sz="2800" b="1">
                <a:solidFill>
                  <a:srgbClr val="FFFFCC"/>
                </a:solidFill>
              </a:rPr>
              <a:t>характера в среднем за год</a:t>
            </a:r>
            <a:r>
              <a:rPr lang="ru-RU" sz="2800" b="1" noProof="1">
                <a:solidFill>
                  <a:srgbClr val="FFFFCC"/>
                </a:solidFill>
              </a:rPr>
              <a:t> </a:t>
            </a:r>
            <a:r>
              <a:rPr lang="ru-RU" sz="2800" b="1">
                <a:solidFill>
                  <a:srgbClr val="FFFFCC"/>
                </a:solidFill>
              </a:rPr>
              <a:t>пострадал</a:t>
            </a:r>
            <a:br>
              <a:rPr lang="ru-RU" sz="2800" b="1">
                <a:solidFill>
                  <a:srgbClr val="FFFFCC"/>
                </a:solidFill>
              </a:rPr>
            </a:br>
            <a:r>
              <a:rPr lang="ru-RU" sz="3200" b="1" u="sng" noProof="1">
                <a:solidFill>
                  <a:srgbClr val="00FFFF"/>
                </a:solidFill>
              </a:rPr>
              <a:t>1</a:t>
            </a:r>
            <a:r>
              <a:rPr lang="ru-RU" sz="3200" b="1" u="sng">
                <a:solidFill>
                  <a:srgbClr val="FFFFCC"/>
                </a:solidFill>
              </a:rPr>
              <a:t> человек из </a:t>
            </a:r>
            <a:r>
              <a:rPr lang="ru-RU" sz="3200" b="1" u="sng">
                <a:solidFill>
                  <a:srgbClr val="00FFFF"/>
                </a:solidFill>
              </a:rPr>
              <a:t>62-х</a:t>
            </a:r>
            <a:r>
              <a:rPr lang="ru-RU" sz="3200" b="1">
                <a:solidFill>
                  <a:srgbClr val="FFFFCC"/>
                </a:solidFill>
              </a:rPr>
              <a:t> живущих на Земле,</a:t>
            </a:r>
            <a:br>
              <a:rPr lang="ru-RU" sz="3200" b="1">
                <a:solidFill>
                  <a:srgbClr val="FFFFCC"/>
                </a:solidFill>
              </a:rPr>
            </a:br>
            <a:r>
              <a:rPr lang="ru-RU" sz="3200" b="1">
                <a:solidFill>
                  <a:srgbClr val="FFFFCC"/>
                </a:solidFill>
              </a:rPr>
              <a:t>а </a:t>
            </a:r>
            <a:r>
              <a:rPr lang="ru-RU" sz="3200" b="1" u="sng">
                <a:solidFill>
                  <a:srgbClr val="FFFFCC"/>
                </a:solidFill>
              </a:rPr>
              <a:t>в 90-х</a:t>
            </a:r>
            <a:r>
              <a:rPr lang="ru-RU" sz="3200" b="1" u="sng" noProof="1">
                <a:solidFill>
                  <a:srgbClr val="FFFFCC"/>
                </a:solidFill>
              </a:rPr>
              <a:t> - </a:t>
            </a:r>
            <a:r>
              <a:rPr lang="ru-RU" sz="3200" b="1" u="sng" noProof="1">
                <a:solidFill>
                  <a:srgbClr val="FF99FF"/>
                </a:solidFill>
              </a:rPr>
              <a:t>1</a:t>
            </a:r>
            <a:r>
              <a:rPr lang="ru-RU" sz="3200" b="1" u="sng">
                <a:solidFill>
                  <a:srgbClr val="FFFFCC"/>
                </a:solidFill>
              </a:rPr>
              <a:t> из </a:t>
            </a:r>
            <a:r>
              <a:rPr lang="ru-RU" sz="3200" b="1" u="sng">
                <a:solidFill>
                  <a:srgbClr val="FF99FF"/>
                </a:solidFill>
              </a:rPr>
              <a:t>29</a:t>
            </a:r>
            <a:endParaRPr lang="ru-RU" sz="2800" b="1" u="sng">
              <a:solidFill>
                <a:srgbClr val="FFFFCC"/>
              </a:solidFill>
            </a:endParaRPr>
          </a:p>
        </p:txBody>
      </p:sp>
      <p:sp>
        <p:nvSpPr>
          <p:cNvPr id="10245" name="WordArt 5"/>
          <p:cNvSpPr>
            <a:spLocks noChangeArrowheads="1" noChangeShapeType="1" noTextEdit="1"/>
          </p:cNvSpPr>
          <p:nvPr/>
        </p:nvSpPr>
        <p:spPr bwMode="auto">
          <a:xfrm>
            <a:off x="0" y="381000"/>
            <a:ext cx="5638800" cy="20574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62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ДИНАМИКА ЧС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AutoShape 2"/>
          <p:cNvSpPr>
            <a:spLocks noGrp="1" noChangeArrowheads="1"/>
          </p:cNvSpPr>
          <p:nvPr>
            <p:ph type="title"/>
          </p:nvPr>
        </p:nvSpPr>
        <p:spPr>
          <a:xfrm>
            <a:off x="990600" y="838200"/>
            <a:ext cx="7696200" cy="990600"/>
          </a:xfrm>
        </p:spPr>
        <p:txBody>
          <a:bodyPr/>
          <a:lstStyle/>
          <a:p>
            <a:pPr algn="ctr" eaLnBrk="1" hangingPunct="1"/>
            <a:r>
              <a:rPr lang="ru-RU" sz="3200" smtClean="0">
                <a:solidFill>
                  <a:schemeClr val="tx1"/>
                </a:solidFill>
              </a:rPr>
              <a:t>Определение ЧС </a:t>
            </a:r>
            <a:r>
              <a:rPr lang="ru-RU" sz="2000" smtClean="0"/>
              <a:t/>
            </a:r>
            <a:br>
              <a:rPr lang="ru-RU" sz="2000" smtClean="0"/>
            </a:br>
            <a:endParaRPr lang="ru-RU" sz="2000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2209800"/>
            <a:ext cx="7693025" cy="38766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ru-RU" sz="2400" smtClean="0"/>
          </a:p>
          <a:p>
            <a:pPr eaLnBrk="1" hangingPunct="1">
              <a:lnSpc>
                <a:spcPct val="90000"/>
              </a:lnSpc>
            </a:pPr>
            <a:endParaRPr lang="ru-RU" sz="2400" smtClean="0"/>
          </a:p>
          <a:p>
            <a:pPr eaLnBrk="1" hangingPunct="1">
              <a:lnSpc>
                <a:spcPct val="90000"/>
              </a:lnSpc>
            </a:pPr>
            <a:r>
              <a:rPr lang="ru-RU" b="1" smtClean="0"/>
              <a:t>В соответствии </a:t>
            </a:r>
            <a:r>
              <a:rPr lang="ru-RU" b="1" u="sng" smtClean="0"/>
              <a:t>с ФЗ от 21.12.1994г. №</a:t>
            </a:r>
            <a:r>
              <a:rPr lang="ru-RU" b="1" smtClean="0"/>
              <a:t> </a:t>
            </a:r>
            <a:r>
              <a:rPr lang="ru-RU" b="1" u="sng" smtClean="0"/>
              <a:t>68 «О защите населения и территорий</a:t>
            </a:r>
            <a:r>
              <a:rPr lang="ru-RU" b="1" smtClean="0"/>
              <a:t> от чрезвычайных ситуаций природного и техногенного характера»</a:t>
            </a:r>
            <a:r>
              <a:rPr lang="ru-RU" sz="2400" smtClean="0"/>
              <a:t>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sz="24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sz="24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400" smtClean="0"/>
              <a:t>                                                                                   </a:t>
            </a:r>
            <a:r>
              <a:rPr lang="ru-RU" sz="2400" b="1" smtClean="0"/>
              <a:t>8</a:t>
            </a:r>
            <a:r>
              <a:rPr lang="ru-RU" sz="2400" smtClean="0"/>
              <a:t> </a:t>
            </a:r>
            <a:endParaRPr lang="ru-RU" sz="2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76200" y="838200"/>
            <a:ext cx="8961438" cy="4876800"/>
          </a:xfrm>
          <a:prstGeom prst="rect">
            <a:avLst/>
          </a:prstGeom>
          <a:solidFill>
            <a:schemeClr val="tx1">
              <a:alpha val="50195"/>
            </a:schemeClr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152400" y="3733800"/>
            <a:ext cx="89916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2400" b="1" u="sng">
                <a:solidFill>
                  <a:srgbClr val="FFFF00"/>
                </a:solidFill>
              </a:rPr>
              <a:t>средств поражения</a:t>
            </a:r>
            <a:r>
              <a:rPr lang="ru-RU" sz="2400" b="1">
                <a:solidFill>
                  <a:srgbClr val="FFFF00"/>
                </a:solidFill>
              </a:rPr>
              <a:t> или иного бедствия, которые </a:t>
            </a:r>
            <a:r>
              <a:rPr lang="ru-RU" sz="2400" b="1" u="sng">
                <a:solidFill>
                  <a:srgbClr val="FFFF00"/>
                </a:solidFill>
              </a:rPr>
              <a:t>могут повлечь</a:t>
            </a:r>
            <a:r>
              <a:rPr lang="ru-RU" sz="2400" b="1">
                <a:solidFill>
                  <a:srgbClr val="FFFF00"/>
                </a:solidFill>
              </a:rPr>
              <a:t> или </a:t>
            </a:r>
            <a:r>
              <a:rPr lang="ru-RU" sz="2400" b="1" u="sng">
                <a:solidFill>
                  <a:srgbClr val="FFFF00"/>
                </a:solidFill>
              </a:rPr>
              <a:t>повлекли</a:t>
            </a:r>
            <a:r>
              <a:rPr lang="ru-RU" sz="2400" b="1">
                <a:solidFill>
                  <a:srgbClr val="FFFF00"/>
                </a:solidFill>
              </a:rPr>
              <a:t> за </a:t>
            </a:r>
            <a:r>
              <a:rPr lang="ru-RU" sz="2400" b="1" u="sng">
                <a:solidFill>
                  <a:srgbClr val="FFFF00"/>
                </a:solidFill>
              </a:rPr>
              <a:t>собой человеческие жертвы</a:t>
            </a:r>
            <a:r>
              <a:rPr lang="ru-RU" sz="2400" b="1">
                <a:solidFill>
                  <a:srgbClr val="FFFF00"/>
                </a:solidFill>
              </a:rPr>
              <a:t>; </a:t>
            </a:r>
            <a:r>
              <a:rPr lang="ru-RU" sz="2400" b="1" u="sng">
                <a:solidFill>
                  <a:srgbClr val="FFFF00"/>
                </a:solidFill>
              </a:rPr>
              <a:t>нанесение ущерба здоровью</a:t>
            </a:r>
            <a:r>
              <a:rPr lang="ru-RU" sz="2400" b="1">
                <a:solidFill>
                  <a:srgbClr val="FFFF00"/>
                </a:solidFill>
              </a:rPr>
              <a:t> людей </a:t>
            </a:r>
            <a:r>
              <a:rPr lang="ru-RU" sz="2400" b="1" u="sng">
                <a:solidFill>
                  <a:srgbClr val="FFFF00"/>
                </a:solidFill>
              </a:rPr>
              <a:t>и (или)</a:t>
            </a:r>
            <a:r>
              <a:rPr lang="ru-RU" sz="2400" b="1">
                <a:solidFill>
                  <a:srgbClr val="FFFF00"/>
                </a:solidFill>
              </a:rPr>
              <a:t> </a:t>
            </a:r>
            <a:r>
              <a:rPr lang="ru-RU" sz="2400" b="1" u="sng">
                <a:solidFill>
                  <a:srgbClr val="FFFF00"/>
                </a:solidFill>
              </a:rPr>
              <a:t>окружающей природной среде</a:t>
            </a:r>
            <a:r>
              <a:rPr lang="ru-RU" sz="2400" b="1">
                <a:solidFill>
                  <a:srgbClr val="FFFF00"/>
                </a:solidFill>
              </a:rPr>
              <a:t>; значительные </a:t>
            </a:r>
            <a:r>
              <a:rPr lang="ru-RU" sz="2400" b="1" u="sng">
                <a:solidFill>
                  <a:srgbClr val="FFFF00"/>
                </a:solidFill>
              </a:rPr>
              <a:t>материальные потери</a:t>
            </a:r>
            <a:br>
              <a:rPr lang="ru-RU" sz="2400" b="1" u="sng">
                <a:solidFill>
                  <a:srgbClr val="FFFF00"/>
                </a:solidFill>
              </a:rPr>
            </a:br>
            <a:r>
              <a:rPr lang="ru-RU" sz="2400" b="1" u="sng">
                <a:solidFill>
                  <a:srgbClr val="FFFF00"/>
                </a:solidFill>
              </a:rPr>
              <a:t>и нарушение условий жизнедеятельности</a:t>
            </a:r>
            <a:r>
              <a:rPr lang="ru-RU" sz="2400" b="1">
                <a:solidFill>
                  <a:srgbClr val="FFFF00"/>
                </a:solidFill>
              </a:rPr>
              <a:t> людей.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4114800" y="793750"/>
            <a:ext cx="5105400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2400" b="1" u="sng">
                <a:solidFill>
                  <a:srgbClr val="FFFF00"/>
                </a:solidFill>
              </a:rPr>
              <a:t>ЧС -</a:t>
            </a:r>
            <a:r>
              <a:rPr lang="ru-RU" sz="2400" b="1">
                <a:solidFill>
                  <a:srgbClr val="FFFF00"/>
                </a:solidFill>
              </a:rPr>
              <a:t> </a:t>
            </a:r>
            <a:r>
              <a:rPr lang="ru-RU" sz="2400" b="1" u="sng">
                <a:solidFill>
                  <a:srgbClr val="FFFF00"/>
                </a:solidFill>
              </a:rPr>
              <a:t>обстановка</a:t>
            </a:r>
            <a:r>
              <a:rPr lang="ru-RU" sz="2400" b="1">
                <a:solidFill>
                  <a:srgbClr val="FFFF00"/>
                </a:solidFill>
              </a:rPr>
              <a:t> на определенной территории (объекте) </a:t>
            </a:r>
            <a:r>
              <a:rPr lang="ru-RU" sz="2400" b="1" u="sng">
                <a:solidFill>
                  <a:srgbClr val="FFFF00"/>
                </a:solidFill>
              </a:rPr>
              <a:t>сложившаяся</a:t>
            </a:r>
            <a:r>
              <a:rPr lang="ru-RU" sz="2400" b="1">
                <a:solidFill>
                  <a:srgbClr val="FFFF00"/>
                </a:solidFill>
              </a:rPr>
              <a:t/>
            </a:r>
            <a:br>
              <a:rPr lang="ru-RU" sz="2400" b="1">
                <a:solidFill>
                  <a:srgbClr val="FFFF00"/>
                </a:solidFill>
              </a:rPr>
            </a:br>
            <a:r>
              <a:rPr lang="ru-RU" sz="2400" b="1">
                <a:solidFill>
                  <a:srgbClr val="FFFF00"/>
                </a:solidFill>
              </a:rPr>
              <a:t/>
            </a:r>
            <a:br>
              <a:rPr lang="ru-RU" sz="2400" b="1">
                <a:solidFill>
                  <a:srgbClr val="FFFF00"/>
                </a:solidFill>
              </a:rPr>
            </a:br>
            <a:r>
              <a:rPr lang="ru-RU" sz="2400" b="1" u="sng">
                <a:solidFill>
                  <a:srgbClr val="FFFF00"/>
                </a:solidFill>
              </a:rPr>
              <a:t>в результате</a:t>
            </a:r>
            <a:r>
              <a:rPr lang="ru-RU" sz="2400" b="1">
                <a:solidFill>
                  <a:srgbClr val="FFFF00"/>
                </a:solidFill>
              </a:rPr>
              <a:t> </a:t>
            </a:r>
            <a:r>
              <a:rPr lang="ru-RU" sz="2400" b="1" u="sng">
                <a:solidFill>
                  <a:srgbClr val="FFFF00"/>
                </a:solidFill>
              </a:rPr>
              <a:t>аварии, катаст-рофы, опасного природного явления, эпидемии, эпизоотии, применения современных</a:t>
            </a:r>
          </a:p>
        </p:txBody>
      </p:sp>
      <p:pic>
        <p:nvPicPr>
          <p:cNvPr id="13317" name="Picture 5" descr="55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066800"/>
            <a:ext cx="3886200" cy="272732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609600" y="2155825"/>
            <a:ext cx="82296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ts val="1200"/>
              </a:spcBef>
              <a:defRPr/>
            </a:pPr>
            <a:r>
              <a:rPr lang="ru-RU" sz="2400" b="1" dirty="0">
                <a:solidFill>
                  <a:srgbClr val="C00000"/>
                </a:solidFill>
              </a:rPr>
              <a:t>Обстановка, сложившаяся на объекте, в зоне</a:t>
            </a:r>
            <a:br>
              <a:rPr lang="ru-RU" sz="2400" b="1" dirty="0">
                <a:solidFill>
                  <a:srgbClr val="C00000"/>
                </a:solidFill>
              </a:rPr>
            </a:br>
            <a:r>
              <a:rPr lang="ru-RU" sz="2400" b="1" dirty="0">
                <a:solidFill>
                  <a:srgbClr val="C00000"/>
                </a:solidFill>
              </a:rPr>
              <a:t>(районе) в результате </a:t>
            </a:r>
            <a:r>
              <a:rPr lang="ru-RU" sz="2400" b="1" u="sng" dirty="0">
                <a:solidFill>
                  <a:srgbClr val="C00000"/>
                </a:solidFill>
              </a:rPr>
              <a:t>аварии, катастрофы,</a:t>
            </a:r>
            <a:br>
              <a:rPr lang="ru-RU" sz="2400" b="1" u="sng" dirty="0">
                <a:solidFill>
                  <a:srgbClr val="C00000"/>
                </a:solidFill>
              </a:rPr>
            </a:br>
            <a:r>
              <a:rPr lang="ru-RU" sz="2400" b="1" u="sng" dirty="0">
                <a:solidFill>
                  <a:srgbClr val="C00000"/>
                </a:solidFill>
              </a:rPr>
              <a:t>опасного природного или социального явления</a:t>
            </a:r>
            <a:r>
              <a:rPr lang="ru-RU" sz="2400" b="1" dirty="0">
                <a:solidFill>
                  <a:srgbClr val="C00000"/>
                </a:solidFill>
              </a:rPr>
              <a:t/>
            </a:r>
            <a:br>
              <a:rPr lang="ru-RU" sz="2400" b="1" dirty="0">
                <a:solidFill>
                  <a:srgbClr val="C00000"/>
                </a:solidFill>
              </a:rPr>
            </a:br>
            <a:r>
              <a:rPr lang="ru-RU" sz="2400" b="1" dirty="0">
                <a:solidFill>
                  <a:srgbClr val="C00000"/>
                </a:solidFill>
              </a:rPr>
              <a:t>(в т.ч. военного конфликта),  </a:t>
            </a:r>
            <a:r>
              <a:rPr lang="ru-RU" sz="2400" b="1" u="sng" dirty="0">
                <a:solidFill>
                  <a:srgbClr val="C00000"/>
                </a:solidFill>
              </a:rPr>
              <a:t>эпидемии,  эпизоотии,</a:t>
            </a:r>
            <a:r>
              <a:rPr lang="ru-RU" sz="2400" b="1" dirty="0">
                <a:solidFill>
                  <a:srgbClr val="C00000"/>
                </a:solidFill>
              </a:rPr>
              <a:t>  </a:t>
            </a:r>
            <a:r>
              <a:rPr lang="ru-RU" sz="2400" b="1" u="sng" dirty="0"/>
              <a:t>характеризующаяся</a:t>
            </a:r>
            <a:r>
              <a:rPr lang="ru-RU" sz="2400" b="1" u="sng" dirty="0">
                <a:solidFill>
                  <a:srgbClr val="C00000"/>
                </a:solidFill>
              </a:rPr>
              <a:t> </a:t>
            </a:r>
            <a:r>
              <a:rPr lang="ru-RU" sz="2400" b="1" dirty="0">
                <a:solidFill>
                  <a:srgbClr val="C00000"/>
                </a:solidFill>
              </a:rPr>
              <a:t> наличием  или возможностью </a:t>
            </a:r>
            <a:r>
              <a:rPr lang="ru-RU" sz="2400" b="1" u="sng" dirty="0">
                <a:solidFill>
                  <a:srgbClr val="C00000"/>
                </a:solidFill>
              </a:rPr>
              <a:t>появления </a:t>
            </a:r>
            <a:r>
              <a:rPr lang="ru-RU" sz="2400" b="1" u="sng" dirty="0"/>
              <a:t>значительного числа пораженных </a:t>
            </a:r>
            <a:r>
              <a:rPr lang="ru-RU" sz="2400" b="1" dirty="0">
                <a:solidFill>
                  <a:srgbClr val="C00000"/>
                </a:solidFill>
              </a:rPr>
              <a:t>(больных), </a:t>
            </a:r>
            <a:r>
              <a:rPr lang="ru-RU" sz="2400" b="1" dirty="0">
                <a:solidFill>
                  <a:srgbClr val="002060"/>
                </a:solidFill>
              </a:rPr>
              <a:t>у</a:t>
            </a:r>
            <a:r>
              <a:rPr lang="ru-RU" sz="2400" b="1" dirty="0"/>
              <a:t>худшением условий жизнедеятельности</a:t>
            </a:r>
            <a:r>
              <a:rPr lang="ru-RU" sz="2400" b="1" dirty="0">
                <a:solidFill>
                  <a:srgbClr val="C00000"/>
                </a:solidFill>
              </a:rPr>
              <a:t> населения и </a:t>
            </a:r>
            <a:r>
              <a:rPr lang="ru-RU" sz="2400" b="1" u="sng" dirty="0"/>
              <a:t>требующая привлечения </a:t>
            </a:r>
            <a:r>
              <a:rPr lang="ru-RU" sz="2400" b="1" u="sng" dirty="0">
                <a:solidFill>
                  <a:srgbClr val="C00000"/>
                </a:solidFill>
              </a:rPr>
              <a:t>для медицинского обеспечения </a:t>
            </a:r>
            <a:r>
              <a:rPr lang="ru-RU" sz="2400" b="1" u="sng" dirty="0"/>
              <a:t>сил</a:t>
            </a:r>
            <a:br>
              <a:rPr lang="ru-RU" sz="2400" b="1" u="sng" dirty="0"/>
            </a:br>
            <a:r>
              <a:rPr lang="ru-RU" sz="2400" b="1" u="sng" dirty="0"/>
              <a:t>и средств службы МК</a:t>
            </a:r>
            <a:r>
              <a:rPr lang="ru-RU" sz="2400" b="1" u="sng" dirty="0">
                <a:solidFill>
                  <a:srgbClr val="C00000"/>
                </a:solidFill>
              </a:rPr>
              <a:t>, а также </a:t>
            </a:r>
            <a:r>
              <a:rPr lang="ru-RU" sz="2400" b="1" u="sng" dirty="0"/>
              <a:t>особых форм работы медицинских учреждений</a:t>
            </a:r>
            <a:r>
              <a:rPr lang="ru-RU" sz="2400" b="1" dirty="0">
                <a:solidFill>
                  <a:srgbClr val="C00000"/>
                </a:solidFill>
              </a:rPr>
              <a:t>, участвующих в ликвидации последствий ЧС</a:t>
            </a:r>
          </a:p>
        </p:txBody>
      </p:sp>
      <p:sp>
        <p:nvSpPr>
          <p:cNvPr id="12291" name="WordArt 3"/>
          <p:cNvSpPr>
            <a:spLocks noChangeArrowheads="1" noChangeShapeType="1" noTextEdit="1"/>
          </p:cNvSpPr>
          <p:nvPr/>
        </p:nvSpPr>
        <p:spPr bwMode="auto">
          <a:xfrm>
            <a:off x="457200" y="381000"/>
            <a:ext cx="8305800" cy="1447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ru-RU" sz="3600" kern="10" dirty="0">
                <a:ln w="2540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ЧРЕЗВЫЧАЙНАЯ СИТУАЦИЯ</a:t>
            </a:r>
          </a:p>
          <a:p>
            <a:pPr algn="ctr">
              <a:defRPr/>
            </a:pPr>
            <a:r>
              <a:rPr lang="ru-RU" sz="3600" kern="10" dirty="0">
                <a:ln w="2540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ДЛЯ ЗДРАВООХРАНЕНИЯ</a:t>
            </a:r>
            <a:r>
              <a:rPr lang="ru-RU" sz="3600" kern="10" dirty="0">
                <a:ln w="2540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-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ru-RU" sz="1800" b="0" i="1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ru-RU" sz="1800" b="0" i="1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2800" smtClean="0">
                <a:solidFill>
                  <a:schemeClr val="tx1"/>
                </a:solidFill>
                <a:cs typeface="Times New Roman" pitchFamily="18" charset="0"/>
              </a:rPr>
              <a:t>Классификации чрезвычайных ситуаций</a:t>
            </a:r>
            <a:endParaRPr lang="ru-RU" sz="280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000" b="1" dirty="0" smtClean="0"/>
              <a:t> </a:t>
            </a:r>
            <a:r>
              <a:rPr lang="ru-RU" sz="2400" dirty="0" smtClean="0"/>
              <a:t>Согласно </a:t>
            </a:r>
            <a:r>
              <a:rPr lang="ru-RU" sz="2400" b="1" u="sng" dirty="0" smtClean="0"/>
              <a:t>классификации</a:t>
            </a:r>
            <a:r>
              <a:rPr lang="ru-RU" sz="2400" u="sng" dirty="0" smtClean="0"/>
              <a:t>,</a:t>
            </a:r>
            <a:r>
              <a:rPr lang="ru-RU" sz="2400" dirty="0" smtClean="0"/>
              <a:t> разработанной в соответствии с </a:t>
            </a:r>
            <a:r>
              <a:rPr lang="ru-RU" sz="2400" b="1" dirty="0" smtClean="0"/>
              <a:t>ФЗ </a:t>
            </a:r>
            <a:r>
              <a:rPr lang="ru-RU" sz="2400" dirty="0" smtClean="0"/>
              <a:t>«О защите населения и территорий от чрезвычайных ситуаций природного и техногенного характера» и </a:t>
            </a:r>
            <a:r>
              <a:rPr lang="ru-RU" sz="2400" b="1" i="1" u="sng" dirty="0" smtClean="0"/>
              <a:t>утвержденной </a:t>
            </a:r>
            <a:r>
              <a:rPr lang="ru-RU" sz="2400" b="1" i="1" u="sng" dirty="0" smtClean="0">
                <a:solidFill>
                  <a:srgbClr val="00B050"/>
                </a:solidFill>
              </a:rPr>
              <a:t>постановлением Правительства</a:t>
            </a:r>
            <a:r>
              <a:rPr lang="ru-RU" sz="2400" b="1" u="sng" dirty="0" smtClean="0">
                <a:solidFill>
                  <a:srgbClr val="00B050"/>
                </a:solidFill>
              </a:rPr>
              <a:t> РФ № 1094</a:t>
            </a:r>
            <a:r>
              <a:rPr lang="ru-RU" sz="2400" b="1" u="sng" dirty="0" smtClean="0">
                <a:solidFill>
                  <a:schemeClr val="accent4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2400" b="1" i="1" u="sng" dirty="0" smtClean="0"/>
              <a:t>от 13.09.1996</a:t>
            </a:r>
            <a:r>
              <a:rPr lang="ru-RU" sz="2400" u="sng" dirty="0" smtClean="0"/>
              <a:t> г.</a:t>
            </a:r>
            <a:r>
              <a:rPr lang="ru-RU" sz="2400" dirty="0" smtClean="0"/>
              <a:t>, 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000" dirty="0" smtClean="0"/>
              <a:t>     </a:t>
            </a:r>
            <a:r>
              <a:rPr lang="ru-RU" b="1" dirty="0" smtClean="0"/>
              <a:t>ЧС </a:t>
            </a:r>
            <a:r>
              <a:rPr lang="ru-RU" i="1" u="sng" dirty="0" smtClean="0"/>
              <a:t>подразделяются</a:t>
            </a:r>
            <a:r>
              <a:rPr lang="ru-RU" b="1" dirty="0" smtClean="0"/>
              <a:t> </a:t>
            </a:r>
            <a:r>
              <a:rPr lang="ru-RU" b="1" i="1" dirty="0" smtClean="0"/>
              <a:t>на: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b="1" i="1" dirty="0" smtClean="0"/>
              <a:t> локальные, местные, территориальные, региональные, федеральные, трансграничные</a:t>
            </a:r>
            <a:r>
              <a:rPr lang="ru-RU" dirty="0" smtClean="0"/>
              <a:t>.      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b="1" dirty="0" smtClean="0"/>
              <a:t>                                                                        11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000" b="1" dirty="0" smtClean="0"/>
              <a:t>   </a:t>
            </a:r>
            <a:endParaRPr lang="ru-RU" sz="2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smtClean="0">
                <a:solidFill>
                  <a:schemeClr val="tx1"/>
                </a:solidFill>
              </a:rPr>
              <a:t>Локальная ЧС</a:t>
            </a:r>
            <a:endParaRPr lang="ru-RU" sz="3200" smtClean="0"/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smtClean="0"/>
              <a:t>В результате которой </a:t>
            </a:r>
            <a:r>
              <a:rPr lang="ru-RU" sz="2400" b="1" u="sng" smtClean="0">
                <a:solidFill>
                  <a:srgbClr val="C00000"/>
                </a:solidFill>
              </a:rPr>
              <a:t>пострадали</a:t>
            </a:r>
            <a:r>
              <a:rPr lang="ru-RU" sz="2400" b="1" i="1" smtClean="0"/>
              <a:t> </a:t>
            </a:r>
            <a:r>
              <a:rPr lang="ru-RU" sz="2400" b="1" i="1" u="sng" smtClean="0"/>
              <a:t>не более 10 </a:t>
            </a:r>
            <a:r>
              <a:rPr lang="ru-RU" sz="2400" b="1" i="1" smtClean="0"/>
              <a:t>человек</a:t>
            </a:r>
            <a:r>
              <a:rPr lang="ru-RU" sz="2400" smtClean="0"/>
              <a:t> </a:t>
            </a:r>
          </a:p>
          <a:p>
            <a:pPr>
              <a:buFont typeface="Wingdings" pitchFamily="2" charset="2"/>
              <a:buNone/>
            </a:pPr>
            <a:r>
              <a:rPr lang="ru-RU" sz="2400" b="1" i="1" smtClean="0">
                <a:solidFill>
                  <a:srgbClr val="00B050"/>
                </a:solidFill>
              </a:rPr>
              <a:t>    </a:t>
            </a:r>
            <a:r>
              <a:rPr lang="ru-RU" sz="2400" b="1" i="1" u="sng" smtClean="0">
                <a:solidFill>
                  <a:srgbClr val="00B050"/>
                </a:solidFill>
              </a:rPr>
              <a:t>либо нарушены</a:t>
            </a:r>
            <a:r>
              <a:rPr lang="ru-RU" sz="2400" b="1" i="1" smtClean="0">
                <a:solidFill>
                  <a:srgbClr val="00B050"/>
                </a:solidFill>
              </a:rPr>
              <a:t> </a:t>
            </a:r>
            <a:r>
              <a:rPr lang="ru-RU" sz="2400" b="1" u="sng" smtClean="0">
                <a:solidFill>
                  <a:srgbClr val="00B050"/>
                </a:solidFill>
              </a:rPr>
              <a:t>условия </a:t>
            </a:r>
            <a:r>
              <a:rPr lang="ru-RU" sz="2400" u="sng" smtClean="0">
                <a:solidFill>
                  <a:srgbClr val="00B050"/>
                </a:solidFill>
              </a:rPr>
              <a:t>жизнедеятельности</a:t>
            </a:r>
            <a:r>
              <a:rPr lang="ru-RU" sz="2400" i="1" smtClean="0"/>
              <a:t> </a:t>
            </a:r>
            <a:r>
              <a:rPr lang="ru-RU" sz="2400" b="1" i="1" u="sng" smtClean="0"/>
              <a:t>не более 100 челове</a:t>
            </a:r>
            <a:r>
              <a:rPr lang="ru-RU" sz="2400" u="sng" smtClean="0"/>
              <a:t>к</a:t>
            </a:r>
            <a:r>
              <a:rPr lang="ru-RU" sz="2400" smtClean="0"/>
              <a:t>, </a:t>
            </a:r>
          </a:p>
          <a:p>
            <a:pPr>
              <a:buFont typeface="Wingdings" pitchFamily="2" charset="2"/>
              <a:buNone/>
            </a:pPr>
            <a:r>
              <a:rPr lang="ru-RU" sz="2400" b="1" i="1" smtClean="0">
                <a:solidFill>
                  <a:srgbClr val="00B050"/>
                </a:solidFill>
              </a:rPr>
              <a:t>    либо </a:t>
            </a:r>
            <a:r>
              <a:rPr lang="ru-RU" sz="2400" b="1" i="1" u="sng" smtClean="0">
                <a:solidFill>
                  <a:srgbClr val="00B050"/>
                </a:solidFill>
              </a:rPr>
              <a:t>материальный ущерб</a:t>
            </a:r>
            <a:r>
              <a:rPr lang="ru-RU" sz="2400" b="1" smtClean="0">
                <a:solidFill>
                  <a:srgbClr val="00B050"/>
                </a:solidFill>
              </a:rPr>
              <a:t> </a:t>
            </a:r>
            <a:r>
              <a:rPr lang="ru-RU" sz="2400" b="1" smtClean="0"/>
              <a:t>составляет </a:t>
            </a:r>
            <a:r>
              <a:rPr lang="ru-RU" sz="2400" b="1" i="1" smtClean="0"/>
              <a:t>не более 1 тыс. минимальных размеров оплаты</a:t>
            </a:r>
            <a:r>
              <a:rPr lang="ru-RU" sz="2400" b="1" smtClean="0"/>
              <a:t> </a:t>
            </a:r>
            <a:r>
              <a:rPr lang="ru-RU" sz="2400" b="1" i="1" smtClean="0"/>
              <a:t>труда</a:t>
            </a:r>
            <a:r>
              <a:rPr lang="ru-RU" sz="2400" b="1" smtClean="0"/>
              <a:t> (МРОТ) на день возникновения ЧС</a:t>
            </a:r>
            <a:r>
              <a:rPr lang="ru-RU" sz="2400" smtClean="0"/>
              <a:t>.</a:t>
            </a:r>
            <a:r>
              <a:rPr lang="ru-RU" sz="2400" smtClean="0">
                <a:solidFill>
                  <a:srgbClr val="00B050"/>
                </a:solidFill>
              </a:rPr>
              <a:t> </a:t>
            </a:r>
          </a:p>
          <a:p>
            <a:r>
              <a:rPr lang="ru-RU" sz="2400" b="1" u="sng" smtClean="0">
                <a:solidFill>
                  <a:srgbClr val="C00000"/>
                </a:solidFill>
              </a:rPr>
              <a:t>Зона локальной</a:t>
            </a:r>
            <a:r>
              <a:rPr lang="ru-RU" sz="2400" smtClean="0">
                <a:solidFill>
                  <a:srgbClr val="C00000"/>
                </a:solidFill>
              </a:rPr>
              <a:t> ЧС</a:t>
            </a:r>
            <a:r>
              <a:rPr lang="ru-RU" sz="2400" smtClean="0"/>
              <a:t> </a:t>
            </a:r>
            <a:r>
              <a:rPr lang="ru-RU" sz="2400" b="1" i="1" u="sng" smtClean="0"/>
              <a:t>не выходит за пределы территории объекта</a:t>
            </a:r>
            <a:r>
              <a:rPr lang="ru-RU" sz="2400" smtClean="0"/>
              <a:t> производственного или социального назначения (квартира, рабочий участок, отрезок дороги и др.)</a:t>
            </a:r>
            <a:r>
              <a:rPr lang="ru-RU" smtClean="0"/>
              <a:t>.                       </a:t>
            </a:r>
            <a:r>
              <a:rPr lang="ru-RU" b="1" smtClean="0"/>
              <a:t>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chemeClr val="tx1"/>
                </a:solidFill>
              </a:rPr>
              <a:t>      Местная (объектовая) ЧС</a:t>
            </a:r>
            <a:endParaRPr lang="ru-RU" smtClean="0"/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sz="2400" dirty="0" smtClean="0"/>
              <a:t>В результате которой </a:t>
            </a:r>
            <a:r>
              <a:rPr lang="ru-RU" sz="2400" b="1" i="1" u="sng" dirty="0" smtClean="0">
                <a:solidFill>
                  <a:srgbClr val="C00000"/>
                </a:solidFill>
              </a:rPr>
              <a:t>пострадали</a:t>
            </a:r>
            <a:r>
              <a:rPr lang="ru-RU" sz="2400" b="1" u="sng" dirty="0" smtClean="0"/>
              <a:t> </a:t>
            </a:r>
            <a:r>
              <a:rPr lang="ru-RU" sz="2400" b="1" i="1" u="sng" dirty="0" smtClean="0"/>
              <a:t>свыше 10</a:t>
            </a:r>
            <a:r>
              <a:rPr lang="ru-RU" sz="2400" b="1" i="1" dirty="0" smtClean="0"/>
              <a:t>, </a:t>
            </a:r>
            <a:r>
              <a:rPr lang="ru-RU" sz="2400" b="1" i="1" u="sng" dirty="0" smtClean="0"/>
              <a:t>но не более 50 человек</a:t>
            </a:r>
            <a:r>
              <a:rPr lang="ru-RU" sz="2400" dirty="0" smtClean="0"/>
              <a:t>, 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400" dirty="0" smtClean="0"/>
              <a:t>    </a:t>
            </a:r>
            <a:r>
              <a:rPr lang="ru-RU" sz="2400" b="1" dirty="0" smtClean="0">
                <a:solidFill>
                  <a:srgbClr val="00B050"/>
                </a:solidFill>
              </a:rPr>
              <a:t>либо </a:t>
            </a:r>
            <a:r>
              <a:rPr lang="ru-RU" sz="2400" b="1" i="1" u="sng" dirty="0" smtClean="0">
                <a:solidFill>
                  <a:srgbClr val="00B050"/>
                </a:solidFill>
              </a:rPr>
              <a:t>нарушены условия жизнедеятельности</a:t>
            </a:r>
            <a:r>
              <a:rPr lang="ru-RU" sz="2400" b="1" dirty="0" smtClean="0">
                <a:solidFill>
                  <a:srgbClr val="00B050"/>
                </a:solidFill>
              </a:rPr>
              <a:t> </a:t>
            </a:r>
            <a:r>
              <a:rPr lang="ru-RU" sz="2400" b="1" i="1" dirty="0" smtClean="0"/>
              <a:t>свыше 100, но не более 300 человек</a:t>
            </a:r>
            <a:r>
              <a:rPr lang="ru-RU" sz="2400" dirty="0" smtClean="0"/>
              <a:t>, 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400" b="1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    </a:t>
            </a:r>
            <a:r>
              <a:rPr lang="ru-RU" sz="2400" b="1" dirty="0" smtClean="0">
                <a:solidFill>
                  <a:srgbClr val="00B050"/>
                </a:solidFill>
              </a:rPr>
              <a:t>либо </a:t>
            </a:r>
            <a:r>
              <a:rPr lang="ru-RU" sz="2400" b="1" i="1" u="sng" dirty="0" smtClean="0">
                <a:solidFill>
                  <a:srgbClr val="00B050"/>
                </a:solidFill>
              </a:rPr>
              <a:t>материальный ущерб</a:t>
            </a:r>
            <a:r>
              <a:rPr lang="ru-RU" sz="2400" b="1" i="1" u="sng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400" b="1" dirty="0" smtClean="0"/>
              <a:t>составляет </a:t>
            </a:r>
            <a:r>
              <a:rPr lang="ru-RU" sz="2400" b="1" i="1" dirty="0" smtClean="0"/>
              <a:t>свыше 1 тыс., но не более 5 тыс. МРОТ</a:t>
            </a:r>
            <a:r>
              <a:rPr lang="ru-RU" sz="2400" b="1" dirty="0" smtClean="0"/>
              <a:t> на день возникновения ЧС.</a:t>
            </a:r>
            <a:r>
              <a:rPr lang="ru-RU" sz="2400" dirty="0" smtClean="0"/>
              <a:t> </a:t>
            </a:r>
          </a:p>
          <a:p>
            <a:pPr>
              <a:defRPr/>
            </a:pPr>
            <a:r>
              <a:rPr lang="ru-RU" sz="2400" b="1" dirty="0" smtClean="0">
                <a:solidFill>
                  <a:srgbClr val="C00000"/>
                </a:solidFill>
              </a:rPr>
              <a:t>Зона местной ЧС</a:t>
            </a:r>
            <a:r>
              <a:rPr lang="ru-RU" sz="2400" dirty="0" smtClean="0"/>
              <a:t> </a:t>
            </a:r>
            <a:r>
              <a:rPr lang="ru-RU" sz="2400" b="1" i="1" u="sng" dirty="0" smtClean="0"/>
              <a:t>не выходит за пределы</a:t>
            </a:r>
            <a:r>
              <a:rPr lang="ru-RU" sz="2400" dirty="0" smtClean="0"/>
              <a:t> производственного или иного </a:t>
            </a:r>
            <a:r>
              <a:rPr lang="ru-RU" sz="2400" b="1" i="1" dirty="0" smtClean="0"/>
              <a:t>объекта</a:t>
            </a:r>
            <a:r>
              <a:rPr lang="ru-RU" sz="2400" dirty="0" smtClean="0"/>
              <a:t> </a:t>
            </a:r>
            <a:r>
              <a:rPr lang="ru-RU" sz="2400" b="1" i="1" dirty="0" smtClean="0"/>
              <a:t>населенного пункта</a:t>
            </a:r>
            <a:r>
              <a:rPr lang="ru-RU" sz="2400" dirty="0" smtClean="0"/>
              <a:t>.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400" dirty="0" smtClean="0"/>
              <a:t>                                                                                  13</a:t>
            </a:r>
          </a:p>
          <a:p>
            <a:pPr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chemeClr val="tx1"/>
                </a:solidFill>
              </a:rPr>
              <a:t>          Территориальная ЧС</a:t>
            </a:r>
            <a:endParaRPr lang="ru-RU" smtClean="0"/>
          </a:p>
        </p:txBody>
      </p:sp>
      <p:sp>
        <p:nvSpPr>
          <p:cNvPr id="18435" name="Содержимое 2"/>
          <p:cNvSpPr>
            <a:spLocks noGrp="1"/>
          </p:cNvSpPr>
          <p:nvPr>
            <p:ph idx="1"/>
          </p:nvPr>
        </p:nvSpPr>
        <p:spPr>
          <a:xfrm>
            <a:off x="838200" y="2286000"/>
            <a:ext cx="7693025" cy="3800475"/>
          </a:xfrm>
        </p:spPr>
        <p:txBody>
          <a:bodyPr/>
          <a:lstStyle/>
          <a:p>
            <a:r>
              <a:rPr lang="ru-RU" sz="2400" smtClean="0"/>
              <a:t>В результате которой </a:t>
            </a:r>
            <a:r>
              <a:rPr lang="ru-RU" sz="2400" b="1" i="1" u="sng" smtClean="0">
                <a:solidFill>
                  <a:srgbClr val="C00000"/>
                </a:solidFill>
              </a:rPr>
              <a:t>пострадали</a:t>
            </a:r>
            <a:r>
              <a:rPr lang="ru-RU" sz="2400" u="sng" smtClean="0"/>
              <a:t> </a:t>
            </a:r>
            <a:r>
              <a:rPr lang="ru-RU" sz="2400" b="1" i="1" u="sng" smtClean="0"/>
              <a:t>свыше 50, но не более 500 человек</a:t>
            </a:r>
            <a:r>
              <a:rPr lang="ru-RU" sz="2400" u="sng" smtClean="0"/>
              <a:t>,</a:t>
            </a:r>
            <a:r>
              <a:rPr lang="ru-RU" sz="2400" smtClean="0"/>
              <a:t> </a:t>
            </a:r>
          </a:p>
          <a:p>
            <a:pPr>
              <a:buFont typeface="Wingdings" pitchFamily="2" charset="2"/>
              <a:buNone/>
            </a:pPr>
            <a:r>
              <a:rPr lang="ru-RU" sz="2400" smtClean="0"/>
              <a:t>    </a:t>
            </a:r>
            <a:r>
              <a:rPr lang="ru-RU" sz="2400" b="1" smtClean="0">
                <a:solidFill>
                  <a:srgbClr val="00B050"/>
                </a:solidFill>
              </a:rPr>
              <a:t>либо </a:t>
            </a:r>
            <a:r>
              <a:rPr lang="ru-RU" sz="2400" b="1" i="1" u="sng" smtClean="0">
                <a:solidFill>
                  <a:srgbClr val="00B050"/>
                </a:solidFill>
              </a:rPr>
              <a:t>нарушены условия жизнедеятельности</a:t>
            </a:r>
            <a:r>
              <a:rPr lang="ru-RU" sz="2400" smtClean="0"/>
              <a:t> </a:t>
            </a:r>
            <a:r>
              <a:rPr lang="ru-RU" sz="2400" b="1" i="1" smtClean="0"/>
              <a:t>свыше 300, но не более 500</a:t>
            </a:r>
            <a:r>
              <a:rPr lang="ru-RU" sz="2400" smtClean="0"/>
              <a:t> человек, </a:t>
            </a:r>
          </a:p>
          <a:p>
            <a:pPr>
              <a:buFont typeface="Wingdings" pitchFamily="2" charset="2"/>
              <a:buNone/>
            </a:pPr>
            <a:r>
              <a:rPr lang="ru-RU" sz="2400" b="1" smtClean="0">
                <a:solidFill>
                  <a:srgbClr val="0070C0"/>
                </a:solidFill>
              </a:rPr>
              <a:t>    </a:t>
            </a:r>
            <a:r>
              <a:rPr lang="ru-RU" sz="2400" b="1" smtClean="0">
                <a:solidFill>
                  <a:srgbClr val="00B050"/>
                </a:solidFill>
              </a:rPr>
              <a:t>либо </a:t>
            </a:r>
            <a:r>
              <a:rPr lang="ru-RU" sz="2400" b="1" i="1" u="sng" smtClean="0">
                <a:solidFill>
                  <a:srgbClr val="00B050"/>
                </a:solidFill>
              </a:rPr>
              <a:t>материальный ущерб</a:t>
            </a:r>
            <a:r>
              <a:rPr lang="ru-RU" sz="2400" b="1" smtClean="0">
                <a:solidFill>
                  <a:srgbClr val="0070C0"/>
                </a:solidFill>
              </a:rPr>
              <a:t> </a:t>
            </a:r>
            <a:r>
              <a:rPr lang="ru-RU" sz="2400" b="1" smtClean="0"/>
              <a:t>составляет </a:t>
            </a:r>
            <a:r>
              <a:rPr lang="ru-RU" sz="2400" b="1" i="1" smtClean="0"/>
              <a:t>свыше 5 тыс., но не более 0,5 млн. МРОТ</a:t>
            </a:r>
            <a:r>
              <a:rPr lang="ru-RU" sz="2400" b="1" smtClean="0"/>
              <a:t> на день возникновения ЧС. </a:t>
            </a:r>
          </a:p>
          <a:p>
            <a:r>
              <a:rPr lang="ru-RU" sz="2400" b="1" smtClean="0">
                <a:solidFill>
                  <a:srgbClr val="FF0000"/>
                </a:solidFill>
              </a:rPr>
              <a:t>Зона  территориальной</a:t>
            </a:r>
            <a:r>
              <a:rPr lang="ru-RU" sz="2400" smtClean="0"/>
              <a:t> </a:t>
            </a:r>
            <a:r>
              <a:rPr lang="ru-RU" sz="2400" b="1" smtClean="0">
                <a:solidFill>
                  <a:srgbClr val="FF0000"/>
                </a:solidFill>
              </a:rPr>
              <a:t>ЧС</a:t>
            </a:r>
            <a:r>
              <a:rPr lang="ru-RU" sz="2400" smtClean="0"/>
              <a:t> </a:t>
            </a:r>
            <a:r>
              <a:rPr lang="ru-RU" sz="2400" b="1" i="1" u="sng" smtClean="0"/>
              <a:t>не выходит за пределы субъекта</a:t>
            </a:r>
            <a:r>
              <a:rPr lang="ru-RU" sz="2400" smtClean="0"/>
              <a:t> РФ (населенного пункта, города, района, области, края, республики).</a:t>
            </a:r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solidFill>
                  <a:schemeClr val="tx1"/>
                </a:solidFill>
              </a:rPr>
              <a:t>            Региональная ЧС</a:t>
            </a:r>
            <a:endParaRPr lang="ru-RU" smtClean="0"/>
          </a:p>
        </p:txBody>
      </p:sp>
      <p:sp>
        <p:nvSpPr>
          <p:cNvPr id="1945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smtClean="0"/>
              <a:t>В результате которой </a:t>
            </a:r>
            <a:r>
              <a:rPr lang="ru-RU" sz="2400" b="1" i="1" u="sng" smtClean="0">
                <a:solidFill>
                  <a:srgbClr val="C00000"/>
                </a:solidFill>
              </a:rPr>
              <a:t>пострадали</a:t>
            </a:r>
            <a:r>
              <a:rPr lang="ru-RU" sz="2400" b="1" u="sng" smtClean="0"/>
              <a:t> </a:t>
            </a:r>
            <a:r>
              <a:rPr lang="ru-RU" sz="2400" b="1" i="1" u="sng" smtClean="0"/>
              <a:t>свыше 50,</a:t>
            </a:r>
            <a:r>
              <a:rPr lang="ru-RU" sz="2400" b="1" i="1" smtClean="0"/>
              <a:t> но не более 500</a:t>
            </a:r>
            <a:r>
              <a:rPr lang="ru-RU" sz="2400" smtClean="0"/>
              <a:t> человек, </a:t>
            </a:r>
          </a:p>
          <a:p>
            <a:pPr>
              <a:buFont typeface="Wingdings" pitchFamily="2" charset="2"/>
              <a:buNone/>
            </a:pPr>
            <a:r>
              <a:rPr lang="ru-RU" sz="2400" smtClean="0"/>
              <a:t>    </a:t>
            </a:r>
            <a:r>
              <a:rPr lang="ru-RU" sz="2400" b="1" smtClean="0">
                <a:solidFill>
                  <a:srgbClr val="00B050"/>
                </a:solidFill>
              </a:rPr>
              <a:t>либо </a:t>
            </a:r>
            <a:r>
              <a:rPr lang="ru-RU" sz="2400" b="1" i="1" u="sng" smtClean="0">
                <a:solidFill>
                  <a:srgbClr val="00B050"/>
                </a:solidFill>
              </a:rPr>
              <a:t>нарушены условия жизнедеятельности</a:t>
            </a:r>
            <a:r>
              <a:rPr lang="ru-RU" sz="2400" i="1" u="sng" smtClean="0"/>
              <a:t> </a:t>
            </a:r>
            <a:r>
              <a:rPr lang="ru-RU" sz="2400" b="1" i="1" smtClean="0"/>
              <a:t>свыше 500, но не более 1000</a:t>
            </a:r>
            <a:r>
              <a:rPr lang="ru-RU" sz="2400" smtClean="0"/>
              <a:t> человек, </a:t>
            </a:r>
          </a:p>
          <a:p>
            <a:pPr>
              <a:buFont typeface="Wingdings" pitchFamily="2" charset="2"/>
              <a:buNone/>
            </a:pPr>
            <a:r>
              <a:rPr lang="ru-RU" sz="2400" b="1" smtClean="0">
                <a:solidFill>
                  <a:srgbClr val="0070C0"/>
                </a:solidFill>
              </a:rPr>
              <a:t>    </a:t>
            </a:r>
            <a:r>
              <a:rPr lang="ru-RU" sz="2400" b="1" smtClean="0">
                <a:solidFill>
                  <a:srgbClr val="00B050"/>
                </a:solidFill>
              </a:rPr>
              <a:t>либо </a:t>
            </a:r>
            <a:r>
              <a:rPr lang="ru-RU" sz="2400" b="1" i="1" u="sng" smtClean="0">
                <a:solidFill>
                  <a:srgbClr val="00B050"/>
                </a:solidFill>
              </a:rPr>
              <a:t>материальный ущерб</a:t>
            </a:r>
            <a:r>
              <a:rPr lang="ru-RU" sz="2400" b="1" smtClean="0">
                <a:solidFill>
                  <a:srgbClr val="00B050"/>
                </a:solidFill>
              </a:rPr>
              <a:t> </a:t>
            </a:r>
            <a:r>
              <a:rPr lang="ru-RU" sz="2400" b="1" smtClean="0"/>
              <a:t>составляет </a:t>
            </a:r>
            <a:r>
              <a:rPr lang="ru-RU" sz="2400" b="1" i="1" smtClean="0"/>
              <a:t>свыше 0,5 млн., но не более 5 млн. МРОТ</a:t>
            </a:r>
            <a:r>
              <a:rPr lang="ru-RU" sz="2400" b="1" smtClean="0"/>
              <a:t> на день возникновения ЧС</a:t>
            </a:r>
            <a:r>
              <a:rPr lang="ru-RU" sz="2400" smtClean="0"/>
              <a:t>. </a:t>
            </a:r>
          </a:p>
          <a:p>
            <a:r>
              <a:rPr lang="ru-RU" sz="2400" b="1" smtClean="0">
                <a:solidFill>
                  <a:srgbClr val="C00000"/>
                </a:solidFill>
              </a:rPr>
              <a:t>Зона ЧС</a:t>
            </a:r>
            <a:r>
              <a:rPr lang="ru-RU" sz="2400" b="1" smtClean="0"/>
              <a:t> </a:t>
            </a:r>
            <a:r>
              <a:rPr lang="ru-RU" sz="2400" b="1" i="1" u="sng" smtClean="0"/>
              <a:t>охватывает территорию</a:t>
            </a:r>
            <a:r>
              <a:rPr lang="ru-RU" sz="2400" b="1" smtClean="0"/>
              <a:t> </a:t>
            </a:r>
            <a:r>
              <a:rPr lang="ru-RU" sz="2400" b="1" i="1" u="sng" smtClean="0"/>
              <a:t>двух или нескольких субъектов</a:t>
            </a:r>
            <a:r>
              <a:rPr lang="ru-RU" sz="2400" smtClean="0"/>
              <a:t> РФ (областей, краев, республик) </a:t>
            </a:r>
            <a:r>
              <a:rPr lang="ru-RU" sz="2400" i="1" smtClean="0"/>
              <a:t>или</a:t>
            </a:r>
            <a:r>
              <a:rPr lang="ru-RU" sz="2400" smtClean="0"/>
              <a:t> </a:t>
            </a:r>
            <a:r>
              <a:rPr lang="ru-RU" sz="2400" b="1" i="1" smtClean="0"/>
              <a:t>экономический район</a:t>
            </a:r>
            <a:r>
              <a:rPr lang="ru-RU" sz="2400" smtClean="0"/>
              <a:t>.</a:t>
            </a:r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smtClean="0">
                <a:solidFill>
                  <a:schemeClr val="tx1"/>
                </a:solidFill>
              </a:rPr>
              <a:t>  Федеральная (национальная) ЧС</a:t>
            </a:r>
            <a:endParaRPr lang="ru-RU" smtClean="0"/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smtClean="0"/>
              <a:t>в результате которой </a:t>
            </a:r>
            <a:r>
              <a:rPr lang="ru-RU" sz="2400" b="1" i="1" u="sng" smtClean="0">
                <a:solidFill>
                  <a:srgbClr val="C00000"/>
                </a:solidFill>
              </a:rPr>
              <a:t>пострадали</a:t>
            </a:r>
            <a:r>
              <a:rPr lang="ru-RU" sz="2400" smtClean="0"/>
              <a:t> </a:t>
            </a:r>
            <a:r>
              <a:rPr lang="ru-RU" sz="2400" b="1" i="1" u="sng" smtClean="0"/>
              <a:t>свыше 500</a:t>
            </a:r>
            <a:r>
              <a:rPr lang="ru-RU" sz="2400" b="1" u="sng" smtClean="0"/>
              <a:t>,</a:t>
            </a:r>
            <a:r>
              <a:rPr lang="ru-RU" sz="2400" smtClean="0"/>
              <a:t> </a:t>
            </a:r>
            <a:r>
              <a:rPr lang="ru-RU" sz="2400" b="1" smtClean="0">
                <a:solidFill>
                  <a:srgbClr val="00B050"/>
                </a:solidFill>
              </a:rPr>
              <a:t>либо </a:t>
            </a:r>
            <a:r>
              <a:rPr lang="ru-RU" sz="2400" b="1" i="1" u="sng" smtClean="0">
                <a:solidFill>
                  <a:srgbClr val="00B050"/>
                </a:solidFill>
              </a:rPr>
              <a:t>нарушены условия жизнедеятельности</a:t>
            </a:r>
            <a:r>
              <a:rPr lang="ru-RU" sz="2400" b="1" smtClean="0">
                <a:solidFill>
                  <a:srgbClr val="00B050"/>
                </a:solidFill>
              </a:rPr>
              <a:t> </a:t>
            </a:r>
            <a:r>
              <a:rPr lang="ru-RU" sz="2400" b="1" i="1" smtClean="0"/>
              <a:t>свыше 1000</a:t>
            </a:r>
            <a:r>
              <a:rPr lang="ru-RU" sz="2400" smtClean="0"/>
              <a:t> человек, </a:t>
            </a:r>
          </a:p>
          <a:p>
            <a:pPr>
              <a:buFont typeface="Wingdings" pitchFamily="2" charset="2"/>
              <a:buNone/>
            </a:pPr>
            <a:r>
              <a:rPr lang="ru-RU" sz="2400" b="1" smtClean="0">
                <a:solidFill>
                  <a:srgbClr val="0070C0"/>
                </a:solidFill>
              </a:rPr>
              <a:t>    </a:t>
            </a:r>
            <a:r>
              <a:rPr lang="ru-RU" sz="2400" b="1" smtClean="0">
                <a:solidFill>
                  <a:srgbClr val="00B050"/>
                </a:solidFill>
              </a:rPr>
              <a:t>либо </a:t>
            </a:r>
            <a:r>
              <a:rPr lang="ru-RU" sz="2400" b="1" i="1" u="sng" smtClean="0">
                <a:solidFill>
                  <a:srgbClr val="00B050"/>
                </a:solidFill>
              </a:rPr>
              <a:t>материальный ущерб</a:t>
            </a:r>
            <a:r>
              <a:rPr lang="ru-RU" sz="2400" b="1" smtClean="0">
                <a:solidFill>
                  <a:srgbClr val="0070C0"/>
                </a:solidFill>
              </a:rPr>
              <a:t> </a:t>
            </a:r>
            <a:r>
              <a:rPr lang="ru-RU" sz="2400" b="1" smtClean="0"/>
              <a:t>составляет </a:t>
            </a:r>
            <a:r>
              <a:rPr lang="ru-RU" sz="2400" b="1" i="1" smtClean="0"/>
              <a:t>свыше 5 млн. МРОТ </a:t>
            </a:r>
            <a:r>
              <a:rPr lang="ru-RU" sz="2400" b="1" smtClean="0"/>
              <a:t>на день возникновения ЧС.</a:t>
            </a:r>
            <a:r>
              <a:rPr lang="ru-RU" sz="2400" smtClean="0"/>
              <a:t> </a:t>
            </a:r>
          </a:p>
          <a:p>
            <a:r>
              <a:rPr lang="ru-RU" sz="2400" b="1" i="1" smtClean="0">
                <a:solidFill>
                  <a:srgbClr val="C00000"/>
                </a:solidFill>
              </a:rPr>
              <a:t>Зона национальной ЧС</a:t>
            </a:r>
            <a:r>
              <a:rPr lang="ru-RU" sz="2400" b="1" i="1" smtClean="0"/>
              <a:t> </a:t>
            </a:r>
            <a:r>
              <a:rPr lang="ru-RU" sz="2400" b="1" i="1" u="sng" smtClean="0"/>
              <a:t>охватывает </a:t>
            </a:r>
            <a:r>
              <a:rPr lang="ru-RU" sz="2400" b="1" i="1" smtClean="0"/>
              <a:t>обширные территории</a:t>
            </a:r>
            <a:r>
              <a:rPr lang="ru-RU" sz="2400" smtClean="0"/>
              <a:t> страны, но </a:t>
            </a:r>
            <a:r>
              <a:rPr lang="ru-RU" sz="2400" b="1" i="1" u="sng" smtClean="0"/>
              <a:t>не выходит за ее пределы</a:t>
            </a:r>
            <a:r>
              <a:rPr lang="ru-RU" sz="2400" smtClean="0"/>
              <a:t>.</a:t>
            </a:r>
          </a:p>
          <a:p>
            <a:pPr>
              <a:buFont typeface="Wingdings" pitchFamily="2" charset="2"/>
              <a:buNone/>
            </a:pPr>
            <a:r>
              <a:rPr lang="ru-RU" sz="2400" smtClean="0"/>
              <a:t>                                                                                    16</a:t>
            </a:r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762000" y="1143000"/>
            <a:ext cx="7924800" cy="914400"/>
          </a:xfrm>
        </p:spPr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Трансграничная (глобальная) ЧС </a:t>
            </a:r>
            <a:br>
              <a:rPr lang="ru-RU" smtClean="0"/>
            </a:br>
            <a:endParaRPr lang="ru-RU" smtClean="0"/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smtClean="0">
                <a:solidFill>
                  <a:srgbClr val="C00000"/>
                </a:solidFill>
              </a:rPr>
              <a:t>Поражающие факторы</a:t>
            </a:r>
            <a:r>
              <a:rPr lang="ru-RU" smtClean="0"/>
              <a:t> которой </a:t>
            </a:r>
            <a:r>
              <a:rPr lang="ru-RU" b="1" i="1" u="sng" smtClean="0"/>
              <a:t>выходят за пределы страны</a:t>
            </a:r>
            <a:r>
              <a:rPr lang="ru-RU" b="1" smtClean="0"/>
              <a:t> </a:t>
            </a:r>
            <a:r>
              <a:rPr lang="ru-RU" smtClean="0"/>
              <a:t>и </a:t>
            </a:r>
            <a:r>
              <a:rPr lang="ru-RU" i="1" u="sng" smtClean="0"/>
              <a:t>распространяются на другие государства</a:t>
            </a:r>
            <a:r>
              <a:rPr lang="ru-RU" smtClean="0"/>
              <a:t>. </a:t>
            </a:r>
          </a:p>
          <a:p>
            <a:r>
              <a:rPr lang="ru-RU" b="1" i="1" smtClean="0"/>
              <a:t>Последствия </a:t>
            </a:r>
            <a:r>
              <a:rPr lang="ru-RU" smtClean="0"/>
              <a:t>таких ЧС </a:t>
            </a:r>
            <a:r>
              <a:rPr lang="ru-RU" b="1" i="1" u="sng" smtClean="0">
                <a:solidFill>
                  <a:srgbClr val="C00000"/>
                </a:solidFill>
              </a:rPr>
              <a:t>устраняются</a:t>
            </a:r>
            <a:r>
              <a:rPr lang="ru-RU" b="1" smtClean="0">
                <a:solidFill>
                  <a:srgbClr val="C00000"/>
                </a:solidFill>
              </a:rPr>
              <a:t> </a:t>
            </a:r>
            <a:r>
              <a:rPr lang="ru-RU" b="1" i="1" u="sng" smtClean="0">
                <a:solidFill>
                  <a:srgbClr val="C00000"/>
                </a:solidFill>
              </a:rPr>
              <a:t>силами</a:t>
            </a:r>
            <a:r>
              <a:rPr lang="ru-RU" i="1" u="sng" smtClean="0"/>
              <a:t> и средствами</a:t>
            </a:r>
            <a:r>
              <a:rPr lang="ru-RU" smtClean="0"/>
              <a:t> как </a:t>
            </a:r>
            <a:r>
              <a:rPr lang="ru-RU" b="1" i="1" smtClean="0"/>
              <a:t>пострадавшего</a:t>
            </a:r>
            <a:r>
              <a:rPr lang="ru-RU" smtClean="0"/>
              <a:t> </a:t>
            </a:r>
            <a:r>
              <a:rPr lang="ru-RU" b="1" i="1" smtClean="0"/>
              <a:t>государства</a:t>
            </a:r>
            <a:r>
              <a:rPr lang="ru-RU" smtClean="0"/>
              <a:t>, так и </a:t>
            </a:r>
            <a:r>
              <a:rPr lang="ru-RU" b="1" i="1" smtClean="0"/>
              <a:t>международного сообщества</a:t>
            </a:r>
            <a:r>
              <a:rPr lang="ru-RU" smtClean="0"/>
              <a:t>.</a:t>
            </a:r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762000" y="609600"/>
            <a:ext cx="7924800" cy="990600"/>
          </a:xfrm>
        </p:spPr>
        <p:txBody>
          <a:bodyPr/>
          <a:lstStyle/>
          <a:p>
            <a:r>
              <a:rPr lang="ru-RU" sz="2800" smtClean="0">
                <a:solidFill>
                  <a:schemeClr val="tx1"/>
                </a:solidFill>
                <a:cs typeface="Times New Roman" pitchFamily="18" charset="0"/>
              </a:rPr>
              <a:t>Классификации чрезвычайных ситуаций:</a:t>
            </a:r>
            <a:endParaRPr lang="ru-RU" sz="2800" smtClean="0"/>
          </a:p>
        </p:txBody>
      </p:sp>
      <p:sp>
        <p:nvSpPr>
          <p:cNvPr id="2253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spcBef>
                <a:spcPct val="0"/>
              </a:spcBef>
              <a:buClrTx/>
              <a:buSzTx/>
              <a:buFont typeface="Wingdings" pitchFamily="2" charset="2"/>
              <a:buNone/>
              <a:tabLst>
                <a:tab pos="685800" algn="l"/>
              </a:tabLst>
            </a:pPr>
            <a:endParaRPr lang="ru-RU" sz="1600" b="1" i="1" smtClean="0">
              <a:cs typeface="Times New Roman" pitchFamily="18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 typeface="Wingdings" pitchFamily="2" charset="2"/>
              <a:buNone/>
              <a:tabLst>
                <a:tab pos="685800" algn="l"/>
              </a:tabLst>
            </a:pPr>
            <a:r>
              <a:rPr lang="ru-RU" sz="2000" b="1" i="1" smtClean="0">
                <a:cs typeface="Times New Roman" pitchFamily="18" charset="0"/>
              </a:rPr>
              <a:t>1.Естественные (природные).</a:t>
            </a:r>
          </a:p>
          <a:p>
            <a:pPr marL="0" indent="0" algn="just">
              <a:spcBef>
                <a:spcPct val="0"/>
              </a:spcBef>
              <a:buClrTx/>
              <a:buSzTx/>
              <a:buFont typeface="Wingdings" pitchFamily="2" charset="2"/>
              <a:buNone/>
              <a:tabLst>
                <a:tab pos="685800" algn="l"/>
              </a:tabLst>
            </a:pPr>
            <a:r>
              <a:rPr lang="ru-RU" sz="2000" b="1" i="1" smtClean="0">
                <a:cs typeface="Times New Roman" pitchFamily="18" charset="0"/>
              </a:rPr>
              <a:t>2.Искусственные (техногенные).</a:t>
            </a:r>
            <a:r>
              <a:rPr lang="ru-RU" sz="2000" smtClean="0">
                <a:cs typeface="Times New Roman" pitchFamily="18" charset="0"/>
              </a:rPr>
              <a:t> </a:t>
            </a:r>
          </a:p>
          <a:p>
            <a:pPr marL="0" indent="0" algn="just">
              <a:spcBef>
                <a:spcPct val="0"/>
              </a:spcBef>
              <a:buClrTx/>
              <a:buSzTx/>
              <a:buFont typeface="Wingdings" pitchFamily="2" charset="2"/>
              <a:buNone/>
              <a:tabLst>
                <a:tab pos="685800" algn="l"/>
              </a:tabLst>
            </a:pPr>
            <a:r>
              <a:rPr lang="ru-RU" sz="2000" b="1" smtClean="0">
                <a:cs typeface="Times New Roman" pitchFamily="18" charset="0"/>
              </a:rPr>
              <a:t>3</a:t>
            </a:r>
            <a:r>
              <a:rPr lang="ru-RU" sz="2000" smtClean="0">
                <a:cs typeface="Times New Roman" pitchFamily="18" charset="0"/>
              </a:rPr>
              <a:t>.</a:t>
            </a:r>
            <a:r>
              <a:rPr lang="ru-RU" sz="2000" b="1" i="1" smtClean="0">
                <a:cs typeface="Times New Roman" pitchFamily="18" charset="0"/>
              </a:rPr>
              <a:t>Экологические. </a:t>
            </a:r>
          </a:p>
          <a:p>
            <a:pPr marL="0" indent="0" algn="just">
              <a:spcBef>
                <a:spcPct val="0"/>
              </a:spcBef>
              <a:buClrTx/>
              <a:buSzTx/>
              <a:buFont typeface="Wingdings" pitchFamily="2" charset="2"/>
              <a:buNone/>
              <a:tabLst>
                <a:tab pos="685800" algn="l"/>
              </a:tabLst>
            </a:pPr>
            <a:r>
              <a:rPr lang="ru-RU" sz="2000" b="1" i="1" smtClean="0">
                <a:cs typeface="Times New Roman" pitchFamily="18" charset="0"/>
              </a:rPr>
              <a:t>4.Социальные.</a:t>
            </a:r>
          </a:p>
          <a:p>
            <a:pPr marL="0" indent="0" algn="just">
              <a:spcBef>
                <a:spcPct val="0"/>
              </a:spcBef>
              <a:buClrTx/>
              <a:buSzTx/>
              <a:buFont typeface="Wingdings" pitchFamily="2" charset="2"/>
              <a:buNone/>
              <a:tabLst>
                <a:tab pos="685800" algn="l"/>
              </a:tabLst>
            </a:pPr>
            <a:endParaRPr lang="ru-RU" sz="2000" b="1" i="1" smtClean="0">
              <a:cs typeface="Times New Roman" pitchFamily="18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Char char="•"/>
              <a:tabLst>
                <a:tab pos="685800" algn="l"/>
              </a:tabLst>
            </a:pPr>
            <a:r>
              <a:rPr lang="ru-RU" sz="2400" b="1" i="1" smtClean="0">
                <a:cs typeface="Times New Roman" pitchFamily="18" charset="0"/>
              </a:rPr>
              <a:t> </a:t>
            </a:r>
            <a:r>
              <a:rPr lang="ru-RU" sz="2400" b="1" i="1" u="sng" smtClean="0">
                <a:solidFill>
                  <a:srgbClr val="00B050"/>
                </a:solidFill>
                <a:cs typeface="Times New Roman" pitchFamily="18" charset="0"/>
              </a:rPr>
              <a:t>Природные</a:t>
            </a:r>
            <a:r>
              <a:rPr lang="ru-RU" sz="2400" smtClean="0">
                <a:cs typeface="Times New Roman" pitchFamily="18" charset="0"/>
              </a:rPr>
              <a:t> (стихийные бедствия): </a:t>
            </a:r>
          </a:p>
          <a:p>
            <a:pPr marL="0" indent="0" algn="just">
              <a:spcBef>
                <a:spcPct val="0"/>
              </a:spcBef>
              <a:buClrTx/>
              <a:buSzTx/>
              <a:buFont typeface="Wingdings" pitchFamily="2" charset="2"/>
              <a:buNone/>
              <a:tabLst>
                <a:tab pos="685800" algn="l"/>
              </a:tabLst>
            </a:pPr>
            <a:r>
              <a:rPr lang="ru-RU" sz="2400" smtClean="0">
                <a:cs typeface="Times New Roman" pitchFamily="18" charset="0"/>
              </a:rPr>
              <a:t>землетрясения, цунами, наводнения, ураганы, штормы, бури, тайфуны, смерчи, морозы, засухи, необычная жара, пожары, извержения вулканов, сели, оползни, снежные лавины;</a:t>
            </a:r>
          </a:p>
          <a:p>
            <a:pPr marL="0" indent="0" algn="just">
              <a:spcBef>
                <a:spcPct val="0"/>
              </a:spcBef>
              <a:buClrTx/>
              <a:buSzTx/>
              <a:buFont typeface="Wingdings" pitchFamily="2" charset="2"/>
              <a:buNone/>
              <a:tabLst>
                <a:tab pos="685800" algn="l"/>
              </a:tabLst>
            </a:pPr>
            <a:endParaRPr lang="ru-RU" sz="1600" smtClean="0"/>
          </a:p>
          <a:p>
            <a:pPr marL="0" indent="0" algn="just">
              <a:spcBef>
                <a:spcPct val="0"/>
              </a:spcBef>
              <a:buClrTx/>
              <a:buSzTx/>
              <a:buFontTx/>
              <a:buChar char="•"/>
              <a:tabLst>
                <a:tab pos="685800" algn="l"/>
              </a:tabLst>
            </a:pPr>
            <a:endParaRPr lang="ru-RU" sz="1600" smtClean="0">
              <a:cs typeface="Times New Roman" pitchFamily="18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 typeface="Wingdings" pitchFamily="2" charset="2"/>
              <a:buNone/>
              <a:tabLst>
                <a:tab pos="685800" algn="l"/>
              </a:tabLst>
            </a:pPr>
            <a:endParaRPr lang="ru-RU" sz="1600" smtClean="0"/>
          </a:p>
          <a:p>
            <a:pPr marL="0" indent="0" algn="just">
              <a:spcBef>
                <a:spcPct val="0"/>
              </a:spcBef>
              <a:buClrTx/>
              <a:buSzTx/>
              <a:buFontTx/>
              <a:buChar char="•"/>
              <a:tabLst>
                <a:tab pos="685800" algn="l"/>
              </a:tabLst>
            </a:pPr>
            <a:endParaRPr lang="ru-RU" sz="1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2"/>
          <p:cNvSpPr>
            <a:spLocks noGrp="1" noChangeArrowheads="1"/>
          </p:cNvSpPr>
          <p:nvPr>
            <p:ph type="title"/>
          </p:nvPr>
        </p:nvSpPr>
        <p:spPr>
          <a:xfrm>
            <a:off x="762000" y="762000"/>
            <a:ext cx="7924800" cy="990600"/>
          </a:xfrm>
        </p:spPr>
        <p:txBody>
          <a:bodyPr/>
          <a:lstStyle/>
          <a:p>
            <a:pPr algn="r" eaLnBrk="1" hangingPunct="1"/>
            <a:r>
              <a:rPr lang="ru-RU" sz="1600" b="0" i="1" smtClean="0">
                <a:solidFill>
                  <a:schemeClr val="tx1"/>
                </a:solidFill>
                <a:cs typeface="Times New Roman" pitchFamily="18" charset="0"/>
              </a:rPr>
              <a:t>(продолжение)</a:t>
            </a:r>
            <a:r>
              <a:rPr lang="ru-RU" sz="2400" b="0" i="1" smtClean="0">
                <a:solidFill>
                  <a:schemeClr val="tx1"/>
                </a:solidFill>
                <a:cs typeface="Times New Roman" pitchFamily="18" charset="0"/>
              </a:rPr>
              <a:t> </a:t>
            </a:r>
            <a:br>
              <a:rPr lang="ru-RU" sz="2400" b="0" i="1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2400" smtClean="0">
                <a:solidFill>
                  <a:schemeClr val="tx1"/>
                </a:solidFill>
                <a:cs typeface="Times New Roman" pitchFamily="18" charset="0"/>
              </a:rPr>
              <a:t>Классификации чрезвычайных ситуаций:</a:t>
            </a:r>
            <a:endParaRPr lang="ru-RU" sz="2400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spcBef>
                <a:spcPct val="0"/>
              </a:spcBef>
              <a:tabLst>
                <a:tab pos="685800" algn="l"/>
              </a:tabLst>
            </a:pPr>
            <a:r>
              <a:rPr lang="ru-RU" sz="2400" smtClean="0">
                <a:cs typeface="Times New Roman" pitchFamily="18" charset="0"/>
              </a:rPr>
              <a:t> </a:t>
            </a:r>
            <a:r>
              <a:rPr lang="ru-RU" sz="2400" b="1" i="1" u="sng" smtClean="0">
                <a:solidFill>
                  <a:srgbClr val="00B050"/>
                </a:solidFill>
                <a:cs typeface="Times New Roman" pitchFamily="18" charset="0"/>
              </a:rPr>
              <a:t>Техногенные</a:t>
            </a:r>
            <a:r>
              <a:rPr lang="ru-RU" sz="2400" smtClean="0">
                <a:cs typeface="Times New Roman" pitchFamily="18" charset="0"/>
              </a:rPr>
              <a:t> (производственные), </a:t>
            </a:r>
            <a:r>
              <a:rPr lang="ru-RU" sz="2400" b="1" i="1" u="sng" smtClean="0">
                <a:cs typeface="Times New Roman" pitchFamily="18" charset="0"/>
              </a:rPr>
              <a:t>связанные с деятельностью</a:t>
            </a:r>
            <a:r>
              <a:rPr lang="ru-RU" sz="2400" smtClean="0">
                <a:cs typeface="Times New Roman" pitchFamily="18" charset="0"/>
              </a:rPr>
              <a:t> людей:</a:t>
            </a:r>
          </a:p>
          <a:p>
            <a:pPr marL="0" indent="0" algn="just">
              <a:spcBef>
                <a:spcPct val="0"/>
              </a:spcBef>
              <a:buFont typeface="Wingdings" pitchFamily="2" charset="2"/>
              <a:buNone/>
              <a:tabLst>
                <a:tab pos="685800" algn="l"/>
              </a:tabLst>
            </a:pPr>
            <a:r>
              <a:rPr lang="ru-RU" sz="2400" smtClean="0">
                <a:cs typeface="Times New Roman" pitchFamily="18" charset="0"/>
              </a:rPr>
              <a:t>- автодорожные, железнодорожные, авиационные, космические, на речном и морском флоте, пожары и взрывы, </a:t>
            </a:r>
          </a:p>
          <a:p>
            <a:pPr marL="0" indent="0" algn="just">
              <a:spcBef>
                <a:spcPct val="0"/>
              </a:spcBef>
              <a:buFont typeface="Wingdings" pitchFamily="2" charset="2"/>
              <a:buNone/>
              <a:tabLst>
                <a:tab pos="685800" algn="l"/>
              </a:tabLst>
            </a:pPr>
            <a:r>
              <a:rPr lang="ru-RU" sz="2400" smtClean="0">
                <a:cs typeface="Times New Roman" pitchFamily="18" charset="0"/>
              </a:rPr>
              <a:t>- аварии с выбросом АХОВ,  РВ (радиационных), </a:t>
            </a:r>
          </a:p>
          <a:p>
            <a:pPr marL="0" indent="0" algn="just">
              <a:spcBef>
                <a:spcPct val="0"/>
              </a:spcBef>
              <a:buFont typeface="Wingdings" pitchFamily="2" charset="2"/>
              <a:buNone/>
              <a:tabLst>
                <a:tab pos="685800" algn="l"/>
              </a:tabLst>
            </a:pPr>
            <a:r>
              <a:rPr lang="ru-RU" sz="2400" smtClean="0">
                <a:cs typeface="Times New Roman" pitchFamily="18" charset="0"/>
              </a:rPr>
              <a:t>  с распространением бактериологических средств,</a:t>
            </a:r>
          </a:p>
          <a:p>
            <a:pPr marL="0" indent="0" algn="just">
              <a:spcBef>
                <a:spcPct val="0"/>
              </a:spcBef>
              <a:buFont typeface="Wingdings" pitchFamily="2" charset="2"/>
              <a:buNone/>
              <a:tabLst>
                <a:tab pos="685800" algn="l"/>
              </a:tabLst>
            </a:pPr>
            <a:r>
              <a:rPr lang="ru-RU" sz="2400" smtClean="0">
                <a:cs typeface="Times New Roman" pitchFamily="18" charset="0"/>
              </a:rPr>
              <a:t>-аварии энергосистем, систем городского хозяйства, очистных сооружений, гидродинамические аварии, в том числе прорывы.</a:t>
            </a:r>
          </a:p>
          <a:p>
            <a:pPr marL="0" indent="0" algn="just">
              <a:spcBef>
                <a:spcPct val="0"/>
              </a:spcBef>
              <a:buFont typeface="Wingdings" pitchFamily="2" charset="2"/>
              <a:buNone/>
              <a:tabLst>
                <a:tab pos="685800" algn="l"/>
              </a:tabLst>
            </a:pPr>
            <a:r>
              <a:rPr lang="ru-RU" sz="2400" b="1" smtClean="0">
                <a:cs typeface="Times New Roman" pitchFamily="18" charset="0"/>
              </a:rPr>
              <a:t>                                                                                    19</a:t>
            </a:r>
            <a:endParaRPr lang="ru-RU" sz="2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762000" y="762000"/>
            <a:ext cx="7924800" cy="762000"/>
          </a:xfrm>
        </p:spPr>
        <p:txBody>
          <a:bodyPr/>
          <a:lstStyle/>
          <a:p>
            <a:pPr algn="r"/>
            <a:r>
              <a:rPr lang="ru-RU" sz="1600" b="0" i="1" smtClean="0">
                <a:solidFill>
                  <a:schemeClr val="tx1"/>
                </a:solidFill>
                <a:cs typeface="Times New Roman" pitchFamily="18" charset="0"/>
              </a:rPr>
              <a:t>(продолжение)</a:t>
            </a:r>
            <a:br>
              <a:rPr lang="ru-RU" sz="1600" b="0" i="1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2800" smtClean="0">
                <a:solidFill>
                  <a:schemeClr val="tx1"/>
                </a:solidFill>
                <a:cs typeface="Times New Roman" pitchFamily="18" charset="0"/>
              </a:rPr>
              <a:t>Классификации чрезвычайных ситуаций:</a:t>
            </a:r>
            <a:endParaRPr lang="ru-RU" sz="2800" smtClean="0"/>
          </a:p>
        </p:txBody>
      </p:sp>
      <p:sp>
        <p:nvSpPr>
          <p:cNvPr id="2457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spcBef>
                <a:spcPct val="0"/>
              </a:spcBef>
              <a:buClrTx/>
              <a:buSzTx/>
              <a:buFontTx/>
              <a:buChar char="•"/>
              <a:tabLst>
                <a:tab pos="685800" algn="l"/>
              </a:tabLst>
            </a:pPr>
            <a:r>
              <a:rPr lang="ru-RU" sz="2000" b="1" i="1" u="sng" smtClean="0">
                <a:solidFill>
                  <a:srgbClr val="00B050"/>
                </a:solidFill>
                <a:cs typeface="Times New Roman" pitchFamily="18" charset="0"/>
              </a:rPr>
              <a:t>Экологические</a:t>
            </a:r>
            <a:r>
              <a:rPr lang="ru-RU" sz="2000" smtClean="0">
                <a:cs typeface="Times New Roman" pitchFamily="18" charset="0"/>
              </a:rPr>
              <a:t> – </a:t>
            </a:r>
            <a:r>
              <a:rPr lang="ru-RU" sz="2000" b="1" i="1" smtClean="0">
                <a:cs typeface="Times New Roman" pitchFamily="18" charset="0"/>
              </a:rPr>
              <a:t>резкое изменение климата</a:t>
            </a:r>
            <a:r>
              <a:rPr lang="ru-RU" sz="2000" smtClean="0">
                <a:cs typeface="Times New Roman" pitchFamily="18" charset="0"/>
              </a:rPr>
              <a:t>, наличие в почве </a:t>
            </a:r>
            <a:r>
              <a:rPr lang="ru-RU" sz="2000" b="1" i="1" smtClean="0">
                <a:cs typeface="Times New Roman" pitchFamily="18" charset="0"/>
              </a:rPr>
              <a:t>вредных веществ сверх предельно допустимых концентраций (ПДК</a:t>
            </a:r>
            <a:r>
              <a:rPr lang="ru-RU" sz="2000" smtClean="0">
                <a:cs typeface="Times New Roman" pitchFamily="18" charset="0"/>
              </a:rPr>
              <a:t>), </a:t>
            </a:r>
            <a:r>
              <a:rPr lang="ru-RU" sz="2000" i="1" smtClean="0">
                <a:cs typeface="Times New Roman" pitchFamily="18" charset="0"/>
              </a:rPr>
              <a:t>интенсивная </a:t>
            </a:r>
            <a:r>
              <a:rPr lang="ru-RU" sz="2000" b="1" i="1" smtClean="0">
                <a:cs typeface="Times New Roman" pitchFamily="18" charset="0"/>
              </a:rPr>
              <a:t>деградация почв</a:t>
            </a:r>
            <a:r>
              <a:rPr lang="ru-RU" sz="2000" smtClean="0">
                <a:cs typeface="Times New Roman" pitchFamily="18" charset="0"/>
              </a:rPr>
              <a:t> (эрозия, засоление, заболачивание), </a:t>
            </a:r>
            <a:r>
              <a:rPr lang="ru-RU" sz="2000" b="1" i="1" smtClean="0">
                <a:cs typeface="Times New Roman" pitchFamily="18" charset="0"/>
              </a:rPr>
              <a:t>превышение ПДК вредных примесей</a:t>
            </a:r>
            <a:r>
              <a:rPr lang="ru-RU" sz="2000" b="1" smtClean="0">
                <a:cs typeface="Times New Roman" pitchFamily="18" charset="0"/>
              </a:rPr>
              <a:t> </a:t>
            </a:r>
            <a:r>
              <a:rPr lang="ru-RU" sz="2000" smtClean="0">
                <a:cs typeface="Times New Roman" pitchFamily="18" charset="0"/>
              </a:rPr>
              <a:t>в атмосфере, </a:t>
            </a:r>
            <a:r>
              <a:rPr lang="ru-RU" sz="2000" b="1" i="1" smtClean="0">
                <a:cs typeface="Times New Roman" pitchFamily="18" charset="0"/>
              </a:rPr>
              <a:t>острый «кислородный голод»</a:t>
            </a:r>
            <a:r>
              <a:rPr lang="ru-RU" sz="2000" smtClean="0">
                <a:cs typeface="Times New Roman" pitchFamily="18" charset="0"/>
              </a:rPr>
              <a:t> в городах, </a:t>
            </a:r>
            <a:r>
              <a:rPr lang="ru-RU" sz="2000" b="1" i="1" smtClean="0">
                <a:cs typeface="Times New Roman" pitchFamily="18" charset="0"/>
              </a:rPr>
              <a:t>превышение предельно допустимого</a:t>
            </a:r>
            <a:r>
              <a:rPr lang="ru-RU" sz="2000" smtClean="0">
                <a:cs typeface="Times New Roman" pitchFamily="18" charset="0"/>
              </a:rPr>
              <a:t> уровня </a:t>
            </a:r>
            <a:r>
              <a:rPr lang="ru-RU" sz="2000" b="1" i="1" smtClean="0">
                <a:cs typeface="Times New Roman" pitchFamily="18" charset="0"/>
              </a:rPr>
              <a:t>городского шума</a:t>
            </a:r>
            <a:r>
              <a:rPr lang="ru-RU" sz="2000" smtClean="0">
                <a:cs typeface="Times New Roman" pitchFamily="18" charset="0"/>
              </a:rPr>
              <a:t>, </a:t>
            </a:r>
            <a:r>
              <a:rPr lang="ru-RU" sz="2000" i="1" smtClean="0">
                <a:cs typeface="Times New Roman" pitchFamily="18" charset="0"/>
              </a:rPr>
              <a:t>разрушение </a:t>
            </a:r>
            <a:r>
              <a:rPr lang="ru-RU" sz="2000" b="1" i="1" smtClean="0">
                <a:cs typeface="Times New Roman" pitchFamily="18" charset="0"/>
              </a:rPr>
              <a:t>озонового слоя</a:t>
            </a:r>
            <a:r>
              <a:rPr lang="ru-RU" sz="2000" i="1" smtClean="0">
                <a:cs typeface="Times New Roman" pitchFamily="18" charset="0"/>
              </a:rPr>
              <a:t> </a:t>
            </a:r>
            <a:r>
              <a:rPr lang="ru-RU" sz="2000" smtClean="0">
                <a:cs typeface="Times New Roman" pitchFamily="18" charset="0"/>
              </a:rPr>
              <a:t>атмосферы, </a:t>
            </a:r>
            <a:r>
              <a:rPr lang="ru-RU" sz="2000" i="1" smtClean="0">
                <a:cs typeface="Times New Roman" pitchFamily="18" charset="0"/>
              </a:rPr>
              <a:t>резкая нехватка</a:t>
            </a:r>
            <a:r>
              <a:rPr lang="ru-RU" sz="2000" smtClean="0">
                <a:cs typeface="Times New Roman" pitchFamily="18" charset="0"/>
              </a:rPr>
              <a:t> </a:t>
            </a:r>
            <a:r>
              <a:rPr lang="ru-RU" sz="2000" b="1" i="1" smtClean="0">
                <a:cs typeface="Times New Roman" pitchFamily="18" charset="0"/>
              </a:rPr>
              <a:t>питьевой воды,</a:t>
            </a:r>
            <a:r>
              <a:rPr lang="ru-RU" sz="2000" smtClean="0">
                <a:cs typeface="Times New Roman" pitchFamily="18" charset="0"/>
              </a:rPr>
              <a:t> «</a:t>
            </a:r>
            <a:r>
              <a:rPr lang="ru-RU" sz="2000" i="1" smtClean="0">
                <a:cs typeface="Times New Roman" pitchFamily="18" charset="0"/>
              </a:rPr>
              <a:t>исчезновение» видов и популяций </a:t>
            </a:r>
            <a:r>
              <a:rPr lang="ru-RU" sz="2000" b="1" i="1" smtClean="0">
                <a:cs typeface="Times New Roman" pitchFamily="18" charset="0"/>
              </a:rPr>
              <a:t>животных и растений</a:t>
            </a:r>
            <a:r>
              <a:rPr lang="ru-RU" sz="2000" smtClean="0">
                <a:cs typeface="Times New Roman" pitchFamily="18" charset="0"/>
              </a:rPr>
              <a:t>;</a:t>
            </a:r>
          </a:p>
          <a:p>
            <a:pPr marL="0" indent="0" algn="just">
              <a:spcBef>
                <a:spcPct val="0"/>
              </a:spcBef>
              <a:buClrTx/>
              <a:buSzTx/>
              <a:buFont typeface="Wingdings" pitchFamily="2" charset="2"/>
              <a:buNone/>
              <a:tabLst>
                <a:tab pos="685800" algn="l"/>
              </a:tabLst>
            </a:pPr>
            <a:endParaRPr lang="ru-RU" sz="2000" b="1" i="1" smtClean="0">
              <a:cs typeface="Times New Roman" pitchFamily="18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 typeface="Wingdings" pitchFamily="2" charset="2"/>
              <a:buNone/>
              <a:tabLst>
                <a:tab pos="685800" algn="l"/>
              </a:tabLst>
            </a:pPr>
            <a:r>
              <a:rPr lang="ru-RU" sz="2000" b="1" i="1" u="sng" smtClean="0">
                <a:solidFill>
                  <a:srgbClr val="00B050"/>
                </a:solidFill>
                <a:cs typeface="Times New Roman" pitchFamily="18" charset="0"/>
              </a:rPr>
              <a:t>Социальные:</a:t>
            </a:r>
            <a:r>
              <a:rPr lang="ru-RU" sz="2000" b="1" i="1" smtClean="0">
                <a:cs typeface="Times New Roman" pitchFamily="18" charset="0"/>
              </a:rPr>
              <a:t> </a:t>
            </a:r>
            <a:r>
              <a:rPr lang="ru-RU" sz="2000" smtClean="0">
                <a:cs typeface="Times New Roman" pitchFamily="18" charset="0"/>
              </a:rPr>
              <a:t>эпидемии, голод, войны, терроризм, общественные беспорядки.</a:t>
            </a:r>
            <a:endParaRPr lang="ru-RU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3400" smtClean="0"/>
              <a:t>        Основные виды ЧС:</a:t>
            </a:r>
          </a:p>
        </p:txBody>
      </p:sp>
      <p:sp>
        <p:nvSpPr>
          <p:cNvPr id="26627" name="Содержимое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катастрофа</a:t>
            </a:r>
          </a:p>
          <a:p>
            <a:pPr eaLnBrk="1" hangingPunct="1"/>
            <a:r>
              <a:rPr lang="ru-RU" smtClean="0"/>
              <a:t>авария,</a:t>
            </a:r>
          </a:p>
          <a:p>
            <a:pPr eaLnBrk="1" hangingPunct="1"/>
            <a:r>
              <a:rPr lang="ru-RU" smtClean="0"/>
              <a:t>стихийное бедствие, </a:t>
            </a:r>
          </a:p>
          <a:p>
            <a:pPr eaLnBrk="1" hangingPunct="1"/>
            <a:r>
              <a:rPr lang="ru-RU" smtClean="0"/>
              <a:t>экологическое бедствие,</a:t>
            </a:r>
          </a:p>
          <a:p>
            <a:pPr eaLnBrk="1" hangingPunct="1"/>
            <a:r>
              <a:rPr lang="ru-RU" smtClean="0"/>
              <a:t>эпидемия,</a:t>
            </a:r>
          </a:p>
          <a:p>
            <a:pPr eaLnBrk="1" hangingPunct="1"/>
            <a:r>
              <a:rPr lang="ru-RU" smtClean="0"/>
              <a:t>использование средств массового поражения.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mtClean="0"/>
              <a:t>                                                                      22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ru-RU" sz="4600" smtClean="0">
                <a:solidFill>
                  <a:schemeClr val="tx1"/>
                </a:solidFill>
              </a:rPr>
              <a:t>             </a:t>
            </a:r>
            <a:r>
              <a:rPr lang="ru-RU" smtClean="0">
                <a:solidFill>
                  <a:schemeClr val="tx1"/>
                </a:solidFill>
              </a:rPr>
              <a:t>Катастрофа</a:t>
            </a:r>
            <a:endParaRPr lang="ru-RU" smtClean="0"/>
          </a:p>
        </p:txBody>
      </p:sp>
      <p:sp>
        <p:nvSpPr>
          <p:cNvPr id="27651" name="Содержимое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b="1" smtClean="0"/>
              <a:t>   </a:t>
            </a:r>
            <a:r>
              <a:rPr lang="ru-RU" smtClean="0"/>
              <a:t> – </a:t>
            </a:r>
            <a:r>
              <a:rPr lang="ru-RU" b="1" i="1" smtClean="0"/>
              <a:t>внезапно возникшее бедствие</a:t>
            </a:r>
            <a:r>
              <a:rPr lang="ru-RU" b="1" smtClean="0"/>
              <a:t>,</a:t>
            </a:r>
            <a:r>
              <a:rPr lang="ru-RU" smtClean="0"/>
              <a:t> </a:t>
            </a:r>
            <a:r>
              <a:rPr lang="ru-RU" i="1" smtClean="0"/>
              <a:t>вызванное силами природы или деятельностью человека</a:t>
            </a:r>
            <a:r>
              <a:rPr lang="ru-RU" smtClean="0"/>
              <a:t>, </a:t>
            </a:r>
            <a:r>
              <a:rPr lang="ru-RU" b="1" i="1" smtClean="0"/>
              <a:t>сопровождающееся </a:t>
            </a:r>
            <a:r>
              <a:rPr lang="ru-RU" b="1" i="1" u="sng" smtClean="0"/>
              <a:t>гибелью и массовым поражением</a:t>
            </a:r>
            <a:r>
              <a:rPr lang="ru-RU" smtClean="0"/>
              <a:t> людей со своими особенностями патологии, </a:t>
            </a:r>
            <a:r>
              <a:rPr lang="ru-RU" b="1" i="1" smtClean="0"/>
              <a:t>разрушением</a:t>
            </a:r>
            <a:r>
              <a:rPr lang="ru-RU" smtClean="0"/>
              <a:t> зданий, различных сооружений, </a:t>
            </a:r>
            <a:r>
              <a:rPr lang="ru-RU" b="1" i="1" smtClean="0"/>
              <a:t>уничтожением</a:t>
            </a:r>
            <a:r>
              <a:rPr lang="ru-RU" smtClean="0"/>
              <a:t> материальных ценностей.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AutoShape 2"/>
          <p:cNvSpPr>
            <a:spLocks noChangeArrowheads="1"/>
          </p:cNvSpPr>
          <p:nvPr/>
        </p:nvSpPr>
        <p:spPr bwMode="auto">
          <a:xfrm>
            <a:off x="292100" y="357188"/>
            <a:ext cx="8678863" cy="5022850"/>
          </a:xfrm>
          <a:prstGeom prst="octagon">
            <a:avLst>
              <a:gd name="adj" fmla="val 5532"/>
            </a:avLst>
          </a:prstGeom>
          <a:gradFill rotWithShape="1">
            <a:gsLst>
              <a:gs pos="0">
                <a:srgbClr val="336699"/>
              </a:gs>
              <a:gs pos="50000">
                <a:schemeClr val="tx1"/>
              </a:gs>
              <a:gs pos="100000">
                <a:srgbClr val="336699"/>
              </a:gs>
            </a:gsLst>
            <a:lin ang="18900000" scaled="1"/>
          </a:gradFill>
          <a:ln w="9525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pitchFamily="34" charset="0"/>
            </a:endParaRPr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304800" y="457200"/>
            <a:ext cx="8639175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600" b="1" dirty="0" smtClean="0">
                <a:solidFill>
                  <a:schemeClr val="bg1"/>
                </a:solidFill>
              </a:rPr>
              <a:t>Заключение</a:t>
            </a:r>
          </a:p>
          <a:p>
            <a:pPr eaLnBrk="0" hangingPunct="0">
              <a:spcBef>
                <a:spcPct val="50000"/>
              </a:spcBef>
            </a:pPr>
            <a:r>
              <a:rPr lang="ru-RU" sz="3600" dirty="0" smtClean="0">
                <a:solidFill>
                  <a:schemeClr val="bg1"/>
                </a:solidFill>
              </a:rPr>
              <a:t>«</a:t>
            </a:r>
            <a:r>
              <a:rPr lang="ru-RU" sz="3600" dirty="0">
                <a:solidFill>
                  <a:schemeClr val="bg1"/>
                </a:solidFill>
              </a:rPr>
              <a:t>Риск и опасности в развитии </a:t>
            </a:r>
            <a:r>
              <a:rPr lang="ru-RU" sz="3600" dirty="0" err="1" smtClean="0">
                <a:solidFill>
                  <a:schemeClr val="bg1"/>
                </a:solidFill>
              </a:rPr>
              <a:t>цивили-зации</a:t>
            </a:r>
            <a:r>
              <a:rPr lang="ru-RU" sz="3600" dirty="0" smtClean="0">
                <a:solidFill>
                  <a:schemeClr val="bg1"/>
                </a:solidFill>
              </a:rPr>
              <a:t> </a:t>
            </a:r>
            <a:r>
              <a:rPr lang="ru-RU" sz="3600" dirty="0">
                <a:solidFill>
                  <a:schemeClr val="bg1"/>
                </a:solidFill>
              </a:rPr>
              <a:t>были, есть и будут. </a:t>
            </a:r>
            <a:r>
              <a:rPr lang="ru-RU" sz="3600" dirty="0" smtClean="0">
                <a:solidFill>
                  <a:schemeClr val="bg1"/>
                </a:solidFill>
              </a:rPr>
              <a:t>И </a:t>
            </a:r>
            <a:r>
              <a:rPr lang="ru-RU" sz="3600" dirty="0">
                <a:solidFill>
                  <a:schemeClr val="bg1"/>
                </a:solidFill>
              </a:rPr>
              <a:t>нам </a:t>
            </a:r>
            <a:r>
              <a:rPr lang="ru-RU" sz="3600" dirty="0" err="1" smtClean="0">
                <a:solidFill>
                  <a:schemeClr val="bg1"/>
                </a:solidFill>
              </a:rPr>
              <a:t>при-дется</a:t>
            </a:r>
            <a:r>
              <a:rPr lang="ru-RU" sz="3600" dirty="0" smtClean="0">
                <a:solidFill>
                  <a:schemeClr val="bg1"/>
                </a:solidFill>
              </a:rPr>
              <a:t> </a:t>
            </a:r>
            <a:r>
              <a:rPr lang="ru-RU" sz="3600" dirty="0">
                <a:solidFill>
                  <a:schemeClr val="bg1"/>
                </a:solidFill>
              </a:rPr>
              <a:t>приучить себя </a:t>
            </a:r>
            <a:r>
              <a:rPr lang="ru-RU" sz="3600" dirty="0" smtClean="0">
                <a:solidFill>
                  <a:schemeClr val="bg1"/>
                </a:solidFill>
              </a:rPr>
              <a:t>к </a:t>
            </a:r>
            <a:r>
              <a:rPr lang="ru-RU" sz="3600" dirty="0">
                <a:solidFill>
                  <a:schemeClr val="bg1"/>
                </a:solidFill>
              </a:rPr>
              <a:t>мысли о </a:t>
            </a:r>
            <a:r>
              <a:rPr lang="ru-RU" sz="3600" dirty="0" err="1" smtClean="0">
                <a:solidFill>
                  <a:schemeClr val="bg1"/>
                </a:solidFill>
              </a:rPr>
              <a:t>необхо-димости</a:t>
            </a:r>
            <a:r>
              <a:rPr lang="ru-RU" sz="3600" dirty="0" smtClean="0">
                <a:solidFill>
                  <a:schemeClr val="bg1"/>
                </a:solidFill>
              </a:rPr>
              <a:t> </a:t>
            </a:r>
            <a:r>
              <a:rPr lang="ru-RU" sz="3600" dirty="0">
                <a:solidFill>
                  <a:schemeClr val="bg1"/>
                </a:solidFill>
              </a:rPr>
              <a:t>жить </a:t>
            </a:r>
            <a:r>
              <a:rPr lang="ru-RU" sz="3600" dirty="0" smtClean="0">
                <a:solidFill>
                  <a:schemeClr val="bg1"/>
                </a:solidFill>
              </a:rPr>
              <a:t>под </a:t>
            </a:r>
            <a:r>
              <a:rPr lang="ru-RU" sz="3600" dirty="0">
                <a:solidFill>
                  <a:schemeClr val="bg1"/>
                </a:solidFill>
              </a:rPr>
              <a:t>этим бременем. Но это </a:t>
            </a:r>
            <a:r>
              <a:rPr lang="ru-RU" sz="3600" dirty="0" smtClean="0">
                <a:solidFill>
                  <a:schemeClr val="bg1"/>
                </a:solidFill>
              </a:rPr>
              <a:t>означает </a:t>
            </a:r>
            <a:r>
              <a:rPr lang="ru-RU" sz="3600" dirty="0">
                <a:solidFill>
                  <a:schemeClr val="bg1"/>
                </a:solidFill>
              </a:rPr>
              <a:t>лишь одно: </a:t>
            </a:r>
            <a:r>
              <a:rPr lang="ru-RU" sz="3600" b="1" dirty="0" err="1" smtClean="0">
                <a:solidFill>
                  <a:srgbClr val="FF0000"/>
                </a:solidFill>
              </a:rPr>
              <a:t>человечест-ву</a:t>
            </a:r>
            <a:r>
              <a:rPr lang="ru-RU" sz="3600" b="1" dirty="0" smtClean="0">
                <a:solidFill>
                  <a:srgbClr val="FF0000"/>
                </a:solidFill>
              </a:rPr>
              <a:t> </a:t>
            </a:r>
            <a:r>
              <a:rPr lang="ru-RU" sz="3600" b="1" u="sng" dirty="0">
                <a:solidFill>
                  <a:srgbClr val="FF0000"/>
                </a:solidFill>
              </a:rPr>
              <a:t>необходимо</a:t>
            </a:r>
            <a:r>
              <a:rPr lang="ru-RU" sz="3600" b="1" dirty="0">
                <a:solidFill>
                  <a:srgbClr val="FF0000"/>
                </a:solidFill>
              </a:rPr>
              <a:t> </a:t>
            </a:r>
            <a:r>
              <a:rPr lang="ru-RU" sz="3600" b="1" u="sng" dirty="0">
                <a:solidFill>
                  <a:srgbClr val="FF0000"/>
                </a:solidFill>
              </a:rPr>
              <a:t>научиться</a:t>
            </a:r>
            <a:r>
              <a:rPr lang="ru-RU" sz="3600" b="1" dirty="0">
                <a:solidFill>
                  <a:srgbClr val="FF0000"/>
                </a:solidFill>
              </a:rPr>
              <a:t> </a:t>
            </a:r>
            <a:r>
              <a:rPr lang="ru-RU" sz="3600" b="1" u="sng" dirty="0" err="1" smtClean="0">
                <a:solidFill>
                  <a:srgbClr val="FF0000"/>
                </a:solidFill>
              </a:rPr>
              <a:t>предель-но</a:t>
            </a:r>
            <a:r>
              <a:rPr lang="ru-RU" sz="3600" b="1" u="sng" dirty="0" smtClean="0">
                <a:solidFill>
                  <a:srgbClr val="FF0000"/>
                </a:solidFill>
              </a:rPr>
              <a:t> </a:t>
            </a:r>
            <a:r>
              <a:rPr lang="ru-RU" sz="3600" b="1" u="sng" dirty="0">
                <a:solidFill>
                  <a:srgbClr val="FF0000"/>
                </a:solidFill>
              </a:rPr>
              <a:t>снижать</a:t>
            </a:r>
            <a:r>
              <a:rPr lang="ru-RU" sz="3600" b="1" dirty="0">
                <a:solidFill>
                  <a:srgbClr val="FF0000"/>
                </a:solidFill>
              </a:rPr>
              <a:t> </a:t>
            </a:r>
            <a:r>
              <a:rPr lang="ru-RU" sz="3600" b="1" u="sng" dirty="0">
                <a:solidFill>
                  <a:srgbClr val="FF0000"/>
                </a:solidFill>
              </a:rPr>
              <a:t>этот</a:t>
            </a:r>
            <a:r>
              <a:rPr lang="ru-RU" sz="3600" b="1" dirty="0">
                <a:solidFill>
                  <a:srgbClr val="FF0000"/>
                </a:solidFill>
              </a:rPr>
              <a:t> </a:t>
            </a:r>
            <a:r>
              <a:rPr lang="ru-RU" sz="3600" b="1" u="sng" dirty="0">
                <a:solidFill>
                  <a:srgbClr val="FF0000"/>
                </a:solidFill>
              </a:rPr>
              <a:t>риск</a:t>
            </a:r>
            <a:r>
              <a:rPr lang="ru-RU" sz="3600" b="1" dirty="0">
                <a:solidFill>
                  <a:srgbClr val="FF0000"/>
                </a:solidFill>
              </a:rPr>
              <a:t> </a:t>
            </a:r>
            <a:r>
              <a:rPr lang="ru-RU" sz="3600" b="1" u="sng" dirty="0">
                <a:solidFill>
                  <a:srgbClr val="FF0000"/>
                </a:solidFill>
              </a:rPr>
              <a:t>и</a:t>
            </a:r>
            <a:r>
              <a:rPr lang="ru-RU" sz="3600" b="1" dirty="0">
                <a:solidFill>
                  <a:srgbClr val="FF0000"/>
                </a:solidFill>
              </a:rPr>
              <a:t> опасность</a:t>
            </a:r>
            <a:r>
              <a:rPr lang="ru-RU" sz="3600" b="1" dirty="0" smtClean="0">
                <a:solidFill>
                  <a:srgbClr val="FF0000"/>
                </a:solidFill>
              </a:rPr>
              <a:t>»</a:t>
            </a:r>
            <a:r>
              <a:rPr lang="ru-RU" sz="3600" b="1" dirty="0" smtClean="0"/>
              <a:t> </a:t>
            </a:r>
          </a:p>
          <a:p>
            <a:pPr eaLnBrk="0" hangingPunct="0">
              <a:spcBef>
                <a:spcPct val="50000"/>
              </a:spcBef>
            </a:pPr>
            <a:r>
              <a:rPr lang="ru-RU" sz="3600" b="1" dirty="0" smtClean="0"/>
              <a:t>Академик РАН  Н.Н. Моисеев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сулы">
  <a:themeElements>
    <a:clrScheme name="Капсулы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Капсулы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апсулы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Capsules</Template>
  <TotalTime>1582</TotalTime>
  <Words>1180</Words>
  <Application>Microsoft Office PowerPoint</Application>
  <PresentationFormat>Экран (4:3)</PresentationFormat>
  <Paragraphs>129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Капсулы</vt:lpstr>
      <vt:lpstr>  Тема: ЧРЕЗВЫЧАЙНЫЕ СИТУАЦИИ. ЕДИНАЯ ГОСУДАРСТВЕННАЯ СИСТЕМА ПРЕДУПРЕЖДЕНИЯ И ЛИКВИДАЦИИ ПОСЛЕДСТВИЙ  ЧС.  </vt:lpstr>
      <vt:lpstr>УЧЕБНЫЕ И ВОСПИТАТЕЛЬНЫЕ ЦЕЛИ </vt:lpstr>
      <vt:lpstr>УЧЕБНЫЕ ВОПРОСЫ </vt:lpstr>
      <vt:lpstr>ЛИТЕРАТУРА</vt:lpstr>
      <vt:lpstr>ЛИТЕРАТУРА</vt:lpstr>
      <vt:lpstr> Общая характеристика чрезвычайных ситуаций мирного времени.   1. Определение ЧС  </vt:lpstr>
      <vt:lpstr>Слайд 7</vt:lpstr>
      <vt:lpstr>Слайд 8</vt:lpstr>
      <vt:lpstr>Определение ЧС  </vt:lpstr>
      <vt:lpstr>Слайд 10</vt:lpstr>
      <vt:lpstr>Слайд 11</vt:lpstr>
      <vt:lpstr> Классификации чрезвычайных ситуаций</vt:lpstr>
      <vt:lpstr>Локальная ЧС</vt:lpstr>
      <vt:lpstr>      Местная (объектовая) ЧС</vt:lpstr>
      <vt:lpstr>          Территориальная ЧС</vt:lpstr>
      <vt:lpstr>            Региональная ЧС</vt:lpstr>
      <vt:lpstr>  Федеральная (национальная) ЧС</vt:lpstr>
      <vt:lpstr>  Трансграничная (глобальная) ЧС  </vt:lpstr>
      <vt:lpstr>Классификации чрезвычайных ситуаций:</vt:lpstr>
      <vt:lpstr>(продолжение)  Классификации чрезвычайных ситуаций:</vt:lpstr>
      <vt:lpstr>(продолжение) Классификации чрезвычайных ситуаций:</vt:lpstr>
      <vt:lpstr>        Основные виды ЧС:</vt:lpstr>
      <vt:lpstr>             Катастрофа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Польхователь</dc:creator>
  <cp:lastModifiedBy>сергей</cp:lastModifiedBy>
  <cp:revision>541</cp:revision>
  <cp:lastPrinted>1601-01-01T00:00:00Z</cp:lastPrinted>
  <dcterms:created xsi:type="dcterms:W3CDTF">1601-01-01T00:00:00Z</dcterms:created>
  <dcterms:modified xsi:type="dcterms:W3CDTF">2019-09-01T06:52:27Z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