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306" r:id="rId2"/>
    <p:sldId id="308" r:id="rId3"/>
    <p:sldId id="309" r:id="rId4"/>
    <p:sldId id="333" r:id="rId5"/>
    <p:sldId id="334" r:id="rId6"/>
    <p:sldId id="335" r:id="rId7"/>
    <p:sldId id="336" r:id="rId8"/>
    <p:sldId id="337" r:id="rId9"/>
    <p:sldId id="338" r:id="rId10"/>
    <p:sldId id="339" r:id="rId11"/>
    <p:sldId id="340" r:id="rId12"/>
    <p:sldId id="341" r:id="rId13"/>
    <p:sldId id="342" r:id="rId14"/>
    <p:sldId id="311" r:id="rId15"/>
    <p:sldId id="343" r:id="rId16"/>
    <p:sldId id="344" r:id="rId17"/>
    <p:sldId id="345" r:id="rId18"/>
    <p:sldId id="346" r:id="rId19"/>
    <p:sldId id="347" r:id="rId20"/>
    <p:sldId id="349" r:id="rId21"/>
    <p:sldId id="350" r:id="rId22"/>
    <p:sldId id="351" r:id="rId23"/>
    <p:sldId id="352" r:id="rId24"/>
    <p:sldId id="378" r:id="rId25"/>
    <p:sldId id="404" r:id="rId26"/>
    <p:sldId id="403" r:id="rId27"/>
    <p:sldId id="381" r:id="rId28"/>
    <p:sldId id="382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FF9966"/>
    <a:srgbClr val="FFCCFF"/>
    <a:srgbClr val="FF33CC"/>
    <a:srgbClr val="CC0066"/>
    <a:srgbClr val="990033"/>
    <a:srgbClr val="00CC99"/>
    <a:srgbClr val="EEF961"/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0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64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5170F-3AAE-46FE-AB75-2429FBF2EE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5AB205-1037-45F1-87A2-8E4DE6B7FE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CFDB61-47C9-4C25-AB2C-EB04081006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DA0B5-6CCF-44E2-B40F-C03E26CD18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F019EE-1DA4-40C9-A67A-AEDFB1897A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5617E-4757-4D2D-97B6-4325FD3727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FA762-8612-4A51-8BC2-5C01E4C2CF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21996-1CC7-4F04-8581-DCEDE37FB4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E2ECC-0121-4C86-98F2-15D044BB0B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5AE1F6-12BF-45D0-A601-087F22D7F2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D20EE3-CD24-4786-97B5-0D44E11547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i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i="0"/>
            </a:lvl1pPr>
          </a:lstStyle>
          <a:p>
            <a:pPr>
              <a:defRPr/>
            </a:pPr>
            <a:fld id="{7CE9438A-381D-4A78-8478-46D28101A2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>
          <a:xfrm>
            <a:off x="214313" y="0"/>
            <a:ext cx="8786812" cy="1417638"/>
          </a:xfrm>
        </p:spPr>
        <p:txBody>
          <a:bodyPr/>
          <a:lstStyle/>
          <a:p>
            <a:pPr eaLnBrk="1" hangingPunct="1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Новосибирский государственный медицинский университет ФГБОУ ВО Минздрава РФ</a:t>
            </a:r>
          </a:p>
        </p:txBody>
      </p:sp>
      <p:sp>
        <p:nvSpPr>
          <p:cNvPr id="2051" name="Содержимое 2"/>
          <p:cNvSpPr>
            <a:spLocks noGrp="1"/>
          </p:cNvSpPr>
          <p:nvPr>
            <p:ph idx="1"/>
          </p:nvPr>
        </p:nvSpPr>
        <p:spPr>
          <a:xfrm>
            <a:off x="142875" y="2285992"/>
            <a:ext cx="8786813" cy="4071946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Дисциплина: « Безопасность жизнедеятельности» </a:t>
            </a:r>
          </a:p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Тема «Защита населения и человека от вредных и опасных факторов природного и техногенного происхождения» </a:t>
            </a:r>
          </a:p>
          <a:p>
            <a:pPr algn="ctr" eaLnBrk="1" hangingPunct="1">
              <a:buFontTx/>
              <a:buNone/>
            </a:pP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buFontTx/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Кафедра нормальной физиологии </a:t>
            </a:r>
          </a:p>
          <a:p>
            <a:pPr algn="r" eaLnBrk="1" hangingPunct="1">
              <a:buFontTx/>
              <a:buNone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основ безопасности жизнедеятельности </a:t>
            </a:r>
          </a:p>
          <a:p>
            <a:pPr algn="r" eaLnBrk="1" hangingPunct="1">
              <a:buFontTx/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д.м.н., профессор Е. А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Ставский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42844" y="0"/>
            <a:ext cx="8858312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Учебные вопросы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Нормативно-правовая база защиты населения от чрезвычайных ситуаций различного характера.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Основные принципы защиты населения от чрезвычайных ситуаций различного характера.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Система гражданской обороны и основные направления ее деятельности.</a:t>
            </a:r>
          </a:p>
          <a:p>
            <a:pPr eaLnBrk="0" hangingPunct="0"/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3.1. Система гражданской обороны и основные направления ее деятельности.</a:t>
            </a:r>
          </a:p>
          <a:p>
            <a:pPr eaLnBrk="0" hangingPunct="0"/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3.2. Основы организации аварийно-спасательных и других неотложных работ при чрезвычайных ситуациях 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(АСДНР) </a:t>
            </a:r>
          </a:p>
          <a:p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Вредные и опасные факторы природного, антропогенного и</a:t>
            </a:r>
          </a:p>
          <a:p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техногенного происхождения.</a:t>
            </a:r>
          </a:p>
          <a:p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Средства и методы контроля и мониторинга вредных и опасных факторов природного, антропогенного и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техноген-ного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происхождения.</a:t>
            </a:r>
          </a:p>
          <a:p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 Технические средства индивидуальной защиты.</a:t>
            </a:r>
          </a:p>
          <a:p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7. Индивидуальные медицинские средства защиты.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142875" y="357188"/>
            <a:ext cx="8858250" cy="6357937"/>
          </a:xfrm>
        </p:spPr>
        <p:txBody>
          <a:bodyPr/>
          <a:lstStyle/>
          <a:p>
            <a:pPr algn="l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Учебные и воспитательные цели: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2800" dirty="0" smtClean="0">
                <a:solidFill>
                  <a:schemeClr val="accent6"/>
                </a:solidFill>
              </a:rPr>
              <a:t> </a:t>
            </a:r>
            <a:r>
              <a:rPr lang="ru-RU" sz="2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Ознакомить студентов с нормативно-правовой базой защиты населения и территорий от ЧС, с системой гражданской обороны и основными направлениями её деятельности.</a:t>
            </a:r>
            <a:br>
              <a:rPr lang="ru-RU" sz="2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2. Подготовить студентов по основам организации защиты населения от вредных и опасных факторов природного, антропогенного и техногенного происхождения.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ru-RU" sz="2800" dirty="0" smtClean="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2844" y="142852"/>
            <a:ext cx="8858312" cy="725470"/>
          </a:xfrm>
        </p:spPr>
        <p:txBody>
          <a:bodyPr/>
          <a:lstStyle/>
          <a:p>
            <a:pPr algn="l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Нормативно-правовая база защиты населения от чрезвычайных ситуаций различного характера</a:t>
            </a:r>
            <a:endParaRPr lang="ru-RU" dirty="0"/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142844" y="1175879"/>
            <a:ext cx="8786874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Конституции Российской Федерации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принятой в 1993 г., записано, что в совместном ведении Российской Федерации и субъектов Российской Федерации находится «осуществление мер по борьбе с катастрофами, стихийными бедствиями, эпидемиями, ликвидация их последствий». 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Основной Закон Российской Федерации закрепил права граждан на охрану здоровья, благоприятную окружающую среду, достоверную информацию о ее состоянии, возмещение ущерба, причиненного здоровью или имуществу.</a:t>
            </a:r>
            <a:endParaRPr kumimoji="0" lang="ru-RU" sz="2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142844" y="0"/>
            <a:ext cx="8858312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Федеральном законе РФ 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 безопасности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от 28.12.10 г. № 390-ФЗ дано определение безопасности как состояния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за-щищенности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жизненно важных интересов личности,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общест-ва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государства от внутренних угроз; определены субъекты безопасности и пути ее достижения.</a:t>
            </a:r>
          </a:p>
          <a:p>
            <a:pPr indent="450850"/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Федеральном законе РФ от 21.12.94 г. № 68-ФЗ «</a:t>
            </a:r>
            <a:r>
              <a:rPr lang="ru-RU" sz="2400" b="1" i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2400" b="1" i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защи-те</a:t>
            </a:r>
            <a:r>
              <a:rPr lang="ru-RU" sz="2400" b="1" i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населения и территорий от чрезвычайных ситуаций </a:t>
            </a:r>
            <a:r>
              <a:rPr lang="ru-RU" sz="2400" b="1" i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при-родного</a:t>
            </a:r>
            <a:r>
              <a:rPr lang="ru-RU" sz="2400" b="1" i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техногенного характера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установлены основные принципы защиты населения и территорий от ЧС,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полномо-чия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органов государственной власти РФ, органов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государст-венной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власти субъектов РФ, органов местного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самоуправле-ния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организаций в области защиты населения и территорий, а также и разграничение этих полномочий, вопросы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государ-ственного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управления в области защиты населения и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терри-торий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от чрезвычайных ситуаций, права и обязанности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граж-дан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РФ в этой области, порядок подготовки населения в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об-ласти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защиты от ЧС, а также необходимость создания единой государственной системы предупреждения и ликвидации ЧС.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142844" y="0"/>
            <a:ext cx="8858312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ФЗ РФ от 22.08.95 г. № 151-ФЗ 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 аварийно-спасательных службах и статусе спасателей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впервые было введено понятие «профессиональный спасатель» и установлены общие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орга-низационно-правовые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экономические основы создания и функционирования аварийно-спасательных служб 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аварий-но-спасательных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формирований на территории РФ, а также определены отношения между различными органами,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органи-зациями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иными юридическими лицами, связанные с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дея-тельностью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аварийно-спасательных служб, права,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обязаннос-ти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ответственность спасателей и основы государственной политики в области их правовой и социальной защиты.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ФЗ РФ от 12.02.98 г. № 28-ФЗ 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 гражданской обороне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определил задачи в области гражданской обороны и правовые основы их выполнения, полномочия органов государственной власти РФ, органов исполнительной власти субъектов РФ, органов местного самоуправления и организаций независимо от их организационно-правовых форм и форм собственности, а также силы и средства гражданской обороны.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1166843"/>
            <a:ext cx="88583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Федеральные законы РФ: «Об основах охраны здоровья граждан в Российской Федерации», «О пожарной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безопаснос-ти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«Об обороне», «О радиационной безопасности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населе-ния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«О промышленной безопасности опасных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производст-венных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объектов», «О безопасности гидротехнических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соору-жений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«О социальной защите граждан, подвергшихся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воз-действию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радиации вследствие катастрофы на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Чернобыль-ской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АЭС», «О санитарно-эпидемическом благополучии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насе-ления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«О чрезвычайном положении», «О военном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положе-нии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содержат ряд принципиальных положений,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определяю-щих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порядок и организацию защиты населения и территорий от чрезвычайных ситуаций различного характера.</a:t>
            </a:r>
            <a:endParaRPr lang="ru-RU" sz="2400" b="1" i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142844" y="398956"/>
            <a:ext cx="885831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Вопросы защиты населения и территорий от ЧС, а также от опасностей, возникающих при ведении военных действий или вследствие этих действий, нашли отражение также в Трудовом кодексе Российской Федерации, Концепции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нацио-нальной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безопасности Российской Федерации, Военной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док-трине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Российской Федерации, «Основах единой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государствен-ной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политики Российской Федерации в области гражданской обороны» и других документах.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целях практической реализации требований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федераль-ных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законов разработано, принято и действует большое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коли-чество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нормативных правовых документов. На сегодня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толь-ко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органы исполнительной власти субъектов РФ приняли свыше 1000 нормативных правовых актов, регулирующих отношения в этой сфере.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858312" cy="796908"/>
          </a:xfrm>
        </p:spPr>
        <p:txBody>
          <a:bodyPr/>
          <a:lstStyle/>
          <a:p>
            <a:pPr algn="l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Основные принципы защиты населения от чрезвычайных ситуаций различного характера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142844" y="1357298"/>
            <a:ext cx="885831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соответствии с Федеральным законом РФ от 21декабря 1994 г. № 68-ФЗ «О защите населения и территорий от ЧС природного и техногенного характера» определены принципы и способы защиты населения и объектов экономики в ЧС мирного и военного времени.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Принципы защиты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это официально установленные Правительством РФ положения, определяющие порядок защиты населения и организаций в условиях мирного и военного времени.</a:t>
            </a:r>
          </a:p>
          <a:p>
            <a:pPr lvl="0" indent="450850" algn="ctr"/>
            <a:r>
              <a:rPr lang="ru-RU" sz="2400" b="1" i="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принципы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2400" b="1" i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0850" eaLnBrk="0" hangingPunct="0"/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</a:t>
            </a:r>
            <a:r>
              <a:rPr lang="en-US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защита от чрезвычайных ситуаций осуществляется в отношении всего населения Российской Федерации, а также в отношении иностранных граждан и лиц без гражданства, находящихся на территории страны;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142844" y="-66973"/>
            <a:ext cx="8858312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подготовка и реализация мероприятий по защите от чрезвычайных ситуаций осуществляются с учетом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разделе-ния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предметов ведения и полномочий между федеральными органами исполнительной власти, органами исполнительной власти субъектов РФ и органами местного самоуправления;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возникновении чрезвычайных ситуаций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обеспечива-ется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приоритетность задач по спасению жизни и сохранению здоровья людей;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indent="450850" eaLnBrk="0" hangingPunct="0"/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мероприятия по защите населения и территорий от чрезвычайных ситуаций различного характера планируются и осуществляются в строгом соответствии с международными договорами и соглашениями РФ, Конституцией РФ,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федераль-ными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законами и другими нормативными правовыми актами;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indent="450850" eaLnBrk="0" hangingPunct="0"/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</a:t>
            </a:r>
            <a:r>
              <a:rPr lang="en-US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основной объем мероприятий, направленных на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преду-преждение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ЧС, а также на максимально возможное снижение размеров ущерба и потерь в случае их возникновения,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прово-дится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заблаговременно;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142844" y="285728"/>
            <a:ext cx="8858312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планирование и осуществление мероприятий по защите населения и территорий от ЧС различного характера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прово-дятся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 учетом экономических, природных и иных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характе-ристик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а также особенностей территорий и степени реальной опасности возникновения ЧС;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объем и содержание мероприятий по защите населения и территорий от ЧС различного характера определяются,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исхо-дя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из принципа необходимой достаточности и максимально возможного использования имеющихся сил и средств;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ликвидация чрезвычайных ситуаций различного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харак-тера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осуществляется силами и средствами организаций,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ор-ганов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местного самоуправления, органов исполнительной власти субъектов РФ, на территориях которых сложилась ЧС;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недостаточности этих сил и средств в установленном законодательством РФ порядке привлекаются силы 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средст-ва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федеральных органов исполнительной власти, а также при необходимости силы и средства других субъектов РФ.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142844" y="214290"/>
            <a:ext cx="8858312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Постановлением Правительства Российской Федерации от 3 августа 1996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г. №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924 «О силах и средствах единой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государст-венной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системы предупреждения и ликвидации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чрезвычай-ных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ситуаций» определен перечень сил и средств ЕГС (РСЧС).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i="0" dirty="0" smtClean="0">
              <a:solidFill>
                <a:srgbClr val="00206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450850"/>
            <a:r>
              <a:rPr lang="ru-RU" sz="2800" b="1" i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3.1.  Система гражданской обороны и основные направления ее деятельности</a:t>
            </a:r>
          </a:p>
          <a:p>
            <a:pPr indent="450850"/>
            <a:endParaRPr lang="ru-RU" sz="2800" b="1" i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850"/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1992 г. функции по защите населения и территорий России были поделены между Российской системой предупреждения и действий в чрезвычайных ситуациях (РСЧС) и Силами гражданской обороны.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142844" y="0"/>
            <a:ext cx="8858312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Гражданская оборона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система мероприятий по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подготов-ке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 защите и по защите населения, материальных 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культур-ных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ценностей на территории РФ от опасностей,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возникаю-щих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 ведении военных действий или вследствие этих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дей-ствий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а также при возникновении ЧС природного 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техно-генного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характера.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Мероприятия по гражданской обороне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организационные и специальные действия, осуществляемые в области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граждан-ской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обороны в соответствии с федеральными законами и иными нормативными правовыми актами Российской Федерации.</a:t>
            </a:r>
          </a:p>
          <a:p>
            <a:pPr indent="450850" eaLnBrk="0" hangingPunct="0"/>
            <a:r>
              <a:rPr lang="ru-RU" sz="2400" b="1" i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Территория, отнесенная к группе по гражданской обороне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– территория, на которой расположен город или иной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населен-ный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пункт, имеющий важное оборонное и экономическое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зна-чение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с находящимися в нем объектами, представляющий высокую степень опасности возникновения ЧС в военное и мирное время.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/>
          <p:cNvSpPr>
            <a:spLocks noChangeArrowheads="1"/>
          </p:cNvSpPr>
          <p:nvPr/>
        </p:nvSpPr>
        <p:spPr bwMode="auto">
          <a:xfrm>
            <a:off x="642938" y="785813"/>
            <a:ext cx="8001000" cy="1143000"/>
          </a:xfrm>
          <a:prstGeom prst="rect">
            <a:avLst/>
          </a:prstGeom>
          <a:noFill/>
          <a:ln w="38100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3200" b="1" i="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Система гражданской обороны</a:t>
            </a:r>
            <a:endParaRPr lang="ru-RU" sz="3200" b="1" i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Прямоугольник 2"/>
          <p:cNvSpPr>
            <a:spLocks noChangeArrowheads="1"/>
          </p:cNvSpPr>
          <p:nvPr/>
        </p:nvSpPr>
        <p:spPr bwMode="auto">
          <a:xfrm>
            <a:off x="357188" y="3143250"/>
            <a:ext cx="1643044" cy="3286125"/>
          </a:xfrm>
          <a:prstGeom prst="rect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органы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повсед-невного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управле-ния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обеспече-нию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защиты населения</a:t>
            </a:r>
            <a:endParaRPr lang="ru-RU" sz="2400" b="1" i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8" name="Прямоугольник 3"/>
          <p:cNvSpPr>
            <a:spLocks noChangeArrowheads="1"/>
          </p:cNvSpPr>
          <p:nvPr/>
        </p:nvSpPr>
        <p:spPr bwMode="auto">
          <a:xfrm>
            <a:off x="2143108" y="3143250"/>
            <a:ext cx="1785950" cy="3286125"/>
          </a:xfrm>
          <a:prstGeom prst="rect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силы и средства,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предназна-ченные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выполне-ния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задач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граждан-ской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обороны</a:t>
            </a:r>
            <a:endParaRPr lang="ru-RU" sz="2400" b="1" i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9" name="Прямоугольник 4"/>
          <p:cNvSpPr>
            <a:spLocks noChangeArrowheads="1"/>
          </p:cNvSpPr>
          <p:nvPr/>
        </p:nvSpPr>
        <p:spPr bwMode="auto">
          <a:xfrm>
            <a:off x="4286248" y="3143250"/>
            <a:ext cx="2357454" cy="3286125"/>
          </a:xfrm>
          <a:prstGeom prst="rect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фонды и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резер-вы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финансо-вых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медицин-ских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матери-ально-техни-ческих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средств,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предусмотрен-ных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случай ЧС</a:t>
            </a:r>
            <a:endParaRPr lang="ru-RU" sz="2400" b="1" i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50" name="Прямоугольник 6"/>
          <p:cNvSpPr>
            <a:spLocks noChangeArrowheads="1"/>
          </p:cNvSpPr>
          <p:nvPr/>
        </p:nvSpPr>
        <p:spPr bwMode="auto">
          <a:xfrm>
            <a:off x="6858017" y="3143250"/>
            <a:ext cx="2000234" cy="3286125"/>
          </a:xfrm>
          <a:prstGeom prst="rect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системы связи,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опове-щения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управления и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информа-ционного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обеспечения</a:t>
            </a:r>
            <a:endParaRPr lang="ru-RU" sz="2400" b="1" i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151" name="Прямая соединительная линия 8"/>
          <p:cNvCxnSpPr>
            <a:cxnSpLocks noChangeShapeType="1"/>
          </p:cNvCxnSpPr>
          <p:nvPr/>
        </p:nvCxnSpPr>
        <p:spPr bwMode="auto">
          <a:xfrm>
            <a:off x="1500188" y="2571750"/>
            <a:ext cx="6643687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152" name="Прямая соединительная линия 10"/>
          <p:cNvCxnSpPr>
            <a:cxnSpLocks noChangeShapeType="1"/>
          </p:cNvCxnSpPr>
          <p:nvPr/>
        </p:nvCxnSpPr>
        <p:spPr bwMode="auto">
          <a:xfrm rot="5400000">
            <a:off x="4464844" y="2250282"/>
            <a:ext cx="642937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153" name="Прямая соединительная линия 14"/>
          <p:cNvCxnSpPr>
            <a:cxnSpLocks noChangeShapeType="1"/>
          </p:cNvCxnSpPr>
          <p:nvPr/>
        </p:nvCxnSpPr>
        <p:spPr bwMode="auto">
          <a:xfrm rot="5400000">
            <a:off x="1214438" y="2857500"/>
            <a:ext cx="5715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154" name="Прямая соединительная линия 16"/>
          <p:cNvCxnSpPr>
            <a:cxnSpLocks noChangeShapeType="1"/>
          </p:cNvCxnSpPr>
          <p:nvPr/>
        </p:nvCxnSpPr>
        <p:spPr bwMode="auto">
          <a:xfrm rot="5400000" flipH="1" flipV="1">
            <a:off x="3643313" y="2571750"/>
            <a:ext cx="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155" name="Прямая соединительная линия 18"/>
          <p:cNvCxnSpPr>
            <a:cxnSpLocks noChangeShapeType="1"/>
          </p:cNvCxnSpPr>
          <p:nvPr/>
        </p:nvCxnSpPr>
        <p:spPr bwMode="auto">
          <a:xfrm rot="5400000">
            <a:off x="2786052" y="2857494"/>
            <a:ext cx="5715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156" name="Прямая соединительная линия 20"/>
          <p:cNvCxnSpPr>
            <a:cxnSpLocks noChangeShapeType="1"/>
          </p:cNvCxnSpPr>
          <p:nvPr/>
        </p:nvCxnSpPr>
        <p:spPr bwMode="auto">
          <a:xfrm rot="5400000" flipH="1" flipV="1">
            <a:off x="5786438" y="2571750"/>
            <a:ext cx="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157" name="Прямая соединительная линия 22"/>
          <p:cNvCxnSpPr>
            <a:cxnSpLocks noChangeShapeType="1"/>
          </p:cNvCxnSpPr>
          <p:nvPr/>
        </p:nvCxnSpPr>
        <p:spPr bwMode="auto">
          <a:xfrm rot="5400000">
            <a:off x="5143500" y="2857500"/>
            <a:ext cx="5715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158" name="Прямая соединительная линия 24"/>
          <p:cNvCxnSpPr>
            <a:cxnSpLocks noChangeShapeType="1"/>
          </p:cNvCxnSpPr>
          <p:nvPr/>
        </p:nvCxnSpPr>
        <p:spPr bwMode="auto">
          <a:xfrm rot="5400000">
            <a:off x="7858125" y="2857500"/>
            <a:ext cx="5715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</p:spPr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142844" y="-66973"/>
            <a:ext cx="8858312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Требования в области ГО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специальные условия (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прави-ла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эксплуатации технических систем управления ГО 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объек-тов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ГО, использования и содержания систем оповещения, СИЗ, другой специальной техники и имущества ГО,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установ-ленные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ФЗ и иными нормативными правовыми актами РФ.</a:t>
            </a:r>
          </a:p>
          <a:p>
            <a:pPr indent="450850"/>
            <a:r>
              <a:rPr lang="ru-RU" sz="2400" b="1" i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Гражданская оборона 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организуется по </a:t>
            </a:r>
            <a:r>
              <a:rPr lang="ru-RU" sz="2400" b="1" i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территориальному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по </a:t>
            </a:r>
            <a:r>
              <a:rPr lang="ru-RU" sz="2400" b="1" i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производственному принципам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450850"/>
            <a:r>
              <a:rPr lang="ru-RU" sz="2400" b="1" i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Основным звеном 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системы ГО является </a:t>
            </a:r>
            <a:r>
              <a:rPr lang="ru-RU" sz="2400" b="1" i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объект экономики 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(предприятие, завод, вуз и</a:t>
            </a:r>
            <a:r>
              <a:rPr lang="en-US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т.д.).</a:t>
            </a:r>
          </a:p>
          <a:p>
            <a:pPr algn="ctr"/>
            <a:r>
              <a:rPr lang="ru-RU" sz="2400" b="1" i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Предназначение и задачи гражданской обороны</a:t>
            </a:r>
          </a:p>
          <a:p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 является одной из важнейших функций государства,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сос-тавной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частью оборонного строительства и обеспечения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безо-пасности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населения страны. В соответствии с принципами государственной политики в области совершенствования и дальнейшего развития </a:t>
            </a:r>
            <a:r>
              <a:rPr lang="ru-RU" sz="2400" b="1" i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 есть особая военная функция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за-щиты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населения и территорий от экстремальных ситуаций с обеспечением необходимой преемственности защитных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меро-приятий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мирного времени и в условиях войны.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142844" y="214290"/>
            <a:ext cx="8858312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ГО:</a:t>
            </a:r>
            <a:endParaRPr lang="ru-RU" sz="2400" b="1" i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обучение населения в области гражданской обороны;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оповещение населения об опасностях, возникающих при ведении военных действий или вследствие этих действий, а также при возникновении ЧС природного и техногенного характера;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эвакуация населения, материальных и культурных ценностей в безопасные районы;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-предоставление населению убежищ и СИЗ;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проведение мероприятий по световой маскировке и другим видам маскировки;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проведение аварийно-спасательных работ в случае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воз-никновения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опасностей для населения при ведении военных действий или вследствие этих действий, а также вследствие чрезвычайных ситуаций природного и техногенного характера;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142844" y="142852"/>
            <a:ext cx="8858312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первоочередное обеспечение населения, пострадавшего при ведении военных действий или вследствие этих действий, в том числе медицинское обслуживание, оказание первой помощи, срочное предоставление жилья и принятие других необходимых мер;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борьба с пожарами, возникшими при ведении военных действий или вследствие этих действий;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обнаружение и обозначение районов, подвергшихся радиоактивному, химическому, биологическому и иному заражению;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санитарная обработка населения, обеззараживание зданий и сооружений, специальная обработка техники и территорий;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восстановление и поддержание порядка в районах, пострадавших при ведении военных действий или вследствие этих действий, а также вследствие чрезвычайных ситуаций природного и техногенного характера;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142844" y="583622"/>
            <a:ext cx="885831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срочное восстановление функционирования необходимых коммунальных служб в военное время;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срочное захоронение трупов в военное время;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разработка и осуществление мер, направленных на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сохране-ние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объектов, необходимых для устойчивого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функционирова-ния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экономики и выживания населения в военное время;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обеспечение постоянной готовности сил и средств ГО.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142844" y="327518"/>
            <a:ext cx="8858312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Структура и органы управления ГО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Гражданская оборона организуется по территориально-производственному принципу на всей территории РФ с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уче-том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особенностей регионов, районов, населенных пунктов, предприятий, учреждений и организаций.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Территориальный принцип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заключается в организации ГО на территориях субъектов РФ, краев, областей, городов, районов, поселков согласно административному делению Российской Федерации.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Производственный принцип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состоит из организации ГО в каждом министерстве, ведомстве, учреждении, на объекте.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Общее руководство ГО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Российской Федерации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осущест-вляет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Правительство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Российской Федерации.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142844" y="369332"/>
            <a:ext cx="8858312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Силы гражданской обороны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это спасательные воинские формирования федерального органа исполнительной власти, уполномоченного на решение задач в области ГО,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подразделе-ния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федеральной противопожарной службы,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аварийно-спаса-тельные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формирования и спасательные службы, а также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соз-даваемые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военное время в целях решения задач в области гражданской обороны специальные формирования.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Деятельность спасательных воинских формирований МЧС России осуществляется с момента объявления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состоя-ния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войны, фактического начала военных действий или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вве-дения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Президентом Российской Федерации военного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положе-ния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территории страны или в отдельных ее местностях, а также в мирное время при стихийных бедствиях, эпидемиях, эпизоотиях, крупных авариях, катастрофах, ставящих под угрозу здоровье населения и требующих проведения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аварий-но-спасательных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других неотложных работ.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142844" y="214290"/>
            <a:ext cx="8858312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соответствии с указом Президента РФ от 30 сентября 2011 г. № 1265 «О спасательных воинских формированиях МЧС России»,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штатная численность военнослужащих МЧС России составляет 7230 человек военнослужащих и 17220 человек гражданского персонала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состав спасательных воинских формирований МЧС России входят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 спасательных центров регионального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подчи-нения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2 спасательных центра центрального подчинения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состав спасательных воинских формирований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дополни-тельно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включены подразделения доставки гуманитарных грузов и пожарные подразделения, увеличена численность инженерно-технических и кинологических подразделений за счет сокращения численности управленческого аппарата.</a:t>
            </a:r>
          </a:p>
          <a:p>
            <a:pPr indent="450850" eaLnBrk="0" hangingPunct="0"/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учетом оснащения современными образцами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вооруже-ния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техники возможности подразделений спасательных воинских формирований МЧС России выросли не менее, чем в два раза.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142844" y="285728"/>
            <a:ext cx="885831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соответствии с Приказом МЧС РФ от 23 декабря 2005 г. № 999 «Об утверждении Порядка создания нештатных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ава-рийно-спасательных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формирований» важной составляющей сил гражданской обороны являются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нештатные аварийно-спасательные формирования (НАСФ). 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Они создаются в организациях, имеющих 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эксплуатирую-щих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потенциально опасные производственные объекты, а также имеющие важное оборонное и экономическое значение или представляющие высокую степень опасности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возникно-вения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чрезвычайных ситуаций в военное и мирное время.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НАСФ оснащены специальной техникой, имуществом для защиты населения, материальных и культурных ценностей от опасностей и предназначены для выполнения основного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объ-ема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аварийно-спасательных и других неотложных работ при проведении мероприятий гражданской обороны.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142844" y="142852"/>
            <a:ext cx="885831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Эти формирования могут иметь разную специализацию: спасательные, медицинские, противопожарные, инженерные, аварийно-технические, автомобильные, разведки, радиационного и химического наблюдения, радиационной и химической защиты, связи, механизации работ, охраны общественного порядка, питания, торговли и др.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Вооруженные Силы Российской Федерации, другие войска и воинские формирования, аварийно-спасательные службы и аварийно-спасательные формирования привлекаются для решения задач в области гражданской обороны в соответствии с законодательством Российской Федерации.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1"/>
          <p:cNvSpPr>
            <a:spLocks noChangeArrowheads="1"/>
          </p:cNvSpPr>
          <p:nvPr/>
        </p:nvSpPr>
        <p:spPr bwMode="auto">
          <a:xfrm>
            <a:off x="142844" y="0"/>
            <a:ext cx="8715468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Перспективы развития ГО и РСЧС</a:t>
            </a:r>
          </a:p>
          <a:p>
            <a:pPr lvl="0" indent="450850"/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базе ЕГС (РСЧС) и ГО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Российской системы гражданской защиты (РСГЗ). Создание её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потребует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зна-чительных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материальных затрат, ибо большинство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меропри-ятий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(разработка новой нормативной правовой базы,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пере-группировка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сил, совершенствование взаимодействия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госу-дарственных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коммерческих структур и т.п.) будет носить, в основном, организационный характер.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отличие от РСЧС, основные усилия которой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сосредото-чены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решении задач предупреждения и ликвидации ЧС природного и техногенного характера,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РСГЗ должна стать комплексной системой, реализующей весь комплекс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меро-приятий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гражданской защиты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Российская система гражданской защиты должна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пред-ставлять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действительно единую государственную систему, которая будет решать задачи, как гражданской обороны, так и РСЧС и которой не потребуется время для перехода с мирного на военное время.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357166"/>
            <a:ext cx="8215370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i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Классификация опасностей</a:t>
            </a:r>
          </a:p>
          <a:p>
            <a:pPr algn="ctr"/>
            <a:endParaRPr lang="ru-RU" sz="2600" b="1" i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происхождению</a:t>
            </a:r>
            <a:r>
              <a:rPr lang="ru-RU" sz="26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природные, техногенные, антропогенные, биологические, экологические, социальные;</a:t>
            </a:r>
          </a:p>
          <a:p>
            <a:pPr lvl="0"/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воздействию на человека </a:t>
            </a:r>
            <a:r>
              <a:rPr lang="ru-RU" sz="26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(ГОСТ): физические, химические, биологические, психофизиологические;</a:t>
            </a:r>
          </a:p>
          <a:p>
            <a:pPr lvl="0"/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характеру воздействия энергии</a:t>
            </a:r>
            <a:r>
              <a:rPr lang="ru-RU" sz="26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активные и пассивные (активизирующиеся за счет энергии человека);</a:t>
            </a:r>
          </a:p>
          <a:p>
            <a:pPr lvl="0"/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вызываемым последствиям</a:t>
            </a:r>
            <a:r>
              <a:rPr lang="ru-RU" sz="26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утомление, </a:t>
            </a:r>
            <a:r>
              <a:rPr lang="ru-RU" sz="26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заболева-ния</a:t>
            </a:r>
            <a:r>
              <a:rPr lang="ru-RU" sz="26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травмы, летальные исходы, аварии, </a:t>
            </a:r>
            <a:r>
              <a:rPr lang="ru-RU" sz="26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чрезвычай-ные</a:t>
            </a:r>
            <a:r>
              <a:rPr lang="ru-RU" sz="26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ситуации.</a:t>
            </a:r>
            <a:endParaRPr lang="ru-RU" sz="2600" b="1" i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0"/>
            <a:ext cx="885831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600" b="1" i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b="1" i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Идентификация опасностей </a:t>
            </a:r>
            <a:r>
              <a:rPr lang="ru-RU" sz="26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процесс обнаружения, </a:t>
            </a:r>
            <a:r>
              <a:rPr lang="ru-RU" sz="26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вы-явления</a:t>
            </a:r>
            <a:r>
              <a:rPr lang="ru-RU" sz="26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распознавания опасностей и установление их количественных, временных, пространственных и </a:t>
            </a:r>
            <a:r>
              <a:rPr lang="ru-RU" sz="26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дру-гих</a:t>
            </a:r>
            <a:r>
              <a:rPr lang="ru-RU" sz="26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характеристик, необходимых и достаточных для </a:t>
            </a:r>
            <a:r>
              <a:rPr lang="ru-RU" sz="26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раз-работки</a:t>
            </a:r>
            <a:r>
              <a:rPr lang="ru-RU" sz="26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профилактических мероприятий, </a:t>
            </a:r>
            <a:r>
              <a:rPr lang="ru-RU" sz="26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обеспечиваю-щих</a:t>
            </a:r>
            <a:r>
              <a:rPr lang="ru-RU" sz="26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безопасность деятельности.</a:t>
            </a:r>
            <a:endParaRPr lang="ru-RU" sz="2600" b="1" i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>
            <a:spLocks noChangeArrowheads="1"/>
          </p:cNvSpPr>
          <p:nvPr/>
        </p:nvSpPr>
        <p:spPr bwMode="auto">
          <a:xfrm>
            <a:off x="214282" y="214290"/>
            <a:ext cx="8715436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850"/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Естественные источники опасности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это природные объекты, явления природы и стихийные бедствия, которые представляют угрозу для жизни или здоровья людей (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земле-трясения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оползни, сели, вулканы, наводнения, снежные лавины, штормы, ураганы, ливни, град, туманы, гололед, молнии, астероиды, солнечное и космическое излучение, опасные растения, животные, рыбы, насекомые, грибки, бактерии, вирусы, заразные болезни животных и растений).</a:t>
            </a:r>
            <a:r>
              <a:rPr lang="ru-RU" sz="2400" dirty="0" smtClean="0"/>
              <a:t>   </a:t>
            </a:r>
          </a:p>
          <a:p>
            <a:pPr indent="450850"/>
            <a:endParaRPr lang="ru-RU" sz="2400" b="1" i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850"/>
            <a:r>
              <a:rPr lang="ru-RU" sz="2400" b="1" i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Техногенные источники опасности 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это опасности,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свя-занные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 использованием электрической энергии,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химичес-ких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веществ, различных видов излучения (ионизирующего, электромагнитного, акустического), транспортных средств, горючих, легковоспламеняющихся и взрывоопасных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ве-ществ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материалов, процессов, происходящих при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повы-шенных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температурах и давлении, с эксплуатацией подъемно-транспортного оборудования.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142844" y="357166"/>
            <a:ext cx="8858312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Источниками техногенных опасностей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являются все опасности, связанные с воздействием на человека объектов материально-культурной среды (например, людьми выведена порода собак –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бультерьер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которая опасна не только для незнакомых людей, а даже для своего хозяина; выведенные в военных лабораториях бактерии, а также организмы,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создан-ные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методами генной инженерии).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450850"/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2400" b="1" i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социальным источникам опасностей 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отнесены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опас-ности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вызванные низким духовным и культурным уровнем людей. Это такие явления, как бродяжничество, проституция, пьянство, алкоголизм, преступность и т.д. Первоисточниками этих опасностей являются неудовлетворительное </a:t>
            </a:r>
            <a:r>
              <a:rPr lang="ru-RU" sz="2400" b="1" i="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материаль-ное</a:t>
            </a:r>
            <a:r>
              <a:rPr lang="ru-RU" sz="2400" b="1" i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положение; плохие условия проживания; революции, конфликтные ситуации на межнациональной, этнической, расовой или религиозной почве.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1325</TotalTime>
  <Words>2250</Words>
  <Application>Microsoft Office PowerPoint</Application>
  <PresentationFormat>Экран (4:3)</PresentationFormat>
  <Paragraphs>111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Оформление по умолчанию</vt:lpstr>
      <vt:lpstr>Новосибирский государственный медицинский университет ФГБОУ ВО Минздрава РФ</vt:lpstr>
      <vt:lpstr>Слайд 2</vt:lpstr>
      <vt:lpstr>Учебные и воспитательные цели:   1. Ознакомить студентов с нормативно-правовой базой защиты населения и территорий от ЧС, с системой гражданской обороны и основными направлениями её деятельности. 2. Подготовить студентов по основам организации защиты населения от вредных и опасных факторов природного, антропогенного и техногенного происхождения.   </vt:lpstr>
      <vt:lpstr>1. Нормативно-правовая база защиты населения от чрезвычайных ситуаций различного характера</vt:lpstr>
      <vt:lpstr>Слайд 5</vt:lpstr>
      <vt:lpstr>Слайд 6</vt:lpstr>
      <vt:lpstr>Слайд 7</vt:lpstr>
      <vt:lpstr>Слайд 8</vt:lpstr>
      <vt:lpstr>2. Основные принципы защиты населения от чрезвычайных ситуаций различного характера 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Геннадий</dc:creator>
  <cp:lastModifiedBy>сергей</cp:lastModifiedBy>
  <cp:revision>169</cp:revision>
  <dcterms:created xsi:type="dcterms:W3CDTF">2014-04-20T05:50:39Z</dcterms:created>
  <dcterms:modified xsi:type="dcterms:W3CDTF">2019-09-01T06:47:30Z</dcterms:modified>
</cp:coreProperties>
</file>